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66"/>
  </p:notesMasterIdLst>
  <p:handoutMasterIdLst>
    <p:handoutMasterId r:id="rId167"/>
  </p:handoutMasterIdLst>
  <p:sldIdLst>
    <p:sldId id="304" r:id="rId2"/>
    <p:sldId id="535" r:id="rId3"/>
    <p:sldId id="317" r:id="rId4"/>
    <p:sldId id="316" r:id="rId5"/>
    <p:sldId id="319" r:id="rId6"/>
    <p:sldId id="320" r:id="rId7"/>
    <p:sldId id="321" r:id="rId8"/>
    <p:sldId id="474" r:id="rId9"/>
    <p:sldId id="322" r:id="rId10"/>
    <p:sldId id="323" r:id="rId11"/>
    <p:sldId id="324" r:id="rId12"/>
    <p:sldId id="475" r:id="rId13"/>
    <p:sldId id="352" r:id="rId14"/>
    <p:sldId id="353" r:id="rId15"/>
    <p:sldId id="326" r:id="rId16"/>
    <p:sldId id="327" r:id="rId17"/>
    <p:sldId id="476" r:id="rId18"/>
    <p:sldId id="328" r:id="rId19"/>
    <p:sldId id="329" r:id="rId20"/>
    <p:sldId id="330" r:id="rId21"/>
    <p:sldId id="331" r:id="rId22"/>
    <p:sldId id="332" r:id="rId23"/>
    <p:sldId id="526" r:id="rId24"/>
    <p:sldId id="334" r:id="rId25"/>
    <p:sldId id="335" r:id="rId26"/>
    <p:sldId id="524" r:id="rId27"/>
    <p:sldId id="522" r:id="rId28"/>
    <p:sldId id="523" r:id="rId29"/>
    <p:sldId id="339" r:id="rId30"/>
    <p:sldId id="525" r:id="rId31"/>
    <p:sldId id="340" r:id="rId32"/>
    <p:sldId id="341" r:id="rId33"/>
    <p:sldId id="477" r:id="rId34"/>
    <p:sldId id="346" r:id="rId35"/>
    <p:sldId id="347" r:id="rId36"/>
    <p:sldId id="348" r:id="rId37"/>
    <p:sldId id="349" r:id="rId38"/>
    <p:sldId id="350" r:id="rId39"/>
    <p:sldId id="351" r:id="rId40"/>
    <p:sldId id="485" r:id="rId41"/>
    <p:sldId id="478" r:id="rId42"/>
    <p:sldId id="531" r:id="rId43"/>
    <p:sldId id="530" r:id="rId44"/>
    <p:sldId id="532" r:id="rId45"/>
    <p:sldId id="533" r:id="rId46"/>
    <p:sldId id="471" r:id="rId47"/>
    <p:sldId id="472" r:id="rId48"/>
    <p:sldId id="481" r:id="rId49"/>
    <p:sldId id="473" r:id="rId50"/>
    <p:sldId id="359" r:id="rId51"/>
    <p:sldId id="358" r:id="rId52"/>
    <p:sldId id="361" r:id="rId53"/>
    <p:sldId id="362" r:id="rId54"/>
    <p:sldId id="528" r:id="rId55"/>
    <p:sldId id="512" r:id="rId56"/>
    <p:sldId id="360" r:id="rId57"/>
    <p:sldId id="527" r:id="rId58"/>
    <p:sldId id="373" r:id="rId59"/>
    <p:sldId id="480" r:id="rId60"/>
    <p:sldId id="374" r:id="rId61"/>
    <p:sldId id="375" r:id="rId62"/>
    <p:sldId id="376" r:id="rId63"/>
    <p:sldId id="377" r:id="rId64"/>
    <p:sldId id="378" r:id="rId65"/>
    <p:sldId id="380" r:id="rId66"/>
    <p:sldId id="381" r:id="rId67"/>
    <p:sldId id="382" r:id="rId68"/>
    <p:sldId id="383" r:id="rId69"/>
    <p:sldId id="384" r:id="rId70"/>
    <p:sldId id="385" r:id="rId71"/>
    <p:sldId id="386" r:id="rId72"/>
    <p:sldId id="387" r:id="rId73"/>
    <p:sldId id="389" r:id="rId74"/>
    <p:sldId id="390" r:id="rId75"/>
    <p:sldId id="391" r:id="rId76"/>
    <p:sldId id="479" r:id="rId77"/>
    <p:sldId id="482" r:id="rId78"/>
    <p:sldId id="403" r:id="rId79"/>
    <p:sldId id="404" r:id="rId80"/>
    <p:sldId id="405" r:id="rId81"/>
    <p:sldId id="428" r:id="rId82"/>
    <p:sldId id="406" r:id="rId83"/>
    <p:sldId id="427" r:id="rId84"/>
    <p:sldId id="407" r:id="rId85"/>
    <p:sldId id="408" r:id="rId86"/>
    <p:sldId id="409" r:id="rId87"/>
    <p:sldId id="410" r:id="rId88"/>
    <p:sldId id="412" r:id="rId89"/>
    <p:sldId id="426" r:id="rId90"/>
    <p:sldId id="411" r:id="rId91"/>
    <p:sldId id="413" r:id="rId92"/>
    <p:sldId id="414" r:id="rId93"/>
    <p:sldId id="416" r:id="rId94"/>
    <p:sldId id="415" r:id="rId95"/>
    <p:sldId id="417" r:id="rId96"/>
    <p:sldId id="486" r:id="rId97"/>
    <p:sldId id="418" r:id="rId98"/>
    <p:sldId id="419" r:id="rId99"/>
    <p:sldId id="520" r:id="rId100"/>
    <p:sldId id="521" r:id="rId101"/>
    <p:sldId id="529" r:id="rId102"/>
    <p:sldId id="490" r:id="rId103"/>
    <p:sldId id="513" r:id="rId104"/>
    <p:sldId id="514" r:id="rId105"/>
    <p:sldId id="515" r:id="rId106"/>
    <p:sldId id="429" r:id="rId107"/>
    <p:sldId id="430" r:id="rId108"/>
    <p:sldId id="431" r:id="rId109"/>
    <p:sldId id="432" r:id="rId110"/>
    <p:sldId id="433" r:id="rId111"/>
    <p:sldId id="434" r:id="rId112"/>
    <p:sldId id="435" r:id="rId113"/>
    <p:sldId id="437" r:id="rId114"/>
    <p:sldId id="436" r:id="rId115"/>
    <p:sldId id="438" r:id="rId116"/>
    <p:sldId id="439" r:id="rId117"/>
    <p:sldId id="440" r:id="rId118"/>
    <p:sldId id="441" r:id="rId119"/>
    <p:sldId id="487" r:id="rId120"/>
    <p:sldId id="442" r:id="rId121"/>
    <p:sldId id="497" r:id="rId122"/>
    <p:sldId id="488" r:id="rId123"/>
    <p:sldId id="493" r:id="rId124"/>
    <p:sldId id="495" r:id="rId125"/>
    <p:sldId id="496" r:id="rId126"/>
    <p:sldId id="445" r:id="rId127"/>
    <p:sldId id="443" r:id="rId128"/>
    <p:sldId id="494" r:id="rId129"/>
    <p:sldId id="498" r:id="rId130"/>
    <p:sldId id="499" r:id="rId131"/>
    <p:sldId id="444" r:id="rId132"/>
    <p:sldId id="516" r:id="rId133"/>
    <p:sldId id="517" r:id="rId134"/>
    <p:sldId id="518" r:id="rId135"/>
    <p:sldId id="519" r:id="rId136"/>
    <p:sldId id="446" r:id="rId137"/>
    <p:sldId id="447" r:id="rId138"/>
    <p:sldId id="448" r:id="rId139"/>
    <p:sldId id="500" r:id="rId140"/>
    <p:sldId id="449" r:id="rId141"/>
    <p:sldId id="450" r:id="rId142"/>
    <p:sldId id="451" r:id="rId143"/>
    <p:sldId id="452" r:id="rId144"/>
    <p:sldId id="483" r:id="rId145"/>
    <p:sldId id="453" r:id="rId146"/>
    <p:sldId id="503" r:id="rId147"/>
    <p:sldId id="504" r:id="rId148"/>
    <p:sldId id="505" r:id="rId149"/>
    <p:sldId id="506" r:id="rId150"/>
    <p:sldId id="507" r:id="rId151"/>
    <p:sldId id="508" r:id="rId152"/>
    <p:sldId id="509" r:id="rId153"/>
    <p:sldId id="510" r:id="rId154"/>
    <p:sldId id="511" r:id="rId155"/>
    <p:sldId id="463" r:id="rId156"/>
    <p:sldId id="464" r:id="rId157"/>
    <p:sldId id="465" r:id="rId158"/>
    <p:sldId id="466" r:id="rId159"/>
    <p:sldId id="467" r:id="rId160"/>
    <p:sldId id="501" r:id="rId161"/>
    <p:sldId id="484" r:id="rId162"/>
    <p:sldId id="534" r:id="rId163"/>
    <p:sldId id="536" r:id="rId164"/>
    <p:sldId id="468" r:id="rId16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85CF"/>
    <a:srgbClr val="FFDA65"/>
    <a:srgbClr val="FFCC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1900" autoAdjust="0"/>
    <p:restoredTop sz="90844" autoAdjust="0"/>
  </p:normalViewPr>
  <p:slideViewPr>
    <p:cSldViewPr>
      <p:cViewPr>
        <p:scale>
          <a:sx n="65" d="100"/>
          <a:sy n="65" d="100"/>
        </p:scale>
        <p:origin x="-18" y="-3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6628"/>
    </p:cViewPr>
  </p:sorterViewPr>
  <p:notesViewPr>
    <p:cSldViewPr>
      <p:cViewPr varScale="1">
        <p:scale>
          <a:sx n="55" d="100"/>
          <a:sy n="55" d="100"/>
        </p:scale>
        <p:origin x="-290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image" Target="../media/image7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cs typeface="+mn-cs"/>
              </a:defRPr>
            </a:lvl1pPr>
          </a:lstStyle>
          <a:p>
            <a:pPr>
              <a:defRPr/>
            </a:pPr>
            <a:fld id="{3EAF0DCF-9888-47E9-AF3C-5DF0B8435A55}" type="datetimeFigureOut">
              <a:rPr lang="fr-FR"/>
              <a:pPr>
                <a:defRPr/>
              </a:pPr>
              <a:t>31/10/2013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cs typeface="+mn-cs"/>
              </a:defRPr>
            </a:lvl1pPr>
          </a:lstStyle>
          <a:p>
            <a:pPr>
              <a:defRPr/>
            </a:pPr>
            <a:r>
              <a:rPr lang="pt-BR"/>
              <a:t>M. Senhadji                                        Carte à puce RFID</a:t>
            </a: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cs typeface="+mn-cs"/>
              </a:defRPr>
            </a:lvl1pPr>
          </a:lstStyle>
          <a:p>
            <a:pPr>
              <a:defRPr/>
            </a:pPr>
            <a:fld id="{08CFA697-A26B-49F7-A667-88F3EBBD3A37}" type="slidenum">
              <a:rPr lang="fr-FR"/>
              <a:pPr>
                <a:defRPr/>
              </a:pPr>
              <a:t>‹#›</a:t>
            </a:fld>
            <a:endParaRPr lang="fr-FR"/>
          </a:p>
        </p:txBody>
      </p:sp>
    </p:spTree>
    <p:extLst>
      <p:ext uri="{BB962C8B-B14F-4D97-AF65-F5344CB8AC3E}">
        <p14:creationId xmlns:p14="http://schemas.microsoft.com/office/powerpoint/2010/main" val="124532913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cs typeface="+mn-cs"/>
              </a:defRPr>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fr-FR"/>
          </a:p>
        </p:txBody>
      </p:sp>
      <p:sp>
        <p:nvSpPr>
          <p:cNvPr id="188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cs typeface="+mn-cs"/>
              </a:defRPr>
            </a:lvl1pPr>
          </a:lstStyle>
          <a:p>
            <a:pPr>
              <a:defRPr/>
            </a:pPr>
            <a:r>
              <a:rPr lang="pt-BR"/>
              <a:t>M. Senhadji                                        Carte à puce RFID</a:t>
            </a: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34B872AC-5932-4F54-BB13-6F8719FDA039}" type="slidenum">
              <a:rPr lang="fr-FR"/>
              <a:pPr>
                <a:defRPr/>
              </a:pPr>
              <a:t>‹#›</a:t>
            </a:fld>
            <a:endParaRPr lang="fr-FR"/>
          </a:p>
        </p:txBody>
      </p:sp>
    </p:spTree>
    <p:extLst>
      <p:ext uri="{BB962C8B-B14F-4D97-AF65-F5344CB8AC3E}">
        <p14:creationId xmlns:p14="http://schemas.microsoft.com/office/powerpoint/2010/main" val="2799728072"/>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p:cNvSpPr>
            <a:spLocks noGrp="1" noRot="1" noChangeAspect="1" noTextEdit="1"/>
          </p:cNvSpPr>
          <p:nvPr>
            <p:ph type="sldImg"/>
          </p:nvPr>
        </p:nvSpPr>
        <p:spPr>
          <a:ln/>
        </p:spPr>
      </p:sp>
      <p:sp>
        <p:nvSpPr>
          <p:cNvPr id="189443" name="Espace réservé des commentaires 2"/>
          <p:cNvSpPr>
            <a:spLocks noGrp="1"/>
          </p:cNvSpPr>
          <p:nvPr>
            <p:ph type="body" idx="1"/>
          </p:nvPr>
        </p:nvSpPr>
        <p:spPr>
          <a:noFill/>
          <a:ln/>
        </p:spPr>
        <p:txBody>
          <a:bodyPr/>
          <a:lstStyle/>
          <a:p>
            <a:endParaRPr lang="fr-FR" smtClean="0"/>
          </a:p>
        </p:txBody>
      </p:sp>
      <p:sp>
        <p:nvSpPr>
          <p:cNvPr id="186372" name="Espace réservé du pied de page 3"/>
          <p:cNvSpPr>
            <a:spLocks noGrp="1"/>
          </p:cNvSpPr>
          <p:nvPr>
            <p:ph type="ftr" sz="quarter" idx="4"/>
          </p:nvPr>
        </p:nvSpPr>
        <p:spPr/>
        <p:txBody>
          <a:bodyPr/>
          <a:lstStyle/>
          <a:p>
            <a:pPr>
              <a:defRPr/>
            </a:pPr>
            <a:r>
              <a:rPr lang="pt-BR" smtClean="0"/>
              <a:t>M. Senhadji                                        Carte à puce RFID</a:t>
            </a:r>
            <a:endParaRPr lang="fr-F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355B65C3-1744-4135-B9F8-8C68101EEE13}" type="datetime1">
              <a:rPr lang="fr-FR" sz="1200">
                <a:latin typeface="Arial" charset="0"/>
              </a:rPr>
              <a:pPr algn="r" eaLnBrk="0" hangingPunct="0"/>
              <a:t>31/10/2013</a:t>
            </a:fld>
            <a:endParaRPr lang="fr-FR" sz="1200">
              <a:latin typeface="Arial" charset="0"/>
            </a:endParaRPr>
          </a:p>
        </p:txBody>
      </p:sp>
      <p:sp>
        <p:nvSpPr>
          <p:cNvPr id="19865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866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613B099C-6E8E-4733-8E1C-9B75E4FC83E7}" type="slidenum">
              <a:rPr lang="fr-FR" sz="1200">
                <a:latin typeface="Arial" charset="0"/>
              </a:rPr>
              <a:pPr algn="r" eaLnBrk="0" hangingPunct="0"/>
              <a:t>20</a:t>
            </a:fld>
            <a:endParaRPr lang="fr-FR" sz="1200">
              <a:latin typeface="Arial" charset="0"/>
            </a:endParaRPr>
          </a:p>
        </p:txBody>
      </p:sp>
      <p:sp>
        <p:nvSpPr>
          <p:cNvPr id="198661" name="Rectangle 2"/>
          <p:cNvSpPr>
            <a:spLocks noGrp="1" noRot="1" noChangeAspect="1" noChangeArrowheads="1" noTextEdit="1"/>
          </p:cNvSpPr>
          <p:nvPr>
            <p:ph type="sldImg"/>
          </p:nvPr>
        </p:nvSpPr>
        <p:spPr>
          <a:ln/>
        </p:spPr>
      </p:sp>
      <p:sp>
        <p:nvSpPr>
          <p:cNvPr id="198662"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42337C21-657D-4121-9FCB-122D3951955D}" type="datetime1">
              <a:rPr lang="fr-FR" sz="1200">
                <a:latin typeface="Arial" charset="0"/>
              </a:rPr>
              <a:pPr algn="r" eaLnBrk="0" hangingPunct="0"/>
              <a:t>31/10/2013</a:t>
            </a:fld>
            <a:endParaRPr lang="fr-FR" sz="1200">
              <a:latin typeface="Arial" charset="0"/>
            </a:endParaRPr>
          </a:p>
        </p:txBody>
      </p:sp>
      <p:sp>
        <p:nvSpPr>
          <p:cNvPr id="19968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968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65F3C43-F032-4488-B458-0A818A64F01C}" type="slidenum">
              <a:rPr lang="fr-FR" sz="1200">
                <a:latin typeface="Arial" charset="0"/>
              </a:rPr>
              <a:pPr algn="r" eaLnBrk="0" hangingPunct="0"/>
              <a:t>21</a:t>
            </a:fld>
            <a:endParaRPr lang="fr-FR" sz="1200">
              <a:latin typeface="Arial" charset="0"/>
            </a:endParaRPr>
          </a:p>
        </p:txBody>
      </p:sp>
      <p:sp>
        <p:nvSpPr>
          <p:cNvPr id="199685" name="Rectangle 2"/>
          <p:cNvSpPr>
            <a:spLocks noGrp="1" noRot="1" noChangeAspect="1" noChangeArrowheads="1" noTextEdit="1"/>
          </p:cNvSpPr>
          <p:nvPr>
            <p:ph type="sldImg"/>
          </p:nvPr>
        </p:nvSpPr>
        <p:spPr>
          <a:ln/>
        </p:spPr>
      </p:sp>
      <p:sp>
        <p:nvSpPr>
          <p:cNvPr id="199686"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61D08B04-A8FE-4D66-9982-B255CB30C7D0}" type="datetime1">
              <a:rPr lang="fr-FR" sz="1200">
                <a:latin typeface="Arial" charset="0"/>
              </a:rPr>
              <a:pPr algn="r" eaLnBrk="0" hangingPunct="0"/>
              <a:t>31/10/2013</a:t>
            </a:fld>
            <a:endParaRPr lang="fr-FR" sz="1200">
              <a:latin typeface="Arial" charset="0"/>
            </a:endParaRPr>
          </a:p>
        </p:txBody>
      </p:sp>
      <p:sp>
        <p:nvSpPr>
          <p:cNvPr id="20070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070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0C85070D-4A18-47AC-9F8C-08D598630049}" type="slidenum">
              <a:rPr lang="fr-FR" sz="1200">
                <a:latin typeface="Arial" charset="0"/>
              </a:rPr>
              <a:pPr algn="r" eaLnBrk="0" hangingPunct="0"/>
              <a:t>22</a:t>
            </a:fld>
            <a:endParaRPr lang="fr-FR" sz="1200">
              <a:latin typeface="Arial" charset="0"/>
            </a:endParaRPr>
          </a:p>
        </p:txBody>
      </p:sp>
      <p:sp>
        <p:nvSpPr>
          <p:cNvPr id="200709" name="Rectangle 2"/>
          <p:cNvSpPr>
            <a:spLocks noGrp="1" noRot="1" noChangeAspect="1" noChangeArrowheads="1" noTextEdit="1"/>
          </p:cNvSpPr>
          <p:nvPr>
            <p:ph type="sldImg"/>
          </p:nvPr>
        </p:nvSpPr>
        <p:spPr>
          <a:ln/>
        </p:spPr>
      </p:sp>
      <p:sp>
        <p:nvSpPr>
          <p:cNvPr id="200710"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AD56C26-CC9B-4F47-94FE-E8DC96E62307}" type="datetime1">
              <a:rPr lang="fr-FR" sz="1200">
                <a:latin typeface="Arial" charset="0"/>
              </a:rPr>
              <a:pPr algn="r" eaLnBrk="0" hangingPunct="0"/>
              <a:t>31/10/2013</a:t>
            </a:fld>
            <a:endParaRPr lang="fr-FR" sz="1200">
              <a:latin typeface="Arial" charset="0"/>
            </a:endParaRPr>
          </a:p>
        </p:txBody>
      </p:sp>
      <p:sp>
        <p:nvSpPr>
          <p:cNvPr id="20173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173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E4344F0-F67C-4016-A4AD-25940C630E75}" type="slidenum">
              <a:rPr lang="fr-FR" sz="1200">
                <a:latin typeface="Arial" charset="0"/>
              </a:rPr>
              <a:pPr algn="r" eaLnBrk="0" hangingPunct="0"/>
              <a:t>25</a:t>
            </a:fld>
            <a:endParaRPr lang="fr-FR" sz="1200">
              <a:latin typeface="Arial" charset="0"/>
            </a:endParaRPr>
          </a:p>
        </p:txBody>
      </p:sp>
      <p:sp>
        <p:nvSpPr>
          <p:cNvPr id="201733" name="Rectangle 2"/>
          <p:cNvSpPr>
            <a:spLocks noGrp="1" noRot="1" noChangeAspect="1" noChangeArrowheads="1" noTextEdit="1"/>
          </p:cNvSpPr>
          <p:nvPr>
            <p:ph type="sldImg"/>
          </p:nvPr>
        </p:nvSpPr>
        <p:spPr>
          <a:ln/>
        </p:spPr>
      </p:sp>
      <p:sp>
        <p:nvSpPr>
          <p:cNvPr id="20173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p:cNvSpPr>
            <a:spLocks noGrp="1" noRot="1" noChangeAspect="1" noTextEdit="1"/>
          </p:cNvSpPr>
          <p:nvPr>
            <p:ph type="sldImg"/>
          </p:nvPr>
        </p:nvSpPr>
        <p:spPr>
          <a:ln/>
        </p:spPr>
      </p:sp>
      <p:sp>
        <p:nvSpPr>
          <p:cNvPr id="204803" name="Espace réservé des commentaires 2"/>
          <p:cNvSpPr>
            <a:spLocks noGrp="1"/>
          </p:cNvSpPr>
          <p:nvPr>
            <p:ph type="body" idx="1"/>
          </p:nvPr>
        </p:nvSpPr>
        <p:spPr>
          <a:xfrm>
            <a:off x="685800" y="4343400"/>
            <a:ext cx="5486400" cy="4114800"/>
          </a:xfrm>
          <a:noFill/>
          <a:ln/>
        </p:spPr>
        <p:txBody>
          <a:bodyPr/>
          <a:lstStyle/>
          <a:p>
            <a:pPr eaLnBrk="1" hangingPunct="1"/>
            <a:endParaRPr lang="fr-FR" smtClean="0"/>
          </a:p>
        </p:txBody>
      </p:sp>
      <p:sp>
        <p:nvSpPr>
          <p:cNvPr id="204804" name="Espace réservé du pied de page 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4805" name="Espace réservé du numéro de diapositive 4"/>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34F152D2-46D7-4110-974E-3A37D942A44C}" type="slidenum">
              <a:rPr lang="fr-FR" sz="1200">
                <a:latin typeface="Arial" charset="0"/>
              </a:rPr>
              <a:pPr algn="r" eaLnBrk="0" hangingPunct="0"/>
              <a:t>29</a:t>
            </a:fld>
            <a:endParaRPr lang="fr-FR" sz="120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A513CAC-C83D-4EFF-977F-77964E8DB705}" type="datetime1">
              <a:rPr lang="fr-FR" sz="1200">
                <a:latin typeface="Arial" charset="0"/>
              </a:rPr>
              <a:pPr algn="r" eaLnBrk="0" hangingPunct="0"/>
              <a:t>31/10/2013</a:t>
            </a:fld>
            <a:endParaRPr lang="fr-FR" sz="1200">
              <a:latin typeface="Arial" charset="0"/>
            </a:endParaRPr>
          </a:p>
        </p:txBody>
      </p:sp>
      <p:sp>
        <p:nvSpPr>
          <p:cNvPr id="20582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582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B7C134C2-2B62-4294-8922-48FCAFB50302}" type="slidenum">
              <a:rPr lang="fr-FR" sz="1200">
                <a:latin typeface="Arial" charset="0"/>
              </a:rPr>
              <a:pPr algn="r" eaLnBrk="0" hangingPunct="0"/>
              <a:t>34</a:t>
            </a:fld>
            <a:endParaRPr lang="fr-FR" sz="1200">
              <a:latin typeface="Arial" charset="0"/>
            </a:endParaRPr>
          </a:p>
        </p:txBody>
      </p:sp>
      <p:sp>
        <p:nvSpPr>
          <p:cNvPr id="205829" name="Rectangle 2"/>
          <p:cNvSpPr>
            <a:spLocks noGrp="1" noRot="1" noChangeAspect="1" noChangeArrowheads="1" noTextEdit="1"/>
          </p:cNvSpPr>
          <p:nvPr>
            <p:ph type="sldImg"/>
          </p:nvPr>
        </p:nvSpPr>
        <p:spPr>
          <a:ln/>
        </p:spPr>
      </p:sp>
      <p:sp>
        <p:nvSpPr>
          <p:cNvPr id="205830"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01807E8-AC62-4E20-8ABB-888F72B2639B}" type="datetime1">
              <a:rPr lang="fr-FR" sz="1200">
                <a:latin typeface="Arial" charset="0"/>
              </a:rPr>
              <a:pPr algn="r" eaLnBrk="0" hangingPunct="0"/>
              <a:t>31/10/2013</a:t>
            </a:fld>
            <a:endParaRPr lang="fr-FR" sz="1200">
              <a:latin typeface="Arial" charset="0"/>
            </a:endParaRPr>
          </a:p>
        </p:txBody>
      </p:sp>
      <p:sp>
        <p:nvSpPr>
          <p:cNvPr id="20685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685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9EA5527F-FB5F-4BA6-8E82-D21B6D402025}" type="slidenum">
              <a:rPr lang="fr-FR" sz="1200">
                <a:latin typeface="Arial" charset="0"/>
              </a:rPr>
              <a:pPr algn="r" eaLnBrk="0" hangingPunct="0"/>
              <a:t>35</a:t>
            </a:fld>
            <a:endParaRPr lang="fr-FR" sz="1200">
              <a:latin typeface="Arial" charset="0"/>
            </a:endParaRPr>
          </a:p>
        </p:txBody>
      </p:sp>
      <p:sp>
        <p:nvSpPr>
          <p:cNvPr id="206853" name="Rectangle 2"/>
          <p:cNvSpPr>
            <a:spLocks noGrp="1" noRot="1" noChangeAspect="1" noChangeArrowheads="1" noTextEdit="1"/>
          </p:cNvSpPr>
          <p:nvPr>
            <p:ph type="sldImg"/>
          </p:nvPr>
        </p:nvSpPr>
        <p:spPr>
          <a:ln/>
        </p:spPr>
      </p:sp>
      <p:sp>
        <p:nvSpPr>
          <p:cNvPr id="20685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BD0FC13-5408-4BCB-B6F3-62A6D5C86603}" type="datetime1">
              <a:rPr lang="fr-FR" sz="1200">
                <a:latin typeface="Arial" charset="0"/>
              </a:rPr>
              <a:pPr algn="r" eaLnBrk="0" hangingPunct="0"/>
              <a:t>31/10/2013</a:t>
            </a:fld>
            <a:endParaRPr lang="fr-FR" sz="1200">
              <a:latin typeface="Arial" charset="0"/>
            </a:endParaRPr>
          </a:p>
        </p:txBody>
      </p:sp>
      <p:sp>
        <p:nvSpPr>
          <p:cNvPr id="20787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787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645D779-FADE-4EB8-87F0-5A4EE6880217}" type="slidenum">
              <a:rPr lang="fr-FR" sz="1200">
                <a:latin typeface="Arial" charset="0"/>
              </a:rPr>
              <a:pPr algn="r" eaLnBrk="0" hangingPunct="0"/>
              <a:t>37</a:t>
            </a:fld>
            <a:endParaRPr lang="fr-FR" sz="1200">
              <a:latin typeface="Arial" charset="0"/>
            </a:endParaRPr>
          </a:p>
        </p:txBody>
      </p:sp>
      <p:sp>
        <p:nvSpPr>
          <p:cNvPr id="207877" name="Rectangle 2"/>
          <p:cNvSpPr>
            <a:spLocks noGrp="1" noRot="1" noChangeAspect="1" noChangeArrowheads="1" noTextEdit="1"/>
          </p:cNvSpPr>
          <p:nvPr>
            <p:ph type="sldImg"/>
          </p:nvPr>
        </p:nvSpPr>
        <p:spPr>
          <a:ln/>
        </p:spPr>
      </p:sp>
      <p:sp>
        <p:nvSpPr>
          <p:cNvPr id="207878"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A01BDA6-7B55-4506-A2A1-B31B751D5EDF}" type="datetime1">
              <a:rPr lang="fr-FR" sz="1200">
                <a:latin typeface="Arial" charset="0"/>
              </a:rPr>
              <a:pPr algn="r" eaLnBrk="0" hangingPunct="0"/>
              <a:t>31/10/2013</a:t>
            </a:fld>
            <a:endParaRPr lang="fr-FR" sz="1200">
              <a:latin typeface="Arial" charset="0"/>
            </a:endParaRPr>
          </a:p>
        </p:txBody>
      </p:sp>
      <p:sp>
        <p:nvSpPr>
          <p:cNvPr id="20889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890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60126C16-8CC9-4EE2-BD96-73EB3266A3E5}" type="slidenum">
              <a:rPr lang="fr-FR" sz="1200">
                <a:latin typeface="Arial" charset="0"/>
              </a:rPr>
              <a:pPr algn="r" eaLnBrk="0" hangingPunct="0"/>
              <a:t>39</a:t>
            </a:fld>
            <a:endParaRPr lang="fr-FR" sz="1200">
              <a:latin typeface="Arial" charset="0"/>
            </a:endParaRPr>
          </a:p>
        </p:txBody>
      </p:sp>
      <p:sp>
        <p:nvSpPr>
          <p:cNvPr id="208901" name="Rectangle 2"/>
          <p:cNvSpPr>
            <a:spLocks noGrp="1" noRot="1" noChangeAspect="1" noChangeArrowheads="1" noTextEdit="1"/>
          </p:cNvSpPr>
          <p:nvPr>
            <p:ph type="sldImg"/>
          </p:nvPr>
        </p:nvSpPr>
        <p:spPr>
          <a:ln/>
        </p:spPr>
      </p:sp>
      <p:sp>
        <p:nvSpPr>
          <p:cNvPr id="208902"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6F2D474-6B97-458E-9A17-62B3FEC715CC}" type="datetime1">
              <a:rPr lang="fr-FR" sz="1200">
                <a:latin typeface="Arial" charset="0"/>
              </a:rPr>
              <a:pPr algn="r" eaLnBrk="0" hangingPunct="0"/>
              <a:t>31/10/2013</a:t>
            </a:fld>
            <a:endParaRPr lang="fr-FR" sz="1200">
              <a:latin typeface="Arial" charset="0"/>
            </a:endParaRPr>
          </a:p>
        </p:txBody>
      </p:sp>
      <p:sp>
        <p:nvSpPr>
          <p:cNvPr id="21094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094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47F08D7-73B5-4EF3-8DD3-EA7BE3D2ECE5}" type="slidenum">
              <a:rPr lang="fr-FR" sz="1200">
                <a:latin typeface="Arial" charset="0"/>
              </a:rPr>
              <a:pPr algn="r" eaLnBrk="0" hangingPunct="0"/>
              <a:t>50</a:t>
            </a:fld>
            <a:endParaRPr lang="fr-FR" sz="1200">
              <a:latin typeface="Arial" charset="0"/>
            </a:endParaRPr>
          </a:p>
        </p:txBody>
      </p:sp>
      <p:sp>
        <p:nvSpPr>
          <p:cNvPr id="210949" name="Rectangle 2"/>
          <p:cNvSpPr>
            <a:spLocks noGrp="1" noRot="1" noChangeAspect="1" noChangeArrowheads="1" noTextEdit="1"/>
          </p:cNvSpPr>
          <p:nvPr>
            <p:ph type="sldImg"/>
          </p:nvPr>
        </p:nvSpPr>
        <p:spPr>
          <a:ln/>
        </p:spPr>
      </p:sp>
      <p:sp>
        <p:nvSpPr>
          <p:cNvPr id="210950"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4AC511DB-011D-485F-A080-86C4FB055E47}" type="datetime1">
              <a:rPr lang="fr-FR" sz="1200">
                <a:latin typeface="Arial" charset="0"/>
              </a:rPr>
              <a:pPr algn="r" eaLnBrk="0" hangingPunct="0"/>
              <a:t>31/10/2013</a:t>
            </a:fld>
            <a:endParaRPr lang="fr-FR" sz="1200">
              <a:latin typeface="Arial" charset="0"/>
            </a:endParaRPr>
          </a:p>
        </p:txBody>
      </p:sp>
      <p:sp>
        <p:nvSpPr>
          <p:cNvPr id="19046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fr-FR" sz="1200">
                <a:latin typeface="Arial" charset="0"/>
              </a:rPr>
              <a:t>GET INT Département EPH</a:t>
            </a:r>
          </a:p>
        </p:txBody>
      </p:sp>
      <p:sp>
        <p:nvSpPr>
          <p:cNvPr id="19046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3F4AF879-10C3-4D95-9BEA-137D444D59C5}" type="slidenum">
              <a:rPr lang="fr-FR" sz="1200">
                <a:latin typeface="Arial" charset="0"/>
              </a:rPr>
              <a:pPr algn="r" eaLnBrk="0" hangingPunct="0"/>
              <a:t>3</a:t>
            </a:fld>
            <a:endParaRPr lang="fr-FR" sz="1200">
              <a:latin typeface="Arial" charset="0"/>
            </a:endParaRPr>
          </a:p>
        </p:txBody>
      </p:sp>
      <p:sp>
        <p:nvSpPr>
          <p:cNvPr id="190469" name="Rectangle 2"/>
          <p:cNvSpPr>
            <a:spLocks noGrp="1" noRot="1" noChangeAspect="1" noChangeArrowheads="1" noTextEdit="1"/>
          </p:cNvSpPr>
          <p:nvPr>
            <p:ph type="sldImg"/>
          </p:nvPr>
        </p:nvSpPr>
        <p:spPr>
          <a:ln/>
        </p:spPr>
      </p:sp>
      <p:sp>
        <p:nvSpPr>
          <p:cNvPr id="190470"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0B77A79-2F2E-41A0-84C3-72C5E1B04B8A}" type="datetime1">
              <a:rPr lang="fr-FR" sz="1200">
                <a:latin typeface="Arial" charset="0"/>
              </a:rPr>
              <a:pPr algn="r" eaLnBrk="0" hangingPunct="0"/>
              <a:t>31/10/2013</a:t>
            </a:fld>
            <a:endParaRPr lang="fr-FR" sz="1200">
              <a:latin typeface="Arial" charset="0"/>
            </a:endParaRPr>
          </a:p>
        </p:txBody>
      </p:sp>
      <p:sp>
        <p:nvSpPr>
          <p:cNvPr id="20992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0992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E7A3547-6086-485B-9B11-7A8E12F71F77}" type="slidenum">
              <a:rPr lang="fr-FR" sz="1200">
                <a:latin typeface="Arial" charset="0"/>
              </a:rPr>
              <a:pPr algn="r" eaLnBrk="0" hangingPunct="0"/>
              <a:t>51</a:t>
            </a:fld>
            <a:endParaRPr lang="fr-FR" sz="1200">
              <a:latin typeface="Arial" charset="0"/>
            </a:endParaRPr>
          </a:p>
        </p:txBody>
      </p:sp>
      <p:sp>
        <p:nvSpPr>
          <p:cNvPr id="209925" name="Rectangle 2"/>
          <p:cNvSpPr>
            <a:spLocks noGrp="1" noRot="1" noChangeAspect="1" noChangeArrowheads="1" noTextEdit="1"/>
          </p:cNvSpPr>
          <p:nvPr>
            <p:ph type="sldImg"/>
          </p:nvPr>
        </p:nvSpPr>
        <p:spPr>
          <a:ln/>
        </p:spPr>
      </p:sp>
      <p:sp>
        <p:nvSpPr>
          <p:cNvPr id="209926"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FAC85373-1A12-42A3-AC7C-F178D84EF8D9}" type="datetime1">
              <a:rPr lang="fr-FR" sz="1200">
                <a:latin typeface="Arial" charset="0"/>
              </a:rPr>
              <a:pPr algn="r" eaLnBrk="0" hangingPunct="0"/>
              <a:t>31/10/2013</a:t>
            </a:fld>
            <a:endParaRPr lang="fr-FR" sz="1200">
              <a:latin typeface="Arial" charset="0"/>
            </a:endParaRPr>
          </a:p>
        </p:txBody>
      </p:sp>
      <p:sp>
        <p:nvSpPr>
          <p:cNvPr id="21299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299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E4CA2153-2107-4F12-84D6-C5359517DF4D}" type="slidenum">
              <a:rPr lang="fr-FR" sz="1200">
                <a:latin typeface="Arial" charset="0"/>
              </a:rPr>
              <a:pPr algn="r" eaLnBrk="0" hangingPunct="0"/>
              <a:t>52</a:t>
            </a:fld>
            <a:endParaRPr lang="fr-FR" sz="1200">
              <a:latin typeface="Arial" charset="0"/>
            </a:endParaRPr>
          </a:p>
        </p:txBody>
      </p:sp>
      <p:sp>
        <p:nvSpPr>
          <p:cNvPr id="212997" name="Rectangle 2"/>
          <p:cNvSpPr>
            <a:spLocks noGrp="1" noRot="1" noChangeAspect="1" noChangeArrowheads="1" noTextEdit="1"/>
          </p:cNvSpPr>
          <p:nvPr>
            <p:ph type="sldImg"/>
          </p:nvPr>
        </p:nvSpPr>
        <p:spPr>
          <a:ln/>
        </p:spPr>
      </p:sp>
      <p:sp>
        <p:nvSpPr>
          <p:cNvPr id="212998"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A78547D8-AD17-4411-841B-38A34AAC04F2}" type="datetime1">
              <a:rPr lang="fr-FR" sz="1200">
                <a:latin typeface="Arial" charset="0"/>
              </a:rPr>
              <a:pPr algn="r" eaLnBrk="0" hangingPunct="0"/>
              <a:t>31/10/2013</a:t>
            </a:fld>
            <a:endParaRPr lang="fr-FR" sz="1200">
              <a:latin typeface="Arial" charset="0"/>
            </a:endParaRPr>
          </a:p>
        </p:txBody>
      </p:sp>
      <p:sp>
        <p:nvSpPr>
          <p:cNvPr id="21197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197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E001F21B-924E-43EB-849E-C6CDFAC829D4}" type="slidenum">
              <a:rPr lang="fr-FR" sz="1200">
                <a:latin typeface="Arial" charset="0"/>
              </a:rPr>
              <a:pPr algn="r" eaLnBrk="0" hangingPunct="0"/>
              <a:t>56</a:t>
            </a:fld>
            <a:endParaRPr lang="fr-FR" sz="1200">
              <a:latin typeface="Arial" charset="0"/>
            </a:endParaRPr>
          </a:p>
        </p:txBody>
      </p:sp>
      <p:sp>
        <p:nvSpPr>
          <p:cNvPr id="211973" name="Rectangle 2"/>
          <p:cNvSpPr>
            <a:spLocks noGrp="1" noRot="1" noChangeAspect="1" noChangeArrowheads="1" noTextEdit="1"/>
          </p:cNvSpPr>
          <p:nvPr>
            <p:ph type="sldImg"/>
          </p:nvPr>
        </p:nvSpPr>
        <p:spPr>
          <a:ln/>
        </p:spPr>
      </p:sp>
      <p:sp>
        <p:nvSpPr>
          <p:cNvPr id="21197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34EFB4EE-6B47-48CD-A028-57C43F450D0F}" type="datetime1">
              <a:rPr lang="fr-FR" sz="1200">
                <a:latin typeface="Arial" charset="0"/>
              </a:rPr>
              <a:pPr algn="r" eaLnBrk="0" hangingPunct="0"/>
              <a:t>31/10/2013</a:t>
            </a:fld>
            <a:endParaRPr lang="fr-FR" sz="1200">
              <a:latin typeface="Arial" charset="0"/>
            </a:endParaRPr>
          </a:p>
        </p:txBody>
      </p:sp>
      <p:sp>
        <p:nvSpPr>
          <p:cNvPr id="21504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504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E628F2F-442C-46AE-8D33-EFAD9484694D}" type="slidenum">
              <a:rPr lang="fr-FR" sz="1200">
                <a:latin typeface="Arial" charset="0"/>
              </a:rPr>
              <a:pPr algn="r" eaLnBrk="0" hangingPunct="0"/>
              <a:t>58</a:t>
            </a:fld>
            <a:endParaRPr lang="fr-FR" sz="1200">
              <a:latin typeface="Arial" charset="0"/>
            </a:endParaRPr>
          </a:p>
        </p:txBody>
      </p:sp>
      <p:sp>
        <p:nvSpPr>
          <p:cNvPr id="215045" name="Rectangle 2"/>
          <p:cNvSpPr>
            <a:spLocks noGrp="1" noRot="1" noChangeAspect="1" noChangeArrowheads="1" noTextEdit="1"/>
          </p:cNvSpPr>
          <p:nvPr>
            <p:ph type="sldImg"/>
          </p:nvPr>
        </p:nvSpPr>
        <p:spPr>
          <a:ln/>
        </p:spPr>
      </p:sp>
      <p:sp>
        <p:nvSpPr>
          <p:cNvPr id="215046"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AC3026D2-A6C5-424C-BA6D-689C5F62BA98}" type="datetime1">
              <a:rPr lang="fr-FR" sz="1200">
                <a:latin typeface="Arial" charset="0"/>
              </a:rPr>
              <a:pPr algn="r" eaLnBrk="0" hangingPunct="0"/>
              <a:t>31/10/2013</a:t>
            </a:fld>
            <a:endParaRPr lang="fr-FR" sz="1200">
              <a:latin typeface="Arial" charset="0"/>
            </a:endParaRPr>
          </a:p>
        </p:txBody>
      </p:sp>
      <p:sp>
        <p:nvSpPr>
          <p:cNvPr id="21606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606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82DC962A-941C-4C0D-9746-6786A5F9CB98}" type="slidenum">
              <a:rPr lang="fr-FR" sz="1200">
                <a:latin typeface="Arial" charset="0"/>
              </a:rPr>
              <a:pPr algn="r" eaLnBrk="0" hangingPunct="0"/>
              <a:t>60</a:t>
            </a:fld>
            <a:endParaRPr lang="fr-FR" sz="1200">
              <a:latin typeface="Arial" charset="0"/>
            </a:endParaRPr>
          </a:p>
        </p:txBody>
      </p:sp>
      <p:sp>
        <p:nvSpPr>
          <p:cNvPr id="216069" name="Rectangle 2"/>
          <p:cNvSpPr>
            <a:spLocks noGrp="1" noRot="1" noChangeAspect="1" noChangeArrowheads="1" noTextEdit="1"/>
          </p:cNvSpPr>
          <p:nvPr>
            <p:ph type="sldImg"/>
          </p:nvPr>
        </p:nvSpPr>
        <p:spPr>
          <a:ln/>
        </p:spPr>
      </p:sp>
      <p:sp>
        <p:nvSpPr>
          <p:cNvPr id="216070"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B5A4D201-10D1-4EDE-8C68-0FDD08CB1244}" type="datetime1">
              <a:rPr lang="fr-FR" sz="1200">
                <a:latin typeface="Arial" charset="0"/>
              </a:rPr>
              <a:pPr algn="r" eaLnBrk="0" hangingPunct="0"/>
              <a:t>31/10/2013</a:t>
            </a:fld>
            <a:endParaRPr lang="fr-FR" sz="1200">
              <a:latin typeface="Arial" charset="0"/>
            </a:endParaRPr>
          </a:p>
        </p:txBody>
      </p:sp>
      <p:sp>
        <p:nvSpPr>
          <p:cNvPr id="21709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709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68B16AB-CA33-4186-B131-BA7F928C497E}" type="slidenum">
              <a:rPr lang="fr-FR" sz="1200">
                <a:latin typeface="Arial" charset="0"/>
              </a:rPr>
              <a:pPr algn="r" eaLnBrk="0" hangingPunct="0"/>
              <a:t>61</a:t>
            </a:fld>
            <a:endParaRPr lang="fr-FR" sz="1200">
              <a:latin typeface="Arial" charset="0"/>
            </a:endParaRPr>
          </a:p>
        </p:txBody>
      </p:sp>
      <p:sp>
        <p:nvSpPr>
          <p:cNvPr id="217093" name="Rectangle 2"/>
          <p:cNvSpPr>
            <a:spLocks noGrp="1" noRot="1" noChangeAspect="1" noChangeArrowheads="1" noTextEdit="1"/>
          </p:cNvSpPr>
          <p:nvPr>
            <p:ph type="sldImg"/>
          </p:nvPr>
        </p:nvSpPr>
        <p:spPr>
          <a:ln/>
        </p:spPr>
      </p:sp>
      <p:sp>
        <p:nvSpPr>
          <p:cNvPr id="21709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D1BF6462-610B-4472-A5E3-AD40CDF708B9}" type="datetime1">
              <a:rPr lang="fr-FR" sz="1200">
                <a:latin typeface="Arial" charset="0"/>
              </a:rPr>
              <a:pPr algn="r" eaLnBrk="0" hangingPunct="0"/>
              <a:t>31/10/2013</a:t>
            </a:fld>
            <a:endParaRPr lang="fr-FR" sz="1200">
              <a:latin typeface="Arial" charset="0"/>
            </a:endParaRPr>
          </a:p>
        </p:txBody>
      </p:sp>
      <p:sp>
        <p:nvSpPr>
          <p:cNvPr id="21811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811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EAA0FCA-04B3-4B3C-B08C-B61E25538019}" type="slidenum">
              <a:rPr lang="fr-FR" sz="1200">
                <a:latin typeface="Arial" charset="0"/>
              </a:rPr>
              <a:pPr algn="r" eaLnBrk="0" hangingPunct="0"/>
              <a:t>62</a:t>
            </a:fld>
            <a:endParaRPr lang="fr-FR" sz="1200">
              <a:latin typeface="Arial" charset="0"/>
            </a:endParaRPr>
          </a:p>
        </p:txBody>
      </p:sp>
      <p:sp>
        <p:nvSpPr>
          <p:cNvPr id="21811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1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1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8126"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1812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B35F888-0C6A-4564-8978-7A0882525FFA}" type="datetime1">
              <a:rPr lang="fr-FR" sz="1200">
                <a:latin typeface="Arial" charset="0"/>
              </a:rPr>
              <a:pPr algn="r" eaLnBrk="0" hangingPunct="0"/>
              <a:t>31/10/2013</a:t>
            </a:fld>
            <a:endParaRPr lang="fr-FR" sz="1200">
              <a:latin typeface="Arial" charset="0"/>
            </a:endParaRPr>
          </a:p>
        </p:txBody>
      </p:sp>
      <p:sp>
        <p:nvSpPr>
          <p:cNvPr id="21913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1914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30B2C1F-0735-4A2B-9486-EFB2374FDD9E}" type="slidenum">
              <a:rPr lang="fr-FR" sz="1200">
                <a:latin typeface="Arial" charset="0"/>
              </a:rPr>
              <a:pPr algn="r" eaLnBrk="0" hangingPunct="0"/>
              <a:t>63</a:t>
            </a:fld>
            <a:endParaRPr lang="fr-FR" sz="1200">
              <a:latin typeface="Arial" charset="0"/>
            </a:endParaRPr>
          </a:p>
        </p:txBody>
      </p:sp>
      <p:sp>
        <p:nvSpPr>
          <p:cNvPr id="21914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4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19150"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1915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6238B26C-923B-48F4-9E94-D87E3068F3EE}" type="datetime1">
              <a:rPr lang="fr-FR" sz="1200">
                <a:latin typeface="Arial" charset="0"/>
              </a:rPr>
              <a:pPr algn="r" eaLnBrk="0" hangingPunct="0"/>
              <a:t>31/10/2013</a:t>
            </a:fld>
            <a:endParaRPr lang="fr-FR" sz="1200">
              <a:latin typeface="Arial" charset="0"/>
            </a:endParaRPr>
          </a:p>
        </p:txBody>
      </p:sp>
      <p:sp>
        <p:nvSpPr>
          <p:cNvPr id="22016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016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337B3E6-D8D4-44FE-9019-7D0099430D3F}" type="slidenum">
              <a:rPr lang="fr-FR" sz="1200">
                <a:latin typeface="Arial" charset="0"/>
              </a:rPr>
              <a:pPr algn="r" eaLnBrk="0" hangingPunct="0"/>
              <a:t>64</a:t>
            </a:fld>
            <a:endParaRPr lang="fr-FR" sz="1200">
              <a:latin typeface="Arial" charset="0"/>
            </a:endParaRPr>
          </a:p>
        </p:txBody>
      </p:sp>
      <p:sp>
        <p:nvSpPr>
          <p:cNvPr id="22016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6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6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6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6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7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7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7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7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0174"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2017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45221E0-7281-40ED-AA24-925BE30E2957}" type="datetime1">
              <a:rPr lang="fr-FR" sz="1200">
                <a:latin typeface="Arial" charset="0"/>
              </a:rPr>
              <a:pPr algn="r" eaLnBrk="0" hangingPunct="0"/>
              <a:t>31/10/2013</a:t>
            </a:fld>
            <a:endParaRPr lang="fr-FR" sz="1200">
              <a:latin typeface="Arial" charset="0"/>
            </a:endParaRPr>
          </a:p>
        </p:txBody>
      </p:sp>
      <p:sp>
        <p:nvSpPr>
          <p:cNvPr id="22221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22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4DE0CDFC-4391-4CD0-80BE-4375DF967E00}" type="slidenum">
              <a:rPr lang="fr-FR" sz="1200">
                <a:latin typeface="Arial" charset="0"/>
              </a:rPr>
              <a:pPr algn="r" eaLnBrk="0" hangingPunct="0"/>
              <a:t>65</a:t>
            </a:fld>
            <a:endParaRPr lang="fr-FR" sz="1200">
              <a:latin typeface="Arial" charset="0"/>
            </a:endParaRPr>
          </a:p>
        </p:txBody>
      </p:sp>
      <p:sp>
        <p:nvSpPr>
          <p:cNvPr id="22221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1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2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2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2222"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2222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4879CC00-932B-4E3E-A894-2C4EADDBF0FB}" type="slidenum">
              <a:rPr lang="en-US" altLang="en-GB" sz="1200">
                <a:latin typeface="Arial" charset="0"/>
              </a:rPr>
              <a:pPr algn="r" eaLnBrk="0" hangingPunct="0"/>
              <a:t>7</a:t>
            </a:fld>
            <a:endParaRPr lang="en-US" altLang="en-GB" sz="1200">
              <a:latin typeface="Arial"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2813" y="4341813"/>
            <a:ext cx="5583237" cy="4116387"/>
          </a:xfrm>
          <a:noFill/>
          <a:ln/>
        </p:spPr>
        <p:txBody>
          <a:bodyPr/>
          <a:lstStyle/>
          <a:p>
            <a:pPr eaLnBrk="1" hangingPunct="1"/>
            <a:endParaRPr lang="fr-F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6FD97B3-2096-4006-A55C-95282C890BE2}" type="datetime1">
              <a:rPr lang="fr-FR" sz="1200">
                <a:latin typeface="Arial" charset="0"/>
              </a:rPr>
              <a:pPr algn="r" eaLnBrk="0" hangingPunct="0"/>
              <a:t>31/10/2013</a:t>
            </a:fld>
            <a:endParaRPr lang="fr-FR" sz="1200">
              <a:latin typeface="Arial" charset="0"/>
            </a:endParaRPr>
          </a:p>
        </p:txBody>
      </p:sp>
      <p:sp>
        <p:nvSpPr>
          <p:cNvPr id="22323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323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45366C4C-8852-41AB-96EB-BC6B7042C170}" type="slidenum">
              <a:rPr lang="fr-FR" sz="1200">
                <a:latin typeface="Arial" charset="0"/>
              </a:rPr>
              <a:pPr algn="r" eaLnBrk="0" hangingPunct="0"/>
              <a:t>66</a:t>
            </a:fld>
            <a:endParaRPr lang="fr-FR" sz="1200">
              <a:latin typeface="Arial" charset="0"/>
            </a:endParaRPr>
          </a:p>
        </p:txBody>
      </p:sp>
      <p:sp>
        <p:nvSpPr>
          <p:cNvPr id="22323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3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3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3246"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2324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A8F0935-3F8A-4EFB-BABA-D7D182BB66EE}" type="datetime1">
              <a:rPr lang="fr-FR" sz="1200">
                <a:latin typeface="Arial" charset="0"/>
              </a:rPr>
              <a:pPr algn="r" eaLnBrk="0" hangingPunct="0"/>
              <a:t>31/10/2013</a:t>
            </a:fld>
            <a:endParaRPr lang="fr-FR" sz="1200">
              <a:latin typeface="Arial" charset="0"/>
            </a:endParaRPr>
          </a:p>
        </p:txBody>
      </p:sp>
      <p:sp>
        <p:nvSpPr>
          <p:cNvPr id="22425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426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044134F-10A7-4EC0-947B-ACB6019BD1C0}" type="slidenum">
              <a:rPr lang="fr-FR" sz="1200">
                <a:latin typeface="Arial" charset="0"/>
              </a:rPr>
              <a:pPr algn="r" eaLnBrk="0" hangingPunct="0"/>
              <a:t>67</a:t>
            </a:fld>
            <a:endParaRPr lang="fr-FR" sz="1200">
              <a:latin typeface="Arial" charset="0"/>
            </a:endParaRPr>
          </a:p>
        </p:txBody>
      </p:sp>
      <p:sp>
        <p:nvSpPr>
          <p:cNvPr id="22426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6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427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2427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F8651130-6025-4AD6-B94D-9BEDA3C6CDEC}" type="datetime1">
              <a:rPr lang="fr-FR" sz="1200">
                <a:latin typeface="Arial" charset="0"/>
              </a:rPr>
              <a:pPr algn="r" eaLnBrk="0" hangingPunct="0"/>
              <a:t>31/10/2013</a:t>
            </a:fld>
            <a:endParaRPr lang="fr-FR" sz="1200">
              <a:latin typeface="Arial" charset="0"/>
            </a:endParaRPr>
          </a:p>
        </p:txBody>
      </p:sp>
      <p:sp>
        <p:nvSpPr>
          <p:cNvPr id="22528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528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2893143-8072-48FF-88EA-E3ED1EDAE8A2}" type="slidenum">
              <a:rPr lang="fr-FR" sz="1200">
                <a:latin typeface="Arial" charset="0"/>
              </a:rPr>
              <a:pPr algn="r" eaLnBrk="0" hangingPunct="0"/>
              <a:t>68</a:t>
            </a:fld>
            <a:endParaRPr lang="fr-FR" sz="1200">
              <a:latin typeface="Arial" charset="0"/>
            </a:endParaRPr>
          </a:p>
        </p:txBody>
      </p:sp>
      <p:sp>
        <p:nvSpPr>
          <p:cNvPr id="22528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8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8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8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8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9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9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9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9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5294"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2529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0191D5DC-C519-4947-9130-896F51E3C6A6}" type="datetime1">
              <a:rPr lang="fr-FR" sz="1200">
                <a:latin typeface="Arial" charset="0"/>
              </a:rPr>
              <a:pPr algn="r" eaLnBrk="0" hangingPunct="0"/>
              <a:t>31/10/2013</a:t>
            </a:fld>
            <a:endParaRPr lang="fr-FR" sz="1200">
              <a:latin typeface="Arial" charset="0"/>
            </a:endParaRPr>
          </a:p>
        </p:txBody>
      </p:sp>
      <p:sp>
        <p:nvSpPr>
          <p:cNvPr id="22630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630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125AC57-D881-486D-9E3C-21FA215B7D1B}" type="slidenum">
              <a:rPr lang="fr-FR" sz="1200">
                <a:latin typeface="Arial" charset="0"/>
              </a:rPr>
              <a:pPr algn="r" eaLnBrk="0" hangingPunct="0"/>
              <a:t>69</a:t>
            </a:fld>
            <a:endParaRPr lang="fr-FR" sz="1200">
              <a:latin typeface="Arial" charset="0"/>
            </a:endParaRPr>
          </a:p>
        </p:txBody>
      </p:sp>
      <p:sp>
        <p:nvSpPr>
          <p:cNvPr id="22630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6318"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2631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8AC4D1A-C090-4DA7-9DBE-159C7AF4B5A4}" type="datetime1">
              <a:rPr lang="fr-FR" sz="1200">
                <a:latin typeface="Arial" charset="0"/>
              </a:rPr>
              <a:pPr algn="r" eaLnBrk="0" hangingPunct="0"/>
              <a:t>31/10/2013</a:t>
            </a:fld>
            <a:endParaRPr lang="fr-FR" sz="1200">
              <a:latin typeface="Arial" charset="0"/>
            </a:endParaRPr>
          </a:p>
        </p:txBody>
      </p:sp>
      <p:sp>
        <p:nvSpPr>
          <p:cNvPr id="22733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733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E899182-CBBA-42AB-A5A2-C83CC2291A16}" type="slidenum">
              <a:rPr lang="fr-FR" sz="1200">
                <a:latin typeface="Arial" charset="0"/>
              </a:rPr>
              <a:pPr algn="r" eaLnBrk="0" hangingPunct="0"/>
              <a:t>70</a:t>
            </a:fld>
            <a:endParaRPr lang="fr-FR" sz="1200">
              <a:latin typeface="Arial" charset="0"/>
            </a:endParaRPr>
          </a:p>
        </p:txBody>
      </p:sp>
      <p:sp>
        <p:nvSpPr>
          <p:cNvPr id="227333" name="Rectangle 2"/>
          <p:cNvSpPr>
            <a:spLocks noGrp="1" noRot="1" noChangeAspect="1" noChangeArrowheads="1" noTextEdit="1"/>
          </p:cNvSpPr>
          <p:nvPr>
            <p:ph type="sldImg"/>
          </p:nvPr>
        </p:nvSpPr>
        <p:spPr>
          <a:ln/>
        </p:spPr>
      </p:sp>
      <p:sp>
        <p:nvSpPr>
          <p:cNvPr id="22733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11D99DF-8011-48F5-A888-D33FAC9909F2}" type="datetime1">
              <a:rPr lang="fr-FR" sz="1200">
                <a:latin typeface="Arial" charset="0"/>
              </a:rPr>
              <a:pPr algn="r" eaLnBrk="0" hangingPunct="0"/>
              <a:t>31/10/2013</a:t>
            </a:fld>
            <a:endParaRPr lang="fr-FR" sz="1200">
              <a:latin typeface="Arial" charset="0"/>
            </a:endParaRPr>
          </a:p>
        </p:txBody>
      </p:sp>
      <p:sp>
        <p:nvSpPr>
          <p:cNvPr id="22835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835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BAE8E930-8A52-4F82-96AF-53CD336EA11F}" type="slidenum">
              <a:rPr lang="fr-FR" sz="1200">
                <a:latin typeface="Arial" charset="0"/>
              </a:rPr>
              <a:pPr algn="r" eaLnBrk="0" hangingPunct="0"/>
              <a:t>71</a:t>
            </a:fld>
            <a:endParaRPr lang="fr-FR" sz="1200">
              <a:latin typeface="Arial" charset="0"/>
            </a:endParaRPr>
          </a:p>
        </p:txBody>
      </p:sp>
      <p:sp>
        <p:nvSpPr>
          <p:cNvPr id="228357" name="Rectangle 2"/>
          <p:cNvSpPr>
            <a:spLocks noGrp="1" noRot="1" noChangeAspect="1" noChangeArrowheads="1" noTextEdit="1"/>
          </p:cNvSpPr>
          <p:nvPr>
            <p:ph type="sldImg"/>
          </p:nvPr>
        </p:nvSpPr>
        <p:spPr>
          <a:ln/>
        </p:spPr>
      </p:sp>
      <p:sp>
        <p:nvSpPr>
          <p:cNvPr id="228358"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A3CFF9D9-574B-44EC-BA4E-CD10BA1527D8}" type="datetime1">
              <a:rPr lang="fr-FR" sz="1200">
                <a:latin typeface="Arial" charset="0"/>
              </a:rPr>
              <a:pPr algn="r" eaLnBrk="0" hangingPunct="0"/>
              <a:t>31/10/2013</a:t>
            </a:fld>
            <a:endParaRPr lang="fr-FR" sz="1200">
              <a:latin typeface="Arial" charset="0"/>
            </a:endParaRPr>
          </a:p>
        </p:txBody>
      </p:sp>
      <p:sp>
        <p:nvSpPr>
          <p:cNvPr id="22937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2938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8F84670-FCB2-402E-B568-04597392F07D}" type="slidenum">
              <a:rPr lang="fr-FR" sz="1200">
                <a:latin typeface="Arial" charset="0"/>
              </a:rPr>
              <a:pPr algn="r" eaLnBrk="0" hangingPunct="0"/>
              <a:t>72</a:t>
            </a:fld>
            <a:endParaRPr lang="fr-FR" sz="1200">
              <a:latin typeface="Arial" charset="0"/>
            </a:endParaRPr>
          </a:p>
        </p:txBody>
      </p:sp>
      <p:sp>
        <p:nvSpPr>
          <p:cNvPr id="22938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8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2939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2939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B549D561-0B9E-4582-BBF2-D107EAFB7B22}" type="datetime1">
              <a:rPr lang="fr-FR" sz="1200">
                <a:latin typeface="Arial" charset="0"/>
              </a:rPr>
              <a:pPr algn="r" eaLnBrk="0" hangingPunct="0"/>
              <a:t>31/10/2013</a:t>
            </a:fld>
            <a:endParaRPr lang="fr-FR" sz="1200">
              <a:latin typeface="Arial" charset="0"/>
            </a:endParaRPr>
          </a:p>
        </p:txBody>
      </p:sp>
      <p:sp>
        <p:nvSpPr>
          <p:cNvPr id="23142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142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9D49202-7230-4A6B-92AC-B0FED25CC7A3}" type="slidenum">
              <a:rPr lang="fr-FR" sz="1200">
                <a:latin typeface="Arial" charset="0"/>
              </a:rPr>
              <a:pPr algn="r" eaLnBrk="0" hangingPunct="0"/>
              <a:t>73</a:t>
            </a:fld>
            <a:endParaRPr lang="fr-FR" sz="1200">
              <a:latin typeface="Arial" charset="0"/>
            </a:endParaRPr>
          </a:p>
        </p:txBody>
      </p:sp>
      <p:sp>
        <p:nvSpPr>
          <p:cNvPr id="23142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1438"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143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BE8994D-DA31-48A3-9028-B2EB9F05AB17}" type="datetime1">
              <a:rPr lang="fr-FR" sz="1200">
                <a:latin typeface="Arial" charset="0"/>
              </a:rPr>
              <a:pPr algn="r" eaLnBrk="0" hangingPunct="0"/>
              <a:t>31/10/2013</a:t>
            </a:fld>
            <a:endParaRPr lang="fr-FR" sz="1200">
              <a:latin typeface="Arial" charset="0"/>
            </a:endParaRPr>
          </a:p>
        </p:txBody>
      </p:sp>
      <p:sp>
        <p:nvSpPr>
          <p:cNvPr id="23245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245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C184160-424C-492A-A00D-A3CECDBFB5C6}" type="slidenum">
              <a:rPr lang="fr-FR" sz="1200">
                <a:latin typeface="Arial" charset="0"/>
              </a:rPr>
              <a:pPr algn="r" eaLnBrk="0" hangingPunct="0"/>
              <a:t>74</a:t>
            </a:fld>
            <a:endParaRPr lang="fr-FR" sz="1200">
              <a:latin typeface="Arial" charset="0"/>
            </a:endParaRPr>
          </a:p>
        </p:txBody>
      </p:sp>
      <p:sp>
        <p:nvSpPr>
          <p:cNvPr id="23245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5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6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6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2462"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246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4E088E8-D9B3-4F6B-8E0E-C2933400486E}" type="datetime1">
              <a:rPr lang="fr-FR" sz="1200">
                <a:latin typeface="Arial" charset="0"/>
              </a:rPr>
              <a:pPr algn="r" eaLnBrk="0" hangingPunct="0"/>
              <a:t>31/10/2013</a:t>
            </a:fld>
            <a:endParaRPr lang="fr-FR" sz="1200">
              <a:latin typeface="Arial" charset="0"/>
            </a:endParaRPr>
          </a:p>
        </p:txBody>
      </p:sp>
      <p:sp>
        <p:nvSpPr>
          <p:cNvPr id="23347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347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D55CE95-2E65-464B-89F9-04C39D643AAE}" type="slidenum">
              <a:rPr lang="fr-FR" sz="1200">
                <a:latin typeface="Arial" charset="0"/>
              </a:rPr>
              <a:pPr algn="r" eaLnBrk="0" hangingPunct="0"/>
              <a:t>75</a:t>
            </a:fld>
            <a:endParaRPr lang="fr-FR" sz="1200">
              <a:latin typeface="Arial" charset="0"/>
            </a:endParaRPr>
          </a:p>
        </p:txBody>
      </p:sp>
      <p:sp>
        <p:nvSpPr>
          <p:cNvPr id="23347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7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7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3486"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348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8A62F7D-16A4-4B34-987C-AB9F8036A23E}" type="slidenum">
              <a:rPr lang="en-US" altLang="en-GB" sz="1200">
                <a:latin typeface="Arial" charset="0"/>
              </a:rPr>
              <a:pPr algn="r" eaLnBrk="0" hangingPunct="0"/>
              <a:t>9</a:t>
            </a:fld>
            <a:endParaRPr lang="en-US" altLang="en-GB" sz="1200">
              <a:latin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xfrm>
            <a:off x="912813" y="4341813"/>
            <a:ext cx="5583237" cy="4116387"/>
          </a:xfrm>
          <a:noFill/>
          <a:ln/>
        </p:spPr>
        <p:txBody>
          <a:bodyPr/>
          <a:lstStyle/>
          <a:p>
            <a:pPr eaLnBrk="1" hangingPunct="1"/>
            <a:endParaRPr lang="fr-F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7047D55-E48C-4CAF-9444-9BF9453F73F8}" type="datetime1">
              <a:rPr lang="fr-FR" sz="1200">
                <a:latin typeface="Arial" charset="0"/>
              </a:rPr>
              <a:pPr algn="r" eaLnBrk="0" hangingPunct="0"/>
              <a:t>31/10/2013</a:t>
            </a:fld>
            <a:endParaRPr lang="fr-FR" sz="1200">
              <a:latin typeface="Arial" charset="0"/>
            </a:endParaRPr>
          </a:p>
        </p:txBody>
      </p:sp>
      <p:sp>
        <p:nvSpPr>
          <p:cNvPr id="23449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450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AECDAAA-4796-442C-A2A3-0FFD44636DF5}" type="slidenum">
              <a:rPr lang="fr-FR" sz="1200">
                <a:latin typeface="Arial" charset="0"/>
              </a:rPr>
              <a:pPr algn="r" eaLnBrk="0" hangingPunct="0"/>
              <a:t>78</a:t>
            </a:fld>
            <a:endParaRPr lang="fr-FR" sz="1200">
              <a:latin typeface="Arial" charset="0"/>
            </a:endParaRPr>
          </a:p>
        </p:txBody>
      </p:sp>
      <p:sp>
        <p:nvSpPr>
          <p:cNvPr id="234501" name="Rectangle 2"/>
          <p:cNvSpPr>
            <a:spLocks noGrp="1" noRot="1" noChangeAspect="1" noChangeArrowheads="1" noTextEdit="1"/>
          </p:cNvSpPr>
          <p:nvPr>
            <p:ph type="sldImg"/>
          </p:nvPr>
        </p:nvSpPr>
        <p:spPr>
          <a:ln/>
        </p:spPr>
      </p:sp>
      <p:sp>
        <p:nvSpPr>
          <p:cNvPr id="234502"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CDE98D9E-4BB9-4170-8F0C-FBC846DFCF82}" type="datetime1">
              <a:rPr lang="fr-FR" sz="1200">
                <a:latin typeface="Arial" charset="0"/>
              </a:rPr>
              <a:pPr algn="r" eaLnBrk="0" hangingPunct="0"/>
              <a:t>31/10/2013</a:t>
            </a:fld>
            <a:endParaRPr lang="fr-FR" sz="1200">
              <a:latin typeface="Arial" charset="0"/>
            </a:endParaRPr>
          </a:p>
        </p:txBody>
      </p:sp>
      <p:sp>
        <p:nvSpPr>
          <p:cNvPr id="23552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552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8DDB95E5-2A46-4F36-988A-8969381F3F83}" type="slidenum">
              <a:rPr lang="fr-FR" sz="1200">
                <a:latin typeface="Arial" charset="0"/>
              </a:rPr>
              <a:pPr algn="r" eaLnBrk="0" hangingPunct="0"/>
              <a:t>84</a:t>
            </a:fld>
            <a:endParaRPr lang="fr-FR" sz="1200">
              <a:latin typeface="Arial" charset="0"/>
            </a:endParaRPr>
          </a:p>
        </p:txBody>
      </p:sp>
      <p:sp>
        <p:nvSpPr>
          <p:cNvPr id="23552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2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2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2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2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3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3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3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3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5534"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553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8EA40164-E75F-4965-ADCD-6C99BC9BA06E}" type="datetime1">
              <a:rPr lang="fr-FR" sz="1200">
                <a:latin typeface="Arial" charset="0"/>
              </a:rPr>
              <a:pPr algn="r" eaLnBrk="0" hangingPunct="0"/>
              <a:t>31/10/2013</a:t>
            </a:fld>
            <a:endParaRPr lang="fr-FR" sz="1200">
              <a:latin typeface="Arial" charset="0"/>
            </a:endParaRPr>
          </a:p>
        </p:txBody>
      </p:sp>
      <p:sp>
        <p:nvSpPr>
          <p:cNvPr id="23654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654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EB77747-9008-46CC-9CF3-EDBF1F155E41}" type="slidenum">
              <a:rPr lang="fr-FR" sz="1200">
                <a:latin typeface="Arial" charset="0"/>
              </a:rPr>
              <a:pPr algn="r" eaLnBrk="0" hangingPunct="0"/>
              <a:t>85</a:t>
            </a:fld>
            <a:endParaRPr lang="fr-FR" sz="1200">
              <a:latin typeface="Arial" charset="0"/>
            </a:endParaRPr>
          </a:p>
        </p:txBody>
      </p:sp>
      <p:sp>
        <p:nvSpPr>
          <p:cNvPr id="23654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6558"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655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FACD7A6B-7AAD-4483-BDBC-7784DC3D28B7}" type="datetime1">
              <a:rPr lang="fr-FR" sz="1200">
                <a:latin typeface="Arial" charset="0"/>
              </a:rPr>
              <a:pPr algn="r" eaLnBrk="0" hangingPunct="0"/>
              <a:t>31/10/2013</a:t>
            </a:fld>
            <a:endParaRPr lang="fr-FR" sz="1200">
              <a:latin typeface="Arial" charset="0"/>
            </a:endParaRPr>
          </a:p>
        </p:txBody>
      </p:sp>
      <p:sp>
        <p:nvSpPr>
          <p:cNvPr id="23757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757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6CD709A1-8EDE-478D-BA1E-F234B77E6FF7}" type="slidenum">
              <a:rPr lang="fr-FR" sz="1200">
                <a:latin typeface="Arial" charset="0"/>
              </a:rPr>
              <a:pPr algn="r" eaLnBrk="0" hangingPunct="0"/>
              <a:t>86</a:t>
            </a:fld>
            <a:endParaRPr lang="fr-FR" sz="1200">
              <a:latin typeface="Arial" charset="0"/>
            </a:endParaRPr>
          </a:p>
        </p:txBody>
      </p:sp>
      <p:sp>
        <p:nvSpPr>
          <p:cNvPr id="23757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7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8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8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7582"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3758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C2EFB84F-E9EA-4708-8B2C-3F38D816ED30}" type="datetime1">
              <a:rPr lang="fr-FR" sz="1200">
                <a:latin typeface="Arial" charset="0"/>
              </a:rPr>
              <a:pPr algn="r" eaLnBrk="0" hangingPunct="0"/>
              <a:t>31/10/2013</a:t>
            </a:fld>
            <a:endParaRPr lang="fr-FR" sz="1200">
              <a:latin typeface="Arial" charset="0"/>
            </a:endParaRPr>
          </a:p>
        </p:txBody>
      </p:sp>
      <p:sp>
        <p:nvSpPr>
          <p:cNvPr id="23859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859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139AD87-0256-415C-B568-592A78A6B305}" type="slidenum">
              <a:rPr lang="fr-FR" sz="1200">
                <a:latin typeface="Arial" charset="0"/>
              </a:rPr>
              <a:pPr algn="r" eaLnBrk="0" hangingPunct="0"/>
              <a:t>87</a:t>
            </a:fld>
            <a:endParaRPr lang="fr-FR" sz="1200">
              <a:latin typeface="Arial" charset="0"/>
            </a:endParaRPr>
          </a:p>
        </p:txBody>
      </p:sp>
      <p:sp>
        <p:nvSpPr>
          <p:cNvPr id="23859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59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59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8606"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3860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4A1C1A0-3F76-4DC5-8409-C950D083ADE4}" type="datetime1">
              <a:rPr lang="fr-FR" sz="1200">
                <a:latin typeface="Arial" charset="0"/>
              </a:rPr>
              <a:pPr algn="r" eaLnBrk="0" hangingPunct="0"/>
              <a:t>31/10/2013</a:t>
            </a:fld>
            <a:endParaRPr lang="fr-FR" sz="1200">
              <a:latin typeface="Arial" charset="0"/>
            </a:endParaRPr>
          </a:p>
        </p:txBody>
      </p:sp>
      <p:sp>
        <p:nvSpPr>
          <p:cNvPr id="24473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474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E90218C-27DB-4F50-9010-082D1C2BDC90}" type="slidenum">
              <a:rPr lang="fr-FR" sz="1200">
                <a:latin typeface="Arial" charset="0"/>
              </a:rPr>
              <a:pPr algn="r" eaLnBrk="0" hangingPunct="0"/>
              <a:t>89</a:t>
            </a:fld>
            <a:endParaRPr lang="fr-FR" sz="1200">
              <a:latin typeface="Arial" charset="0"/>
            </a:endParaRPr>
          </a:p>
        </p:txBody>
      </p:sp>
      <p:sp>
        <p:nvSpPr>
          <p:cNvPr id="24474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4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475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4475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D6983C55-DDE7-4CDE-A6D1-E4D8407FB4A1}" type="datetime1">
              <a:rPr lang="fr-FR" sz="1200">
                <a:latin typeface="Arial" charset="0"/>
              </a:rPr>
              <a:pPr algn="r" eaLnBrk="0" hangingPunct="0"/>
              <a:t>31/10/2013</a:t>
            </a:fld>
            <a:endParaRPr lang="fr-FR" sz="1200">
              <a:latin typeface="Arial" charset="0"/>
            </a:endParaRPr>
          </a:p>
        </p:txBody>
      </p:sp>
      <p:sp>
        <p:nvSpPr>
          <p:cNvPr id="23961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3962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C0B3BE9-8035-4D42-819D-E4761C28EE64}" type="slidenum">
              <a:rPr lang="fr-FR" sz="1200">
                <a:latin typeface="Arial" charset="0"/>
              </a:rPr>
              <a:pPr algn="r" eaLnBrk="0" hangingPunct="0"/>
              <a:t>90</a:t>
            </a:fld>
            <a:endParaRPr lang="fr-FR" sz="1200">
              <a:latin typeface="Arial" charset="0"/>
            </a:endParaRPr>
          </a:p>
        </p:txBody>
      </p:sp>
      <p:sp>
        <p:nvSpPr>
          <p:cNvPr id="23962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2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3963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3963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A09E956-7525-465C-B683-841D1B27FDEF}" type="datetime1">
              <a:rPr lang="fr-FR" sz="1200">
                <a:latin typeface="Arial" charset="0"/>
              </a:rPr>
              <a:pPr algn="r" eaLnBrk="0" hangingPunct="0"/>
              <a:t>31/10/2013</a:t>
            </a:fld>
            <a:endParaRPr lang="fr-FR" sz="1200">
              <a:latin typeface="Arial" charset="0"/>
            </a:endParaRPr>
          </a:p>
        </p:txBody>
      </p:sp>
      <p:sp>
        <p:nvSpPr>
          <p:cNvPr id="24064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064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8A624BBB-5BFC-412F-BC5B-7899ADDA980C}" type="slidenum">
              <a:rPr lang="fr-FR" sz="1200">
                <a:latin typeface="Arial" charset="0"/>
              </a:rPr>
              <a:pPr algn="r" eaLnBrk="0" hangingPunct="0"/>
              <a:t>91</a:t>
            </a:fld>
            <a:endParaRPr lang="fr-FR" sz="1200">
              <a:latin typeface="Arial" charset="0"/>
            </a:endParaRPr>
          </a:p>
        </p:txBody>
      </p:sp>
      <p:sp>
        <p:nvSpPr>
          <p:cNvPr id="24064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4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4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4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4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5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5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5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5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0654"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4065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AAEB6D7-697F-4D7B-8AB7-D6F42AB1E074}" type="datetime1">
              <a:rPr lang="fr-FR" sz="1200">
                <a:latin typeface="Arial" charset="0"/>
              </a:rPr>
              <a:pPr algn="r" eaLnBrk="0" hangingPunct="0"/>
              <a:t>31/10/2013</a:t>
            </a:fld>
            <a:endParaRPr lang="fr-FR" sz="1200">
              <a:latin typeface="Arial" charset="0"/>
            </a:endParaRPr>
          </a:p>
        </p:txBody>
      </p:sp>
      <p:sp>
        <p:nvSpPr>
          <p:cNvPr id="24269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269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1B5139D-09CC-4CD7-B958-AB7C68B52C04}" type="slidenum">
              <a:rPr lang="fr-FR" sz="1200">
                <a:latin typeface="Arial" charset="0"/>
              </a:rPr>
              <a:pPr algn="r" eaLnBrk="0" hangingPunct="0"/>
              <a:t>93</a:t>
            </a:fld>
            <a:endParaRPr lang="fr-FR" sz="1200">
              <a:latin typeface="Arial" charset="0"/>
            </a:endParaRPr>
          </a:p>
        </p:txBody>
      </p:sp>
      <p:sp>
        <p:nvSpPr>
          <p:cNvPr id="24269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69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70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70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2702"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4270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550A560-B433-4EE1-99C5-EC97709109E7}" type="datetime1">
              <a:rPr lang="fr-FR" sz="1200">
                <a:latin typeface="Arial" charset="0"/>
              </a:rPr>
              <a:pPr algn="r" eaLnBrk="0" hangingPunct="0"/>
              <a:t>31/10/2013</a:t>
            </a:fld>
            <a:endParaRPr lang="fr-FR" sz="1200">
              <a:latin typeface="Arial" charset="0"/>
            </a:endParaRPr>
          </a:p>
        </p:txBody>
      </p:sp>
      <p:sp>
        <p:nvSpPr>
          <p:cNvPr id="24166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166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D7F16B1-994B-4696-B969-BA9C7629C48E}" type="slidenum">
              <a:rPr lang="fr-FR" sz="1200">
                <a:latin typeface="Arial" charset="0"/>
              </a:rPr>
              <a:pPr algn="r" eaLnBrk="0" hangingPunct="0"/>
              <a:t>94</a:t>
            </a:fld>
            <a:endParaRPr lang="fr-FR" sz="1200">
              <a:latin typeface="Arial" charset="0"/>
            </a:endParaRPr>
          </a:p>
        </p:txBody>
      </p:sp>
      <p:sp>
        <p:nvSpPr>
          <p:cNvPr id="24166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1678"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4167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F4CBDC29-CC86-4211-B45B-4CD7B1115839}" type="datetime1">
              <a:rPr lang="fr-FR" sz="1200">
                <a:latin typeface="Arial" charset="0"/>
              </a:rPr>
              <a:pPr algn="r" eaLnBrk="0" hangingPunct="0"/>
              <a:t>31/10/2013</a:t>
            </a:fld>
            <a:endParaRPr lang="fr-FR" sz="1200">
              <a:latin typeface="Arial" charset="0"/>
            </a:endParaRPr>
          </a:p>
        </p:txBody>
      </p:sp>
      <p:sp>
        <p:nvSpPr>
          <p:cNvPr id="19353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fr-FR" sz="1200">
                <a:latin typeface="Arial" charset="0"/>
              </a:rPr>
              <a:t>Département Electronique &amp; Télécommunication</a:t>
            </a:r>
          </a:p>
        </p:txBody>
      </p:sp>
      <p:sp>
        <p:nvSpPr>
          <p:cNvPr id="19354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E6EC4AB-FA22-45B9-91FC-794BDD548F03}" type="slidenum">
              <a:rPr lang="fr-FR" sz="1200">
                <a:latin typeface="Arial" charset="0"/>
              </a:rPr>
              <a:pPr algn="r" eaLnBrk="0" hangingPunct="0"/>
              <a:t>10</a:t>
            </a:fld>
            <a:endParaRPr lang="fr-FR" sz="1200">
              <a:latin typeface="Arial" charset="0"/>
            </a:endParaRPr>
          </a:p>
        </p:txBody>
      </p:sp>
      <p:sp>
        <p:nvSpPr>
          <p:cNvPr id="193541" name="Rectangle 2"/>
          <p:cNvSpPr>
            <a:spLocks noGrp="1" noRot="1" noChangeAspect="1" noChangeArrowheads="1" noTextEdit="1"/>
          </p:cNvSpPr>
          <p:nvPr>
            <p:ph type="sldImg"/>
          </p:nvPr>
        </p:nvSpPr>
        <p:spPr>
          <a:ln/>
        </p:spPr>
      </p:sp>
      <p:sp>
        <p:nvSpPr>
          <p:cNvPr id="193542"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7A5F8A7-0499-471A-A018-D00A22802429}" type="datetime1">
              <a:rPr lang="fr-FR" sz="1200">
                <a:latin typeface="Arial" charset="0"/>
              </a:rPr>
              <a:pPr algn="r" eaLnBrk="0" hangingPunct="0"/>
              <a:t>31/10/2013</a:t>
            </a:fld>
            <a:endParaRPr lang="fr-FR" sz="1200">
              <a:latin typeface="Arial" charset="0"/>
            </a:endParaRPr>
          </a:p>
        </p:txBody>
      </p:sp>
      <p:sp>
        <p:nvSpPr>
          <p:cNvPr id="24371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371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CFDC210E-2938-426F-A14B-4CC6D24205B7}" type="slidenum">
              <a:rPr lang="fr-FR" sz="1200">
                <a:latin typeface="Arial" charset="0"/>
              </a:rPr>
              <a:pPr algn="r" eaLnBrk="0" hangingPunct="0"/>
              <a:t>95</a:t>
            </a:fld>
            <a:endParaRPr lang="fr-FR" sz="1200">
              <a:latin typeface="Arial" charset="0"/>
            </a:endParaRPr>
          </a:p>
        </p:txBody>
      </p:sp>
      <p:sp>
        <p:nvSpPr>
          <p:cNvPr id="24371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1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1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3726"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4372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308CAC9-7863-45F7-98C1-F970C599ED62}" type="datetime1">
              <a:rPr lang="fr-FR" sz="1200">
                <a:latin typeface="Arial" charset="0"/>
              </a:rPr>
              <a:pPr algn="r" eaLnBrk="0" hangingPunct="0"/>
              <a:t>31/10/2013</a:t>
            </a:fld>
            <a:endParaRPr lang="fr-FR" sz="1200">
              <a:latin typeface="Arial" charset="0"/>
            </a:endParaRPr>
          </a:p>
        </p:txBody>
      </p:sp>
      <p:sp>
        <p:nvSpPr>
          <p:cNvPr id="24576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576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DEAEB4A-5A80-4574-BEFE-ACB813B99FB8}" type="slidenum">
              <a:rPr lang="fr-FR" sz="1200">
                <a:latin typeface="Arial" charset="0"/>
              </a:rPr>
              <a:pPr algn="r" eaLnBrk="0" hangingPunct="0"/>
              <a:t>106</a:t>
            </a:fld>
            <a:endParaRPr lang="fr-FR" sz="1200">
              <a:latin typeface="Arial" charset="0"/>
            </a:endParaRPr>
          </a:p>
        </p:txBody>
      </p:sp>
      <p:sp>
        <p:nvSpPr>
          <p:cNvPr id="245765" name="Rectangle 2"/>
          <p:cNvSpPr>
            <a:spLocks noGrp="1" noRot="1" noChangeAspect="1" noChangeArrowheads="1" noTextEdit="1"/>
          </p:cNvSpPr>
          <p:nvPr>
            <p:ph type="sldImg"/>
          </p:nvPr>
        </p:nvSpPr>
        <p:spPr>
          <a:ln/>
        </p:spPr>
      </p:sp>
      <p:sp>
        <p:nvSpPr>
          <p:cNvPr id="245766"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8FA8B1D2-4517-4D4C-A2C7-D9BEE7E97302}" type="datetime1">
              <a:rPr lang="fr-FR" sz="1200">
                <a:latin typeface="Arial" charset="0"/>
              </a:rPr>
              <a:pPr algn="r" eaLnBrk="0" hangingPunct="0"/>
              <a:t>31/10/2013</a:t>
            </a:fld>
            <a:endParaRPr lang="fr-FR" sz="1200">
              <a:latin typeface="Arial" charset="0"/>
            </a:endParaRPr>
          </a:p>
        </p:txBody>
      </p:sp>
      <p:sp>
        <p:nvSpPr>
          <p:cNvPr id="24678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678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36285E06-2366-4768-A999-FD4A2EFC412F}" type="slidenum">
              <a:rPr lang="fr-FR" sz="1200">
                <a:latin typeface="Arial" charset="0"/>
              </a:rPr>
              <a:pPr algn="r" eaLnBrk="0" hangingPunct="0"/>
              <a:t>107</a:t>
            </a:fld>
            <a:endParaRPr lang="fr-FR" sz="1200">
              <a:latin typeface="Arial" charset="0"/>
            </a:endParaRPr>
          </a:p>
        </p:txBody>
      </p:sp>
      <p:sp>
        <p:nvSpPr>
          <p:cNvPr id="24678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6798"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4679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77ED4A9-7CCB-4352-BF23-97BC9F8110D8}" type="datetime1">
              <a:rPr lang="fr-FR" sz="1200">
                <a:latin typeface="Arial" charset="0"/>
              </a:rPr>
              <a:pPr algn="r" eaLnBrk="0" hangingPunct="0"/>
              <a:t>31/10/2013</a:t>
            </a:fld>
            <a:endParaRPr lang="fr-FR" sz="1200">
              <a:latin typeface="Arial" charset="0"/>
            </a:endParaRPr>
          </a:p>
        </p:txBody>
      </p:sp>
      <p:sp>
        <p:nvSpPr>
          <p:cNvPr id="24781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78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E66AF4A1-0DB3-4BAC-8597-E7944526C20E}" type="slidenum">
              <a:rPr lang="fr-FR" sz="1200">
                <a:latin typeface="Arial" charset="0"/>
              </a:rPr>
              <a:pPr algn="r" eaLnBrk="0" hangingPunct="0"/>
              <a:t>108</a:t>
            </a:fld>
            <a:endParaRPr lang="fr-FR" sz="1200">
              <a:latin typeface="Arial" charset="0"/>
            </a:endParaRPr>
          </a:p>
        </p:txBody>
      </p:sp>
      <p:sp>
        <p:nvSpPr>
          <p:cNvPr id="24781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1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2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2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7822"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4782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B6802F0D-FCBA-43B2-BD1E-EA1D79329F26}" type="datetime1">
              <a:rPr lang="fr-FR" sz="1200">
                <a:latin typeface="Arial" charset="0"/>
              </a:rPr>
              <a:pPr algn="r" eaLnBrk="0" hangingPunct="0"/>
              <a:t>31/10/2013</a:t>
            </a:fld>
            <a:endParaRPr lang="fr-FR" sz="1200">
              <a:latin typeface="Arial" charset="0"/>
            </a:endParaRPr>
          </a:p>
        </p:txBody>
      </p:sp>
      <p:sp>
        <p:nvSpPr>
          <p:cNvPr id="24883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883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28202BC-AF4E-4A39-BD0D-A26D7B5807EA}" type="slidenum">
              <a:rPr lang="fr-FR" sz="1200">
                <a:latin typeface="Arial" charset="0"/>
              </a:rPr>
              <a:pPr algn="r" eaLnBrk="0" hangingPunct="0"/>
              <a:t>109</a:t>
            </a:fld>
            <a:endParaRPr lang="fr-FR" sz="1200">
              <a:latin typeface="Arial" charset="0"/>
            </a:endParaRPr>
          </a:p>
        </p:txBody>
      </p:sp>
      <p:sp>
        <p:nvSpPr>
          <p:cNvPr id="24883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3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3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8846"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4884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9FE394A-A4B5-4C68-BEC0-7D113E3532B2}" type="datetime1">
              <a:rPr lang="fr-FR" sz="1200">
                <a:latin typeface="Arial" charset="0"/>
              </a:rPr>
              <a:pPr algn="r" eaLnBrk="0" hangingPunct="0"/>
              <a:t>31/10/2013</a:t>
            </a:fld>
            <a:endParaRPr lang="fr-FR" sz="1200">
              <a:latin typeface="Arial" charset="0"/>
            </a:endParaRPr>
          </a:p>
        </p:txBody>
      </p:sp>
      <p:sp>
        <p:nvSpPr>
          <p:cNvPr id="24985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4986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F3184EF-7DDD-4B43-BB14-D867E331AF00}" type="slidenum">
              <a:rPr lang="fr-FR" sz="1200">
                <a:latin typeface="Arial" charset="0"/>
              </a:rPr>
              <a:pPr algn="r" eaLnBrk="0" hangingPunct="0"/>
              <a:t>110</a:t>
            </a:fld>
            <a:endParaRPr lang="fr-FR" sz="1200">
              <a:latin typeface="Arial" charset="0"/>
            </a:endParaRPr>
          </a:p>
        </p:txBody>
      </p:sp>
      <p:sp>
        <p:nvSpPr>
          <p:cNvPr id="24986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6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49870"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4987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2B56D740-0126-4914-9D27-3688369E6906}" type="datetime1">
              <a:rPr lang="fr-FR" sz="1200">
                <a:latin typeface="Arial" charset="0"/>
              </a:rPr>
              <a:pPr algn="r" eaLnBrk="0" hangingPunct="0"/>
              <a:t>31/10/2013</a:t>
            </a:fld>
            <a:endParaRPr lang="fr-FR" sz="1200">
              <a:latin typeface="Arial" charset="0"/>
            </a:endParaRPr>
          </a:p>
        </p:txBody>
      </p:sp>
      <p:sp>
        <p:nvSpPr>
          <p:cNvPr id="25088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088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5757714-BC8E-4FAF-BBC4-1F104DB93306}" type="slidenum">
              <a:rPr lang="fr-FR" sz="1200">
                <a:latin typeface="Arial" charset="0"/>
              </a:rPr>
              <a:pPr algn="r" eaLnBrk="0" hangingPunct="0"/>
              <a:t>111</a:t>
            </a:fld>
            <a:endParaRPr lang="fr-FR" sz="1200">
              <a:latin typeface="Arial" charset="0"/>
            </a:endParaRPr>
          </a:p>
        </p:txBody>
      </p:sp>
      <p:sp>
        <p:nvSpPr>
          <p:cNvPr id="25088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8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8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8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8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9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9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9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9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0894"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5089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6F58F771-A4D9-4C80-8302-41CC6CDA3EAE}" type="datetime1">
              <a:rPr lang="fr-FR" sz="1200">
                <a:latin typeface="Arial" charset="0"/>
              </a:rPr>
              <a:pPr algn="r" eaLnBrk="0" hangingPunct="0"/>
              <a:t>31/10/2013</a:t>
            </a:fld>
            <a:endParaRPr lang="fr-FR" sz="1200">
              <a:latin typeface="Arial" charset="0"/>
            </a:endParaRPr>
          </a:p>
        </p:txBody>
      </p:sp>
      <p:sp>
        <p:nvSpPr>
          <p:cNvPr id="25190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190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E56FF759-7498-4BB3-8857-B7D0BC627EB6}" type="slidenum">
              <a:rPr lang="fr-FR" sz="1200">
                <a:latin typeface="Arial" charset="0"/>
              </a:rPr>
              <a:pPr algn="r" eaLnBrk="0" hangingPunct="0"/>
              <a:t>112</a:t>
            </a:fld>
            <a:endParaRPr lang="fr-FR" sz="1200">
              <a:latin typeface="Arial" charset="0"/>
            </a:endParaRPr>
          </a:p>
        </p:txBody>
      </p:sp>
      <p:sp>
        <p:nvSpPr>
          <p:cNvPr id="25190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5"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6"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7"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1918" name="Rectangle 11"/>
          <p:cNvSpPr>
            <a:spLocks noGrp="1" noRot="1" noChangeAspect="1" noChangeArrowheads="1" noTextEdit="1"/>
          </p:cNvSpPr>
          <p:nvPr>
            <p:ph type="sldImg"/>
          </p:nvPr>
        </p:nvSpPr>
        <p:spPr>
          <a:xfrm>
            <a:off x="1152525" y="693738"/>
            <a:ext cx="4551363" cy="3413125"/>
          </a:xfrm>
          <a:ln w="12700" cap="flat">
            <a:solidFill>
              <a:schemeClr val="tx1"/>
            </a:solidFill>
          </a:ln>
        </p:spPr>
      </p:sp>
      <p:sp>
        <p:nvSpPr>
          <p:cNvPr id="251919"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93C8E47-45C8-4144-8D3E-845B622A03FE}" type="datetime1">
              <a:rPr lang="fr-FR" sz="1200">
                <a:latin typeface="Arial" charset="0"/>
              </a:rPr>
              <a:pPr algn="r" eaLnBrk="0" hangingPunct="0"/>
              <a:t>31/10/2013</a:t>
            </a:fld>
            <a:endParaRPr lang="fr-FR" sz="1200">
              <a:latin typeface="Arial" charset="0"/>
            </a:endParaRPr>
          </a:p>
        </p:txBody>
      </p:sp>
      <p:sp>
        <p:nvSpPr>
          <p:cNvPr id="25293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293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2083C3CE-0AED-4577-80F0-ED514A4E0119}" type="slidenum">
              <a:rPr lang="fr-FR" sz="1200">
                <a:latin typeface="Arial" charset="0"/>
              </a:rPr>
              <a:pPr algn="r" eaLnBrk="0" hangingPunct="0"/>
              <a:t>113</a:t>
            </a:fld>
            <a:endParaRPr lang="fr-FR" sz="1200">
              <a:latin typeface="Arial" charset="0"/>
            </a:endParaRPr>
          </a:p>
        </p:txBody>
      </p:sp>
      <p:sp>
        <p:nvSpPr>
          <p:cNvPr id="25293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39"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40"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41"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2942"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5294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66C535FB-EF6F-4E7F-AFAE-AF865D26673E}" type="datetime1">
              <a:rPr lang="fr-FR" sz="1200">
                <a:latin typeface="Arial" charset="0"/>
              </a:rPr>
              <a:pPr algn="r" eaLnBrk="0" hangingPunct="0"/>
              <a:t>31/10/2013</a:t>
            </a:fld>
            <a:endParaRPr lang="fr-FR" sz="1200">
              <a:latin typeface="Arial" charset="0"/>
            </a:endParaRPr>
          </a:p>
        </p:txBody>
      </p:sp>
      <p:sp>
        <p:nvSpPr>
          <p:cNvPr id="25395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395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317FB8F-7688-483E-AE6D-98D60F196F28}" type="slidenum">
              <a:rPr lang="fr-FR" sz="1200">
                <a:latin typeface="Arial" charset="0"/>
              </a:rPr>
              <a:pPr algn="r" eaLnBrk="0" hangingPunct="0"/>
              <a:t>114</a:t>
            </a:fld>
            <a:endParaRPr lang="fr-FR" sz="1200">
              <a:latin typeface="Arial" charset="0"/>
            </a:endParaRPr>
          </a:p>
        </p:txBody>
      </p:sp>
      <p:sp>
        <p:nvSpPr>
          <p:cNvPr id="25395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5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5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3"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4"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5"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3966"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5396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5F5D7E70-F547-4069-977C-79851851BAC7}" type="datetime1">
              <a:rPr lang="fr-FR" sz="1200">
                <a:latin typeface="Arial" charset="0"/>
              </a:rPr>
              <a:pPr algn="r" eaLnBrk="0" hangingPunct="0"/>
              <a:t>31/10/2013</a:t>
            </a:fld>
            <a:endParaRPr lang="fr-FR" sz="1200">
              <a:latin typeface="Arial" charset="0"/>
            </a:endParaRPr>
          </a:p>
        </p:txBody>
      </p:sp>
      <p:sp>
        <p:nvSpPr>
          <p:cNvPr id="19456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456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0B1D98A5-EAF2-48B0-B9A9-8397EE5DA9CC}" type="slidenum">
              <a:rPr lang="fr-FR" sz="1200">
                <a:latin typeface="Arial" charset="0"/>
              </a:rPr>
              <a:pPr algn="r" eaLnBrk="0" hangingPunct="0"/>
              <a:t>13</a:t>
            </a:fld>
            <a:endParaRPr lang="fr-FR" sz="1200">
              <a:latin typeface="Arial" charset="0"/>
            </a:endParaRPr>
          </a:p>
        </p:txBody>
      </p:sp>
      <p:sp>
        <p:nvSpPr>
          <p:cNvPr id="194565" name="Rectangle 2"/>
          <p:cNvSpPr>
            <a:spLocks noGrp="1" noRot="1" noChangeAspect="1" noChangeArrowheads="1" noTextEdit="1"/>
          </p:cNvSpPr>
          <p:nvPr>
            <p:ph type="sldImg"/>
          </p:nvPr>
        </p:nvSpPr>
        <p:spPr>
          <a:ln/>
        </p:spPr>
      </p:sp>
      <p:sp>
        <p:nvSpPr>
          <p:cNvPr id="194566"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FB5D32C9-56B4-438B-AACB-F6D8B936B2FC}" type="datetime1">
              <a:rPr lang="fr-FR" sz="1200">
                <a:latin typeface="Arial" charset="0"/>
              </a:rPr>
              <a:pPr algn="r" eaLnBrk="0" hangingPunct="0"/>
              <a:t>31/10/2013</a:t>
            </a:fld>
            <a:endParaRPr lang="fr-FR" sz="1200">
              <a:latin typeface="Arial" charset="0"/>
            </a:endParaRPr>
          </a:p>
        </p:txBody>
      </p:sp>
      <p:sp>
        <p:nvSpPr>
          <p:cNvPr id="25497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498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6AF0035C-8F0D-48EF-8CE0-F1D2712ECC95}" type="slidenum">
              <a:rPr lang="fr-FR" sz="1200">
                <a:latin typeface="Arial" charset="0"/>
              </a:rPr>
              <a:pPr algn="r" eaLnBrk="0" hangingPunct="0"/>
              <a:t>115</a:t>
            </a:fld>
            <a:endParaRPr lang="fr-FR" sz="1200">
              <a:latin typeface="Arial" charset="0"/>
            </a:endParaRPr>
          </a:p>
        </p:txBody>
      </p:sp>
      <p:sp>
        <p:nvSpPr>
          <p:cNvPr id="25498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8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499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5499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7E22AE7D-46C2-4724-8E7E-B5017F1AF43A}" type="datetime1">
              <a:rPr lang="fr-FR" sz="1200">
                <a:latin typeface="Arial" charset="0"/>
              </a:rPr>
              <a:pPr algn="r" eaLnBrk="0" hangingPunct="0"/>
              <a:t>31/10/2013</a:t>
            </a:fld>
            <a:endParaRPr lang="fr-FR" sz="1200">
              <a:latin typeface="Arial" charset="0"/>
            </a:endParaRPr>
          </a:p>
        </p:txBody>
      </p:sp>
      <p:sp>
        <p:nvSpPr>
          <p:cNvPr id="25600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5600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89AADB9-85A1-4F1F-9187-EA044F034096}" type="slidenum">
              <a:rPr lang="fr-FR" sz="1200">
                <a:latin typeface="Arial" charset="0"/>
              </a:rPr>
              <a:pPr algn="r" eaLnBrk="0" hangingPunct="0"/>
              <a:t>116</a:t>
            </a:fld>
            <a:endParaRPr lang="fr-FR" sz="1200">
              <a:latin typeface="Arial" charset="0"/>
            </a:endParaRPr>
          </a:p>
        </p:txBody>
      </p:sp>
      <p:sp>
        <p:nvSpPr>
          <p:cNvPr id="25600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0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0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0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0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1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11"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12"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13"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6014"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5601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1E280E21-A5F8-4FF8-89EA-BDE6C9CF613A}" type="slidenum">
              <a:rPr lang="fr-FR" sz="1200">
                <a:latin typeface="Arial" charset="0"/>
              </a:rPr>
              <a:pPr algn="r" eaLnBrk="0" hangingPunct="0"/>
              <a:t>117</a:t>
            </a:fld>
            <a:endParaRPr lang="fr-FR" sz="1200">
              <a:latin typeface="Arial" charset="0"/>
            </a:endParaRPr>
          </a:p>
        </p:txBody>
      </p:sp>
      <p:sp>
        <p:nvSpPr>
          <p:cNvPr id="25702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2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2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3"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4"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5"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7036"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5703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
        <p:nvSpPr>
          <p:cNvPr id="257038" name="Espace réservé du pied de page 1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733F7DF0-FD91-44F0-B611-8A8E8717325D}" type="slidenum">
              <a:rPr lang="fr-FR" sz="1200">
                <a:latin typeface="Arial" charset="0"/>
              </a:rPr>
              <a:pPr algn="r" eaLnBrk="0" hangingPunct="0"/>
              <a:t>118</a:t>
            </a:fld>
            <a:endParaRPr lang="fr-FR" sz="1200">
              <a:latin typeface="Arial" charset="0"/>
            </a:endParaRPr>
          </a:p>
        </p:txBody>
      </p:sp>
      <p:sp>
        <p:nvSpPr>
          <p:cNvPr id="25805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7"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8"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59"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8060"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5806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
        <p:nvSpPr>
          <p:cNvPr id="258062" name="Espace réservé du pied de page 1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8667D9F3-C4E8-42B1-AF80-384F53E0373D}" type="slidenum">
              <a:rPr lang="fr-FR" sz="1200">
                <a:latin typeface="Arial" charset="0"/>
              </a:rPr>
              <a:pPr algn="r" eaLnBrk="0" hangingPunct="0"/>
              <a:t>120</a:t>
            </a:fld>
            <a:endParaRPr lang="fr-FR" sz="1200">
              <a:latin typeface="Arial" charset="0"/>
            </a:endParaRPr>
          </a:p>
        </p:txBody>
      </p:sp>
      <p:sp>
        <p:nvSpPr>
          <p:cNvPr id="259075"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76"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77"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78"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79"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80"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81"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82"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83"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59084"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59085"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
        <p:nvSpPr>
          <p:cNvPr id="259086" name="Espace réservé du pied de page 1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F750D9F-CC16-4D0E-B7A1-13F7D9E6E1CF}" type="datetime1">
              <a:rPr lang="fr-FR" sz="1200">
                <a:latin typeface="Arial" charset="0"/>
              </a:rPr>
              <a:pPr algn="r" eaLnBrk="0" hangingPunct="0"/>
              <a:t>31/10/2013</a:t>
            </a:fld>
            <a:endParaRPr lang="fr-FR" sz="1200">
              <a:latin typeface="Arial" charset="0"/>
            </a:endParaRPr>
          </a:p>
        </p:txBody>
      </p:sp>
      <p:sp>
        <p:nvSpPr>
          <p:cNvPr id="260099"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6010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AC0DF4F1-192C-42C0-8AB4-CD43A327C6D1}" type="slidenum">
              <a:rPr lang="fr-FR" sz="1200">
                <a:latin typeface="Arial" charset="0"/>
              </a:rPr>
              <a:pPr algn="r" eaLnBrk="0" hangingPunct="0"/>
              <a:t>126</a:t>
            </a:fld>
            <a:endParaRPr lang="fr-FR" sz="1200">
              <a:latin typeface="Arial" charset="0"/>
            </a:endParaRPr>
          </a:p>
        </p:txBody>
      </p:sp>
      <p:sp>
        <p:nvSpPr>
          <p:cNvPr id="26010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7" name="Rectangle 8"/>
          <p:cNvSpPr>
            <a:spLocks noChangeArrowheads="1"/>
          </p:cNvSpPr>
          <p:nvPr/>
        </p:nvSpPr>
        <p:spPr bwMode="auto">
          <a:xfrm>
            <a:off x="3883025" y="1588"/>
            <a:ext cx="2974975"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8" name="Rectangle 9"/>
          <p:cNvSpPr>
            <a:spLocks noChangeArrowheads="1"/>
          </p:cNvSpPr>
          <p:nvPr/>
        </p:nvSpPr>
        <p:spPr bwMode="auto">
          <a:xfrm>
            <a:off x="-1588" y="8704263"/>
            <a:ext cx="2968626" cy="430212"/>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09" name="Rectangle 10"/>
          <p:cNvSpPr>
            <a:spLocks noChangeArrowheads="1"/>
          </p:cNvSpPr>
          <p:nvPr/>
        </p:nvSpPr>
        <p:spPr bwMode="auto">
          <a:xfrm>
            <a:off x="-1588" y="1588"/>
            <a:ext cx="2968626" cy="4333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0110" name="Rectangle 11"/>
          <p:cNvSpPr>
            <a:spLocks noGrp="1" noRot="1" noChangeAspect="1" noChangeArrowheads="1" noTextEdit="1"/>
          </p:cNvSpPr>
          <p:nvPr>
            <p:ph type="sldImg"/>
          </p:nvPr>
        </p:nvSpPr>
        <p:spPr>
          <a:xfrm>
            <a:off x="1150938" y="693738"/>
            <a:ext cx="4554537" cy="3414712"/>
          </a:xfrm>
          <a:ln w="12700" cap="flat">
            <a:solidFill>
              <a:schemeClr val="tx1"/>
            </a:solidFill>
          </a:ln>
        </p:spPr>
      </p:sp>
      <p:sp>
        <p:nvSpPr>
          <p:cNvPr id="260111"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D1791E6E-A637-4874-B941-4FAE7249CB59}" type="slidenum">
              <a:rPr lang="fr-FR" sz="1200">
                <a:latin typeface="Arial" charset="0"/>
              </a:rPr>
              <a:pPr algn="r" eaLnBrk="0" hangingPunct="0"/>
              <a:t>127</a:t>
            </a:fld>
            <a:endParaRPr lang="fr-FR" sz="1200">
              <a:latin typeface="Arial" charset="0"/>
            </a:endParaRPr>
          </a:p>
        </p:txBody>
      </p:sp>
      <p:sp>
        <p:nvSpPr>
          <p:cNvPr id="26112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29"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30"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31"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1132"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61133"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
        <p:nvSpPr>
          <p:cNvPr id="261134" name="Espace réservé du pied de page 1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6F61F22E-D907-4CDA-BC4C-CDE49D667634}" type="slidenum">
              <a:rPr lang="fr-FR" sz="1200">
                <a:latin typeface="Arial" charset="0"/>
              </a:rPr>
              <a:pPr algn="r" eaLnBrk="0" hangingPunct="0"/>
              <a:t>131</a:t>
            </a:fld>
            <a:endParaRPr lang="fr-FR" sz="1200">
              <a:latin typeface="Arial" charset="0"/>
            </a:endParaRPr>
          </a:p>
        </p:txBody>
      </p:sp>
      <p:sp>
        <p:nvSpPr>
          <p:cNvPr id="262147"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48"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49"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0"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1"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2"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3"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4"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5"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2156"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62157" name="Rectangle 12"/>
          <p:cNvSpPr>
            <a:spLocks noGrp="1" noChangeArrowheads="1"/>
          </p:cNvSpPr>
          <p:nvPr>
            <p:ph type="body" idx="1"/>
          </p:nvPr>
        </p:nvSpPr>
        <p:spPr>
          <a:xfrm>
            <a:off x="1079500" y="4373563"/>
            <a:ext cx="4689475" cy="4064000"/>
          </a:xfrm>
          <a:noFill/>
          <a:ln/>
        </p:spPr>
        <p:txBody>
          <a:bodyPr lIns="88883" tIns="44441" rIns="88883" bIns="44441"/>
          <a:lstStyle/>
          <a:p>
            <a:pPr defTabSz="735013" eaLnBrk="1" hangingPunct="1"/>
            <a:endParaRPr lang="en-US" altLang="fr-FR" smtClean="0"/>
          </a:p>
        </p:txBody>
      </p:sp>
      <p:sp>
        <p:nvSpPr>
          <p:cNvPr id="262158" name="Espace réservé du pied de page 13"/>
          <p:cNvSpPr txBox="1">
            <a:spLocks noGrp="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2AD2BC18-E5E6-43C0-B310-A4B578ECC054}" type="slidenum">
              <a:rPr lang="fr-FR" sz="1200">
                <a:latin typeface="Arial" charset="0"/>
              </a:rPr>
              <a:pPr algn="r" eaLnBrk="0" hangingPunct="0"/>
              <a:t>142</a:t>
            </a:fld>
            <a:endParaRPr lang="fr-FR" sz="1200">
              <a:latin typeface="Arial" charset="0"/>
            </a:endParaRPr>
          </a:p>
        </p:txBody>
      </p:sp>
      <p:sp>
        <p:nvSpPr>
          <p:cNvPr id="263171"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2"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3"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4"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5"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6"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7"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8"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79"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3180"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63181" name="Rectangle 12"/>
          <p:cNvSpPr>
            <a:spLocks noGrp="1" noChangeArrowheads="1"/>
          </p:cNvSpPr>
          <p:nvPr>
            <p:ph type="body" idx="1"/>
          </p:nvPr>
        </p:nvSpPr>
        <p:spPr>
          <a:xfrm>
            <a:off x="1079500" y="4373563"/>
            <a:ext cx="4689475" cy="4062412"/>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8D00A5E6-90EB-4264-BB8B-A1F4B16102DF}" type="datetime1">
              <a:rPr lang="fr-FR" sz="1200">
                <a:latin typeface="Arial" charset="0"/>
              </a:rPr>
              <a:pPr algn="r" eaLnBrk="0" hangingPunct="0"/>
              <a:t>31/10/2013</a:t>
            </a:fld>
            <a:endParaRPr lang="fr-FR" sz="1200">
              <a:latin typeface="Arial" charset="0"/>
            </a:endParaRPr>
          </a:p>
        </p:txBody>
      </p:sp>
      <p:sp>
        <p:nvSpPr>
          <p:cNvPr id="26419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26419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185DA2AF-11A6-4BE8-8136-3CA318692BED}" type="slidenum">
              <a:rPr lang="fr-FR" sz="1200">
                <a:latin typeface="Arial" charset="0"/>
              </a:rPr>
              <a:pPr algn="r" eaLnBrk="0" hangingPunct="0"/>
              <a:t>145</a:t>
            </a:fld>
            <a:endParaRPr lang="fr-FR" sz="1200">
              <a:latin typeface="Arial" charset="0"/>
            </a:endParaRPr>
          </a:p>
        </p:txBody>
      </p:sp>
      <p:sp>
        <p:nvSpPr>
          <p:cNvPr id="264197" name="Rectangle 2"/>
          <p:cNvSpPr>
            <a:spLocks noGrp="1" noRot="1" noChangeAspect="1" noChangeArrowheads="1" noTextEdit="1"/>
          </p:cNvSpPr>
          <p:nvPr>
            <p:ph type="sldImg"/>
          </p:nvPr>
        </p:nvSpPr>
        <p:spPr>
          <a:ln/>
        </p:spPr>
      </p:sp>
      <p:sp>
        <p:nvSpPr>
          <p:cNvPr id="264198"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C18DBE2C-2FC8-4761-8217-CE8FCF262C41}" type="datetime1">
              <a:rPr lang="fr-FR" sz="1200">
                <a:latin typeface="Arial" charset="0"/>
              </a:rPr>
              <a:pPr algn="r" eaLnBrk="0" hangingPunct="0"/>
              <a:t>31/10/2013</a:t>
            </a:fld>
            <a:endParaRPr lang="fr-FR" sz="1200">
              <a:latin typeface="Arial" charset="0"/>
            </a:endParaRPr>
          </a:p>
        </p:txBody>
      </p:sp>
      <p:sp>
        <p:nvSpPr>
          <p:cNvPr id="19558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558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00491668-C5EF-42D9-8E6D-19C4F26803D8}" type="slidenum">
              <a:rPr lang="fr-FR" sz="1200">
                <a:latin typeface="Arial" charset="0"/>
              </a:rPr>
              <a:pPr algn="r" eaLnBrk="0" hangingPunct="0"/>
              <a:t>16</a:t>
            </a:fld>
            <a:endParaRPr lang="fr-FR" sz="1200">
              <a:latin typeface="Arial" charset="0"/>
            </a:endParaRPr>
          </a:p>
        </p:txBody>
      </p:sp>
      <p:sp>
        <p:nvSpPr>
          <p:cNvPr id="195589" name="Rectangle 2"/>
          <p:cNvSpPr>
            <a:spLocks noGrp="1" noRot="1" noChangeAspect="1" noChangeArrowheads="1" noTextEdit="1"/>
          </p:cNvSpPr>
          <p:nvPr>
            <p:ph type="sldImg"/>
          </p:nvPr>
        </p:nvSpPr>
        <p:spPr>
          <a:xfrm>
            <a:off x="1144588" y="685800"/>
            <a:ext cx="4570412" cy="3427413"/>
          </a:xfrm>
          <a:ln/>
        </p:spPr>
      </p:sp>
      <p:sp>
        <p:nvSpPr>
          <p:cNvPr id="195590" name="Rectangle 3"/>
          <p:cNvSpPr>
            <a:spLocks noGrp="1" noChangeArrowheads="1"/>
          </p:cNvSpPr>
          <p:nvPr>
            <p:ph type="body" idx="1"/>
          </p:nvPr>
        </p:nvSpPr>
        <p:spPr>
          <a:xfrm>
            <a:off x="914400" y="4341813"/>
            <a:ext cx="5029200" cy="4116387"/>
          </a:xfrm>
          <a:noFill/>
          <a:ln/>
        </p:spPr>
        <p:txBody>
          <a:bodyPr/>
          <a:lstStyle/>
          <a:p>
            <a:pPr eaLnBrk="1" hangingPunct="1"/>
            <a:endParaRPr lang="fr-FR"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5CEE899E-9DAA-4A61-8701-C32BA3F5BFBF}" type="slidenum">
              <a:rPr lang="fr-FR" sz="1200">
                <a:latin typeface="Arial" charset="0"/>
              </a:rPr>
              <a:pPr algn="r" eaLnBrk="0" hangingPunct="0"/>
              <a:t>157</a:t>
            </a:fld>
            <a:endParaRPr lang="fr-FR" sz="1200">
              <a:latin typeface="Arial" charset="0"/>
            </a:endParaRPr>
          </a:p>
        </p:txBody>
      </p:sp>
      <p:sp>
        <p:nvSpPr>
          <p:cNvPr id="265219"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0"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1"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2"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3"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4"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5"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6"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7"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1422" tIns="45712" rIns="91422" bIns="45712" anchor="ctr"/>
          <a:lstStyle/>
          <a:p>
            <a:endParaRPr lang="fr-FR" sz="1800">
              <a:latin typeface="Arial" charset="0"/>
            </a:endParaRPr>
          </a:p>
        </p:txBody>
      </p:sp>
      <p:sp>
        <p:nvSpPr>
          <p:cNvPr id="265228"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65229" name="Rectangle 12"/>
          <p:cNvSpPr>
            <a:spLocks noGrp="1" noChangeArrowheads="1"/>
          </p:cNvSpPr>
          <p:nvPr>
            <p:ph type="body" idx="1"/>
          </p:nvPr>
        </p:nvSpPr>
        <p:spPr>
          <a:xfrm>
            <a:off x="1079500" y="4373563"/>
            <a:ext cx="4689475" cy="4062412"/>
          </a:xfrm>
          <a:noFill/>
          <a:ln/>
        </p:spPr>
        <p:txBody>
          <a:bodyPr lIns="88883" tIns="44441" rIns="88883" bIns="44441"/>
          <a:lstStyle/>
          <a:p>
            <a:pPr defTabSz="735013" eaLnBrk="1" hangingPunct="1"/>
            <a:endParaRPr lang="en-US" altLang="fr-FR"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4696711-C958-4DF2-8820-BF2869B4CF8F}" type="slidenum">
              <a:rPr lang="fr-FR" sz="1200">
                <a:latin typeface="Arial" charset="0"/>
              </a:rPr>
              <a:pPr algn="r" eaLnBrk="0" hangingPunct="0"/>
              <a:t>159</a:t>
            </a:fld>
            <a:endParaRPr lang="fr-FR" sz="1200">
              <a:latin typeface="Arial" charset="0"/>
            </a:endParaRPr>
          </a:p>
        </p:txBody>
      </p:sp>
      <p:sp>
        <p:nvSpPr>
          <p:cNvPr id="266243" name="Rectangle 2"/>
          <p:cNvSpPr>
            <a:spLocks noChangeArrowheads="1"/>
          </p:cNvSpPr>
          <p:nvPr/>
        </p:nvSpPr>
        <p:spPr bwMode="auto">
          <a:xfrm>
            <a:off x="3884613" y="-1588"/>
            <a:ext cx="2973387" cy="455613"/>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4" name="Rectangle 3"/>
          <p:cNvSpPr>
            <a:spLocks noChangeArrowheads="1"/>
          </p:cNvSpPr>
          <p:nvPr/>
        </p:nvSpPr>
        <p:spPr bwMode="auto">
          <a:xfrm>
            <a:off x="-1588" y="8685213"/>
            <a:ext cx="2971801" cy="458787"/>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5" name="Rectangle 4"/>
          <p:cNvSpPr>
            <a:spLocks noChangeArrowheads="1"/>
          </p:cNvSpPr>
          <p:nvPr/>
        </p:nvSpPr>
        <p:spPr bwMode="auto">
          <a:xfrm>
            <a:off x="-1588" y="-1588"/>
            <a:ext cx="2971801" cy="455613"/>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6" name="Rectangle 5"/>
          <p:cNvSpPr>
            <a:spLocks noChangeArrowheads="1"/>
          </p:cNvSpPr>
          <p:nvPr/>
        </p:nvSpPr>
        <p:spPr bwMode="auto">
          <a:xfrm>
            <a:off x="3883025" y="-1588"/>
            <a:ext cx="2974975" cy="454026"/>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7" name="Rectangle 6"/>
          <p:cNvSpPr>
            <a:spLocks noChangeArrowheads="1"/>
          </p:cNvSpPr>
          <p:nvPr/>
        </p:nvSpPr>
        <p:spPr bwMode="auto">
          <a:xfrm>
            <a:off x="-1588" y="8685213"/>
            <a:ext cx="2970213" cy="458787"/>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8" name="Rectangle 7"/>
          <p:cNvSpPr>
            <a:spLocks noChangeArrowheads="1"/>
          </p:cNvSpPr>
          <p:nvPr/>
        </p:nvSpPr>
        <p:spPr bwMode="auto">
          <a:xfrm>
            <a:off x="-1588" y="-1588"/>
            <a:ext cx="2970213" cy="454026"/>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49" name="Rectangle 8"/>
          <p:cNvSpPr>
            <a:spLocks noChangeArrowheads="1"/>
          </p:cNvSpPr>
          <p:nvPr/>
        </p:nvSpPr>
        <p:spPr bwMode="auto">
          <a:xfrm>
            <a:off x="3883025" y="1588"/>
            <a:ext cx="2974975" cy="431800"/>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50" name="Rectangle 9"/>
          <p:cNvSpPr>
            <a:spLocks noChangeArrowheads="1"/>
          </p:cNvSpPr>
          <p:nvPr/>
        </p:nvSpPr>
        <p:spPr bwMode="auto">
          <a:xfrm>
            <a:off x="-1588" y="8705850"/>
            <a:ext cx="2968626" cy="428625"/>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51" name="Rectangle 10"/>
          <p:cNvSpPr>
            <a:spLocks noChangeArrowheads="1"/>
          </p:cNvSpPr>
          <p:nvPr/>
        </p:nvSpPr>
        <p:spPr bwMode="auto">
          <a:xfrm>
            <a:off x="-1588" y="1588"/>
            <a:ext cx="2968626" cy="431800"/>
          </a:xfrm>
          <a:prstGeom prst="rect">
            <a:avLst/>
          </a:prstGeom>
          <a:noFill/>
          <a:ln w="9525">
            <a:noFill/>
            <a:miter lim="800000"/>
            <a:headEnd/>
            <a:tailEnd/>
          </a:ln>
        </p:spPr>
        <p:txBody>
          <a:bodyPr wrap="none" lIns="90570" tIns="45285" rIns="90570" bIns="45285" anchor="ctr"/>
          <a:lstStyle/>
          <a:p>
            <a:endParaRPr lang="fr-FR" sz="1800">
              <a:latin typeface="Arial" charset="0"/>
            </a:endParaRPr>
          </a:p>
        </p:txBody>
      </p:sp>
      <p:sp>
        <p:nvSpPr>
          <p:cNvPr id="266252" name="Rectangle 11"/>
          <p:cNvSpPr>
            <a:spLocks noGrp="1" noRot="1" noChangeAspect="1" noChangeArrowheads="1" noTextEdit="1"/>
          </p:cNvSpPr>
          <p:nvPr>
            <p:ph type="sldImg"/>
          </p:nvPr>
        </p:nvSpPr>
        <p:spPr>
          <a:xfrm>
            <a:off x="1150938" y="693738"/>
            <a:ext cx="4552950" cy="3414712"/>
          </a:xfrm>
          <a:ln w="12700" cap="flat">
            <a:solidFill>
              <a:schemeClr val="tx1"/>
            </a:solidFill>
          </a:ln>
        </p:spPr>
      </p:sp>
      <p:sp>
        <p:nvSpPr>
          <p:cNvPr id="266253" name="Rectangle 12"/>
          <p:cNvSpPr>
            <a:spLocks noGrp="1" noChangeArrowheads="1"/>
          </p:cNvSpPr>
          <p:nvPr>
            <p:ph type="body" idx="1"/>
          </p:nvPr>
        </p:nvSpPr>
        <p:spPr>
          <a:xfrm>
            <a:off x="1079500" y="4373563"/>
            <a:ext cx="4689475" cy="4062412"/>
          </a:xfrm>
          <a:noFill/>
          <a:ln/>
        </p:spPr>
        <p:txBody>
          <a:bodyPr lIns="88055" tIns="44027" rIns="88055" bIns="44027"/>
          <a:lstStyle/>
          <a:p>
            <a:pPr defTabSz="727075" eaLnBrk="1" hangingPunct="1"/>
            <a:endParaRPr lang="en-US" altLang="fr-F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47BA513C-D5DA-482E-8F38-0E089767AEF1}" type="datetime1">
              <a:rPr lang="fr-FR" sz="1200">
                <a:latin typeface="Arial" charset="0"/>
              </a:rPr>
              <a:pPr algn="r" eaLnBrk="0" hangingPunct="0"/>
              <a:t>31/10/2013</a:t>
            </a:fld>
            <a:endParaRPr lang="fr-FR" sz="1200">
              <a:latin typeface="Arial" charset="0"/>
            </a:endParaRPr>
          </a:p>
        </p:txBody>
      </p:sp>
      <p:sp>
        <p:nvSpPr>
          <p:cNvPr id="27341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fr-FR" sz="1200">
                <a:latin typeface="Arial" charset="0"/>
              </a:rPr>
              <a:t>GET INT Département EPH</a:t>
            </a:r>
          </a:p>
        </p:txBody>
      </p:sp>
      <p:sp>
        <p:nvSpPr>
          <p:cNvPr id="2734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05B9F607-2F74-4D09-BD6B-07228E553FD6}" type="slidenum">
              <a:rPr lang="fr-FR" sz="1200">
                <a:latin typeface="Arial" charset="0"/>
              </a:rPr>
              <a:pPr algn="r" eaLnBrk="0" hangingPunct="0"/>
              <a:t>164</a:t>
            </a:fld>
            <a:endParaRPr lang="fr-FR" sz="1200">
              <a:latin typeface="Arial" charset="0"/>
            </a:endParaRPr>
          </a:p>
        </p:txBody>
      </p:sp>
      <p:sp>
        <p:nvSpPr>
          <p:cNvPr id="273413" name="Rectangle 2"/>
          <p:cNvSpPr>
            <a:spLocks noGrp="1" noRot="1" noChangeAspect="1" noChangeArrowheads="1" noTextEdit="1"/>
          </p:cNvSpPr>
          <p:nvPr>
            <p:ph type="sldImg"/>
          </p:nvPr>
        </p:nvSpPr>
        <p:spPr>
          <a:ln/>
        </p:spPr>
      </p:sp>
      <p:sp>
        <p:nvSpPr>
          <p:cNvPr id="27341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974A929E-064B-4F8D-90B6-9FE460BCCAEA}" type="datetime1">
              <a:rPr lang="fr-FR" sz="1200">
                <a:latin typeface="Arial" charset="0"/>
              </a:rPr>
              <a:pPr algn="r" eaLnBrk="0" hangingPunct="0"/>
              <a:t>31/10/2013</a:t>
            </a:fld>
            <a:endParaRPr lang="fr-FR" sz="1200">
              <a:latin typeface="Arial" charset="0"/>
            </a:endParaRPr>
          </a:p>
        </p:txBody>
      </p:sp>
      <p:sp>
        <p:nvSpPr>
          <p:cNvPr id="19661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66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418E56E1-AEC4-44E0-AF24-8F76B7DE475F}" type="slidenum">
              <a:rPr lang="fr-FR" sz="1200">
                <a:latin typeface="Arial" charset="0"/>
              </a:rPr>
              <a:pPr algn="r" eaLnBrk="0" hangingPunct="0"/>
              <a:t>18</a:t>
            </a:fld>
            <a:endParaRPr lang="fr-FR" sz="1200">
              <a:latin typeface="Arial" charset="0"/>
            </a:endParaRPr>
          </a:p>
        </p:txBody>
      </p:sp>
      <p:sp>
        <p:nvSpPr>
          <p:cNvPr id="196613" name="Rectangle 2"/>
          <p:cNvSpPr>
            <a:spLocks noGrp="1" noRot="1" noChangeAspect="1" noChangeArrowheads="1" noTextEdit="1"/>
          </p:cNvSpPr>
          <p:nvPr>
            <p:ph type="sldImg"/>
          </p:nvPr>
        </p:nvSpPr>
        <p:spPr>
          <a:ln/>
        </p:spPr>
      </p:sp>
      <p:sp>
        <p:nvSpPr>
          <p:cNvPr id="196614"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eaLnBrk="0" hangingPunct="0"/>
            <a:fld id="{13371B2A-EC82-420D-A57A-4867AC71B81E}" type="datetime1">
              <a:rPr lang="fr-FR" sz="1200">
                <a:latin typeface="Arial" charset="0"/>
              </a:rPr>
              <a:pPr algn="r" eaLnBrk="0" hangingPunct="0"/>
              <a:t>31/10/2013</a:t>
            </a:fld>
            <a:endParaRPr lang="fr-FR" sz="1200">
              <a:latin typeface="Arial" charset="0"/>
            </a:endParaRPr>
          </a:p>
        </p:txBody>
      </p:sp>
      <p:sp>
        <p:nvSpPr>
          <p:cNvPr id="197635"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anchor="b"/>
          <a:lstStyle/>
          <a:p>
            <a:pPr eaLnBrk="0" hangingPunct="0"/>
            <a:r>
              <a:rPr lang="pt-BR" sz="1200">
                <a:latin typeface="Arial" charset="0"/>
              </a:rPr>
              <a:t>ELRHARBI INFRES Telecom ParisTech - elrharbi@telecom-paristech.fr</a:t>
            </a:r>
            <a:endParaRPr lang="fr-FR" sz="1200">
              <a:latin typeface="Arial" charset="0"/>
            </a:endParaRPr>
          </a:p>
        </p:txBody>
      </p:sp>
      <p:sp>
        <p:nvSpPr>
          <p:cNvPr id="19763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10B09968-DAD1-4FBB-A441-B72C239E896C}" type="slidenum">
              <a:rPr lang="fr-FR" sz="1200">
                <a:latin typeface="Arial" charset="0"/>
              </a:rPr>
              <a:pPr algn="r" eaLnBrk="0" hangingPunct="0"/>
              <a:t>19</a:t>
            </a:fld>
            <a:endParaRPr lang="fr-FR" sz="1200">
              <a:latin typeface="Arial" charset="0"/>
            </a:endParaRPr>
          </a:p>
        </p:txBody>
      </p:sp>
      <p:sp>
        <p:nvSpPr>
          <p:cNvPr id="197637" name="Rectangle 2"/>
          <p:cNvSpPr>
            <a:spLocks noGrp="1" noRot="1" noChangeAspect="1" noChangeArrowheads="1" noTextEdit="1"/>
          </p:cNvSpPr>
          <p:nvPr>
            <p:ph type="sldImg"/>
          </p:nvPr>
        </p:nvSpPr>
        <p:spPr>
          <a:ln/>
        </p:spPr>
      </p:sp>
      <p:sp>
        <p:nvSpPr>
          <p:cNvPr id="197638" name="Rectangle 3"/>
          <p:cNvSpPr>
            <a:spLocks noGrp="1" noChangeArrowheads="1"/>
          </p:cNvSpPr>
          <p:nvPr>
            <p:ph type="body" idx="1"/>
          </p:nvPr>
        </p:nvSpPr>
        <p:spPr>
          <a:xfrm>
            <a:off x="685800" y="4343400"/>
            <a:ext cx="5486400" cy="4114800"/>
          </a:xfrm>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533400" y="85724"/>
            <a:ext cx="7772400" cy="842946"/>
          </a:xfrm>
        </p:spPr>
        <p:txBody>
          <a:bodyPr/>
          <a:lstStyle/>
          <a:p>
            <a:r>
              <a:rPr lang="fr-FR" dirty="0" smtClean="0"/>
              <a:t>Cliquez pour modifier le style du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357188" y="71438"/>
            <a:ext cx="777240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 du masque</a:t>
            </a:r>
          </a:p>
        </p:txBody>
      </p:sp>
      <p:sp>
        <p:nvSpPr>
          <p:cNvPr id="49155" name="Rectangle 3"/>
          <p:cNvSpPr>
            <a:spLocks noGrp="1" noChangeArrowheads="1"/>
          </p:cNvSpPr>
          <p:nvPr>
            <p:ph type="body" idx="1"/>
          </p:nvPr>
        </p:nvSpPr>
        <p:spPr bwMode="auto">
          <a:xfrm>
            <a:off x="428625" y="1214438"/>
            <a:ext cx="7858125"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31" name="Line 7"/>
          <p:cNvSpPr>
            <a:spLocks noChangeShapeType="1"/>
          </p:cNvSpPr>
          <p:nvPr/>
        </p:nvSpPr>
        <p:spPr bwMode="auto">
          <a:xfrm flipV="1">
            <a:off x="428625" y="811213"/>
            <a:ext cx="7286625" cy="46037"/>
          </a:xfrm>
          <a:prstGeom prst="line">
            <a:avLst/>
          </a:prstGeom>
          <a:noFill/>
          <a:ln w="76200">
            <a:solidFill>
              <a:srgbClr val="FF6600"/>
            </a:solidFill>
            <a:round/>
            <a:headEnd/>
            <a:tailEnd/>
          </a:ln>
          <a:effectLst/>
        </p:spPr>
        <p:txBody>
          <a:bodyPr wrap="none" anchor="ctr"/>
          <a:lstStyle/>
          <a:p>
            <a:pPr algn="ctr" eaLnBrk="0" hangingPunct="0">
              <a:defRPr/>
            </a:pPr>
            <a:endParaRPr lang="fr-FR">
              <a:cs typeface="+mn-cs"/>
            </a:endParaRPr>
          </a:p>
        </p:txBody>
      </p:sp>
      <p:sp>
        <p:nvSpPr>
          <p:cNvPr id="1033" name="Line 9"/>
          <p:cNvSpPr>
            <a:spLocks noChangeShapeType="1"/>
          </p:cNvSpPr>
          <p:nvPr/>
        </p:nvSpPr>
        <p:spPr bwMode="auto">
          <a:xfrm>
            <a:off x="476250" y="6429375"/>
            <a:ext cx="8382000" cy="0"/>
          </a:xfrm>
          <a:prstGeom prst="line">
            <a:avLst/>
          </a:prstGeom>
          <a:noFill/>
          <a:ln w="28575">
            <a:solidFill>
              <a:schemeClr val="tx1"/>
            </a:solidFill>
            <a:round/>
            <a:headEnd/>
            <a:tailEnd/>
          </a:ln>
          <a:effectLst/>
        </p:spPr>
        <p:txBody>
          <a:bodyPr wrap="none" anchor="ctr"/>
          <a:lstStyle/>
          <a:p>
            <a:pPr algn="ctr" eaLnBrk="0" hangingPunct="0">
              <a:defRPr/>
            </a:pPr>
            <a:endParaRPr lang="fr-FR">
              <a:cs typeface="+mn-cs"/>
            </a:endParaRPr>
          </a:p>
        </p:txBody>
      </p:sp>
      <p:pic>
        <p:nvPicPr>
          <p:cNvPr id="49158" name="Picture 1" descr="ENSIAS_logo_2008[1]"/>
          <p:cNvPicPr>
            <a:picLocks noChangeAspect="1" noChangeArrowheads="1"/>
          </p:cNvPicPr>
          <p:nvPr/>
        </p:nvPicPr>
        <p:blipFill>
          <a:blip r:embed="rId6" cstate="print"/>
          <a:srcRect/>
          <a:stretch>
            <a:fillRect/>
          </a:stretch>
        </p:blipFill>
        <p:spPr bwMode="auto">
          <a:xfrm>
            <a:off x="7829550" y="0"/>
            <a:ext cx="1314450" cy="1000125"/>
          </a:xfrm>
          <a:prstGeom prst="rect">
            <a:avLst/>
          </a:prstGeom>
          <a:noFill/>
          <a:ln w="9525">
            <a:noFill/>
            <a:miter lim="800000"/>
            <a:headEnd/>
            <a:tailEnd/>
          </a:ln>
        </p:spPr>
      </p:pic>
      <p:sp>
        <p:nvSpPr>
          <p:cNvPr id="12" name="Rectangle 1056"/>
          <p:cNvSpPr>
            <a:spLocks noChangeArrowheads="1"/>
          </p:cNvSpPr>
          <p:nvPr/>
        </p:nvSpPr>
        <p:spPr bwMode="auto">
          <a:xfrm>
            <a:off x="0" y="6429375"/>
            <a:ext cx="1905000" cy="428625"/>
          </a:xfrm>
          <a:prstGeom prst="rect">
            <a:avLst/>
          </a:prstGeom>
          <a:noFill/>
          <a:ln w="9525">
            <a:noFill/>
            <a:miter lim="800000"/>
            <a:headEnd/>
            <a:tailEnd/>
          </a:ln>
          <a:effectLst/>
        </p:spPr>
        <p:txBody>
          <a:bodyPr/>
          <a:lstStyle/>
          <a:p>
            <a:pPr algn="ctr" eaLnBrk="0" hangingPunct="0">
              <a:defRPr/>
            </a:pPr>
            <a:r>
              <a:rPr lang="fr-FR" sz="1800" dirty="0">
                <a:cs typeface="+mn-cs"/>
              </a:rPr>
              <a:t>M. Senhadji</a:t>
            </a:r>
          </a:p>
        </p:txBody>
      </p:sp>
      <p:sp>
        <p:nvSpPr>
          <p:cNvPr id="13" name="Rectangle 1057"/>
          <p:cNvSpPr>
            <a:spLocks noChangeArrowheads="1"/>
          </p:cNvSpPr>
          <p:nvPr/>
        </p:nvSpPr>
        <p:spPr bwMode="auto">
          <a:xfrm>
            <a:off x="3286125" y="6429375"/>
            <a:ext cx="2895600" cy="403225"/>
          </a:xfrm>
          <a:prstGeom prst="rect">
            <a:avLst/>
          </a:prstGeom>
          <a:noFill/>
          <a:ln w="9525">
            <a:noFill/>
            <a:miter lim="800000"/>
            <a:headEnd/>
            <a:tailEnd/>
          </a:ln>
          <a:effectLst/>
        </p:spPr>
        <p:txBody>
          <a:bodyPr/>
          <a:lstStyle/>
          <a:p>
            <a:pPr algn="ctr" eaLnBrk="0" hangingPunct="0">
              <a:defRPr/>
            </a:pPr>
            <a:r>
              <a:rPr lang="fr-FR" sz="1800" dirty="0">
                <a:cs typeface="+mn-cs"/>
              </a:rPr>
              <a:t>Carte à puce  RFID</a:t>
            </a:r>
          </a:p>
        </p:txBody>
      </p:sp>
      <p:sp>
        <p:nvSpPr>
          <p:cNvPr id="14" name="Rectangle 1058"/>
          <p:cNvSpPr>
            <a:spLocks noChangeArrowheads="1"/>
          </p:cNvSpPr>
          <p:nvPr/>
        </p:nvSpPr>
        <p:spPr bwMode="auto">
          <a:xfrm>
            <a:off x="7858125" y="6429375"/>
            <a:ext cx="1190625" cy="428625"/>
          </a:xfrm>
          <a:prstGeom prst="rect">
            <a:avLst/>
          </a:prstGeom>
          <a:noFill/>
          <a:ln w="9525">
            <a:noFill/>
            <a:miter lim="800000"/>
            <a:headEnd/>
            <a:tailEnd/>
          </a:ln>
          <a:effectLst/>
        </p:spPr>
        <p:txBody>
          <a:bodyPr/>
          <a:lstStyle/>
          <a:p>
            <a:pPr algn="r" eaLnBrk="0" hangingPunct="0">
              <a:defRPr/>
            </a:pPr>
            <a:fld id="{A53B9ED5-2C59-454D-A334-DE94F04C26C5}" type="slidenum">
              <a:rPr lang="fr-FR" sz="1800">
                <a:cs typeface="+mn-cs"/>
              </a:rPr>
              <a:pPr algn="r" eaLnBrk="0" hangingPunct="0">
                <a:defRPr/>
              </a:pPr>
              <a:t>‹#›</a:t>
            </a:fld>
            <a:endParaRPr lang="fr-FR" sz="1800" dirty="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Comic Sans MS" pitchFamily="66" charset="0"/>
        </a:defRPr>
      </a:lvl2pPr>
      <a:lvl3pPr algn="l" rtl="0" eaLnBrk="0" fontAlgn="base" hangingPunct="0">
        <a:spcBef>
          <a:spcPct val="0"/>
        </a:spcBef>
        <a:spcAft>
          <a:spcPct val="0"/>
        </a:spcAft>
        <a:defRPr sz="3200">
          <a:solidFill>
            <a:schemeClr val="accent2"/>
          </a:solidFill>
          <a:latin typeface="Comic Sans MS" pitchFamily="66" charset="0"/>
        </a:defRPr>
      </a:lvl3pPr>
      <a:lvl4pPr algn="l" rtl="0" eaLnBrk="0" fontAlgn="base" hangingPunct="0">
        <a:spcBef>
          <a:spcPct val="0"/>
        </a:spcBef>
        <a:spcAft>
          <a:spcPct val="0"/>
        </a:spcAft>
        <a:defRPr sz="3200">
          <a:solidFill>
            <a:schemeClr val="accent2"/>
          </a:solidFill>
          <a:latin typeface="Comic Sans MS" pitchFamily="66" charset="0"/>
        </a:defRPr>
      </a:lvl4pPr>
      <a:lvl5pPr algn="l" rtl="0" eaLnBrk="0" fontAlgn="base" hangingPunct="0">
        <a:spcBef>
          <a:spcPct val="0"/>
        </a:spcBef>
        <a:spcAft>
          <a:spcPct val="0"/>
        </a:spcAft>
        <a:defRPr sz="3200">
          <a:solidFill>
            <a:schemeClr val="accent2"/>
          </a:solidFill>
          <a:latin typeface="Comic Sans MS" pitchFamily="66" charset="0"/>
        </a:defRPr>
      </a:lvl5pPr>
      <a:lvl6pPr marL="457200" algn="l" rtl="0" eaLnBrk="0" fontAlgn="base" hangingPunct="0">
        <a:spcBef>
          <a:spcPct val="0"/>
        </a:spcBef>
        <a:spcAft>
          <a:spcPct val="0"/>
        </a:spcAft>
        <a:defRPr sz="4400">
          <a:solidFill>
            <a:schemeClr val="accent2"/>
          </a:solidFill>
          <a:latin typeface="Comic Sans MS" pitchFamily="66" charset="0"/>
        </a:defRPr>
      </a:lvl6pPr>
      <a:lvl7pPr marL="914400" algn="l" rtl="0" eaLnBrk="0" fontAlgn="base" hangingPunct="0">
        <a:spcBef>
          <a:spcPct val="0"/>
        </a:spcBef>
        <a:spcAft>
          <a:spcPct val="0"/>
        </a:spcAft>
        <a:defRPr sz="4400">
          <a:solidFill>
            <a:schemeClr val="accent2"/>
          </a:solidFill>
          <a:latin typeface="Comic Sans MS" pitchFamily="66" charset="0"/>
        </a:defRPr>
      </a:lvl7pPr>
      <a:lvl8pPr marL="1371600" algn="l" rtl="0" eaLnBrk="0" fontAlgn="base" hangingPunct="0">
        <a:spcBef>
          <a:spcPct val="0"/>
        </a:spcBef>
        <a:spcAft>
          <a:spcPct val="0"/>
        </a:spcAft>
        <a:defRPr sz="4400">
          <a:solidFill>
            <a:schemeClr val="accent2"/>
          </a:solidFill>
          <a:latin typeface="Comic Sans MS" pitchFamily="66" charset="0"/>
        </a:defRPr>
      </a:lvl8pPr>
      <a:lvl9pPr marL="1828800" algn="l" rtl="0" eaLnBrk="0" fontAlgn="base" hangingPunct="0">
        <a:spcBef>
          <a:spcPct val="0"/>
        </a:spcBef>
        <a:spcAft>
          <a:spcPct val="0"/>
        </a:spcAft>
        <a:defRPr sz="4400">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116.png"/><Relationship Id="rId4" Type="http://schemas.openxmlformats.org/officeDocument/2006/relationships/oleObject" Target="../embeddings/oleObject32.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oleObject" Target="../embeddings/oleObject33.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119.png"/><Relationship Id="rId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oleObject" Target="../embeddings/oleObject35.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image" Target="../media/image124.png"/><Relationship Id="rId4" Type="http://schemas.openxmlformats.org/officeDocument/2006/relationships/oleObject" Target="../embeddings/oleObject36.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oleObject" Target="../embeddings/oleObject2.bin"/><Relationship Id="rId7"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3.jpeg"/><Relationship Id="rId5" Type="http://schemas.openxmlformats.org/officeDocument/2006/relationships/image" Target="../media/image19.jpeg"/><Relationship Id="rId10"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21.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158.png"/><Relationship Id="rId4" Type="http://schemas.openxmlformats.org/officeDocument/2006/relationships/oleObject" Target="../embeddings/oleObject37.bin"/></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0.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mailto:elrharbi@telecom-paristech.fr"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hyperlink" Target="mailto:leroux@enst.f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http://www.scia.org/knowledgebase/gifs/cpu_blk.gif" TargetMode="Externa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37.e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notesSlide" Target="../notesSlides/notesSlide20.xml"/><Relationship Id="rId7" Type="http://schemas.openxmlformats.org/officeDocument/2006/relationships/image" Target="../media/image47.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46.wmf"/><Relationship Id="rId4" Type="http://schemas.openxmlformats.org/officeDocument/2006/relationships/oleObject" Target="../embeddings/oleObject9.bin"/><Relationship Id="rId9" Type="http://schemas.openxmlformats.org/officeDocument/2006/relationships/image" Target="../media/image49.jpeg"/></Relationships>
</file>

<file path=ppt/slides/_rels/slide52.xml.rels><?xml version="1.0" encoding="UTF-8" standalone="yes"?>
<Relationships xmlns="http://schemas.openxmlformats.org/package/2006/relationships"><Relationship Id="rId8" Type="http://schemas.openxmlformats.org/officeDocument/2006/relationships/oleObject" Target="../embeddings/Microsoft_Excel_97-2003_Worksheet1.xls"/><Relationship Id="rId13" Type="http://schemas.openxmlformats.org/officeDocument/2006/relationships/image" Target="../media/image54.png"/><Relationship Id="rId3" Type="http://schemas.openxmlformats.org/officeDocument/2006/relationships/notesSlide" Target="../notesSlides/notesSlide21.xml"/><Relationship Id="rId7" Type="http://schemas.openxmlformats.org/officeDocument/2006/relationships/image" Target="../media/image51.wmf"/><Relationship Id="rId12" Type="http://schemas.openxmlformats.org/officeDocument/2006/relationships/oleObject" Target="../embeddings/oleObject14.bin"/><Relationship Id="rId2" Type="http://schemas.openxmlformats.org/officeDocument/2006/relationships/slideLayout" Target="../slideLayouts/slideLayout4.xml"/><Relationship Id="rId16" Type="http://schemas.openxmlformats.org/officeDocument/2006/relationships/image" Target="../media/image56.png"/><Relationship Id="rId1" Type="http://schemas.openxmlformats.org/officeDocument/2006/relationships/vmlDrawing" Target="../drawings/vmlDrawing9.vml"/><Relationship Id="rId6" Type="http://schemas.openxmlformats.org/officeDocument/2006/relationships/oleObject" Target="../embeddings/oleObject12.bin"/><Relationship Id="rId11" Type="http://schemas.openxmlformats.org/officeDocument/2006/relationships/image" Target="../media/image53.png"/><Relationship Id="rId5" Type="http://schemas.openxmlformats.org/officeDocument/2006/relationships/image" Target="../media/image50.wmf"/><Relationship Id="rId15" Type="http://schemas.openxmlformats.org/officeDocument/2006/relationships/image" Target="../media/image55.png"/><Relationship Id="rId10" Type="http://schemas.openxmlformats.org/officeDocument/2006/relationships/oleObject" Target="../embeddings/oleObject13.bin"/><Relationship Id="rId4" Type="http://schemas.openxmlformats.org/officeDocument/2006/relationships/oleObject" Target="../embeddings/oleObject11.bin"/><Relationship Id="rId9" Type="http://schemas.openxmlformats.org/officeDocument/2006/relationships/image" Target="../media/image52.emf"/><Relationship Id="rId14" Type="http://schemas.openxmlformats.org/officeDocument/2006/relationships/oleObject" Target="../embeddings/oleObject15.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58.wmf"/><Relationship Id="rId5" Type="http://schemas.openxmlformats.org/officeDocument/2006/relationships/oleObject" Target="../embeddings/oleObject17.bin"/><Relationship Id="rId4" Type="http://schemas.openxmlformats.org/officeDocument/2006/relationships/image" Target="../media/image57.emf"/></Relationships>
</file>

<file path=ppt/slides/_rels/slide5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xml"/><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63.e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wmf"/><Relationship Id="rId7" Type="http://schemas.openxmlformats.org/officeDocument/2006/relationships/image" Target="../media/image11.jpe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jpe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oleObject" Target="../embeddings/oleObject1.bin"/><Relationship Id="rId4" Type="http://schemas.openxmlformats.org/officeDocument/2006/relationships/image" Target="../media/image8.pn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mk:@MSITStore:C:\Sauvegarde%20D\ENSIAS\Cours\3A\SSI\Ouvrages%20Livres\RFID%20Handbook%20-%20Fundamentals%20and%20Applications%20in%20Contactless%20Smart%20Cards%20and%20Identification%202E.chm::/8343final/images/fig210_01_0.jpg"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71.wmf"/><Relationship Id="rId4" Type="http://schemas.openxmlformats.org/officeDocument/2006/relationships/oleObject" Target="../embeddings/oleObject19.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oleObject" Target="../embeddings/oleObject20.bin"/></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7.jpeg"/><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75.emf"/><Relationship Id="rId5" Type="http://schemas.openxmlformats.org/officeDocument/2006/relationships/oleObject" Target="../embeddings/oleObject21.bin"/><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0.xml"/><Relationship Id="rId7"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77.jpeg"/><Relationship Id="rId5" Type="http://schemas.openxmlformats.org/officeDocument/2006/relationships/image" Target="../media/image75.emf"/><Relationship Id="rId4" Type="http://schemas.openxmlformats.org/officeDocument/2006/relationships/oleObject" Target="../embeddings/oleObject22.bin"/><Relationship Id="rId9" Type="http://schemas.openxmlformats.org/officeDocument/2006/relationships/image" Target="../media/image7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80.wmf"/><Relationship Id="rId4" Type="http://schemas.openxmlformats.org/officeDocument/2006/relationships/oleObject" Target="../embeddings/oleObject24.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81.emf"/><Relationship Id="rId4" Type="http://schemas.openxmlformats.org/officeDocument/2006/relationships/oleObject" Target="../embeddings/oleObject25.bin"/></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5.jpeg"/><Relationship Id="rId4" Type="http://schemas.openxmlformats.org/officeDocument/2006/relationships/image" Target="../media/image3.jpe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88.jpe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87.png"/><Relationship Id="rId5" Type="http://schemas.openxmlformats.org/officeDocument/2006/relationships/image" Target="../media/image75.emf"/><Relationship Id="rId4" Type="http://schemas.openxmlformats.org/officeDocument/2006/relationships/oleObject" Target="../embeddings/oleObject26.bin"/></Relationships>
</file>

<file path=ppt/slides/_rels/slide74.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notesSlide" Target="../notesSlides/notesSlide38.xml"/><Relationship Id="rId7" Type="http://schemas.openxmlformats.org/officeDocument/2006/relationships/image" Target="../media/image89.png"/><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28.bin"/><Relationship Id="rId5" Type="http://schemas.openxmlformats.org/officeDocument/2006/relationships/image" Target="../media/image75.emf"/><Relationship Id="rId4" Type="http://schemas.openxmlformats.org/officeDocument/2006/relationships/oleObject" Target="../embeddings/oleObject27.bin"/><Relationship Id="rId9" Type="http://schemas.openxmlformats.org/officeDocument/2006/relationships/image" Target="../media/image88.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91.wmf"/><Relationship Id="rId5" Type="http://schemas.openxmlformats.org/officeDocument/2006/relationships/oleObject" Target="../embeddings/oleObject29.bin"/><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hyperlink" Target="http://images.google.fr/imgres?imgurl=www.penart.com/a2z_stockfiles/k_folder/key.gif&amp;imgrefurl=http://www.penart.com/a2z_stockfiles/k_folder/k.html&amp;h=389&amp;w=209&amp;prev=/images?q=key++door&amp;start=80&amp;svnum=10&amp;hl=fr&amp;lr=&amp;ie=UTF-8&amp;oe=UTF-8&amp;sa=N" TargetMode="External"/><Relationship Id="rId7" Type="http://schemas.openxmlformats.org/officeDocument/2006/relationships/hyperlink" Target="http://images.google.fr/imgres?imgurl=www.northeastflags.com/usrimage/lightning.gif&amp;imgrefurl=http://www.northeastflags.com/cat14_1.htm&amp;h=339&amp;w=200&amp;prev=/images?q=lightning&amp;start=40&amp;svnum=10&amp;hl=fr&amp;lr=&amp;ie=UTF-8&amp;oe=UTF-8&amp;sa=N" TargetMode="External"/><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jpeg"/></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104.png"/><Relationship Id="rId4" Type="http://schemas.openxmlformats.org/officeDocument/2006/relationships/oleObject" Target="../embeddings/oleObject30.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05.png"/><Relationship Id="rId4" Type="http://schemas.openxmlformats.org/officeDocument/2006/relationships/oleObject" Target="../embeddings/oleObject31.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1157288" y="71438"/>
            <a:ext cx="7272337" cy="785812"/>
          </a:xfrm>
        </p:spPr>
        <p:txBody>
          <a:bodyPr/>
          <a:lstStyle/>
          <a:p>
            <a:r>
              <a:rPr lang="fr-FR" sz="4000" smtClean="0"/>
              <a:t>Université Mohamed V</a:t>
            </a:r>
          </a:p>
        </p:txBody>
      </p:sp>
      <p:sp>
        <p:nvSpPr>
          <p:cNvPr id="50179" name="Rectangle 1028"/>
          <p:cNvSpPr>
            <a:spLocks noChangeArrowheads="1"/>
          </p:cNvSpPr>
          <p:nvPr/>
        </p:nvSpPr>
        <p:spPr bwMode="auto">
          <a:xfrm>
            <a:off x="1143000" y="2119313"/>
            <a:ext cx="6705600" cy="2667000"/>
          </a:xfrm>
          <a:prstGeom prst="rect">
            <a:avLst/>
          </a:prstGeom>
          <a:noFill/>
          <a:ln w="9525">
            <a:noFill/>
            <a:miter lim="800000"/>
            <a:headEnd/>
            <a:tailEnd/>
          </a:ln>
        </p:spPr>
        <p:txBody>
          <a:bodyPr anchor="ctr"/>
          <a:lstStyle/>
          <a:p>
            <a:pPr algn="ctr" eaLnBrk="0" hangingPunct="0"/>
            <a:r>
              <a:rPr lang="fr-FR" sz="5400" dirty="0">
                <a:solidFill>
                  <a:schemeClr val="accent2"/>
                </a:solidFill>
                <a:latin typeface="Comic Sans MS" pitchFamily="66" charset="0"/>
              </a:rPr>
              <a:t>Sécurité physique et carte à Puces</a:t>
            </a:r>
          </a:p>
        </p:txBody>
      </p:sp>
      <p:sp>
        <p:nvSpPr>
          <p:cNvPr id="50180" name="Text Box 1031"/>
          <p:cNvSpPr txBox="1">
            <a:spLocks noChangeArrowheads="1"/>
          </p:cNvSpPr>
          <p:nvPr/>
        </p:nvSpPr>
        <p:spPr bwMode="auto">
          <a:xfrm>
            <a:off x="6105525" y="5257800"/>
            <a:ext cx="2733675" cy="731838"/>
          </a:xfrm>
          <a:prstGeom prst="rect">
            <a:avLst/>
          </a:prstGeom>
          <a:noFill/>
          <a:ln w="9525">
            <a:noFill/>
            <a:miter lim="800000"/>
            <a:headEnd/>
            <a:tailEnd/>
          </a:ln>
        </p:spPr>
        <p:txBody>
          <a:bodyPr wrap="none">
            <a:spAutoFit/>
          </a:bodyPr>
          <a:lstStyle/>
          <a:p>
            <a:pPr algn="r" eaLnBrk="0" hangingPunct="0"/>
            <a:r>
              <a:rPr lang="fr-FR" b="1"/>
              <a:t>Mohamed Senhadji</a:t>
            </a:r>
          </a:p>
          <a:p>
            <a:pPr algn="r" eaLnBrk="0" hangingPunct="0"/>
            <a:r>
              <a:rPr lang="fr-FR" sz="1800"/>
              <a:t>senhadji@ensias.ma</a:t>
            </a:r>
            <a:endParaRPr lang="fr-FR"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u contenu 19"/>
          <p:cNvSpPr>
            <a:spLocks noGrp="1"/>
          </p:cNvSpPr>
          <p:nvPr>
            <p:ph idx="4294967295"/>
          </p:nvPr>
        </p:nvSpPr>
        <p:spPr>
          <a:xfrm>
            <a:off x="430213" y="1235075"/>
            <a:ext cx="8462962" cy="3273425"/>
          </a:xfrm>
        </p:spPr>
        <p:txBody>
          <a:bodyPr/>
          <a:lstStyle/>
          <a:p>
            <a:pPr eaLnBrk="1" hangingPunct="1">
              <a:buFont typeface="Wingdings" pitchFamily="2" charset="2"/>
              <a:buChar char="Ø"/>
            </a:pPr>
            <a:r>
              <a:rPr lang="fr-FR" sz="2400" smtClean="0"/>
              <a:t>L’essor de la RFID est lié à celles des technologies CMOS</a:t>
            </a:r>
          </a:p>
          <a:p>
            <a:pPr lvl="1" eaLnBrk="1" hangingPunct="1">
              <a:buFont typeface="Wingdings" pitchFamily="2" charset="2"/>
              <a:buChar char="ü"/>
            </a:pPr>
            <a:r>
              <a:rPr lang="fr-FR" sz="2000" smtClean="0"/>
              <a:t>Multiplication des performances &amp; taille mémoire</a:t>
            </a:r>
          </a:p>
          <a:p>
            <a:pPr lvl="1" eaLnBrk="1" hangingPunct="1">
              <a:buFont typeface="Wingdings" pitchFamily="2" charset="2"/>
              <a:buChar char="ü"/>
            </a:pPr>
            <a:r>
              <a:rPr lang="fr-FR" sz="2000" smtClean="0"/>
              <a:t>Division de la consommation &amp; des coûts </a:t>
            </a:r>
          </a:p>
          <a:p>
            <a:pPr lvl="1" eaLnBrk="1" hangingPunct="1">
              <a:buFont typeface="Wingdings" pitchFamily="2" charset="2"/>
              <a:buChar char="ü"/>
            </a:pPr>
            <a:r>
              <a:rPr lang="fr-FR" sz="2000" smtClean="0"/>
              <a:t>Dimensions des transistors divisées par 2 tous les 2 ans</a:t>
            </a:r>
          </a:p>
          <a:p>
            <a:pPr lvl="1" eaLnBrk="1" hangingPunct="1">
              <a:buFont typeface="Wingdings" pitchFamily="2" charset="2"/>
              <a:buChar char="ü"/>
            </a:pPr>
            <a:r>
              <a:rPr lang="fr-FR" sz="2000" smtClean="0"/>
              <a:t>Complexités des CI &amp; Contraintes technologiques vont de pair</a:t>
            </a:r>
          </a:p>
          <a:p>
            <a:pPr lvl="2" eaLnBrk="1" hangingPunct="1">
              <a:buFont typeface="Courier New" pitchFamily="49" charset="0"/>
              <a:buChar char="o"/>
            </a:pPr>
            <a:r>
              <a:rPr lang="fr-FR" sz="1800" smtClean="0"/>
              <a:t>Coût R&amp;D multiplié par 3 pour chaque saut technologique</a:t>
            </a:r>
          </a:p>
          <a:p>
            <a:pPr lvl="2" eaLnBrk="1" hangingPunct="1">
              <a:buFont typeface="Courier New" pitchFamily="49" charset="0"/>
              <a:buChar char="o"/>
            </a:pPr>
            <a:r>
              <a:rPr lang="fr-FR" sz="1800" smtClean="0"/>
              <a:t>Délais importants entre les nouveaux produits sortant des laboratoires de R&amp;D et la production de masse</a:t>
            </a:r>
          </a:p>
        </p:txBody>
      </p:sp>
      <p:grpSp>
        <p:nvGrpSpPr>
          <p:cNvPr id="60419" name="Groupe 21"/>
          <p:cNvGrpSpPr>
            <a:grpSpLocks/>
          </p:cNvGrpSpPr>
          <p:nvPr/>
        </p:nvGrpSpPr>
        <p:grpSpPr bwMode="auto">
          <a:xfrm>
            <a:off x="1236663" y="4473575"/>
            <a:ext cx="6143625" cy="1908175"/>
            <a:chOff x="1267265" y="4126193"/>
            <a:chExt cx="6655430" cy="2377699"/>
          </a:xfrm>
        </p:grpSpPr>
        <p:cxnSp>
          <p:nvCxnSpPr>
            <p:cNvPr id="60421" name="AutoShape 69"/>
            <p:cNvCxnSpPr>
              <a:cxnSpLocks noChangeShapeType="1"/>
            </p:cNvCxnSpPr>
            <p:nvPr/>
          </p:nvCxnSpPr>
          <p:spPr bwMode="auto">
            <a:xfrm>
              <a:off x="2705100" y="4126193"/>
              <a:ext cx="4643804" cy="1878013"/>
            </a:xfrm>
            <a:prstGeom prst="bentConnector3">
              <a:avLst>
                <a:gd name="adj1" fmla="val 46"/>
              </a:avLst>
            </a:prstGeom>
            <a:noFill/>
            <a:ln w="28575">
              <a:solidFill>
                <a:schemeClr val="tx1"/>
              </a:solidFill>
              <a:miter lim="800000"/>
              <a:headEnd type="triangle" w="med" len="med"/>
              <a:tailEnd type="triangle" w="med" len="med"/>
            </a:ln>
          </p:spPr>
        </p:cxnSp>
        <p:sp>
          <p:nvSpPr>
            <p:cNvPr id="60422" name="AutoShape 70"/>
            <p:cNvSpPr>
              <a:spLocks noChangeArrowheads="1"/>
            </p:cNvSpPr>
            <p:nvPr/>
          </p:nvSpPr>
          <p:spPr bwMode="auto">
            <a:xfrm rot="-1411447">
              <a:off x="3119435" y="4583138"/>
              <a:ext cx="2959689" cy="81102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chemeClr val="tx1"/>
              </a:solidFill>
              <a:miter lim="800000"/>
              <a:headEnd/>
              <a:tailEnd/>
            </a:ln>
          </p:spPr>
          <p:txBody>
            <a:bodyPr lIns="90000" tIns="46800" rIns="90000" bIns="46800" anchor="ctr">
              <a:spAutoFit/>
            </a:bodyPr>
            <a:lstStyle/>
            <a:p>
              <a:endParaRPr lang="fr-FR" sz="1800">
                <a:latin typeface="Arial" charset="0"/>
              </a:endParaRPr>
            </a:p>
          </p:txBody>
        </p:sp>
        <p:sp>
          <p:nvSpPr>
            <p:cNvPr id="60423" name="Text Box 71"/>
            <p:cNvSpPr txBox="1">
              <a:spLocks noChangeArrowheads="1"/>
            </p:cNvSpPr>
            <p:nvPr/>
          </p:nvSpPr>
          <p:spPr bwMode="auto">
            <a:xfrm>
              <a:off x="2359306" y="5995515"/>
              <a:ext cx="842677" cy="419362"/>
            </a:xfrm>
            <a:prstGeom prst="rect">
              <a:avLst/>
            </a:prstGeom>
            <a:noFill/>
            <a:ln w="9525">
              <a:noFill/>
              <a:miter lim="800000"/>
              <a:headEnd/>
              <a:tailEnd/>
            </a:ln>
          </p:spPr>
          <p:txBody>
            <a:bodyPr lIns="90000" tIns="46800" rIns="90000" bIns="46800">
              <a:spAutoFit/>
            </a:bodyPr>
            <a:lstStyle/>
            <a:p>
              <a:r>
                <a:rPr lang="fr-FR" sz="1600">
                  <a:latin typeface="Arial" charset="0"/>
                </a:rPr>
                <a:t>1970</a:t>
              </a:r>
              <a:endParaRPr lang="en-US" sz="1600">
                <a:latin typeface="Arial" charset="0"/>
              </a:endParaRPr>
            </a:p>
          </p:txBody>
        </p:sp>
        <p:sp>
          <p:nvSpPr>
            <p:cNvPr id="60424" name="Text Box 72"/>
            <p:cNvSpPr txBox="1">
              <a:spLocks noChangeArrowheads="1"/>
            </p:cNvSpPr>
            <p:nvPr/>
          </p:nvSpPr>
          <p:spPr bwMode="auto">
            <a:xfrm>
              <a:off x="7093776" y="6084530"/>
              <a:ext cx="828919" cy="419362"/>
            </a:xfrm>
            <a:prstGeom prst="rect">
              <a:avLst/>
            </a:prstGeom>
            <a:noFill/>
            <a:ln w="9525">
              <a:noFill/>
              <a:miter lim="800000"/>
              <a:headEnd/>
              <a:tailEnd/>
            </a:ln>
          </p:spPr>
          <p:txBody>
            <a:bodyPr lIns="90000" tIns="46800" rIns="90000" bIns="46800">
              <a:spAutoFit/>
            </a:bodyPr>
            <a:lstStyle/>
            <a:p>
              <a:r>
                <a:rPr lang="fr-FR" sz="1600">
                  <a:latin typeface="Arial" charset="0"/>
                </a:rPr>
                <a:t>2010</a:t>
              </a:r>
              <a:endParaRPr lang="en-US" sz="1600">
                <a:latin typeface="Arial" charset="0"/>
              </a:endParaRPr>
            </a:p>
          </p:txBody>
        </p:sp>
        <p:sp>
          <p:nvSpPr>
            <p:cNvPr id="60425" name="Text Box 74"/>
            <p:cNvSpPr txBox="1">
              <a:spLocks noChangeArrowheads="1"/>
            </p:cNvSpPr>
            <p:nvPr/>
          </p:nvSpPr>
          <p:spPr bwMode="auto">
            <a:xfrm>
              <a:off x="3778099" y="5995515"/>
              <a:ext cx="816881" cy="419361"/>
            </a:xfrm>
            <a:prstGeom prst="rect">
              <a:avLst/>
            </a:prstGeom>
            <a:noFill/>
            <a:ln w="9525">
              <a:noFill/>
              <a:miter lim="800000"/>
              <a:headEnd/>
              <a:tailEnd/>
            </a:ln>
          </p:spPr>
          <p:txBody>
            <a:bodyPr lIns="90000" tIns="46800" rIns="90000" bIns="46800">
              <a:spAutoFit/>
            </a:bodyPr>
            <a:lstStyle/>
            <a:p>
              <a:r>
                <a:rPr lang="fr-FR" sz="1600">
                  <a:latin typeface="Arial" charset="0"/>
                </a:rPr>
                <a:t>1980</a:t>
              </a:r>
              <a:endParaRPr lang="en-US" sz="1600">
                <a:latin typeface="Arial" charset="0"/>
              </a:endParaRPr>
            </a:p>
          </p:txBody>
        </p:sp>
        <p:sp>
          <p:nvSpPr>
            <p:cNvPr id="60426" name="Text Box 75"/>
            <p:cNvSpPr txBox="1">
              <a:spLocks noChangeArrowheads="1"/>
            </p:cNvSpPr>
            <p:nvPr/>
          </p:nvSpPr>
          <p:spPr bwMode="auto">
            <a:xfrm>
              <a:off x="2851154" y="4563357"/>
              <a:ext cx="877072" cy="419361"/>
            </a:xfrm>
            <a:prstGeom prst="rect">
              <a:avLst/>
            </a:prstGeom>
            <a:noFill/>
            <a:ln w="9525">
              <a:noFill/>
              <a:miter lim="800000"/>
              <a:headEnd/>
              <a:tailEnd/>
            </a:ln>
          </p:spPr>
          <p:txBody>
            <a:bodyPr lIns="90000" tIns="46800" rIns="90000" bIns="46800">
              <a:spAutoFit/>
            </a:bodyPr>
            <a:lstStyle/>
            <a:p>
              <a:r>
                <a:rPr lang="fr-FR" sz="1600">
                  <a:latin typeface="Arial" charset="0"/>
                </a:rPr>
                <a:t>NMOS</a:t>
              </a:r>
              <a:endParaRPr lang="en-US" sz="1600">
                <a:latin typeface="Arial" charset="0"/>
              </a:endParaRPr>
            </a:p>
          </p:txBody>
        </p:sp>
        <p:sp>
          <p:nvSpPr>
            <p:cNvPr id="60427" name="Text Box 76"/>
            <p:cNvSpPr txBox="1">
              <a:spLocks noChangeArrowheads="1"/>
            </p:cNvSpPr>
            <p:nvPr/>
          </p:nvSpPr>
          <p:spPr bwMode="auto">
            <a:xfrm>
              <a:off x="4166762" y="4563357"/>
              <a:ext cx="863315" cy="419361"/>
            </a:xfrm>
            <a:prstGeom prst="rect">
              <a:avLst/>
            </a:prstGeom>
            <a:noFill/>
            <a:ln w="9525">
              <a:noFill/>
              <a:miter lim="800000"/>
              <a:headEnd/>
              <a:tailEnd/>
            </a:ln>
          </p:spPr>
          <p:txBody>
            <a:bodyPr lIns="90000" tIns="46800" rIns="90000" bIns="46800">
              <a:spAutoFit/>
            </a:bodyPr>
            <a:lstStyle/>
            <a:p>
              <a:r>
                <a:rPr lang="fr-FR" sz="1600">
                  <a:latin typeface="Arial" charset="0"/>
                </a:rPr>
                <a:t>CMOS</a:t>
              </a:r>
              <a:endParaRPr lang="en-US" sz="1600">
                <a:latin typeface="Arial" charset="0"/>
              </a:endParaRPr>
            </a:p>
          </p:txBody>
        </p:sp>
        <p:sp>
          <p:nvSpPr>
            <p:cNvPr id="60428" name="Text Box 77"/>
            <p:cNvSpPr txBox="1">
              <a:spLocks noChangeArrowheads="1"/>
            </p:cNvSpPr>
            <p:nvPr/>
          </p:nvSpPr>
          <p:spPr bwMode="auto">
            <a:xfrm>
              <a:off x="1267265" y="4753257"/>
              <a:ext cx="1437710" cy="1028621"/>
            </a:xfrm>
            <a:prstGeom prst="rect">
              <a:avLst/>
            </a:prstGeom>
            <a:noFill/>
            <a:ln w="9525">
              <a:noFill/>
              <a:miter lim="800000"/>
              <a:headEnd/>
              <a:tailEnd/>
            </a:ln>
          </p:spPr>
          <p:txBody>
            <a:bodyPr lIns="90000" tIns="46800" rIns="90000" bIns="46800">
              <a:spAutoFit/>
            </a:bodyPr>
            <a:lstStyle/>
            <a:p>
              <a:r>
                <a:rPr lang="fr-FR" sz="1600">
                  <a:latin typeface="Arial" charset="0"/>
                </a:rPr>
                <a:t>Densité d’Intégration</a:t>
              </a:r>
            </a:p>
            <a:p>
              <a:r>
                <a:rPr lang="fr-FR" sz="1600">
                  <a:latin typeface="Arial" charset="0"/>
                </a:rPr>
                <a:t> x 2 / 2 ans</a:t>
              </a:r>
              <a:endParaRPr lang="en-US" sz="1600">
                <a:latin typeface="Arial" charset="0"/>
              </a:endParaRPr>
            </a:p>
          </p:txBody>
        </p:sp>
        <p:cxnSp>
          <p:nvCxnSpPr>
            <p:cNvPr id="60429" name="Connecteur droit 17"/>
            <p:cNvCxnSpPr>
              <a:cxnSpLocks noChangeShapeType="1"/>
            </p:cNvCxnSpPr>
            <p:nvPr/>
          </p:nvCxnSpPr>
          <p:spPr bwMode="auto">
            <a:xfrm rot="5400000">
              <a:off x="3294307" y="5309736"/>
              <a:ext cx="1387475" cy="1465"/>
            </a:xfrm>
            <a:prstGeom prst="line">
              <a:avLst/>
            </a:prstGeom>
            <a:noFill/>
            <a:ln w="28575" algn="ctr">
              <a:solidFill>
                <a:schemeClr val="tx1"/>
              </a:solidFill>
              <a:prstDash val="dashDot"/>
              <a:round/>
              <a:headEnd/>
              <a:tailEnd/>
            </a:ln>
          </p:spPr>
        </p:cxnSp>
      </p:grpSp>
      <p:sp>
        <p:nvSpPr>
          <p:cNvPr id="60420" name="Titre 1"/>
          <p:cNvSpPr txBox="1">
            <a:spLocks/>
          </p:cNvSpPr>
          <p:nvPr/>
        </p:nvSpPr>
        <p:spPr bwMode="auto">
          <a:xfrm>
            <a:off x="468313" y="71438"/>
            <a:ext cx="7885112" cy="720725"/>
          </a:xfrm>
          <a:prstGeom prst="rect">
            <a:avLst/>
          </a:prstGeom>
          <a:noFill/>
          <a:ln w="9525">
            <a:noFill/>
            <a:miter lim="800000"/>
            <a:headEnd/>
            <a:tailEnd/>
          </a:ln>
        </p:spPr>
        <p:txBody>
          <a:bodyPr anchor="ctr"/>
          <a:lstStyle/>
          <a:p>
            <a:r>
              <a:rPr lang="fr-FR" sz="2800" b="1">
                <a:solidFill>
                  <a:srgbClr val="0F3299"/>
                </a:solidFill>
                <a:latin typeface="Comic Sans MS" pitchFamily="66" charset="0"/>
              </a:rPr>
              <a:t>Un peut d’histoire (2/3)</a:t>
            </a:r>
          </a:p>
        </p:txBody>
      </p:sp>
    </p:spTree>
  </p:cSld>
  <p:clrMapOvr>
    <a:masterClrMapping/>
  </p:clrMapOvr>
  <p:transition advClick="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7"/>
          <p:cNvSpPr txBox="1">
            <a:spLocks noChangeArrowheads="1"/>
          </p:cNvSpPr>
          <p:nvPr/>
        </p:nvSpPr>
        <p:spPr bwMode="auto">
          <a:xfrm>
            <a:off x="428625" y="142875"/>
            <a:ext cx="7727950" cy="585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fr-FR" sz="3200" b="0" i="0" u="none" strike="noStrike" kern="0" cap="none" spc="0" normalizeH="0" baseline="0" noProof="0" dirty="0" smtClean="0">
                <a:ln>
                  <a:noFill/>
                </a:ln>
                <a:solidFill>
                  <a:schemeClr val="accent2"/>
                </a:solidFill>
                <a:effectLst/>
                <a:uLnTx/>
                <a:uFillTx/>
                <a:latin typeface="+mj-lt"/>
                <a:ea typeface="+mj-ea"/>
                <a:cs typeface="+mj-cs"/>
              </a:rPr>
              <a:t>Boucle anticollision – Type A (4/4)</a:t>
            </a:r>
            <a:endParaRPr kumimoji="0" lang="en-GB" sz="3200" b="0" i="0" u="none" strike="noStrike" kern="0" cap="none" spc="0" normalizeH="0" baseline="0" noProof="0" dirty="0" smtClean="0">
              <a:ln>
                <a:noFill/>
              </a:ln>
              <a:solidFill>
                <a:schemeClr val="accent2"/>
              </a:solidFill>
              <a:effectLst/>
              <a:uLnTx/>
              <a:uFillTx/>
              <a:latin typeface="+mj-lt"/>
              <a:ea typeface="+mj-ea"/>
              <a:cs typeface="+mj-cs"/>
            </a:endParaRPr>
          </a:p>
        </p:txBody>
      </p:sp>
      <p:graphicFrame>
        <p:nvGraphicFramePr>
          <p:cNvPr id="4" name="Tableau 3"/>
          <p:cNvGraphicFramePr>
            <a:graphicFrameLocks noGrp="1"/>
          </p:cNvGraphicFramePr>
          <p:nvPr/>
        </p:nvGraphicFramePr>
        <p:xfrm>
          <a:off x="395536" y="1234440"/>
          <a:ext cx="8280921" cy="1828800"/>
        </p:xfrm>
        <a:graphic>
          <a:graphicData uri="http://schemas.openxmlformats.org/drawingml/2006/table">
            <a:tbl>
              <a:tblPr firstRow="1" bandRow="1">
                <a:tableStyleId>{5C22544A-7EE6-4342-B048-85BDC9FD1C3A}</a:tableStyleId>
              </a:tblPr>
              <a:tblGrid>
                <a:gridCol w="648073"/>
                <a:gridCol w="720080"/>
                <a:gridCol w="360040"/>
                <a:gridCol w="360040"/>
                <a:gridCol w="360040"/>
                <a:gridCol w="360040"/>
                <a:gridCol w="360040"/>
                <a:gridCol w="360040"/>
                <a:gridCol w="360040"/>
                <a:gridCol w="360040"/>
                <a:gridCol w="806490"/>
                <a:gridCol w="417646"/>
                <a:gridCol w="388843"/>
                <a:gridCol w="806490"/>
                <a:gridCol w="806489"/>
                <a:gridCol w="806490"/>
              </a:tblGrid>
              <a:tr h="313248">
                <a:tc gridSpan="10">
                  <a:txBody>
                    <a:bodyPr/>
                    <a:lstStyle/>
                    <a:p>
                      <a:pPr algn="l"/>
                      <a:r>
                        <a:rPr lang="fr-FR" dirty="0" smtClean="0"/>
                        <a:t>PCD</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6">
                  <a:txBody>
                    <a:bodyPr/>
                    <a:lstStyle/>
                    <a:p>
                      <a:pPr algn="r"/>
                      <a:r>
                        <a:rPr lang="fr-FR" dirty="0" smtClean="0"/>
                        <a:t>PICC</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323429">
                <a:tc>
                  <a:txBody>
                    <a:bodyPr/>
                    <a:lstStyle/>
                    <a:p>
                      <a:r>
                        <a:rPr lang="fr-FR" dirty="0" smtClean="0"/>
                        <a:t>SEL</a:t>
                      </a:r>
                      <a:endParaRPr lang="fr-FR" dirty="0"/>
                    </a:p>
                  </a:txBody>
                  <a:tcPr/>
                </a:tc>
                <a:tc>
                  <a:txBody>
                    <a:bodyPr/>
                    <a:lstStyle/>
                    <a:p>
                      <a:r>
                        <a:rPr lang="fr-FR" dirty="0" smtClean="0"/>
                        <a:t>NVB</a:t>
                      </a:r>
                      <a:endParaRPr lang="fr-FR" dirty="0"/>
                    </a:p>
                  </a:txBody>
                  <a:tcPr/>
                </a:tc>
                <a:tc gridSpan="8">
                  <a:txBody>
                    <a:bodyPr/>
                    <a:lstStyle/>
                    <a:p>
                      <a:r>
                        <a:rPr lang="fr-FR" dirty="0" smtClean="0"/>
                        <a:t>UID CL1</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rowSpan="2" gridSpan="2">
                  <a:txBody>
                    <a:bodyPr/>
                    <a:lstStyle/>
                    <a:p>
                      <a:endParaRPr lang="fr-FR" dirty="0"/>
                    </a:p>
                  </a:txBody>
                  <a:tcPr/>
                </a:tc>
                <a:tc rowSpan="2" hMerge="1">
                  <a:txBody>
                    <a:bodyPr/>
                    <a:lstStyle/>
                    <a:p>
                      <a:endParaRPr lang="fr-FR"/>
                    </a:p>
                  </a:txBody>
                  <a:tcPr/>
                </a:tc>
                <a:tc rowSpan="2" gridSpan="4">
                  <a:txBody>
                    <a:bodyPr/>
                    <a:lstStyle/>
                    <a:p>
                      <a:pPr algn="ctr"/>
                      <a:r>
                        <a:rPr lang="fr-FR" dirty="0" smtClean="0"/>
                        <a:t>UID – CL1</a:t>
                      </a:r>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r>
              <a:tr h="313248">
                <a:tc>
                  <a:txBody>
                    <a:bodyPr/>
                    <a:lstStyle/>
                    <a:p>
                      <a:r>
                        <a:rPr lang="fr-FR" dirty="0" smtClean="0"/>
                        <a:t>‘93’</a:t>
                      </a:r>
                      <a:endParaRPr lang="fr-FR" dirty="0"/>
                    </a:p>
                  </a:txBody>
                  <a:tcPr/>
                </a:tc>
                <a:tc>
                  <a:txBody>
                    <a:bodyPr/>
                    <a:lstStyle/>
                    <a:p>
                      <a:r>
                        <a:rPr lang="fr-FR" dirty="0" smtClean="0"/>
                        <a:t>‘25’</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1</a:t>
                      </a:r>
                      <a:endParaRPr lang="fr-FR" dirty="0"/>
                    </a:p>
                  </a:txBody>
                  <a:tcPr/>
                </a:tc>
                <a:tc>
                  <a:txBody>
                    <a:bodyPr/>
                    <a:lstStyle/>
                    <a:p>
                      <a:r>
                        <a:rPr lang="fr-FR" dirty="0" smtClean="0"/>
                        <a:t>1</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gridSpan="2" vMerge="1">
                  <a:txBody>
                    <a:bodyPr/>
                    <a:lstStyle/>
                    <a:p>
                      <a:endParaRPr lang="fr-FR"/>
                    </a:p>
                  </a:txBody>
                  <a:tcPr/>
                </a:tc>
                <a:tc hMerge="1" vMerge="1">
                  <a:txBody>
                    <a:bodyPr/>
                    <a:lstStyle/>
                    <a:p>
                      <a:endParaRPr lang="fr-FR"/>
                    </a:p>
                  </a:txBody>
                  <a:tcPr/>
                </a:tc>
                <a:tc gridSpan="4"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r>
              <a:tr h="323429">
                <a:tc gridSpan="16">
                  <a:txBody>
                    <a:bodyPr/>
                    <a:lstStyle/>
                    <a:p>
                      <a:r>
                        <a:rPr lang="fr-FR" dirty="0" smtClean="0"/>
                        <a:t>La</a:t>
                      </a:r>
                      <a:r>
                        <a:rPr lang="fr-FR" baseline="0" dirty="0" smtClean="0"/>
                        <a:t> carte  sélectionnée N°1 va envoyer  les autres UID : UID0, UID1, UID2, UID3</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pPr algn="ctr"/>
                      <a:endParaRPr lang="fr-FR" dirty="0"/>
                    </a:p>
                  </a:txBody>
                  <a:tcPr/>
                </a:tc>
                <a:tc hMerge="1">
                  <a:txBody>
                    <a:bodyPr/>
                    <a:lstStyle/>
                    <a:p>
                      <a:endParaRPr lang="fr-FR"/>
                    </a:p>
                  </a:txBody>
                  <a:tcPr/>
                </a:tc>
                <a:tc hMerge="1">
                  <a:txBody>
                    <a:bodyPr/>
                    <a:lstStyle/>
                    <a:p>
                      <a:pPr algn="ct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323429">
                <a:tc gridSpan="10">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ctr"/>
                      <a:r>
                        <a:rPr lang="fr-FR" dirty="0" smtClean="0"/>
                        <a:t>UID0</a:t>
                      </a:r>
                      <a:endParaRPr lang="fr-FR" dirty="0"/>
                    </a:p>
                  </a:txBody>
                  <a:tcPr/>
                </a:tc>
                <a:tc gridSpan="2">
                  <a:txBody>
                    <a:bodyPr/>
                    <a:lstStyle/>
                    <a:p>
                      <a:pPr algn="ctr"/>
                      <a:r>
                        <a:rPr lang="fr-FR" dirty="0" smtClean="0"/>
                        <a:t>UID1</a:t>
                      </a:r>
                      <a:endParaRPr lang="fr-FR" dirty="0"/>
                    </a:p>
                  </a:txBody>
                  <a:tcPr/>
                </a:tc>
                <a:tc hMerge="1">
                  <a:txBody>
                    <a:bodyPr/>
                    <a:lstStyle/>
                    <a:p>
                      <a:pPr algn="ctr"/>
                      <a:endParaRPr lang="fr-FR" dirty="0"/>
                    </a:p>
                  </a:txBody>
                  <a:tcPr/>
                </a:tc>
                <a:tc>
                  <a:txBody>
                    <a:bodyPr/>
                    <a:lstStyle/>
                    <a:p>
                      <a:pPr algn="ctr"/>
                      <a:r>
                        <a:rPr lang="fr-FR" dirty="0" smtClean="0"/>
                        <a:t>UID2</a:t>
                      </a:r>
                      <a:endParaRPr lang="fr-FR" dirty="0"/>
                    </a:p>
                  </a:txBody>
                  <a:tcPr/>
                </a:tc>
                <a:tc>
                  <a:txBody>
                    <a:bodyPr/>
                    <a:lstStyle/>
                    <a:p>
                      <a:pPr algn="ctr"/>
                      <a:r>
                        <a:rPr lang="fr-FR" dirty="0" smtClean="0"/>
                        <a:t>UID3</a:t>
                      </a:r>
                      <a:endParaRPr lang="fr-FR" dirty="0"/>
                    </a:p>
                  </a:txBody>
                  <a:tcPr/>
                </a:tc>
                <a:tc>
                  <a:txBody>
                    <a:bodyPr/>
                    <a:lstStyle/>
                    <a:p>
                      <a:pPr algn="ctr"/>
                      <a:r>
                        <a:rPr lang="fr-FR" dirty="0" smtClean="0"/>
                        <a:t>BCC</a:t>
                      </a:r>
                      <a:endParaRPr lang="fr-FR" dirty="0"/>
                    </a:p>
                  </a:txBody>
                  <a:tcPr/>
                </a:tc>
              </a:tr>
            </a:tbl>
          </a:graphicData>
        </a:graphic>
      </p:graphicFrame>
      <p:graphicFrame>
        <p:nvGraphicFramePr>
          <p:cNvPr id="5" name="Tableau 4"/>
          <p:cNvGraphicFramePr>
            <a:graphicFrameLocks noGrp="1"/>
          </p:cNvGraphicFramePr>
          <p:nvPr/>
        </p:nvGraphicFramePr>
        <p:xfrm>
          <a:off x="395536" y="3789040"/>
          <a:ext cx="8345184" cy="2194560"/>
        </p:xfrm>
        <a:graphic>
          <a:graphicData uri="http://schemas.openxmlformats.org/drawingml/2006/table">
            <a:tbl>
              <a:tblPr firstRow="1" bandRow="1">
                <a:tableStyleId>{5C22544A-7EE6-4342-B048-85BDC9FD1C3A}</a:tableStyleId>
              </a:tblPr>
              <a:tblGrid>
                <a:gridCol w="666074"/>
                <a:gridCol w="666074"/>
                <a:gridCol w="666074"/>
                <a:gridCol w="666074"/>
                <a:gridCol w="666074"/>
                <a:gridCol w="666074"/>
                <a:gridCol w="666074"/>
                <a:gridCol w="1026114"/>
                <a:gridCol w="1368152"/>
                <a:gridCol w="1288400"/>
              </a:tblGrid>
              <a:tr h="313248">
                <a:tc gridSpan="8">
                  <a:txBody>
                    <a:bodyPr/>
                    <a:lstStyle/>
                    <a:p>
                      <a:pPr algn="l"/>
                      <a:r>
                        <a:rPr lang="fr-FR" dirty="0" smtClean="0"/>
                        <a:t>PCD</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algn="r"/>
                      <a:r>
                        <a:rPr lang="fr-FR" dirty="0" smtClean="0"/>
                        <a:t>PICC</a:t>
                      </a:r>
                      <a:endParaRPr lang="fr-FR" dirty="0"/>
                    </a:p>
                  </a:txBody>
                  <a:tcPr/>
                </a:tc>
                <a:tc hMerge="1">
                  <a:txBody>
                    <a:bodyPr/>
                    <a:lstStyle/>
                    <a:p>
                      <a:endParaRPr lang="fr-FR"/>
                    </a:p>
                  </a:txBody>
                  <a:tcPr/>
                </a:tc>
              </a:tr>
              <a:tr h="323429">
                <a:tc>
                  <a:txBody>
                    <a:bodyPr/>
                    <a:lstStyle/>
                    <a:p>
                      <a:r>
                        <a:rPr lang="fr-FR" dirty="0" smtClean="0"/>
                        <a:t>SEL</a:t>
                      </a:r>
                      <a:endParaRPr lang="fr-FR" dirty="0"/>
                    </a:p>
                  </a:txBody>
                  <a:tcPr/>
                </a:tc>
                <a:tc>
                  <a:txBody>
                    <a:bodyPr/>
                    <a:lstStyle/>
                    <a:p>
                      <a:r>
                        <a:rPr lang="fr-FR" dirty="0" smtClean="0"/>
                        <a:t>NVB</a:t>
                      </a:r>
                      <a:endParaRPr lang="fr-FR" dirty="0"/>
                    </a:p>
                  </a:txBody>
                  <a:tcPr/>
                </a:tc>
                <a:tc>
                  <a:txBody>
                    <a:bodyPr/>
                    <a:lstStyle/>
                    <a:p>
                      <a:r>
                        <a:rPr lang="fr-FR" sz="1600" dirty="0" smtClean="0"/>
                        <a:t>UID0</a:t>
                      </a:r>
                      <a:endParaRPr lang="fr-FR" sz="1600" dirty="0"/>
                    </a:p>
                  </a:txBody>
                  <a:tcPr/>
                </a:tc>
                <a:tc>
                  <a:txBody>
                    <a:bodyPr/>
                    <a:lstStyle/>
                    <a:p>
                      <a:r>
                        <a:rPr lang="fr-FR" sz="1600" dirty="0" smtClean="0"/>
                        <a:t>UID1</a:t>
                      </a:r>
                      <a:endParaRPr lang="fr-FR" sz="1600" dirty="0"/>
                    </a:p>
                  </a:txBody>
                  <a:tcPr/>
                </a:tc>
                <a:tc>
                  <a:txBody>
                    <a:bodyPr/>
                    <a:lstStyle/>
                    <a:p>
                      <a:r>
                        <a:rPr lang="fr-FR" sz="1600" dirty="0" smtClean="0"/>
                        <a:t>UID2</a:t>
                      </a:r>
                      <a:endParaRPr lang="fr-FR" sz="1600" dirty="0"/>
                    </a:p>
                  </a:txBody>
                  <a:tcPr/>
                </a:tc>
                <a:tc>
                  <a:txBody>
                    <a:bodyPr/>
                    <a:lstStyle/>
                    <a:p>
                      <a:r>
                        <a:rPr lang="fr-FR" sz="1600" dirty="0" smtClean="0"/>
                        <a:t>UID3</a:t>
                      </a:r>
                      <a:endParaRPr lang="fr-FR" sz="1600" dirty="0"/>
                    </a:p>
                  </a:txBody>
                  <a:tcPr/>
                </a:tc>
                <a:tc>
                  <a:txBody>
                    <a:bodyPr/>
                    <a:lstStyle/>
                    <a:p>
                      <a:r>
                        <a:rPr lang="fr-FR" dirty="0" smtClean="0"/>
                        <a:t>BCC</a:t>
                      </a:r>
                      <a:endParaRPr lang="fr-FR" dirty="0"/>
                    </a:p>
                  </a:txBody>
                  <a:tcPr/>
                </a:tc>
                <a:tc>
                  <a:txBody>
                    <a:bodyPr/>
                    <a:lstStyle/>
                    <a:p>
                      <a:r>
                        <a:rPr lang="fr-FR" dirty="0" smtClean="0"/>
                        <a:t>CRC_A</a:t>
                      </a:r>
                      <a:endParaRPr lang="fr-FR" dirty="0"/>
                    </a:p>
                  </a:txBody>
                  <a:tcPr/>
                </a:tc>
                <a:tc rowSpan="2" gridSpan="2">
                  <a:txBody>
                    <a:bodyPr/>
                    <a:lstStyle/>
                    <a:p>
                      <a:endParaRPr lang="fr-FR" dirty="0"/>
                    </a:p>
                  </a:txBody>
                  <a:tcPr/>
                </a:tc>
                <a:tc rowSpan="2" hMerge="1">
                  <a:txBody>
                    <a:bodyPr/>
                    <a:lstStyle/>
                    <a:p>
                      <a:endParaRPr lang="fr-FR"/>
                    </a:p>
                  </a:txBody>
                  <a:tcPr/>
                </a:tc>
              </a:tr>
              <a:tr h="313248">
                <a:tc gridSpan="8">
                  <a:txBody>
                    <a:bodyPr/>
                    <a:lstStyle/>
                    <a:p>
                      <a:pPr marL="0" algn="l" defTabSz="914400" rtl="0" eaLnBrk="1" latinLnBrk="0" hangingPunct="1"/>
                      <a:r>
                        <a:rPr lang="fr-FR" sz="1800" kern="1200" dirty="0" smtClean="0">
                          <a:solidFill>
                            <a:schemeClr val="dk1"/>
                          </a:solidFill>
                          <a:latin typeface="+mn-lt"/>
                          <a:ea typeface="+mn-ea"/>
                          <a:cs typeface="+mn-cs"/>
                        </a:rPr>
                        <a:t>  ‘93’     ‘70’</a:t>
                      </a:r>
                      <a:endParaRPr lang="fr-FR" sz="1800" kern="1200" dirty="0">
                        <a:solidFill>
                          <a:schemeClr val="dk1"/>
                        </a:solidFill>
                        <a:latin typeface="+mn-lt"/>
                        <a:ea typeface="+mn-ea"/>
                        <a:cs typeface="+mn-cs"/>
                      </a:endParaRP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vMerge="1">
                  <a:txBody>
                    <a:bodyPr/>
                    <a:lstStyle/>
                    <a:p>
                      <a:endParaRPr lang="fr-FR"/>
                    </a:p>
                  </a:txBody>
                  <a:tcPr/>
                </a:tc>
                <a:tc hMerge="1" vMerge="1">
                  <a:txBody>
                    <a:bodyPr/>
                    <a:lstStyle/>
                    <a:p>
                      <a:endParaRPr lang="fr-FR"/>
                    </a:p>
                  </a:txBody>
                  <a:tcPr/>
                </a:tc>
              </a:tr>
              <a:tr h="323429">
                <a:tc gridSpan="10">
                  <a:txBody>
                    <a:bodyPr/>
                    <a:lstStyle/>
                    <a:p>
                      <a:r>
                        <a:rPr lang="fr-FR" dirty="0" smtClean="0"/>
                        <a:t>La</a:t>
                      </a:r>
                      <a:r>
                        <a:rPr lang="fr-FR" baseline="0" dirty="0" smtClean="0"/>
                        <a:t> carte  sélectionnée va envoyer  l’accusé de réception  le SELECT ACKNOWLEDGE</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323429">
                <a:tc gridSpan="8">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ctr"/>
                      <a:r>
                        <a:rPr lang="fr-FR" dirty="0" smtClean="0"/>
                        <a:t>SAK</a:t>
                      </a:r>
                      <a:endParaRPr lang="fr-FR" dirty="0"/>
                    </a:p>
                  </a:txBody>
                  <a:tcPr/>
                </a:tc>
                <a:tc>
                  <a:txBody>
                    <a:bodyPr/>
                    <a:lstStyle/>
                    <a:p>
                      <a:pPr algn="ctr"/>
                      <a:r>
                        <a:rPr lang="fr-FR" dirty="0" smtClean="0"/>
                        <a:t>CRC_A</a:t>
                      </a:r>
                      <a:endParaRPr lang="fr-FR" dirty="0"/>
                    </a:p>
                  </a:txBody>
                  <a:tcPr/>
                </a:tc>
              </a:tr>
              <a:tr h="323429">
                <a:tc gridSpan="8">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ctr"/>
                      <a:r>
                        <a:rPr lang="fr-FR" dirty="0" smtClean="0"/>
                        <a:t>xx0x x1xx</a:t>
                      </a:r>
                      <a:endParaRPr lang="fr-FR" dirty="0"/>
                    </a:p>
                  </a:txBody>
                  <a:tcPr/>
                </a:tc>
                <a:tc>
                  <a:txBody>
                    <a:bodyPr/>
                    <a:lstStyle/>
                    <a:p>
                      <a:pPr algn="ctr"/>
                      <a:endParaRPr lang="fr-FR"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73"/>
          <p:cNvSpPr>
            <a:spLocks noGrp="1" noChangeArrowheads="1"/>
          </p:cNvSpPr>
          <p:nvPr>
            <p:ph type="title" idx="4294967295"/>
          </p:nvPr>
        </p:nvSpPr>
        <p:spPr>
          <a:xfrm>
            <a:off x="251520" y="116632"/>
            <a:ext cx="8103816" cy="585788"/>
          </a:xfrm>
        </p:spPr>
        <p:txBody>
          <a:bodyPr/>
          <a:lstStyle/>
          <a:p>
            <a:pPr eaLnBrk="1" hangingPunct="1"/>
            <a:r>
              <a:rPr lang="fr-FR" dirty="0" smtClean="0"/>
              <a:t>Diagramme d’état lecteur/carte - Type A</a:t>
            </a:r>
            <a:endParaRPr lang="en-GB" dirty="0" smtClean="0"/>
          </a:p>
        </p:txBody>
      </p:sp>
      <p:pic>
        <p:nvPicPr>
          <p:cNvPr id="126980" name="Picture 4"/>
          <p:cNvPicPr>
            <a:picLocks noChangeAspect="1" noChangeArrowheads="1"/>
          </p:cNvPicPr>
          <p:nvPr/>
        </p:nvPicPr>
        <p:blipFill>
          <a:blip r:embed="rId2" cstate="print"/>
          <a:srcRect/>
          <a:stretch>
            <a:fillRect/>
          </a:stretch>
        </p:blipFill>
        <p:spPr bwMode="auto">
          <a:xfrm>
            <a:off x="0" y="874713"/>
            <a:ext cx="4714875" cy="55276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26981" name="Picture 5"/>
          <p:cNvPicPr>
            <a:picLocks noChangeAspect="1" noChangeArrowheads="1"/>
          </p:cNvPicPr>
          <p:nvPr/>
        </p:nvPicPr>
        <p:blipFill>
          <a:blip r:embed="rId3" cstate="print"/>
          <a:srcRect/>
          <a:stretch>
            <a:fillRect/>
          </a:stretch>
        </p:blipFill>
        <p:spPr bwMode="auto">
          <a:xfrm>
            <a:off x="4714875" y="1214438"/>
            <a:ext cx="2352675" cy="8953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26982" name="Picture 6"/>
          <p:cNvPicPr>
            <a:picLocks noChangeAspect="1" noChangeArrowheads="1"/>
          </p:cNvPicPr>
          <p:nvPr/>
        </p:nvPicPr>
        <p:blipFill>
          <a:blip r:embed="rId4" cstate="print"/>
          <a:srcRect/>
          <a:stretch>
            <a:fillRect/>
          </a:stretch>
        </p:blipFill>
        <p:spPr bwMode="auto">
          <a:xfrm>
            <a:off x="4071938" y="2357438"/>
            <a:ext cx="5072062" cy="150018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31078" name="Flèche vers le bas 7"/>
          <p:cNvSpPr>
            <a:spLocks noChangeArrowheads="1"/>
          </p:cNvSpPr>
          <p:nvPr/>
        </p:nvSpPr>
        <p:spPr bwMode="auto">
          <a:xfrm>
            <a:off x="4995863" y="1857375"/>
            <a:ext cx="571500" cy="500063"/>
          </a:xfrm>
          <a:prstGeom prst="downArrow">
            <a:avLst>
              <a:gd name="adj1" fmla="val 50000"/>
              <a:gd name="adj2" fmla="val 50000"/>
            </a:avLst>
          </a:prstGeom>
          <a:solidFill>
            <a:schemeClr val="accent1"/>
          </a:solidFill>
          <a:ln w="9525" algn="ctr">
            <a:solidFill>
              <a:schemeClr val="tx1"/>
            </a:solidFill>
            <a:round/>
            <a:headEnd/>
            <a:tailEnd/>
          </a:ln>
        </p:spPr>
        <p:txBody>
          <a:bodyPr/>
          <a:lstStyle/>
          <a:p>
            <a:pPr algn="ctr" eaLnBrk="0" hangingPunct="0"/>
            <a:endParaRPr lang="fr-F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1078"/>
                                        </p:tgtEl>
                                        <p:attrNameLst>
                                          <p:attrName>style.visibility</p:attrName>
                                        </p:attrNameLst>
                                      </p:cBhvr>
                                      <p:to>
                                        <p:strVal val="visible"/>
                                      </p:to>
                                    </p:set>
                                    <p:animEffect transition="in" filter="checkerboard(across)">
                                      <p:cBhvr>
                                        <p:cTn id="7" dur="500"/>
                                        <p:tgtEl>
                                          <p:spTgt spid="13107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6982"/>
                                        </p:tgtEl>
                                        <p:attrNameLst>
                                          <p:attrName>style.visibility</p:attrName>
                                        </p:attrNameLst>
                                      </p:cBhvr>
                                      <p:to>
                                        <p:strVal val="visible"/>
                                      </p:to>
                                    </p:set>
                                    <p:animEffect transition="in" filter="checkerboard(across)">
                                      <p:cBhvr>
                                        <p:cTn id="12" dur="500"/>
                                        <p:tgtEl>
                                          <p:spTgt spid="126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Exemple </a:t>
            </a:r>
            <a:r>
              <a:rPr lang="fr-FR" altLang="fr-FR" sz="3200" kern="0" dirty="0" smtClean="0">
                <a:solidFill>
                  <a:schemeClr val="accent2"/>
                </a:solidFill>
                <a:latin typeface="+mj-lt"/>
                <a:ea typeface="+mj-ea"/>
                <a:cs typeface="+mj-cs"/>
              </a:rPr>
              <a:t>: </a:t>
            </a:r>
            <a:r>
              <a:rPr lang="fr-FR" altLang="fr-FR" sz="3200" kern="0" dirty="0">
                <a:solidFill>
                  <a:schemeClr val="accent2"/>
                </a:solidFill>
                <a:latin typeface="+mj-lt"/>
                <a:ea typeface="+mj-ea"/>
                <a:cs typeface="+mj-cs"/>
              </a:rPr>
              <a:t>anticollision Type </a:t>
            </a:r>
            <a:r>
              <a:rPr lang="fr-FR" altLang="fr-FR" sz="3200" kern="0" dirty="0" smtClean="0">
                <a:solidFill>
                  <a:schemeClr val="accent2"/>
                </a:solidFill>
                <a:latin typeface="+mj-lt"/>
                <a:ea typeface="+mj-ea"/>
                <a:cs typeface="+mj-cs"/>
              </a:rPr>
              <a:t>A (1/4)</a:t>
            </a:r>
            <a:endParaRPr lang="fr-FR" sz="3200" kern="0" dirty="0">
              <a:solidFill>
                <a:schemeClr val="accent2"/>
              </a:solidFill>
              <a:latin typeface="+mj-lt"/>
              <a:ea typeface="+mj-ea"/>
              <a:cs typeface="+mj-cs"/>
            </a:endParaRPr>
          </a:p>
        </p:txBody>
      </p:sp>
      <p:sp>
        <p:nvSpPr>
          <p:cNvPr id="4" name="ZoneTexte 3"/>
          <p:cNvSpPr txBox="1"/>
          <p:nvPr/>
        </p:nvSpPr>
        <p:spPr>
          <a:xfrm>
            <a:off x="683568"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PCD to PICC</a:t>
            </a:r>
            <a:endParaRPr lang="fr-FR" sz="2000" dirty="0"/>
          </a:p>
        </p:txBody>
      </p:sp>
      <p:sp>
        <p:nvSpPr>
          <p:cNvPr id="5" name="ZoneTexte 4"/>
          <p:cNvSpPr txBox="1"/>
          <p:nvPr/>
        </p:nvSpPr>
        <p:spPr>
          <a:xfrm>
            <a:off x="6516216"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PICC to PCD</a:t>
            </a:r>
            <a:endParaRPr lang="fr-FR" sz="2000" dirty="0"/>
          </a:p>
        </p:txBody>
      </p:sp>
      <p:sp>
        <p:nvSpPr>
          <p:cNvPr id="10" name="ZoneTexte 9"/>
          <p:cNvSpPr txBox="1"/>
          <p:nvPr/>
        </p:nvSpPr>
        <p:spPr>
          <a:xfrm>
            <a:off x="755576" y="2348880"/>
            <a:ext cx="1175322" cy="461665"/>
          </a:xfrm>
          <a:prstGeom prst="rect">
            <a:avLst/>
          </a:prstGeom>
          <a:noFill/>
        </p:spPr>
        <p:txBody>
          <a:bodyPr wrap="none" rtlCol="0">
            <a:spAutoFit/>
          </a:bodyPr>
          <a:lstStyle/>
          <a:p>
            <a:r>
              <a:rPr lang="fr-FR" dirty="0" err="1" smtClean="0"/>
              <a:t>Request</a:t>
            </a:r>
            <a:endParaRPr lang="fr-FR" dirty="0"/>
          </a:p>
        </p:txBody>
      </p:sp>
      <p:sp>
        <p:nvSpPr>
          <p:cNvPr id="11" name="ZoneTexte 10"/>
          <p:cNvSpPr txBox="1"/>
          <p:nvPr/>
        </p:nvSpPr>
        <p:spPr>
          <a:xfrm>
            <a:off x="683568" y="3316922"/>
            <a:ext cx="1008112" cy="400110"/>
          </a:xfrm>
          <a:prstGeom prst="rect">
            <a:avLst/>
          </a:prstGeom>
          <a:noFill/>
          <a:ln w="9525">
            <a:solidFill>
              <a:schemeClr val="tx1"/>
            </a:solidFill>
          </a:ln>
        </p:spPr>
        <p:txBody>
          <a:bodyPr wrap="square" rtlCol="0">
            <a:spAutoFit/>
          </a:bodyPr>
          <a:lstStyle/>
          <a:p>
            <a:r>
              <a:rPr lang="fr-FR" sz="2000" dirty="0" smtClean="0"/>
              <a:t>REQA</a:t>
            </a:r>
            <a:endParaRPr lang="fr-FR" sz="2000" dirty="0"/>
          </a:p>
        </p:txBody>
      </p:sp>
      <p:sp>
        <p:nvSpPr>
          <p:cNvPr id="17" name="ZoneTexte 16"/>
          <p:cNvSpPr txBox="1"/>
          <p:nvPr/>
        </p:nvSpPr>
        <p:spPr>
          <a:xfrm>
            <a:off x="899592" y="3717032"/>
            <a:ext cx="611065" cy="400110"/>
          </a:xfrm>
          <a:prstGeom prst="rect">
            <a:avLst/>
          </a:prstGeom>
          <a:noFill/>
        </p:spPr>
        <p:txBody>
          <a:bodyPr wrap="none" rtlCol="0">
            <a:spAutoFit/>
          </a:bodyPr>
          <a:lstStyle/>
          <a:p>
            <a:r>
              <a:rPr lang="fr-FR" sz="2000" dirty="0" smtClean="0"/>
              <a:t>’26’</a:t>
            </a:r>
            <a:endParaRPr lang="fr-FR" sz="2000" dirty="0"/>
          </a:p>
        </p:txBody>
      </p:sp>
      <p:sp>
        <p:nvSpPr>
          <p:cNvPr id="22" name="ZoneTexte 21"/>
          <p:cNvSpPr txBox="1"/>
          <p:nvPr/>
        </p:nvSpPr>
        <p:spPr>
          <a:xfrm>
            <a:off x="7296713" y="3820978"/>
            <a:ext cx="947695" cy="400110"/>
          </a:xfrm>
          <a:prstGeom prst="rect">
            <a:avLst/>
          </a:prstGeom>
          <a:noFill/>
        </p:spPr>
        <p:txBody>
          <a:bodyPr wrap="none" rtlCol="0">
            <a:spAutoFit/>
          </a:bodyPr>
          <a:lstStyle/>
          <a:p>
            <a:r>
              <a:rPr lang="fr-FR" sz="2000" dirty="0" smtClean="0"/>
              <a:t>PICC 1</a:t>
            </a:r>
            <a:endParaRPr lang="fr-FR" sz="2000" dirty="0"/>
          </a:p>
        </p:txBody>
      </p:sp>
      <p:sp>
        <p:nvSpPr>
          <p:cNvPr id="23" name="ZoneTexte 22"/>
          <p:cNvSpPr txBox="1"/>
          <p:nvPr/>
        </p:nvSpPr>
        <p:spPr>
          <a:xfrm>
            <a:off x="5640529" y="4221088"/>
            <a:ext cx="2204450" cy="369332"/>
          </a:xfrm>
          <a:prstGeom prst="rect">
            <a:avLst/>
          </a:prstGeom>
          <a:noFill/>
        </p:spPr>
        <p:txBody>
          <a:bodyPr wrap="none" rtlCol="0">
            <a:spAutoFit/>
          </a:bodyPr>
          <a:lstStyle/>
          <a:p>
            <a:r>
              <a:rPr lang="fr-FR" sz="1800" dirty="0" smtClean="0"/>
              <a:t>1</a:t>
            </a:r>
            <a:r>
              <a:rPr lang="fr-FR" sz="1800" dirty="0" smtClean="0"/>
              <a:t>000 </a:t>
            </a:r>
            <a:r>
              <a:rPr lang="fr-FR" sz="1800" dirty="0" smtClean="0"/>
              <a:t>0</a:t>
            </a:r>
            <a:r>
              <a:rPr lang="fr-FR" sz="1800" dirty="0" smtClean="0"/>
              <a:t>000 </a:t>
            </a:r>
            <a:r>
              <a:rPr lang="fr-FR" sz="1800" dirty="0" smtClean="0"/>
              <a:t>0000 0000</a:t>
            </a:r>
            <a:endParaRPr lang="fr-FR" sz="1800" dirty="0"/>
          </a:p>
        </p:txBody>
      </p:sp>
      <p:sp>
        <p:nvSpPr>
          <p:cNvPr id="26" name="ZoneTexte 25"/>
          <p:cNvSpPr txBox="1"/>
          <p:nvPr/>
        </p:nvSpPr>
        <p:spPr>
          <a:xfrm>
            <a:off x="7296713" y="4747790"/>
            <a:ext cx="947695" cy="400110"/>
          </a:xfrm>
          <a:prstGeom prst="rect">
            <a:avLst/>
          </a:prstGeom>
          <a:noFill/>
        </p:spPr>
        <p:txBody>
          <a:bodyPr wrap="none" rtlCol="0">
            <a:spAutoFit/>
          </a:bodyPr>
          <a:lstStyle/>
          <a:p>
            <a:r>
              <a:rPr lang="fr-FR" sz="2000" dirty="0" smtClean="0"/>
              <a:t>PICC 2</a:t>
            </a:r>
            <a:endParaRPr lang="fr-FR" sz="2000" dirty="0"/>
          </a:p>
        </p:txBody>
      </p:sp>
      <p:sp>
        <p:nvSpPr>
          <p:cNvPr id="27" name="ZoneTexte 26"/>
          <p:cNvSpPr txBox="1"/>
          <p:nvPr/>
        </p:nvSpPr>
        <p:spPr>
          <a:xfrm>
            <a:off x="5640529" y="5147900"/>
            <a:ext cx="2204450" cy="369332"/>
          </a:xfrm>
          <a:prstGeom prst="rect">
            <a:avLst/>
          </a:prstGeom>
          <a:noFill/>
        </p:spPr>
        <p:txBody>
          <a:bodyPr wrap="none" rtlCol="0">
            <a:spAutoFit/>
          </a:bodyPr>
          <a:lstStyle/>
          <a:p>
            <a:r>
              <a:rPr lang="fr-FR" sz="1800" dirty="0" smtClean="0"/>
              <a:t>1</a:t>
            </a:r>
            <a:r>
              <a:rPr lang="fr-FR" sz="1800" dirty="0" smtClean="0"/>
              <a:t>000 0010 </a:t>
            </a:r>
            <a:r>
              <a:rPr lang="fr-FR" sz="1800" dirty="0" smtClean="0"/>
              <a:t>0000 0000</a:t>
            </a:r>
            <a:endParaRPr lang="fr-FR" sz="1800" dirty="0"/>
          </a:p>
        </p:txBody>
      </p:sp>
      <p:cxnSp>
        <p:nvCxnSpPr>
          <p:cNvPr id="28" name="Connecteur droit avec flèche 27"/>
          <p:cNvCxnSpPr/>
          <p:nvPr/>
        </p:nvCxnSpPr>
        <p:spPr bwMode="auto">
          <a:xfrm>
            <a:off x="1691680" y="350100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Connecteur droit avec flèche 28"/>
          <p:cNvCxnSpPr/>
          <p:nvPr/>
        </p:nvCxnSpPr>
        <p:spPr bwMode="auto">
          <a:xfrm>
            <a:off x="2267744"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Connecteur droit avec flèche 29"/>
          <p:cNvCxnSpPr/>
          <p:nvPr/>
        </p:nvCxnSpPr>
        <p:spPr bwMode="auto">
          <a:xfrm flipH="1">
            <a:off x="5940152"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Connecteur droit avec flèche 30"/>
          <p:cNvCxnSpPr/>
          <p:nvPr/>
        </p:nvCxnSpPr>
        <p:spPr bwMode="auto">
          <a:xfrm flipH="1">
            <a:off x="5508104" y="4005064"/>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Connecteur droit avec flèche 31"/>
          <p:cNvCxnSpPr/>
          <p:nvPr/>
        </p:nvCxnSpPr>
        <p:spPr bwMode="auto">
          <a:xfrm flipH="1">
            <a:off x="5508104" y="494116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3" name="Tableau 32"/>
          <p:cNvGraphicFramePr>
            <a:graphicFrameLocks noGrp="1"/>
          </p:cNvGraphicFramePr>
          <p:nvPr/>
        </p:nvGraphicFramePr>
        <p:xfrm>
          <a:off x="6084168" y="3789040"/>
          <a:ext cx="839416" cy="432048"/>
        </p:xfrm>
        <a:graphic>
          <a:graphicData uri="http://schemas.openxmlformats.org/drawingml/2006/table">
            <a:tbl>
              <a:tblPr firstRow="1" bandRow="1">
                <a:tableStyleId>{5C22544A-7EE6-4342-B048-85BDC9FD1C3A}</a:tableStyleId>
              </a:tblPr>
              <a:tblGrid>
                <a:gridCol w="839416"/>
              </a:tblGrid>
              <a:tr h="432048">
                <a:tc>
                  <a:txBody>
                    <a:bodyPr/>
                    <a:lstStyle/>
                    <a:p>
                      <a:r>
                        <a:rPr lang="fr-FR" dirty="0" smtClean="0"/>
                        <a:t>ATQA</a:t>
                      </a:r>
                      <a:endParaRPr lang="fr-FR" dirty="0"/>
                    </a:p>
                  </a:txBody>
                  <a:tcPr/>
                </a:tc>
              </a:tr>
            </a:tbl>
          </a:graphicData>
        </a:graphic>
      </p:graphicFrame>
      <p:graphicFrame>
        <p:nvGraphicFramePr>
          <p:cNvPr id="34" name="Tableau 33"/>
          <p:cNvGraphicFramePr>
            <a:graphicFrameLocks noGrp="1"/>
          </p:cNvGraphicFramePr>
          <p:nvPr/>
        </p:nvGraphicFramePr>
        <p:xfrm>
          <a:off x="6084168" y="4725144"/>
          <a:ext cx="839416" cy="432048"/>
        </p:xfrm>
        <a:graphic>
          <a:graphicData uri="http://schemas.openxmlformats.org/drawingml/2006/table">
            <a:tbl>
              <a:tblPr firstRow="1" bandRow="1">
                <a:tableStyleId>{5C22544A-7EE6-4342-B048-85BDC9FD1C3A}</a:tableStyleId>
              </a:tblPr>
              <a:tblGrid>
                <a:gridCol w="839416"/>
              </a:tblGrid>
              <a:tr h="432048">
                <a:tc>
                  <a:txBody>
                    <a:bodyPr/>
                    <a:lstStyle/>
                    <a:p>
                      <a:r>
                        <a:rPr lang="fr-FR" dirty="0" smtClean="0"/>
                        <a:t>ATQA</a:t>
                      </a:r>
                      <a:endParaRPr lang="fr-FR"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heckerboard(across)">
                                      <p:cBhvr>
                                        <p:cTn id="13" dur="500"/>
                                        <p:tgtEl>
                                          <p:spTgt spid="2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heckerboard(across)">
                                      <p:cBhvr>
                                        <p:cTn id="16" dur="500"/>
                                        <p:tgtEl>
                                          <p:spTgt spid="27"/>
                                        </p:tgtEl>
                                      </p:cBhvr>
                                    </p:animEffect>
                                  </p:childTnLst>
                                </p:cTn>
                              </p:par>
                              <p:par>
                                <p:cTn id="17" presetID="5" presetClass="entr" presetSubtype="1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checkerboard(across)">
                                      <p:cBhvr>
                                        <p:cTn id="19" dur="500"/>
                                        <p:tgtEl>
                                          <p:spTgt spid="31"/>
                                        </p:tgtEl>
                                      </p:cBhvr>
                                    </p:animEffect>
                                  </p:childTnLst>
                                </p:cTn>
                              </p:par>
                              <p:par>
                                <p:cTn id="20" presetID="5"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checkerboard(across)">
                                      <p:cBhvr>
                                        <p:cTn id="22" dur="500"/>
                                        <p:tgtEl>
                                          <p:spTgt spid="32"/>
                                        </p:tgtEl>
                                      </p:cBhvr>
                                    </p:animEffect>
                                  </p:childTnLst>
                                </p:cTn>
                              </p:par>
                              <p:par>
                                <p:cTn id="23" presetID="5" presetClass="entr" presetSubtype="1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checkerboard(across)">
                                      <p:cBhvr>
                                        <p:cTn id="25" dur="500"/>
                                        <p:tgtEl>
                                          <p:spTgt spid="33"/>
                                        </p:tgtEl>
                                      </p:cBhvr>
                                    </p:animEffect>
                                  </p:childTnLst>
                                </p:cTn>
                              </p:par>
                              <p:par>
                                <p:cTn id="26" presetID="5" presetClass="entr" presetSubtype="1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checkerboard(across)">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Exemple </a:t>
            </a:r>
            <a:r>
              <a:rPr lang="fr-FR" altLang="fr-FR" sz="3200" kern="0" dirty="0" smtClean="0">
                <a:solidFill>
                  <a:schemeClr val="accent2"/>
                </a:solidFill>
                <a:latin typeface="+mj-lt"/>
                <a:ea typeface="+mj-ea"/>
                <a:cs typeface="+mj-cs"/>
              </a:rPr>
              <a:t>: </a:t>
            </a:r>
            <a:r>
              <a:rPr lang="fr-FR" altLang="fr-FR" sz="3200" kern="0" dirty="0">
                <a:solidFill>
                  <a:schemeClr val="accent2"/>
                </a:solidFill>
                <a:latin typeface="+mj-lt"/>
                <a:ea typeface="+mj-ea"/>
                <a:cs typeface="+mj-cs"/>
              </a:rPr>
              <a:t>anticollision Type </a:t>
            </a:r>
            <a:r>
              <a:rPr lang="fr-FR" altLang="fr-FR" sz="3200" kern="0" dirty="0" smtClean="0">
                <a:solidFill>
                  <a:schemeClr val="accent2"/>
                </a:solidFill>
                <a:latin typeface="+mj-lt"/>
                <a:ea typeface="+mj-ea"/>
                <a:cs typeface="+mj-cs"/>
              </a:rPr>
              <a:t>A (2/4) </a:t>
            </a:r>
            <a:endParaRPr lang="fr-FR" sz="3200" kern="0" dirty="0">
              <a:solidFill>
                <a:schemeClr val="accent2"/>
              </a:solidFill>
              <a:latin typeface="+mj-lt"/>
              <a:ea typeface="+mj-ea"/>
              <a:cs typeface="+mj-cs"/>
            </a:endParaRPr>
          </a:p>
        </p:txBody>
      </p:sp>
      <p:sp>
        <p:nvSpPr>
          <p:cNvPr id="3" name="ZoneTexte 2"/>
          <p:cNvSpPr txBox="1"/>
          <p:nvPr/>
        </p:nvSpPr>
        <p:spPr>
          <a:xfrm>
            <a:off x="683568"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PCD to PICC</a:t>
            </a:r>
            <a:endParaRPr lang="fr-FR" sz="2000" dirty="0"/>
          </a:p>
        </p:txBody>
      </p:sp>
      <p:sp>
        <p:nvSpPr>
          <p:cNvPr id="4" name="ZoneTexte 3"/>
          <p:cNvSpPr txBox="1"/>
          <p:nvPr/>
        </p:nvSpPr>
        <p:spPr>
          <a:xfrm>
            <a:off x="6516216"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PICC to PCD</a:t>
            </a:r>
            <a:endParaRPr lang="fr-FR" sz="2000" dirty="0"/>
          </a:p>
        </p:txBody>
      </p:sp>
      <p:sp>
        <p:nvSpPr>
          <p:cNvPr id="7" name="ZoneTexte 6"/>
          <p:cNvSpPr txBox="1"/>
          <p:nvPr/>
        </p:nvSpPr>
        <p:spPr>
          <a:xfrm>
            <a:off x="611560" y="2204864"/>
            <a:ext cx="4919937" cy="461665"/>
          </a:xfrm>
          <a:prstGeom prst="rect">
            <a:avLst/>
          </a:prstGeom>
          <a:noFill/>
        </p:spPr>
        <p:txBody>
          <a:bodyPr wrap="none" rtlCol="0">
            <a:spAutoFit/>
          </a:bodyPr>
          <a:lstStyle/>
          <a:p>
            <a:r>
              <a:rPr lang="fr-FR" dirty="0" smtClean="0"/>
              <a:t>Boucle anticollision : Cascade </a:t>
            </a:r>
            <a:r>
              <a:rPr lang="fr-FR" dirty="0" err="1" smtClean="0"/>
              <a:t>Level</a:t>
            </a:r>
            <a:r>
              <a:rPr lang="fr-FR" dirty="0" smtClean="0"/>
              <a:t> 1</a:t>
            </a:r>
            <a:endParaRPr lang="fr-FR" dirty="0"/>
          </a:p>
        </p:txBody>
      </p:sp>
      <p:sp>
        <p:nvSpPr>
          <p:cNvPr id="8" name="ZoneTexte 7"/>
          <p:cNvSpPr txBox="1"/>
          <p:nvPr/>
        </p:nvSpPr>
        <p:spPr>
          <a:xfrm>
            <a:off x="683568" y="3316922"/>
            <a:ext cx="1440160" cy="400110"/>
          </a:xfrm>
          <a:prstGeom prst="rect">
            <a:avLst/>
          </a:prstGeom>
          <a:noFill/>
          <a:ln w="9525">
            <a:solidFill>
              <a:schemeClr val="tx1"/>
            </a:solidFill>
          </a:ln>
        </p:spPr>
        <p:txBody>
          <a:bodyPr wrap="square" rtlCol="0">
            <a:spAutoFit/>
          </a:bodyPr>
          <a:lstStyle/>
          <a:p>
            <a:r>
              <a:rPr lang="fr-FR" sz="2000" dirty="0" smtClean="0"/>
              <a:t> SEL   NVB</a:t>
            </a:r>
            <a:endParaRPr lang="fr-FR" sz="2000" dirty="0"/>
          </a:p>
        </p:txBody>
      </p:sp>
      <p:sp>
        <p:nvSpPr>
          <p:cNvPr id="10" name="ZoneTexte 9"/>
          <p:cNvSpPr txBox="1"/>
          <p:nvPr/>
        </p:nvSpPr>
        <p:spPr>
          <a:xfrm>
            <a:off x="755576" y="3717032"/>
            <a:ext cx="1274901" cy="400110"/>
          </a:xfrm>
          <a:prstGeom prst="rect">
            <a:avLst/>
          </a:prstGeom>
          <a:noFill/>
        </p:spPr>
        <p:txBody>
          <a:bodyPr wrap="none" rtlCol="0">
            <a:spAutoFit/>
          </a:bodyPr>
          <a:lstStyle/>
          <a:p>
            <a:r>
              <a:rPr lang="fr-FR" sz="2000" dirty="0" smtClean="0"/>
              <a:t>’93’    ‘20’</a:t>
            </a:r>
            <a:endParaRPr lang="fr-FR" sz="2000" dirty="0"/>
          </a:p>
        </p:txBody>
      </p:sp>
      <p:cxnSp>
        <p:nvCxnSpPr>
          <p:cNvPr id="12" name="Connecteur droit 11"/>
          <p:cNvCxnSpPr>
            <a:stCxn id="8" idx="0"/>
            <a:endCxn id="8" idx="2"/>
          </p:cNvCxnSpPr>
          <p:nvPr/>
        </p:nvCxnSpPr>
        <p:spPr bwMode="auto">
          <a:xfrm>
            <a:off x="1403648" y="3316922"/>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ZoneTexte 18"/>
          <p:cNvSpPr txBox="1"/>
          <p:nvPr/>
        </p:nvSpPr>
        <p:spPr>
          <a:xfrm>
            <a:off x="7512737" y="4181018"/>
            <a:ext cx="947695" cy="400110"/>
          </a:xfrm>
          <a:prstGeom prst="rect">
            <a:avLst/>
          </a:prstGeom>
          <a:noFill/>
        </p:spPr>
        <p:txBody>
          <a:bodyPr wrap="none" rtlCol="0">
            <a:spAutoFit/>
          </a:bodyPr>
          <a:lstStyle/>
          <a:p>
            <a:r>
              <a:rPr lang="fr-FR" sz="2000" dirty="0" smtClean="0"/>
              <a:t>PICC 1</a:t>
            </a:r>
            <a:endParaRPr lang="fr-FR" sz="2000" dirty="0"/>
          </a:p>
        </p:txBody>
      </p:sp>
      <p:sp>
        <p:nvSpPr>
          <p:cNvPr id="20" name="ZoneTexte 19"/>
          <p:cNvSpPr txBox="1"/>
          <p:nvPr/>
        </p:nvSpPr>
        <p:spPr>
          <a:xfrm>
            <a:off x="3419872" y="4643844"/>
            <a:ext cx="1223412" cy="369332"/>
          </a:xfrm>
          <a:prstGeom prst="rect">
            <a:avLst/>
          </a:prstGeom>
          <a:noFill/>
        </p:spPr>
        <p:txBody>
          <a:bodyPr wrap="none" rtlCol="0">
            <a:spAutoFit/>
          </a:bodyPr>
          <a:lstStyle/>
          <a:p>
            <a:r>
              <a:rPr lang="fr-FR" sz="1800" dirty="0" smtClean="0"/>
              <a:t>0000 1000 </a:t>
            </a:r>
            <a:endParaRPr lang="fr-FR" sz="1800" dirty="0"/>
          </a:p>
        </p:txBody>
      </p:sp>
      <p:graphicFrame>
        <p:nvGraphicFramePr>
          <p:cNvPr id="21" name="Tableau 20"/>
          <p:cNvGraphicFramePr>
            <a:graphicFrameLocks noGrp="1"/>
          </p:cNvGraphicFramePr>
          <p:nvPr/>
        </p:nvGraphicFramePr>
        <p:xfrm>
          <a:off x="3612230" y="4210288"/>
          <a:ext cx="3840090" cy="37084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r>
                        <a:rPr lang="fr-FR" dirty="0" smtClean="0"/>
                        <a:t>UID0</a:t>
                      </a:r>
                      <a:endParaRPr lang="fr-FR" dirty="0"/>
                    </a:p>
                  </a:txBody>
                  <a:tcPr/>
                </a:tc>
                <a:tc>
                  <a:txBody>
                    <a:bodyPr/>
                    <a:lstStyle/>
                    <a:p>
                      <a:r>
                        <a:rPr lang="fr-FR" dirty="0" smtClean="0"/>
                        <a:t>UID1</a:t>
                      </a:r>
                      <a:endParaRPr lang="fr-FR" dirty="0"/>
                    </a:p>
                  </a:txBody>
                  <a:tcPr/>
                </a:tc>
                <a:tc>
                  <a:txBody>
                    <a:bodyPr/>
                    <a:lstStyle/>
                    <a:p>
                      <a:r>
                        <a:rPr lang="fr-FR" dirty="0" smtClean="0"/>
                        <a:t>UID2</a:t>
                      </a:r>
                      <a:endParaRPr lang="fr-FR" dirty="0"/>
                    </a:p>
                  </a:txBody>
                  <a:tcPr/>
                </a:tc>
                <a:tc>
                  <a:txBody>
                    <a:bodyPr/>
                    <a:lstStyle/>
                    <a:p>
                      <a:r>
                        <a:rPr lang="fr-FR" dirty="0" smtClean="0"/>
                        <a:t>UID3</a:t>
                      </a:r>
                      <a:endParaRPr lang="fr-FR" dirty="0"/>
                    </a:p>
                  </a:txBody>
                  <a:tcPr/>
                </a:tc>
                <a:tc>
                  <a:txBody>
                    <a:bodyPr/>
                    <a:lstStyle/>
                    <a:p>
                      <a:r>
                        <a:rPr lang="fr-FR" dirty="0" smtClean="0"/>
                        <a:t>BCC</a:t>
                      </a:r>
                      <a:endParaRPr lang="fr-FR" dirty="0"/>
                    </a:p>
                  </a:txBody>
                  <a:tcPr/>
                </a:tc>
              </a:tr>
            </a:tbl>
          </a:graphicData>
        </a:graphic>
      </p:graphicFrame>
      <p:cxnSp>
        <p:nvCxnSpPr>
          <p:cNvPr id="23" name="Connecteur droit avec flèche 22"/>
          <p:cNvCxnSpPr/>
          <p:nvPr/>
        </p:nvCxnSpPr>
        <p:spPr bwMode="auto">
          <a:xfrm flipH="1">
            <a:off x="3059832" y="4365104"/>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ZoneTexte 23"/>
          <p:cNvSpPr txBox="1"/>
          <p:nvPr/>
        </p:nvSpPr>
        <p:spPr>
          <a:xfrm>
            <a:off x="7512737" y="5157192"/>
            <a:ext cx="947695" cy="400110"/>
          </a:xfrm>
          <a:prstGeom prst="rect">
            <a:avLst/>
          </a:prstGeom>
          <a:noFill/>
        </p:spPr>
        <p:txBody>
          <a:bodyPr wrap="none" rtlCol="0">
            <a:spAutoFit/>
          </a:bodyPr>
          <a:lstStyle/>
          <a:p>
            <a:r>
              <a:rPr lang="fr-FR" sz="2000" dirty="0" smtClean="0"/>
              <a:t>PICC 2</a:t>
            </a:r>
            <a:endParaRPr lang="fr-FR" sz="2000" dirty="0"/>
          </a:p>
        </p:txBody>
      </p:sp>
      <p:sp>
        <p:nvSpPr>
          <p:cNvPr id="25" name="ZoneTexte 24"/>
          <p:cNvSpPr txBox="1"/>
          <p:nvPr/>
        </p:nvSpPr>
        <p:spPr>
          <a:xfrm>
            <a:off x="3419872" y="5620018"/>
            <a:ext cx="1223412" cy="369332"/>
          </a:xfrm>
          <a:prstGeom prst="rect">
            <a:avLst/>
          </a:prstGeom>
          <a:noFill/>
        </p:spPr>
        <p:txBody>
          <a:bodyPr wrap="none" rtlCol="0">
            <a:spAutoFit/>
          </a:bodyPr>
          <a:lstStyle/>
          <a:p>
            <a:r>
              <a:rPr lang="fr-FR" sz="1800" dirty="0" smtClean="0"/>
              <a:t>0001 </a:t>
            </a:r>
            <a:r>
              <a:rPr lang="fr-FR" sz="1800" dirty="0" err="1" smtClean="0"/>
              <a:t>0001</a:t>
            </a:r>
            <a:r>
              <a:rPr lang="fr-FR" sz="1800" dirty="0" smtClean="0"/>
              <a:t> </a:t>
            </a:r>
            <a:endParaRPr lang="fr-FR" sz="1800" dirty="0"/>
          </a:p>
        </p:txBody>
      </p:sp>
      <p:graphicFrame>
        <p:nvGraphicFramePr>
          <p:cNvPr id="26" name="Tableau 25"/>
          <p:cNvGraphicFramePr>
            <a:graphicFrameLocks noGrp="1"/>
          </p:cNvGraphicFramePr>
          <p:nvPr/>
        </p:nvGraphicFramePr>
        <p:xfrm>
          <a:off x="3612230" y="5186462"/>
          <a:ext cx="3840090" cy="37084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r>
                        <a:rPr lang="fr-FR" baseline="0" dirty="0" smtClean="0"/>
                        <a:t>  CT</a:t>
                      </a:r>
                      <a:endParaRPr lang="fr-FR" dirty="0"/>
                    </a:p>
                  </a:txBody>
                  <a:tcPr/>
                </a:tc>
                <a:tc>
                  <a:txBody>
                    <a:bodyPr/>
                    <a:lstStyle/>
                    <a:p>
                      <a:r>
                        <a:rPr lang="fr-FR" dirty="0" smtClean="0"/>
                        <a:t>UID1</a:t>
                      </a:r>
                      <a:endParaRPr lang="fr-FR" dirty="0"/>
                    </a:p>
                  </a:txBody>
                  <a:tcPr/>
                </a:tc>
                <a:tc>
                  <a:txBody>
                    <a:bodyPr/>
                    <a:lstStyle/>
                    <a:p>
                      <a:r>
                        <a:rPr lang="fr-FR" dirty="0" smtClean="0"/>
                        <a:t>UID2</a:t>
                      </a:r>
                      <a:endParaRPr lang="fr-FR" dirty="0"/>
                    </a:p>
                  </a:txBody>
                  <a:tcPr/>
                </a:tc>
                <a:tc>
                  <a:txBody>
                    <a:bodyPr/>
                    <a:lstStyle/>
                    <a:p>
                      <a:r>
                        <a:rPr lang="fr-FR" dirty="0" smtClean="0"/>
                        <a:t>UID3</a:t>
                      </a:r>
                      <a:endParaRPr lang="fr-FR" dirty="0"/>
                    </a:p>
                  </a:txBody>
                  <a:tcPr/>
                </a:tc>
                <a:tc>
                  <a:txBody>
                    <a:bodyPr/>
                    <a:lstStyle/>
                    <a:p>
                      <a:r>
                        <a:rPr lang="fr-FR" dirty="0" smtClean="0"/>
                        <a:t>BCC</a:t>
                      </a:r>
                      <a:endParaRPr lang="fr-FR" dirty="0"/>
                    </a:p>
                  </a:txBody>
                  <a:tcPr/>
                </a:tc>
              </a:tr>
            </a:tbl>
          </a:graphicData>
        </a:graphic>
      </p:graphicFrame>
      <p:cxnSp>
        <p:nvCxnSpPr>
          <p:cNvPr id="27" name="Connecteur droit avec flèche 26"/>
          <p:cNvCxnSpPr/>
          <p:nvPr/>
        </p:nvCxnSpPr>
        <p:spPr bwMode="auto">
          <a:xfrm flipH="1">
            <a:off x="3059832" y="534127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Connecteur droit avec flèche 30"/>
          <p:cNvCxnSpPr/>
          <p:nvPr/>
        </p:nvCxnSpPr>
        <p:spPr bwMode="auto">
          <a:xfrm flipH="1">
            <a:off x="3923928" y="3356992"/>
            <a:ext cx="2880320" cy="23762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ZoneTexte 31"/>
          <p:cNvSpPr txBox="1"/>
          <p:nvPr/>
        </p:nvSpPr>
        <p:spPr>
          <a:xfrm>
            <a:off x="6516216" y="2996952"/>
            <a:ext cx="2510624" cy="461665"/>
          </a:xfrm>
          <a:prstGeom prst="rect">
            <a:avLst/>
          </a:prstGeom>
          <a:noFill/>
        </p:spPr>
        <p:txBody>
          <a:bodyPr wrap="none" rtlCol="0">
            <a:spAutoFit/>
          </a:bodyPr>
          <a:lstStyle/>
          <a:p>
            <a:r>
              <a:rPr lang="fr-FR" dirty="0" smtClean="0"/>
              <a:t>1</a:t>
            </a:r>
            <a:r>
              <a:rPr lang="fr-FR" baseline="24000" dirty="0" smtClean="0"/>
              <a:t>ère</a:t>
            </a:r>
            <a:r>
              <a:rPr lang="fr-FR" dirty="0" smtClean="0"/>
              <a:t>  collision bit 4</a:t>
            </a:r>
            <a:endParaRPr lang="fr-FR" dirty="0"/>
          </a:p>
        </p:txBody>
      </p:sp>
      <p:cxnSp>
        <p:nvCxnSpPr>
          <p:cNvPr id="33" name="Connecteur droit avec flèche 32"/>
          <p:cNvCxnSpPr/>
          <p:nvPr/>
        </p:nvCxnSpPr>
        <p:spPr bwMode="auto">
          <a:xfrm>
            <a:off x="2123728" y="350100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onnecteur droit avec flèche 33"/>
          <p:cNvCxnSpPr/>
          <p:nvPr/>
        </p:nvCxnSpPr>
        <p:spPr bwMode="auto">
          <a:xfrm>
            <a:off x="2267744"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5" name="Connecteur droit avec flèche 34"/>
          <p:cNvCxnSpPr/>
          <p:nvPr/>
        </p:nvCxnSpPr>
        <p:spPr bwMode="auto">
          <a:xfrm flipH="1">
            <a:off x="5940152"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heckerboard(across)">
                                      <p:cBhvr>
                                        <p:cTn id="10" dur="500"/>
                                        <p:tgtEl>
                                          <p:spTgt spid="20"/>
                                        </p:tgtEl>
                                      </p:cBhvr>
                                    </p:animEffect>
                                  </p:childTnLst>
                                </p:cTn>
                              </p:par>
                              <p:par>
                                <p:cTn id="11" presetID="5"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par>
                                <p:cTn id="14" presetID="5"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heckerboard(across)">
                                      <p:cBhvr>
                                        <p:cTn id="16" dur="500"/>
                                        <p:tgtEl>
                                          <p:spTgt spid="23"/>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500"/>
                                        <p:tgtEl>
                                          <p:spTgt spid="24"/>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par>
                                <p:cTn id="23" presetID="5"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checkerboard(across)">
                                      <p:cBhvr>
                                        <p:cTn id="25" dur="500"/>
                                        <p:tgtEl>
                                          <p:spTgt spid="26"/>
                                        </p:tgtEl>
                                      </p:cBhvr>
                                    </p:animEffect>
                                  </p:childTnLst>
                                </p:cTn>
                              </p:par>
                              <p:par>
                                <p:cTn id="26" presetID="5"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heckerboard(across)">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heckerboard(across)">
                                      <p:cBhvr>
                                        <p:cTn id="33" dur="500"/>
                                        <p:tgtEl>
                                          <p:spTgt spid="31"/>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checkerboard(across)">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5" grpId="0"/>
      <p:bldP spid="3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Exemple </a:t>
            </a:r>
            <a:r>
              <a:rPr lang="fr-FR" altLang="fr-FR" sz="3200" kern="0" dirty="0" smtClean="0">
                <a:solidFill>
                  <a:schemeClr val="accent2"/>
                </a:solidFill>
                <a:latin typeface="+mj-lt"/>
                <a:ea typeface="+mj-ea"/>
                <a:cs typeface="+mj-cs"/>
              </a:rPr>
              <a:t>: </a:t>
            </a:r>
            <a:r>
              <a:rPr lang="fr-FR" altLang="fr-FR" sz="3200" kern="0" dirty="0">
                <a:solidFill>
                  <a:schemeClr val="accent2"/>
                </a:solidFill>
                <a:latin typeface="+mj-lt"/>
                <a:ea typeface="+mj-ea"/>
                <a:cs typeface="+mj-cs"/>
              </a:rPr>
              <a:t>anticollision Type </a:t>
            </a:r>
            <a:r>
              <a:rPr lang="fr-FR" altLang="fr-FR" sz="3200" kern="0" dirty="0" smtClean="0">
                <a:solidFill>
                  <a:schemeClr val="accent2"/>
                </a:solidFill>
                <a:latin typeface="+mj-lt"/>
                <a:ea typeface="+mj-ea"/>
                <a:cs typeface="+mj-cs"/>
              </a:rPr>
              <a:t>A (3/4)</a:t>
            </a:r>
            <a:endParaRPr lang="fr-FR" sz="3200" kern="0" dirty="0">
              <a:solidFill>
                <a:schemeClr val="accent2"/>
              </a:solidFill>
              <a:latin typeface="+mj-lt"/>
              <a:ea typeface="+mj-ea"/>
              <a:cs typeface="+mj-cs"/>
            </a:endParaRPr>
          </a:p>
        </p:txBody>
      </p:sp>
      <p:sp>
        <p:nvSpPr>
          <p:cNvPr id="3" name="ZoneTexte 2"/>
          <p:cNvSpPr txBox="1"/>
          <p:nvPr/>
        </p:nvSpPr>
        <p:spPr>
          <a:xfrm>
            <a:off x="683568" y="2492896"/>
            <a:ext cx="2088232" cy="400110"/>
          </a:xfrm>
          <a:prstGeom prst="rect">
            <a:avLst/>
          </a:prstGeom>
          <a:noFill/>
          <a:ln w="9525">
            <a:solidFill>
              <a:schemeClr val="tx1"/>
            </a:solidFill>
          </a:ln>
        </p:spPr>
        <p:txBody>
          <a:bodyPr wrap="square" rtlCol="0">
            <a:spAutoFit/>
          </a:bodyPr>
          <a:lstStyle/>
          <a:p>
            <a:r>
              <a:rPr lang="fr-FR" sz="2000" dirty="0" smtClean="0"/>
              <a:t> SEL   NVB</a:t>
            </a:r>
            <a:endParaRPr lang="fr-FR" sz="2000" dirty="0"/>
          </a:p>
        </p:txBody>
      </p:sp>
      <p:sp>
        <p:nvSpPr>
          <p:cNvPr id="5" name="ZoneTexte 4"/>
          <p:cNvSpPr txBox="1"/>
          <p:nvPr/>
        </p:nvSpPr>
        <p:spPr>
          <a:xfrm>
            <a:off x="755576" y="2893006"/>
            <a:ext cx="2025298" cy="400110"/>
          </a:xfrm>
          <a:prstGeom prst="rect">
            <a:avLst/>
          </a:prstGeom>
          <a:noFill/>
        </p:spPr>
        <p:txBody>
          <a:bodyPr wrap="none" rtlCol="0">
            <a:spAutoFit/>
          </a:bodyPr>
          <a:lstStyle/>
          <a:p>
            <a:r>
              <a:rPr lang="fr-FR" sz="2000" dirty="0" smtClean="0"/>
              <a:t>’93’    ‘24’    0001</a:t>
            </a:r>
            <a:endParaRPr lang="fr-FR" sz="2000" dirty="0"/>
          </a:p>
        </p:txBody>
      </p:sp>
      <p:cxnSp>
        <p:nvCxnSpPr>
          <p:cNvPr id="6" name="Connecteur droit 5"/>
          <p:cNvCxnSpPr/>
          <p:nvPr/>
        </p:nvCxnSpPr>
        <p:spPr bwMode="auto">
          <a:xfrm>
            <a:off x="1331640" y="249289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ZoneTexte 6"/>
          <p:cNvSpPr txBox="1"/>
          <p:nvPr/>
        </p:nvSpPr>
        <p:spPr>
          <a:xfrm>
            <a:off x="7512737" y="3501008"/>
            <a:ext cx="947695" cy="400110"/>
          </a:xfrm>
          <a:prstGeom prst="rect">
            <a:avLst/>
          </a:prstGeom>
          <a:noFill/>
        </p:spPr>
        <p:txBody>
          <a:bodyPr wrap="none" rtlCol="0">
            <a:spAutoFit/>
          </a:bodyPr>
          <a:lstStyle/>
          <a:p>
            <a:r>
              <a:rPr lang="fr-FR" sz="2000" dirty="0" smtClean="0"/>
              <a:t>PICC 2</a:t>
            </a:r>
            <a:endParaRPr lang="fr-FR" sz="2000" dirty="0"/>
          </a:p>
        </p:txBody>
      </p:sp>
      <p:sp>
        <p:nvSpPr>
          <p:cNvPr id="8" name="ZoneTexte 7"/>
          <p:cNvSpPr txBox="1"/>
          <p:nvPr/>
        </p:nvSpPr>
        <p:spPr>
          <a:xfrm>
            <a:off x="3676840" y="3963834"/>
            <a:ext cx="646331" cy="369332"/>
          </a:xfrm>
          <a:prstGeom prst="rect">
            <a:avLst/>
          </a:prstGeom>
          <a:noFill/>
        </p:spPr>
        <p:txBody>
          <a:bodyPr wrap="none" rtlCol="0">
            <a:spAutoFit/>
          </a:bodyPr>
          <a:lstStyle/>
          <a:p>
            <a:r>
              <a:rPr lang="fr-FR" sz="1800" dirty="0" smtClean="0"/>
              <a:t>0001</a:t>
            </a:r>
            <a:endParaRPr lang="fr-FR" sz="1800" dirty="0"/>
          </a:p>
        </p:txBody>
      </p:sp>
      <p:graphicFrame>
        <p:nvGraphicFramePr>
          <p:cNvPr id="9" name="Tableau 8"/>
          <p:cNvGraphicFramePr>
            <a:graphicFrameLocks noGrp="1"/>
          </p:cNvGraphicFramePr>
          <p:nvPr/>
        </p:nvGraphicFramePr>
        <p:xfrm>
          <a:off x="3612230" y="3530278"/>
          <a:ext cx="3840090" cy="37084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endParaRPr lang="fr-FR" dirty="0"/>
                    </a:p>
                  </a:txBody>
                  <a:tcPr/>
                </a:tc>
                <a:tc>
                  <a:txBody>
                    <a:bodyPr/>
                    <a:lstStyle/>
                    <a:p>
                      <a:r>
                        <a:rPr lang="fr-FR" dirty="0" smtClean="0"/>
                        <a:t>UID0</a:t>
                      </a:r>
                      <a:endParaRPr lang="fr-FR" dirty="0"/>
                    </a:p>
                  </a:txBody>
                  <a:tcPr/>
                </a:tc>
                <a:tc>
                  <a:txBody>
                    <a:bodyPr/>
                    <a:lstStyle/>
                    <a:p>
                      <a:r>
                        <a:rPr lang="fr-FR" dirty="0" smtClean="0"/>
                        <a:t>UID1</a:t>
                      </a:r>
                      <a:endParaRPr lang="fr-FR" dirty="0"/>
                    </a:p>
                  </a:txBody>
                  <a:tcPr/>
                </a:tc>
                <a:tc>
                  <a:txBody>
                    <a:bodyPr/>
                    <a:lstStyle/>
                    <a:p>
                      <a:r>
                        <a:rPr lang="fr-FR" dirty="0" smtClean="0"/>
                        <a:t>UID2</a:t>
                      </a:r>
                      <a:endParaRPr lang="fr-FR" dirty="0"/>
                    </a:p>
                  </a:txBody>
                  <a:tcPr/>
                </a:tc>
                <a:tc>
                  <a:txBody>
                    <a:bodyPr/>
                    <a:lstStyle/>
                    <a:p>
                      <a:r>
                        <a:rPr lang="fr-FR" dirty="0" smtClean="0"/>
                        <a:t>BCC</a:t>
                      </a:r>
                      <a:endParaRPr lang="fr-FR" dirty="0"/>
                    </a:p>
                  </a:txBody>
                  <a:tcPr/>
                </a:tc>
              </a:tr>
            </a:tbl>
          </a:graphicData>
        </a:graphic>
      </p:graphicFrame>
      <p:cxnSp>
        <p:nvCxnSpPr>
          <p:cNvPr id="10" name="Connecteur droit avec flèche 9"/>
          <p:cNvCxnSpPr/>
          <p:nvPr/>
        </p:nvCxnSpPr>
        <p:spPr bwMode="auto">
          <a:xfrm flipH="1">
            <a:off x="3059832" y="3685094"/>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ZoneTexte 15"/>
          <p:cNvSpPr txBox="1"/>
          <p:nvPr/>
        </p:nvSpPr>
        <p:spPr>
          <a:xfrm>
            <a:off x="683568"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PCD to PICC</a:t>
            </a:r>
            <a:endParaRPr lang="fr-FR" sz="2000" dirty="0"/>
          </a:p>
        </p:txBody>
      </p:sp>
      <p:sp>
        <p:nvSpPr>
          <p:cNvPr id="17" name="ZoneTexte 16"/>
          <p:cNvSpPr txBox="1"/>
          <p:nvPr/>
        </p:nvSpPr>
        <p:spPr>
          <a:xfrm>
            <a:off x="6516216"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PICC to PCD</a:t>
            </a:r>
            <a:endParaRPr lang="fr-FR" sz="2000" dirty="0"/>
          </a:p>
        </p:txBody>
      </p:sp>
      <p:cxnSp>
        <p:nvCxnSpPr>
          <p:cNvPr id="20" name="Connecteur droit avec flèche 19"/>
          <p:cNvCxnSpPr/>
          <p:nvPr/>
        </p:nvCxnSpPr>
        <p:spPr bwMode="auto">
          <a:xfrm flipH="1">
            <a:off x="5940152"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Connecteur droit avec flèche 22"/>
          <p:cNvCxnSpPr/>
          <p:nvPr/>
        </p:nvCxnSpPr>
        <p:spPr bwMode="auto">
          <a:xfrm>
            <a:off x="2771800" y="2708920"/>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Connecteur droit avec flèche 30"/>
          <p:cNvCxnSpPr/>
          <p:nvPr/>
        </p:nvCxnSpPr>
        <p:spPr bwMode="auto">
          <a:xfrm>
            <a:off x="2267744"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ZoneTexte 31"/>
          <p:cNvSpPr txBox="1"/>
          <p:nvPr/>
        </p:nvSpPr>
        <p:spPr>
          <a:xfrm>
            <a:off x="683568" y="4726018"/>
            <a:ext cx="6120680" cy="400110"/>
          </a:xfrm>
          <a:prstGeom prst="rect">
            <a:avLst/>
          </a:prstGeom>
          <a:noFill/>
          <a:ln w="9525">
            <a:solidFill>
              <a:schemeClr val="tx1"/>
            </a:solidFill>
          </a:ln>
        </p:spPr>
        <p:txBody>
          <a:bodyPr wrap="square" rtlCol="0">
            <a:spAutoFit/>
          </a:bodyPr>
          <a:lstStyle/>
          <a:p>
            <a:r>
              <a:rPr lang="fr-FR" sz="2000" dirty="0" smtClean="0"/>
              <a:t> SEL   NVB    CT    UID0   UID1   UID2   BCC   CRC_A</a:t>
            </a:r>
            <a:endParaRPr lang="fr-FR" sz="2000" dirty="0"/>
          </a:p>
        </p:txBody>
      </p:sp>
      <p:sp>
        <p:nvSpPr>
          <p:cNvPr id="33" name="ZoneTexte 32"/>
          <p:cNvSpPr txBox="1"/>
          <p:nvPr/>
        </p:nvSpPr>
        <p:spPr>
          <a:xfrm>
            <a:off x="755576" y="5126128"/>
            <a:ext cx="2666499" cy="400110"/>
          </a:xfrm>
          <a:prstGeom prst="rect">
            <a:avLst/>
          </a:prstGeom>
          <a:noFill/>
        </p:spPr>
        <p:txBody>
          <a:bodyPr wrap="none" rtlCol="0">
            <a:spAutoFit/>
          </a:bodyPr>
          <a:lstStyle/>
          <a:p>
            <a:r>
              <a:rPr lang="fr-FR" sz="2000" dirty="0" smtClean="0"/>
              <a:t>’93’    ‘70’    0001  </a:t>
            </a:r>
            <a:r>
              <a:rPr lang="fr-FR" sz="2000" dirty="0" err="1" smtClean="0"/>
              <a:t>0001</a:t>
            </a:r>
            <a:endParaRPr lang="fr-FR" sz="2000" dirty="0"/>
          </a:p>
        </p:txBody>
      </p:sp>
      <p:cxnSp>
        <p:nvCxnSpPr>
          <p:cNvPr id="34" name="Connecteur droit 33"/>
          <p:cNvCxnSpPr/>
          <p:nvPr/>
        </p:nvCxnSpPr>
        <p:spPr bwMode="auto">
          <a:xfrm>
            <a:off x="1331640" y="4726018"/>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Connecteur droit 40"/>
          <p:cNvCxnSpPr/>
          <p:nvPr/>
        </p:nvCxnSpPr>
        <p:spPr bwMode="auto">
          <a:xfrm>
            <a:off x="2096432" y="473415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Connecteur droit 41"/>
          <p:cNvCxnSpPr/>
          <p:nvPr/>
        </p:nvCxnSpPr>
        <p:spPr bwMode="auto">
          <a:xfrm>
            <a:off x="2082784" y="2501028"/>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Connecteur droit 42"/>
          <p:cNvCxnSpPr/>
          <p:nvPr/>
        </p:nvCxnSpPr>
        <p:spPr bwMode="auto">
          <a:xfrm>
            <a:off x="2771800" y="473415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Connecteur droit 43"/>
          <p:cNvCxnSpPr/>
          <p:nvPr/>
        </p:nvCxnSpPr>
        <p:spPr bwMode="auto">
          <a:xfrm>
            <a:off x="3491880" y="473415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Connecteur droit 44"/>
          <p:cNvCxnSpPr/>
          <p:nvPr/>
        </p:nvCxnSpPr>
        <p:spPr bwMode="auto">
          <a:xfrm>
            <a:off x="4283968" y="473415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Connecteur droit 45"/>
          <p:cNvCxnSpPr/>
          <p:nvPr/>
        </p:nvCxnSpPr>
        <p:spPr bwMode="auto">
          <a:xfrm>
            <a:off x="5004048" y="473415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Connecteur droit 46"/>
          <p:cNvCxnSpPr/>
          <p:nvPr/>
        </p:nvCxnSpPr>
        <p:spPr bwMode="auto">
          <a:xfrm>
            <a:off x="5724128" y="472514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8" name="Tableau 47"/>
          <p:cNvGraphicFramePr>
            <a:graphicFrameLocks noGrp="1"/>
          </p:cNvGraphicFramePr>
          <p:nvPr/>
        </p:nvGraphicFramePr>
        <p:xfrm>
          <a:off x="5508104" y="5506432"/>
          <a:ext cx="1944216" cy="370840"/>
        </p:xfrm>
        <a:graphic>
          <a:graphicData uri="http://schemas.openxmlformats.org/drawingml/2006/table">
            <a:tbl>
              <a:tblPr firstRow="1" bandRow="1">
                <a:tableStyleId>{5C22544A-7EE6-4342-B048-85BDC9FD1C3A}</a:tableStyleId>
              </a:tblPr>
              <a:tblGrid>
                <a:gridCol w="972108"/>
                <a:gridCol w="972108"/>
              </a:tblGrid>
              <a:tr h="370840">
                <a:tc>
                  <a:txBody>
                    <a:bodyPr/>
                    <a:lstStyle/>
                    <a:p>
                      <a:r>
                        <a:rPr lang="fr-FR" dirty="0" smtClean="0"/>
                        <a:t>SAK</a:t>
                      </a:r>
                      <a:endParaRPr lang="fr-FR" dirty="0"/>
                    </a:p>
                  </a:txBody>
                  <a:tcPr/>
                </a:tc>
                <a:tc>
                  <a:txBody>
                    <a:bodyPr/>
                    <a:lstStyle/>
                    <a:p>
                      <a:r>
                        <a:rPr lang="fr-FR" dirty="0" smtClean="0"/>
                        <a:t>CRC_A</a:t>
                      </a:r>
                      <a:endParaRPr lang="fr-FR" dirty="0"/>
                    </a:p>
                  </a:txBody>
                  <a:tcPr/>
                </a:tc>
              </a:tr>
            </a:tbl>
          </a:graphicData>
        </a:graphic>
      </p:graphicFrame>
      <p:sp>
        <p:nvSpPr>
          <p:cNvPr id="50" name="ZoneTexte 49"/>
          <p:cNvSpPr txBox="1"/>
          <p:nvPr/>
        </p:nvSpPr>
        <p:spPr>
          <a:xfrm>
            <a:off x="7524328" y="5477162"/>
            <a:ext cx="947695" cy="400110"/>
          </a:xfrm>
          <a:prstGeom prst="rect">
            <a:avLst/>
          </a:prstGeom>
          <a:noFill/>
        </p:spPr>
        <p:txBody>
          <a:bodyPr wrap="none" rtlCol="0">
            <a:spAutoFit/>
          </a:bodyPr>
          <a:lstStyle/>
          <a:p>
            <a:r>
              <a:rPr lang="fr-FR" sz="2000" dirty="0" smtClean="0"/>
              <a:t>PICC 2</a:t>
            </a:r>
            <a:endParaRPr lang="fr-FR" sz="2000" dirty="0"/>
          </a:p>
        </p:txBody>
      </p:sp>
      <p:cxnSp>
        <p:nvCxnSpPr>
          <p:cNvPr id="53" name="Connecteur droit avec flèche 52"/>
          <p:cNvCxnSpPr/>
          <p:nvPr/>
        </p:nvCxnSpPr>
        <p:spPr bwMode="auto">
          <a:xfrm flipH="1">
            <a:off x="4932040" y="566124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4" name="ZoneTexte 53"/>
          <p:cNvSpPr txBox="1"/>
          <p:nvPr/>
        </p:nvSpPr>
        <p:spPr>
          <a:xfrm>
            <a:off x="5436096" y="5877272"/>
            <a:ext cx="1165704" cy="369332"/>
          </a:xfrm>
          <a:prstGeom prst="rect">
            <a:avLst/>
          </a:prstGeom>
          <a:noFill/>
        </p:spPr>
        <p:txBody>
          <a:bodyPr wrap="none" rtlCol="0">
            <a:spAutoFit/>
          </a:bodyPr>
          <a:lstStyle/>
          <a:p>
            <a:r>
              <a:rPr lang="fr-FR" sz="1800" dirty="0" smtClean="0"/>
              <a:t>xx1x </a:t>
            </a:r>
            <a:r>
              <a:rPr lang="fr-FR" sz="1800" dirty="0" err="1" smtClean="0"/>
              <a:t>xxxx</a:t>
            </a:r>
            <a:endParaRPr lang="fr-FR" sz="1800" dirty="0"/>
          </a:p>
        </p:txBody>
      </p:sp>
      <p:cxnSp>
        <p:nvCxnSpPr>
          <p:cNvPr id="55" name="Connecteur droit avec flèche 54"/>
          <p:cNvCxnSpPr/>
          <p:nvPr/>
        </p:nvCxnSpPr>
        <p:spPr bwMode="auto">
          <a:xfrm>
            <a:off x="6804248" y="4941168"/>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checkerboard(across)">
                                      <p:cBhvr>
                                        <p:cTn id="21" dur="500"/>
                                        <p:tgtEl>
                                          <p:spTgt spid="32"/>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checkerboard(across)">
                                      <p:cBhvr>
                                        <p:cTn id="24" dur="500"/>
                                        <p:tgtEl>
                                          <p:spTgt spid="33"/>
                                        </p:tgtEl>
                                      </p:cBhvr>
                                    </p:animEffect>
                                  </p:childTnLst>
                                </p:cTn>
                              </p:par>
                              <p:par>
                                <p:cTn id="25" presetID="5" presetClass="entr" presetSubtype="1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checkerboard(across)">
                                      <p:cBhvr>
                                        <p:cTn id="27" dur="500"/>
                                        <p:tgtEl>
                                          <p:spTgt spid="34"/>
                                        </p:tgtEl>
                                      </p:cBhvr>
                                    </p:animEffect>
                                  </p:childTnLst>
                                </p:cTn>
                              </p:par>
                              <p:par>
                                <p:cTn id="28" presetID="5" presetClass="entr" presetSubtype="1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checkerboard(across)">
                                      <p:cBhvr>
                                        <p:cTn id="30" dur="500"/>
                                        <p:tgtEl>
                                          <p:spTgt spid="41"/>
                                        </p:tgtEl>
                                      </p:cBhvr>
                                    </p:animEffect>
                                  </p:childTnLst>
                                </p:cTn>
                              </p:par>
                              <p:par>
                                <p:cTn id="31" presetID="5" presetClass="entr" presetSubtype="1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checkerboard(across)">
                                      <p:cBhvr>
                                        <p:cTn id="33" dur="500"/>
                                        <p:tgtEl>
                                          <p:spTgt spid="43"/>
                                        </p:tgtEl>
                                      </p:cBhvr>
                                    </p:animEffect>
                                  </p:childTnLst>
                                </p:cTn>
                              </p:par>
                              <p:par>
                                <p:cTn id="34" presetID="5" presetClass="entr" presetSubtype="1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checkerboard(across)">
                                      <p:cBhvr>
                                        <p:cTn id="36" dur="500"/>
                                        <p:tgtEl>
                                          <p:spTgt spid="44"/>
                                        </p:tgtEl>
                                      </p:cBhvr>
                                    </p:animEffect>
                                  </p:childTnLst>
                                </p:cTn>
                              </p:par>
                              <p:par>
                                <p:cTn id="37" presetID="5" presetClass="entr" presetSubtype="1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checkerboard(across)">
                                      <p:cBhvr>
                                        <p:cTn id="39" dur="500"/>
                                        <p:tgtEl>
                                          <p:spTgt spid="45"/>
                                        </p:tgtEl>
                                      </p:cBhvr>
                                    </p:animEffect>
                                  </p:childTnLst>
                                </p:cTn>
                              </p:par>
                              <p:par>
                                <p:cTn id="40" presetID="5" presetClass="entr" presetSubtype="1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checkerboard(across)">
                                      <p:cBhvr>
                                        <p:cTn id="42" dur="500"/>
                                        <p:tgtEl>
                                          <p:spTgt spid="46"/>
                                        </p:tgtEl>
                                      </p:cBhvr>
                                    </p:animEffect>
                                  </p:childTnLst>
                                </p:cTn>
                              </p:par>
                              <p:par>
                                <p:cTn id="43" presetID="5" presetClass="entr" presetSubtype="1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checkerboard(across)">
                                      <p:cBhvr>
                                        <p:cTn id="45" dur="500"/>
                                        <p:tgtEl>
                                          <p:spTgt spid="47"/>
                                        </p:tgtEl>
                                      </p:cBhvr>
                                    </p:animEffect>
                                  </p:childTnLst>
                                </p:cTn>
                              </p:par>
                              <p:par>
                                <p:cTn id="46" presetID="5" presetClass="entr" presetSubtype="1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checkerboard(across)">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checkerboard(across)">
                                      <p:cBhvr>
                                        <p:cTn id="53" dur="500"/>
                                        <p:tgtEl>
                                          <p:spTgt spid="48"/>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checkerboard(across)">
                                      <p:cBhvr>
                                        <p:cTn id="56" dur="500"/>
                                        <p:tgtEl>
                                          <p:spTgt spid="50"/>
                                        </p:tgtEl>
                                      </p:cBhvr>
                                    </p:animEffect>
                                  </p:childTnLst>
                                </p:cTn>
                              </p:par>
                              <p:par>
                                <p:cTn id="57" presetID="5" presetClass="entr" presetSubtype="1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checkerboard(across)">
                                      <p:cBhvr>
                                        <p:cTn id="59" dur="500"/>
                                        <p:tgtEl>
                                          <p:spTgt spid="53"/>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checkerboard(across)">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2" grpId="0" animBg="1"/>
      <p:bldP spid="33" grpId="0"/>
      <p:bldP spid="50" grpId="0"/>
      <p:bldP spid="5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Exemple </a:t>
            </a:r>
            <a:r>
              <a:rPr lang="fr-FR" altLang="fr-FR" sz="3200" kern="0" dirty="0" smtClean="0">
                <a:solidFill>
                  <a:schemeClr val="accent2"/>
                </a:solidFill>
                <a:latin typeface="+mj-lt"/>
                <a:ea typeface="+mj-ea"/>
                <a:cs typeface="+mj-cs"/>
              </a:rPr>
              <a:t>: </a:t>
            </a:r>
            <a:r>
              <a:rPr lang="fr-FR" altLang="fr-FR" sz="3200" kern="0" dirty="0">
                <a:solidFill>
                  <a:schemeClr val="accent2"/>
                </a:solidFill>
                <a:latin typeface="+mj-lt"/>
                <a:ea typeface="+mj-ea"/>
                <a:cs typeface="+mj-cs"/>
              </a:rPr>
              <a:t>anticollision Type </a:t>
            </a:r>
            <a:r>
              <a:rPr lang="fr-FR" altLang="fr-FR" sz="3200" kern="0" dirty="0" smtClean="0">
                <a:solidFill>
                  <a:schemeClr val="accent2"/>
                </a:solidFill>
                <a:latin typeface="+mj-lt"/>
                <a:ea typeface="+mj-ea"/>
                <a:cs typeface="+mj-cs"/>
              </a:rPr>
              <a:t>A (4/4)</a:t>
            </a:r>
            <a:endParaRPr lang="fr-FR" sz="3200" kern="0" dirty="0">
              <a:solidFill>
                <a:schemeClr val="accent2"/>
              </a:solidFill>
              <a:latin typeface="+mj-lt"/>
              <a:ea typeface="+mj-ea"/>
              <a:cs typeface="+mj-cs"/>
            </a:endParaRPr>
          </a:p>
        </p:txBody>
      </p:sp>
      <p:sp>
        <p:nvSpPr>
          <p:cNvPr id="3" name="ZoneTexte 2"/>
          <p:cNvSpPr txBox="1"/>
          <p:nvPr/>
        </p:nvSpPr>
        <p:spPr>
          <a:xfrm>
            <a:off x="683568"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PCD to PICC</a:t>
            </a:r>
            <a:endParaRPr lang="fr-FR" sz="2000" dirty="0"/>
          </a:p>
        </p:txBody>
      </p:sp>
      <p:sp>
        <p:nvSpPr>
          <p:cNvPr id="4" name="ZoneTexte 3"/>
          <p:cNvSpPr txBox="1"/>
          <p:nvPr/>
        </p:nvSpPr>
        <p:spPr>
          <a:xfrm>
            <a:off x="6516216" y="1340768"/>
            <a:ext cx="1584176" cy="400110"/>
          </a:xfrm>
          <a:prstGeom prst="rect">
            <a:avLst/>
          </a:prstGeom>
          <a:solidFill>
            <a:schemeClr val="accent1">
              <a:lumMod val="40000"/>
              <a:lumOff val="60000"/>
            </a:schemeClr>
          </a:solidFill>
        </p:spPr>
        <p:txBody>
          <a:bodyPr wrap="square" rtlCol="0">
            <a:spAutoFit/>
          </a:bodyPr>
          <a:lstStyle/>
          <a:p>
            <a:r>
              <a:rPr lang="fr-FR" sz="2000" dirty="0" smtClean="0"/>
              <a:t>PICC to PCD</a:t>
            </a:r>
            <a:endParaRPr lang="fr-FR" sz="2000" dirty="0"/>
          </a:p>
        </p:txBody>
      </p:sp>
      <p:sp>
        <p:nvSpPr>
          <p:cNvPr id="5" name="ZoneTexte 4"/>
          <p:cNvSpPr txBox="1"/>
          <p:nvPr/>
        </p:nvSpPr>
        <p:spPr>
          <a:xfrm>
            <a:off x="611560" y="2204864"/>
            <a:ext cx="4919937" cy="461665"/>
          </a:xfrm>
          <a:prstGeom prst="rect">
            <a:avLst/>
          </a:prstGeom>
          <a:noFill/>
        </p:spPr>
        <p:txBody>
          <a:bodyPr wrap="none" rtlCol="0">
            <a:spAutoFit/>
          </a:bodyPr>
          <a:lstStyle/>
          <a:p>
            <a:r>
              <a:rPr lang="fr-FR" dirty="0" smtClean="0"/>
              <a:t>Boucle anticollision : Cascade </a:t>
            </a:r>
            <a:r>
              <a:rPr lang="fr-FR" dirty="0" err="1" smtClean="0"/>
              <a:t>Level</a:t>
            </a:r>
            <a:r>
              <a:rPr lang="fr-FR" dirty="0" smtClean="0"/>
              <a:t> 2</a:t>
            </a:r>
            <a:endParaRPr lang="fr-FR" dirty="0"/>
          </a:p>
        </p:txBody>
      </p:sp>
      <p:cxnSp>
        <p:nvCxnSpPr>
          <p:cNvPr id="6" name="Connecteur droit avec flèche 5"/>
          <p:cNvCxnSpPr/>
          <p:nvPr/>
        </p:nvCxnSpPr>
        <p:spPr bwMode="auto">
          <a:xfrm>
            <a:off x="2267744"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Connecteur droit avec flèche 6"/>
          <p:cNvCxnSpPr/>
          <p:nvPr/>
        </p:nvCxnSpPr>
        <p:spPr bwMode="auto">
          <a:xfrm flipH="1">
            <a:off x="5940152" y="155679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ZoneTexte 7"/>
          <p:cNvSpPr txBox="1"/>
          <p:nvPr/>
        </p:nvSpPr>
        <p:spPr>
          <a:xfrm>
            <a:off x="683568" y="3068960"/>
            <a:ext cx="1440160" cy="400110"/>
          </a:xfrm>
          <a:prstGeom prst="rect">
            <a:avLst/>
          </a:prstGeom>
          <a:noFill/>
          <a:ln w="9525">
            <a:solidFill>
              <a:schemeClr val="tx1"/>
            </a:solidFill>
          </a:ln>
        </p:spPr>
        <p:txBody>
          <a:bodyPr wrap="square" rtlCol="0">
            <a:spAutoFit/>
          </a:bodyPr>
          <a:lstStyle/>
          <a:p>
            <a:r>
              <a:rPr lang="fr-FR" sz="2000" dirty="0" smtClean="0"/>
              <a:t> SEL   NVB</a:t>
            </a:r>
            <a:endParaRPr lang="fr-FR" sz="2000" dirty="0"/>
          </a:p>
        </p:txBody>
      </p:sp>
      <p:sp>
        <p:nvSpPr>
          <p:cNvPr id="9" name="ZoneTexte 8"/>
          <p:cNvSpPr txBox="1"/>
          <p:nvPr/>
        </p:nvSpPr>
        <p:spPr>
          <a:xfrm>
            <a:off x="755576" y="3469070"/>
            <a:ext cx="1274901" cy="400110"/>
          </a:xfrm>
          <a:prstGeom prst="rect">
            <a:avLst/>
          </a:prstGeom>
          <a:noFill/>
        </p:spPr>
        <p:txBody>
          <a:bodyPr wrap="none" rtlCol="0">
            <a:spAutoFit/>
          </a:bodyPr>
          <a:lstStyle/>
          <a:p>
            <a:r>
              <a:rPr lang="fr-FR" sz="2000" dirty="0" smtClean="0"/>
              <a:t>’95’    ‘20’</a:t>
            </a:r>
            <a:endParaRPr lang="fr-FR" sz="2000" dirty="0"/>
          </a:p>
        </p:txBody>
      </p:sp>
      <p:cxnSp>
        <p:nvCxnSpPr>
          <p:cNvPr id="10" name="Connecteur droit 9"/>
          <p:cNvCxnSpPr>
            <a:stCxn id="8" idx="0"/>
            <a:endCxn id="8" idx="2"/>
          </p:cNvCxnSpPr>
          <p:nvPr/>
        </p:nvCxnSpPr>
        <p:spPr bwMode="auto">
          <a:xfrm>
            <a:off x="1403648" y="306896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ZoneTexte 10"/>
          <p:cNvSpPr txBox="1"/>
          <p:nvPr/>
        </p:nvSpPr>
        <p:spPr>
          <a:xfrm>
            <a:off x="7512737" y="3933056"/>
            <a:ext cx="947695" cy="400110"/>
          </a:xfrm>
          <a:prstGeom prst="rect">
            <a:avLst/>
          </a:prstGeom>
          <a:noFill/>
        </p:spPr>
        <p:txBody>
          <a:bodyPr wrap="none" rtlCol="0">
            <a:spAutoFit/>
          </a:bodyPr>
          <a:lstStyle/>
          <a:p>
            <a:r>
              <a:rPr lang="fr-FR" sz="2000" dirty="0" smtClean="0"/>
              <a:t>PICC 2</a:t>
            </a:r>
            <a:endParaRPr lang="fr-FR" sz="2000" dirty="0"/>
          </a:p>
        </p:txBody>
      </p:sp>
      <p:graphicFrame>
        <p:nvGraphicFramePr>
          <p:cNvPr id="12" name="Tableau 11"/>
          <p:cNvGraphicFramePr>
            <a:graphicFrameLocks noGrp="1"/>
          </p:cNvGraphicFramePr>
          <p:nvPr/>
        </p:nvGraphicFramePr>
        <p:xfrm>
          <a:off x="3612230" y="3962326"/>
          <a:ext cx="3840090" cy="37084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r>
                        <a:rPr lang="fr-FR" dirty="0" smtClean="0"/>
                        <a:t>UID3</a:t>
                      </a:r>
                      <a:endParaRPr lang="fr-FR" dirty="0"/>
                    </a:p>
                  </a:txBody>
                  <a:tcPr/>
                </a:tc>
                <a:tc>
                  <a:txBody>
                    <a:bodyPr/>
                    <a:lstStyle/>
                    <a:p>
                      <a:r>
                        <a:rPr lang="fr-FR" dirty="0" smtClean="0"/>
                        <a:t>UID4</a:t>
                      </a:r>
                      <a:endParaRPr lang="fr-FR" dirty="0"/>
                    </a:p>
                  </a:txBody>
                  <a:tcPr/>
                </a:tc>
                <a:tc>
                  <a:txBody>
                    <a:bodyPr/>
                    <a:lstStyle/>
                    <a:p>
                      <a:r>
                        <a:rPr lang="fr-FR" dirty="0" smtClean="0"/>
                        <a:t>UID5</a:t>
                      </a:r>
                      <a:endParaRPr lang="fr-FR" dirty="0"/>
                    </a:p>
                  </a:txBody>
                  <a:tcPr/>
                </a:tc>
                <a:tc>
                  <a:txBody>
                    <a:bodyPr/>
                    <a:lstStyle/>
                    <a:p>
                      <a:r>
                        <a:rPr lang="fr-FR" dirty="0" smtClean="0"/>
                        <a:t>UID6</a:t>
                      </a:r>
                      <a:endParaRPr lang="fr-FR" dirty="0"/>
                    </a:p>
                  </a:txBody>
                  <a:tcPr/>
                </a:tc>
                <a:tc>
                  <a:txBody>
                    <a:bodyPr/>
                    <a:lstStyle/>
                    <a:p>
                      <a:r>
                        <a:rPr lang="fr-FR" dirty="0" smtClean="0"/>
                        <a:t>BCC</a:t>
                      </a:r>
                      <a:endParaRPr lang="fr-FR" dirty="0"/>
                    </a:p>
                  </a:txBody>
                  <a:tcPr/>
                </a:tc>
              </a:tr>
            </a:tbl>
          </a:graphicData>
        </a:graphic>
      </p:graphicFrame>
      <p:cxnSp>
        <p:nvCxnSpPr>
          <p:cNvPr id="13" name="Connecteur droit avec flèche 12"/>
          <p:cNvCxnSpPr/>
          <p:nvPr/>
        </p:nvCxnSpPr>
        <p:spPr bwMode="auto">
          <a:xfrm flipH="1">
            <a:off x="3059832" y="4117142"/>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Connecteur droit avec flèche 13"/>
          <p:cNvCxnSpPr/>
          <p:nvPr/>
        </p:nvCxnSpPr>
        <p:spPr bwMode="auto">
          <a:xfrm>
            <a:off x="2123728" y="3253046"/>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ZoneTexte 14"/>
          <p:cNvSpPr txBox="1"/>
          <p:nvPr/>
        </p:nvSpPr>
        <p:spPr>
          <a:xfrm>
            <a:off x="683568" y="4788734"/>
            <a:ext cx="6120680" cy="400110"/>
          </a:xfrm>
          <a:prstGeom prst="rect">
            <a:avLst/>
          </a:prstGeom>
          <a:noFill/>
          <a:ln w="9525">
            <a:solidFill>
              <a:schemeClr val="tx1"/>
            </a:solidFill>
          </a:ln>
        </p:spPr>
        <p:txBody>
          <a:bodyPr wrap="square" rtlCol="0">
            <a:spAutoFit/>
          </a:bodyPr>
          <a:lstStyle/>
          <a:p>
            <a:r>
              <a:rPr lang="fr-FR" sz="2000" dirty="0" smtClean="0"/>
              <a:t> SEL   NVB   UID3  UID4  UID5   UID6  BCC   CRC_A</a:t>
            </a:r>
            <a:endParaRPr lang="fr-FR" sz="2000" dirty="0"/>
          </a:p>
        </p:txBody>
      </p:sp>
      <p:sp>
        <p:nvSpPr>
          <p:cNvPr id="16" name="ZoneTexte 15"/>
          <p:cNvSpPr txBox="1"/>
          <p:nvPr/>
        </p:nvSpPr>
        <p:spPr>
          <a:xfrm>
            <a:off x="755576" y="5188844"/>
            <a:ext cx="1319977" cy="400110"/>
          </a:xfrm>
          <a:prstGeom prst="rect">
            <a:avLst/>
          </a:prstGeom>
          <a:noFill/>
        </p:spPr>
        <p:txBody>
          <a:bodyPr wrap="none" rtlCol="0">
            <a:spAutoFit/>
          </a:bodyPr>
          <a:lstStyle/>
          <a:p>
            <a:r>
              <a:rPr lang="fr-FR" sz="2000" dirty="0" smtClean="0"/>
              <a:t>’95’    ‘70’ </a:t>
            </a:r>
            <a:endParaRPr lang="fr-FR" sz="2000" dirty="0"/>
          </a:p>
        </p:txBody>
      </p:sp>
      <p:cxnSp>
        <p:nvCxnSpPr>
          <p:cNvPr id="17" name="Connecteur droit 16"/>
          <p:cNvCxnSpPr/>
          <p:nvPr/>
        </p:nvCxnSpPr>
        <p:spPr bwMode="auto">
          <a:xfrm>
            <a:off x="1331640" y="478873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Connecteur droit 17"/>
          <p:cNvCxnSpPr/>
          <p:nvPr/>
        </p:nvCxnSpPr>
        <p:spPr bwMode="auto">
          <a:xfrm>
            <a:off x="2096432" y="479686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Connecteur droit 18"/>
          <p:cNvCxnSpPr/>
          <p:nvPr/>
        </p:nvCxnSpPr>
        <p:spPr bwMode="auto">
          <a:xfrm>
            <a:off x="2843808" y="479686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Connecteur droit 19"/>
          <p:cNvCxnSpPr/>
          <p:nvPr/>
        </p:nvCxnSpPr>
        <p:spPr bwMode="auto">
          <a:xfrm>
            <a:off x="3563888" y="479686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Connecteur droit 20"/>
          <p:cNvCxnSpPr/>
          <p:nvPr/>
        </p:nvCxnSpPr>
        <p:spPr bwMode="auto">
          <a:xfrm>
            <a:off x="4283968" y="479686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Connecteur droit 21"/>
          <p:cNvCxnSpPr/>
          <p:nvPr/>
        </p:nvCxnSpPr>
        <p:spPr bwMode="auto">
          <a:xfrm>
            <a:off x="5004048" y="479686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Connecteur droit 22"/>
          <p:cNvCxnSpPr/>
          <p:nvPr/>
        </p:nvCxnSpPr>
        <p:spPr bwMode="auto">
          <a:xfrm>
            <a:off x="5724128" y="478786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24" name="Tableau 23"/>
          <p:cNvGraphicFramePr>
            <a:graphicFrameLocks noGrp="1"/>
          </p:cNvGraphicFramePr>
          <p:nvPr/>
        </p:nvGraphicFramePr>
        <p:xfrm>
          <a:off x="5508104" y="5569148"/>
          <a:ext cx="1944216" cy="370840"/>
        </p:xfrm>
        <a:graphic>
          <a:graphicData uri="http://schemas.openxmlformats.org/drawingml/2006/table">
            <a:tbl>
              <a:tblPr firstRow="1" bandRow="1">
                <a:tableStyleId>{5C22544A-7EE6-4342-B048-85BDC9FD1C3A}</a:tableStyleId>
              </a:tblPr>
              <a:tblGrid>
                <a:gridCol w="972108"/>
                <a:gridCol w="972108"/>
              </a:tblGrid>
              <a:tr h="370840">
                <a:tc>
                  <a:txBody>
                    <a:bodyPr/>
                    <a:lstStyle/>
                    <a:p>
                      <a:r>
                        <a:rPr lang="fr-FR" dirty="0" smtClean="0"/>
                        <a:t>SAK</a:t>
                      </a:r>
                      <a:endParaRPr lang="fr-FR" dirty="0"/>
                    </a:p>
                  </a:txBody>
                  <a:tcPr/>
                </a:tc>
                <a:tc>
                  <a:txBody>
                    <a:bodyPr/>
                    <a:lstStyle/>
                    <a:p>
                      <a:r>
                        <a:rPr lang="fr-FR" dirty="0" smtClean="0"/>
                        <a:t>CRC_A</a:t>
                      </a:r>
                      <a:endParaRPr lang="fr-FR" dirty="0"/>
                    </a:p>
                  </a:txBody>
                  <a:tcPr/>
                </a:tc>
              </a:tr>
            </a:tbl>
          </a:graphicData>
        </a:graphic>
      </p:graphicFrame>
      <p:sp>
        <p:nvSpPr>
          <p:cNvPr id="25" name="ZoneTexte 24"/>
          <p:cNvSpPr txBox="1"/>
          <p:nvPr/>
        </p:nvSpPr>
        <p:spPr>
          <a:xfrm>
            <a:off x="7524328" y="5539878"/>
            <a:ext cx="947695" cy="400110"/>
          </a:xfrm>
          <a:prstGeom prst="rect">
            <a:avLst/>
          </a:prstGeom>
          <a:noFill/>
        </p:spPr>
        <p:txBody>
          <a:bodyPr wrap="none" rtlCol="0">
            <a:spAutoFit/>
          </a:bodyPr>
          <a:lstStyle/>
          <a:p>
            <a:r>
              <a:rPr lang="fr-FR" sz="2000" dirty="0" smtClean="0"/>
              <a:t>PICC 2</a:t>
            </a:r>
            <a:endParaRPr lang="fr-FR" sz="2000" dirty="0"/>
          </a:p>
        </p:txBody>
      </p:sp>
      <p:cxnSp>
        <p:nvCxnSpPr>
          <p:cNvPr id="26" name="Connecteur droit avec flèche 25"/>
          <p:cNvCxnSpPr/>
          <p:nvPr/>
        </p:nvCxnSpPr>
        <p:spPr bwMode="auto">
          <a:xfrm flipH="1">
            <a:off x="4932040" y="5723964"/>
            <a:ext cx="5760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7" name="ZoneTexte 26"/>
          <p:cNvSpPr txBox="1"/>
          <p:nvPr/>
        </p:nvSpPr>
        <p:spPr>
          <a:xfrm>
            <a:off x="5436096" y="5939988"/>
            <a:ext cx="1165704" cy="369332"/>
          </a:xfrm>
          <a:prstGeom prst="rect">
            <a:avLst/>
          </a:prstGeom>
          <a:noFill/>
        </p:spPr>
        <p:txBody>
          <a:bodyPr wrap="none" rtlCol="0">
            <a:spAutoFit/>
          </a:bodyPr>
          <a:lstStyle/>
          <a:p>
            <a:r>
              <a:rPr lang="fr-FR" sz="1800" dirty="0" smtClean="0"/>
              <a:t>xx0x x1xx</a:t>
            </a:r>
            <a:endParaRPr lang="fr-F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par>
                                <p:cTn id="11" presetID="5"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5"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heckerboard(across)">
                                      <p:cBhvr>
                                        <p:cTn id="24" dur="500"/>
                                        <p:tgtEl>
                                          <p:spTgt spid="18"/>
                                        </p:tgtEl>
                                      </p:cBhvr>
                                    </p:animEffect>
                                  </p:childTnLst>
                                </p:cTn>
                              </p:par>
                              <p:par>
                                <p:cTn id="25" presetID="5" presetClass="entr" presetSubtype="1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par>
                                <p:cTn id="28" presetID="5" presetClass="entr" presetSubtype="1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checkerboard(across)">
                                      <p:cBhvr>
                                        <p:cTn id="30" dur="500"/>
                                        <p:tgtEl>
                                          <p:spTgt spid="20"/>
                                        </p:tgtEl>
                                      </p:cBhvr>
                                    </p:animEffect>
                                  </p:childTnLst>
                                </p:cTn>
                              </p:par>
                              <p:par>
                                <p:cTn id="31" presetID="5" presetClass="entr" presetSubtype="1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heckerboard(across)">
                                      <p:cBhvr>
                                        <p:cTn id="33" dur="500"/>
                                        <p:tgtEl>
                                          <p:spTgt spid="21"/>
                                        </p:tgtEl>
                                      </p:cBhvr>
                                    </p:animEffect>
                                  </p:childTnLst>
                                </p:cTn>
                              </p:par>
                              <p:par>
                                <p:cTn id="34" presetID="5" presetClass="entr" presetSubtype="1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checkerboard(across)">
                                      <p:cBhvr>
                                        <p:cTn id="36" dur="500"/>
                                        <p:tgtEl>
                                          <p:spTgt spid="22"/>
                                        </p:tgtEl>
                                      </p:cBhvr>
                                    </p:animEffect>
                                  </p:childTnLst>
                                </p:cTn>
                              </p:par>
                              <p:par>
                                <p:cTn id="37" presetID="5" presetClass="entr" presetSubtype="1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checkerboard(across)">
                                      <p:cBhvr>
                                        <p:cTn id="39" dur="500"/>
                                        <p:tgtEl>
                                          <p:spTgt spid="23"/>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checkerboard(across)">
                                      <p:cBhvr>
                                        <p:cTn id="47" dur="500"/>
                                        <p:tgtEl>
                                          <p:spTgt spid="24"/>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checkerboard(across)">
                                      <p:cBhvr>
                                        <p:cTn id="50" dur="500"/>
                                        <p:tgtEl>
                                          <p:spTgt spid="25"/>
                                        </p:tgtEl>
                                      </p:cBhvr>
                                    </p:animEffect>
                                  </p:childTnLst>
                                </p:cTn>
                              </p:par>
                              <p:par>
                                <p:cTn id="51" presetID="5"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checkerboard(across)">
                                      <p:cBhvr>
                                        <p:cTn id="53" dur="500"/>
                                        <p:tgtEl>
                                          <p:spTgt spid="26"/>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checkerboard(across)">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25"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42938" y="1500188"/>
            <a:ext cx="7772400" cy="771525"/>
          </a:xfrm>
          <a:prstGeom prst="rect">
            <a:avLst/>
          </a:prstGeom>
        </p:spPr>
        <p:txBody>
          <a:bodyPr/>
          <a:lstStyle/>
          <a:p>
            <a:pPr algn="ctr" eaLnBrk="0" hangingPunct="0">
              <a:defRPr/>
            </a:pPr>
            <a:r>
              <a:rPr lang="fr-FR" sz="4800" kern="0" dirty="0">
                <a:solidFill>
                  <a:schemeClr val="accent2"/>
                </a:solidFill>
                <a:latin typeface="+mj-lt"/>
                <a:ea typeface="+mj-ea"/>
                <a:cs typeface="+mj-cs"/>
              </a:rPr>
              <a:t>ISO 14443</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Part 3 :</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Initialisation</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et</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Anticollision</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Type B</a:t>
            </a:r>
          </a:p>
        </p:txBody>
      </p:sp>
    </p:spTree>
  </p:cSld>
  <p:clrMapOvr>
    <a:masterClrMapping/>
  </p:clrMapOvr>
  <p:transition advClick="0"/>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4294967295"/>
          </p:nvPr>
        </p:nvSpPr>
        <p:spPr>
          <a:xfrm>
            <a:off x="428625" y="1143000"/>
            <a:ext cx="7918450" cy="1928813"/>
          </a:xfrm>
        </p:spPr>
        <p:txBody>
          <a:bodyPr/>
          <a:lstStyle/>
          <a:p>
            <a:pPr eaLnBrk="1" hangingPunct="1">
              <a:buFont typeface="Wingdings" pitchFamily="2" charset="2"/>
              <a:buChar char="Ø"/>
            </a:pPr>
            <a:r>
              <a:rPr lang="fr-FR" altLang="fr-FR" smtClean="0"/>
              <a:t>Un seul type de format</a:t>
            </a:r>
          </a:p>
          <a:p>
            <a:pPr eaLnBrk="1" hangingPunct="1">
              <a:buFont typeface="Wingdings" pitchFamily="2" charset="2"/>
              <a:buChar char="Ø"/>
            </a:pPr>
            <a:r>
              <a:rPr lang="fr-FR" altLang="fr-FR" smtClean="0"/>
              <a:t>Utilisé par les cartes et les lecteurs</a:t>
            </a:r>
          </a:p>
          <a:p>
            <a:pPr eaLnBrk="1" hangingPunct="1">
              <a:buFont typeface="Wingdings" pitchFamily="2" charset="2"/>
              <a:buChar char="Ø"/>
            </a:pPr>
            <a:r>
              <a:rPr lang="fr-FR" altLang="fr-FR" smtClean="0"/>
              <a:t>LSB transmis en premier</a:t>
            </a:r>
          </a:p>
        </p:txBody>
      </p:sp>
      <p:sp>
        <p:nvSpPr>
          <p:cNvPr id="35844" name="Rectangle 2"/>
          <p:cNvSpPr>
            <a:spLocks noGrp="1" noChangeArrowheads="1"/>
          </p:cNvSpPr>
          <p:nvPr>
            <p:ph type="title" idx="4294967295"/>
          </p:nvPr>
        </p:nvSpPr>
        <p:spPr>
          <a:xfrm>
            <a:off x="415925" y="142875"/>
            <a:ext cx="7727950" cy="585788"/>
          </a:xfrm>
        </p:spPr>
        <p:txBody>
          <a:bodyPr/>
          <a:lstStyle/>
          <a:p>
            <a:pPr eaLnBrk="1" hangingPunct="1"/>
            <a:r>
              <a:rPr lang="fr-FR" altLang="fr-FR" smtClean="0"/>
              <a:t>Format Trame - Type B (1/6)</a:t>
            </a:r>
          </a:p>
        </p:txBody>
      </p:sp>
      <p:graphicFrame>
        <p:nvGraphicFramePr>
          <p:cNvPr id="35842" name="Object 2"/>
          <p:cNvGraphicFramePr>
            <a:graphicFrameLocks noChangeAspect="1"/>
          </p:cNvGraphicFramePr>
          <p:nvPr/>
        </p:nvGraphicFramePr>
        <p:xfrm>
          <a:off x="571500" y="2857500"/>
          <a:ext cx="8207375" cy="3395663"/>
        </p:xfrm>
        <a:graphic>
          <a:graphicData uri="http://schemas.openxmlformats.org/presentationml/2006/ole">
            <mc:AlternateContent xmlns:mc="http://schemas.openxmlformats.org/markup-compatibility/2006">
              <mc:Choice xmlns:v="urn:schemas-microsoft-com:vml" Requires="v">
                <p:oleObj spid="_x0000_s35876" name="Bitmap Image" r:id="rId4" imgW="6582694" imgH="2723810" progId="PBrush">
                  <p:embed/>
                </p:oleObj>
              </mc:Choice>
              <mc:Fallback>
                <p:oleObj name="Bitmap Image" r:id="rId4" imgW="6582694" imgH="2723810"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2857500"/>
                        <a:ext cx="8207375" cy="339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4294967295"/>
          </p:nvPr>
        </p:nvSpPr>
        <p:spPr>
          <a:xfrm>
            <a:off x="511175" y="1214438"/>
            <a:ext cx="7918450" cy="5143500"/>
          </a:xfrm>
        </p:spPr>
        <p:txBody>
          <a:bodyPr>
            <a:normAutofit fontScale="92500" lnSpcReduction="20000"/>
          </a:bodyPr>
          <a:lstStyle/>
          <a:p>
            <a:pPr eaLnBrk="1" hangingPunct="1">
              <a:lnSpc>
                <a:spcPct val="90000"/>
              </a:lnSpc>
              <a:buFont typeface="Wingdings" pitchFamily="2" charset="2"/>
              <a:buChar char="Ø"/>
              <a:defRPr/>
            </a:pPr>
            <a:r>
              <a:rPr lang="fr-FR" altLang="fr-FR" dirty="0" smtClean="0"/>
              <a:t>Format d’un caractère</a:t>
            </a:r>
          </a:p>
          <a:p>
            <a:pPr eaLnBrk="1" hangingPunct="1">
              <a:lnSpc>
                <a:spcPct val="90000"/>
              </a:lnSpc>
              <a:buFont typeface="Wingdings" pitchFamily="2" charset="2"/>
              <a:buChar char="Ø"/>
              <a:defRPr/>
            </a:pPr>
            <a:endParaRPr lang="fr-FR" altLang="fr-FR" dirty="0" smtClean="0"/>
          </a:p>
          <a:p>
            <a:pPr eaLnBrk="1" hangingPunct="1">
              <a:lnSpc>
                <a:spcPct val="90000"/>
              </a:lnSpc>
              <a:buFont typeface="Wingdings" pitchFamily="2" charset="2"/>
              <a:buChar char="Ø"/>
              <a:defRPr/>
            </a:pPr>
            <a:endParaRPr lang="fr-FR" altLang="fr-FR" dirty="0" smtClean="0"/>
          </a:p>
          <a:p>
            <a:pPr eaLnBrk="1" hangingPunct="1">
              <a:lnSpc>
                <a:spcPct val="90000"/>
              </a:lnSpc>
              <a:buFont typeface="Wingdings" pitchFamily="2" charset="2"/>
              <a:buChar char="Ø"/>
              <a:defRPr/>
            </a:pPr>
            <a:endParaRPr lang="fr-FR" altLang="fr-FR" dirty="0" smtClean="0"/>
          </a:p>
          <a:p>
            <a:pPr eaLnBrk="1" hangingPunct="1">
              <a:lnSpc>
                <a:spcPct val="90000"/>
              </a:lnSpc>
              <a:buFont typeface="Wingdings" pitchFamily="2" charset="2"/>
              <a:buChar char="Ø"/>
              <a:defRPr/>
            </a:pPr>
            <a:endParaRPr lang="fr-FR" altLang="fr-FR" dirty="0" smtClean="0"/>
          </a:p>
          <a:p>
            <a:pPr lvl="1" eaLnBrk="1" hangingPunct="1">
              <a:lnSpc>
                <a:spcPct val="90000"/>
              </a:lnSpc>
              <a:buFont typeface="Wingdings" pitchFamily="2" charset="2"/>
              <a:buChar char="ü"/>
              <a:defRPr/>
            </a:pPr>
            <a:endParaRPr lang="fr-FR" alt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r>
              <a:rPr lang="fr-FR" dirty="0" smtClean="0"/>
              <a:t>EGT (Extra </a:t>
            </a:r>
            <a:r>
              <a:rPr lang="fr-FR" dirty="0" err="1" smtClean="0"/>
              <a:t>Guard</a:t>
            </a:r>
            <a:r>
              <a:rPr lang="fr-FR" dirty="0" smtClean="0"/>
              <a:t> Time) est le temps qui sépare deux caractères.</a:t>
            </a:r>
          </a:p>
          <a:p>
            <a:pPr lvl="1" eaLnBrk="1" hangingPunct="1">
              <a:lnSpc>
                <a:spcPct val="90000"/>
              </a:lnSpc>
              <a:buFont typeface="Wingdings" pitchFamily="2" charset="2"/>
              <a:buChar char="ü"/>
              <a:defRPr/>
            </a:pPr>
            <a:r>
              <a:rPr lang="fr-FR" altLang="fr-FR" dirty="0" smtClean="0"/>
              <a:t>PCD vers PICC entre 0 et 57µs (0 à 6 </a:t>
            </a:r>
            <a:r>
              <a:rPr lang="fr-FR" altLang="fr-FR" dirty="0" err="1" smtClean="0"/>
              <a:t>etu</a:t>
            </a:r>
            <a:r>
              <a:rPr lang="fr-FR" altLang="fr-FR" dirty="0" smtClean="0"/>
              <a:t>)</a:t>
            </a:r>
          </a:p>
          <a:p>
            <a:pPr lvl="1" eaLnBrk="1" hangingPunct="1">
              <a:lnSpc>
                <a:spcPct val="90000"/>
              </a:lnSpc>
              <a:buFont typeface="Wingdings" pitchFamily="2" charset="2"/>
              <a:buChar char="ü"/>
              <a:defRPr/>
            </a:pPr>
            <a:r>
              <a:rPr lang="fr-FR" altLang="fr-FR" dirty="0" smtClean="0"/>
              <a:t>PICC vers PCD entre 0 et 19µs (0 à 2 </a:t>
            </a:r>
            <a:r>
              <a:rPr lang="fr-FR" altLang="fr-FR" dirty="0" err="1" smtClean="0"/>
              <a:t>etu</a:t>
            </a:r>
            <a:r>
              <a:rPr lang="fr-FR" altLang="fr-FR" dirty="0" smtClean="0"/>
              <a:t>)</a:t>
            </a:r>
          </a:p>
          <a:p>
            <a:pPr lvl="1" eaLnBrk="1" hangingPunct="1">
              <a:lnSpc>
                <a:spcPct val="90000"/>
              </a:lnSpc>
              <a:buFont typeface="Wingdings" pitchFamily="2" charset="2"/>
              <a:buChar char="ü"/>
              <a:defRPr/>
            </a:pPr>
            <a:r>
              <a:rPr lang="fr-FR" dirty="0" err="1" smtClean="0"/>
              <a:t>etu</a:t>
            </a:r>
            <a:r>
              <a:rPr lang="fr-FR" dirty="0" smtClean="0"/>
              <a:t> : </a:t>
            </a:r>
            <a:r>
              <a:rPr lang="fr-FR" dirty="0" err="1" smtClean="0"/>
              <a:t>elementary</a:t>
            </a:r>
            <a:r>
              <a:rPr lang="fr-FR" dirty="0" smtClean="0"/>
              <a:t> time unit (durée d’un bit)</a:t>
            </a:r>
          </a:p>
        </p:txBody>
      </p:sp>
      <p:sp>
        <p:nvSpPr>
          <p:cNvPr id="36868" name="Rectangle 2"/>
          <p:cNvSpPr>
            <a:spLocks noGrp="1" noChangeArrowheads="1"/>
          </p:cNvSpPr>
          <p:nvPr>
            <p:ph type="title" idx="4294967295"/>
          </p:nvPr>
        </p:nvSpPr>
        <p:spPr>
          <a:xfrm>
            <a:off x="415925" y="142875"/>
            <a:ext cx="7727950" cy="585788"/>
          </a:xfrm>
        </p:spPr>
        <p:txBody>
          <a:bodyPr/>
          <a:lstStyle/>
          <a:p>
            <a:pPr eaLnBrk="1" hangingPunct="1"/>
            <a:r>
              <a:rPr lang="fr-FR" altLang="fr-FR" smtClean="0"/>
              <a:t>Format Trame - Type B (2/6)</a:t>
            </a:r>
          </a:p>
        </p:txBody>
      </p:sp>
      <p:graphicFrame>
        <p:nvGraphicFramePr>
          <p:cNvPr id="36866" name="Object 3"/>
          <p:cNvGraphicFramePr>
            <a:graphicFrameLocks noChangeAspect="1"/>
          </p:cNvGraphicFramePr>
          <p:nvPr/>
        </p:nvGraphicFramePr>
        <p:xfrm>
          <a:off x="692150" y="1857375"/>
          <a:ext cx="7594600" cy="785813"/>
        </p:xfrm>
        <a:graphic>
          <a:graphicData uri="http://schemas.openxmlformats.org/presentationml/2006/ole">
            <mc:AlternateContent xmlns:mc="http://schemas.openxmlformats.org/markup-compatibility/2006">
              <mc:Choice xmlns:v="urn:schemas-microsoft-com:vml" Requires="v">
                <p:oleObj spid="_x0000_s36900" name="Image bitmap" r:id="rId4" imgW="3495238" imgH="361809" progId="PBrush">
                  <p:embed/>
                </p:oleObj>
              </mc:Choice>
              <mc:Fallback>
                <p:oleObj name="Image bitmap" r:id="rId4" imgW="3495238" imgH="36180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50" y="1857375"/>
                        <a:ext cx="75946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9" name="Picture 4"/>
          <p:cNvPicPr>
            <a:picLocks noChangeAspect="1" noChangeArrowheads="1"/>
          </p:cNvPicPr>
          <p:nvPr/>
        </p:nvPicPr>
        <p:blipFill>
          <a:blip r:embed="rId6" cstate="print"/>
          <a:srcRect/>
          <a:stretch>
            <a:fillRect/>
          </a:stretch>
        </p:blipFill>
        <p:spPr bwMode="auto">
          <a:xfrm>
            <a:off x="714375" y="2643188"/>
            <a:ext cx="7875588" cy="1714500"/>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7" dur="500"/>
                                        <p:tgtEl>
                                          <p:spTgt spid="48131">
                                            <p:txEl>
                                              <p:pRg st="8" end="8"/>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8131">
                                            <p:txEl>
                                              <p:pRg st="9" end="9"/>
                                            </p:txEl>
                                          </p:spTgt>
                                        </p:tgtEl>
                                        <p:attrNameLst>
                                          <p:attrName>style.visibility</p:attrName>
                                        </p:attrNameLst>
                                      </p:cBhvr>
                                      <p:to>
                                        <p:strVal val="visible"/>
                                      </p:to>
                                    </p:set>
                                    <p:animEffect transition="in" filter="checkerboard(across)">
                                      <p:cBhvr>
                                        <p:cTn id="10" dur="500"/>
                                        <p:tgtEl>
                                          <p:spTgt spid="48131">
                                            <p:txEl>
                                              <p:pRg st="9" end="9"/>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8131">
                                            <p:txEl>
                                              <p:pRg st="10" end="10"/>
                                            </p:txEl>
                                          </p:spTgt>
                                        </p:tgtEl>
                                        <p:attrNameLst>
                                          <p:attrName>style.visibility</p:attrName>
                                        </p:attrNameLst>
                                      </p:cBhvr>
                                      <p:to>
                                        <p:strVal val="visible"/>
                                      </p:to>
                                    </p:set>
                                    <p:animEffect transition="in" filter="checkerboard(across)">
                                      <p:cBhvr>
                                        <p:cTn id="13" dur="500"/>
                                        <p:tgtEl>
                                          <p:spTgt spid="48131">
                                            <p:txEl>
                                              <p:pRg st="10" end="1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8131">
                                            <p:txEl>
                                              <p:pRg st="11" end="11"/>
                                            </p:txEl>
                                          </p:spTgt>
                                        </p:tgtEl>
                                        <p:attrNameLst>
                                          <p:attrName>style.visibility</p:attrName>
                                        </p:attrNameLst>
                                      </p:cBhvr>
                                      <p:to>
                                        <p:strVal val="visible"/>
                                      </p:to>
                                    </p:set>
                                    <p:animEffect transition="in" filter="checkerboard(across)">
                                      <p:cBhvr>
                                        <p:cTn id="16" dur="500"/>
                                        <p:tgtEl>
                                          <p:spTgt spid="481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4294967295"/>
          </p:nvPr>
        </p:nvSpPr>
        <p:spPr>
          <a:xfrm>
            <a:off x="500063" y="1285875"/>
            <a:ext cx="7918450" cy="1357313"/>
          </a:xfrm>
        </p:spPr>
        <p:txBody>
          <a:bodyPr/>
          <a:lstStyle/>
          <a:p>
            <a:pPr eaLnBrk="1" hangingPunct="1">
              <a:buFont typeface="Wingdings" pitchFamily="2" charset="2"/>
              <a:buChar char="Ø"/>
            </a:pPr>
            <a:r>
              <a:rPr lang="fr-FR" altLang="fr-FR" smtClean="0"/>
              <a:t>Start of Frame (SOF) </a:t>
            </a:r>
          </a:p>
          <a:p>
            <a:pPr eaLnBrk="1" hangingPunct="1">
              <a:buFont typeface="Wingdings" pitchFamily="2" charset="2"/>
              <a:buChar char="Ø"/>
            </a:pPr>
            <a:r>
              <a:rPr lang="fr-FR" altLang="fr-FR" smtClean="0"/>
              <a:t>End of Frame (EOF)</a:t>
            </a:r>
          </a:p>
        </p:txBody>
      </p:sp>
      <p:sp>
        <p:nvSpPr>
          <p:cNvPr id="37892" name="Rectangle 2"/>
          <p:cNvSpPr>
            <a:spLocks noGrp="1" noChangeArrowheads="1"/>
          </p:cNvSpPr>
          <p:nvPr>
            <p:ph type="title" idx="4294967295"/>
          </p:nvPr>
        </p:nvSpPr>
        <p:spPr>
          <a:xfrm>
            <a:off x="415925" y="142875"/>
            <a:ext cx="7727950" cy="585788"/>
          </a:xfrm>
        </p:spPr>
        <p:txBody>
          <a:bodyPr/>
          <a:lstStyle/>
          <a:p>
            <a:pPr eaLnBrk="1" hangingPunct="1"/>
            <a:r>
              <a:rPr lang="fr-FR" altLang="fr-FR" smtClean="0"/>
              <a:t>Format Trame - Type B (3/6)</a:t>
            </a:r>
            <a:endParaRPr lang="en-US" altLang="fr-FR" smtClean="0"/>
          </a:p>
        </p:txBody>
      </p:sp>
      <p:graphicFrame>
        <p:nvGraphicFramePr>
          <p:cNvPr id="37890" name="Object 2"/>
          <p:cNvGraphicFramePr>
            <a:graphicFrameLocks noChangeAspect="1"/>
          </p:cNvGraphicFramePr>
          <p:nvPr/>
        </p:nvGraphicFramePr>
        <p:xfrm>
          <a:off x="98425" y="2500313"/>
          <a:ext cx="8929688" cy="3714750"/>
        </p:xfrm>
        <a:graphic>
          <a:graphicData uri="http://schemas.openxmlformats.org/presentationml/2006/ole">
            <mc:AlternateContent xmlns:mc="http://schemas.openxmlformats.org/markup-compatibility/2006">
              <mc:Choice xmlns:v="urn:schemas-microsoft-com:vml" Requires="v">
                <p:oleObj spid="_x0000_s37924" name="Bitmap Image" r:id="rId4" imgW="4971429" imgH="1600000" progId="PBrush">
                  <p:embed/>
                </p:oleObj>
              </mc:Choice>
              <mc:Fallback>
                <p:oleObj name="Bitmap Image" r:id="rId4" imgW="4971429" imgH="1600000"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 y="2500313"/>
                        <a:ext cx="8929688"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u contenu 214"/>
          <p:cNvSpPr>
            <a:spLocks noGrp="1"/>
          </p:cNvSpPr>
          <p:nvPr>
            <p:ph idx="4294967295"/>
          </p:nvPr>
        </p:nvSpPr>
        <p:spPr>
          <a:xfrm>
            <a:off x="468313" y="1412875"/>
            <a:ext cx="8280400" cy="4429125"/>
          </a:xfrm>
        </p:spPr>
        <p:txBody>
          <a:bodyPr/>
          <a:lstStyle/>
          <a:p>
            <a:pPr eaLnBrk="1" hangingPunct="1">
              <a:buFont typeface="Wingdings" pitchFamily="2" charset="2"/>
              <a:buChar char="Ø"/>
            </a:pPr>
            <a:r>
              <a:rPr lang="fr-FR" sz="2400" smtClean="0"/>
              <a:t>Saut technologique CMOS :</a:t>
            </a:r>
          </a:p>
          <a:p>
            <a:pPr lvl="1" eaLnBrk="1" hangingPunct="1">
              <a:buFont typeface="Wingdings" pitchFamily="2" charset="2"/>
              <a:buChar char="ü"/>
            </a:pPr>
            <a:r>
              <a:rPr lang="fr-FR" sz="2000" smtClean="0"/>
              <a:t>Augmentation de fréquence : + 43 %, </a:t>
            </a:r>
          </a:p>
          <a:p>
            <a:pPr lvl="1" eaLnBrk="1" hangingPunct="1">
              <a:buFont typeface="Wingdings" pitchFamily="2" charset="2"/>
              <a:buChar char="ü"/>
            </a:pPr>
            <a:r>
              <a:rPr lang="fr-FR" sz="2000" smtClean="0"/>
              <a:t>Les capacités totales et les tensions d'alimentation – 30 %</a:t>
            </a:r>
          </a:p>
          <a:p>
            <a:pPr lvl="1" eaLnBrk="1" hangingPunct="1">
              <a:buFont typeface="Wingdings" pitchFamily="2" charset="2"/>
              <a:buChar char="ü"/>
            </a:pPr>
            <a:r>
              <a:rPr lang="fr-FR" sz="2000" smtClean="0"/>
              <a:t>La puissance électrique : - 50 %. </a:t>
            </a:r>
          </a:p>
          <a:p>
            <a:pPr lvl="1" eaLnBrk="1" hangingPunct="1">
              <a:buFont typeface="Wingdings" pitchFamily="2" charset="2"/>
              <a:buChar char="ü"/>
            </a:pPr>
            <a:r>
              <a:rPr lang="fr-FR" sz="2000" smtClean="0"/>
              <a:t>Densité de transistor : 100 %</a:t>
            </a:r>
          </a:p>
          <a:p>
            <a:pPr lvl="1" eaLnBrk="1" hangingPunct="1">
              <a:buFont typeface="Wingdings" pitchFamily="2" charset="2"/>
              <a:buChar char="ü"/>
            </a:pPr>
            <a:r>
              <a:rPr lang="fr-FR" sz="2000" smtClean="0"/>
              <a:t>Densité de puissance : 100 %</a:t>
            </a:r>
          </a:p>
          <a:p>
            <a:pPr lvl="1" eaLnBrk="1" hangingPunct="1">
              <a:buFont typeface="Wingdings" pitchFamily="2" charset="2"/>
              <a:buChar char="ü"/>
            </a:pPr>
            <a:r>
              <a:rPr lang="fr-FR" sz="2000" smtClean="0"/>
              <a:t>Densité de courant importante &amp; les porteurs mobiles (électrons) sont très énergétiques</a:t>
            </a:r>
          </a:p>
          <a:p>
            <a:pPr eaLnBrk="1" hangingPunct="1">
              <a:buFont typeface="Wingdings" pitchFamily="2" charset="2"/>
              <a:buChar char="Ø"/>
            </a:pPr>
            <a:r>
              <a:rPr lang="fr-FR" sz="2400" smtClean="0"/>
              <a:t>Caractéristique électrique des circuits CMOS: </a:t>
            </a:r>
          </a:p>
          <a:p>
            <a:pPr lvl="1" eaLnBrk="1" hangingPunct="1">
              <a:buFont typeface="Wingdings" pitchFamily="2" charset="2"/>
              <a:buChar char="ü"/>
            </a:pPr>
            <a:r>
              <a:rPr lang="fr-FR" sz="2000" smtClean="0"/>
              <a:t>Consommation du circuit lors du basculement de la porte logique : P = </a:t>
            </a:r>
            <a:r>
              <a:rPr lang="fr-FR" sz="2000" smtClean="0">
                <a:latin typeface="Symbol" pitchFamily="18" charset="2"/>
              </a:rPr>
              <a:t>a</a:t>
            </a:r>
            <a:r>
              <a:rPr lang="fr-FR" sz="2000" smtClean="0"/>
              <a:t>.f.C.V</a:t>
            </a:r>
            <a:r>
              <a:rPr lang="fr-FR" sz="2000" baseline="30000" smtClean="0"/>
              <a:t>2</a:t>
            </a:r>
            <a:r>
              <a:rPr lang="fr-FR" sz="2000" smtClean="0"/>
              <a:t> + V.I</a:t>
            </a:r>
            <a:r>
              <a:rPr lang="fr-FR" sz="2000" baseline="-25000" smtClean="0"/>
              <a:t>0</a:t>
            </a:r>
            <a:r>
              <a:rPr lang="fr-FR" sz="2400" smtClean="0"/>
              <a:t> </a:t>
            </a:r>
          </a:p>
          <a:p>
            <a:pPr lvl="2" eaLnBrk="1" hangingPunct="1">
              <a:buFont typeface="Courier New" pitchFamily="49" charset="0"/>
              <a:buChar char="o"/>
            </a:pPr>
            <a:r>
              <a:rPr lang="fr-FR" sz="1800" smtClean="0"/>
              <a:t>f : fréquence de l’horloge, V : alimentation; </a:t>
            </a:r>
            <a:r>
              <a:rPr lang="fr-FR" sz="1800" smtClean="0">
                <a:latin typeface="Symbol" pitchFamily="18" charset="2"/>
              </a:rPr>
              <a:t>a</a:t>
            </a:r>
            <a:r>
              <a:rPr lang="fr-FR" sz="1800" smtClean="0"/>
              <a:t>  : taux d’activités des portes logiques, I</a:t>
            </a:r>
            <a:r>
              <a:rPr lang="fr-FR" sz="1800" baseline="-25000" smtClean="0">
                <a:solidFill>
                  <a:srgbClr val="0F3299"/>
                </a:solidFill>
              </a:rPr>
              <a:t>0</a:t>
            </a:r>
            <a:r>
              <a:rPr lang="fr-FR" sz="1800" smtClean="0"/>
              <a:t> : courant de repos (fuite)</a:t>
            </a:r>
          </a:p>
        </p:txBody>
      </p:sp>
      <p:sp>
        <p:nvSpPr>
          <p:cNvPr id="61443" name="Titre 1"/>
          <p:cNvSpPr txBox="1">
            <a:spLocks/>
          </p:cNvSpPr>
          <p:nvPr/>
        </p:nvSpPr>
        <p:spPr bwMode="auto">
          <a:xfrm>
            <a:off x="539750" y="71438"/>
            <a:ext cx="7885113" cy="720725"/>
          </a:xfrm>
          <a:prstGeom prst="rect">
            <a:avLst/>
          </a:prstGeom>
          <a:noFill/>
          <a:ln w="9525">
            <a:noFill/>
            <a:miter lim="800000"/>
            <a:headEnd/>
            <a:tailEnd/>
          </a:ln>
        </p:spPr>
        <p:txBody>
          <a:bodyPr anchor="ctr"/>
          <a:lstStyle/>
          <a:p>
            <a:r>
              <a:rPr lang="fr-FR" sz="2800" b="1">
                <a:solidFill>
                  <a:srgbClr val="0F3299"/>
                </a:solidFill>
                <a:latin typeface="Comic Sans MS" pitchFamily="66" charset="0"/>
              </a:rPr>
              <a:t>Un peut d’histoire (3/3)</a:t>
            </a:r>
          </a:p>
        </p:txBody>
      </p:sp>
    </p:spTree>
  </p:cSld>
  <p:clrMapOvr>
    <a:masterClrMapping/>
  </p:clrMapOvr>
  <p:transition advClick="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u contenu 7"/>
          <p:cNvSpPr>
            <a:spLocks noGrp="1"/>
          </p:cNvSpPr>
          <p:nvPr>
            <p:ph idx="4294967295"/>
          </p:nvPr>
        </p:nvSpPr>
        <p:spPr>
          <a:xfrm>
            <a:off x="428625" y="1000125"/>
            <a:ext cx="7918450" cy="5286375"/>
          </a:xfrm>
        </p:spPr>
        <p:txBody>
          <a:bodyPr>
            <a:normAutofit fontScale="85000" lnSpcReduction="20000"/>
          </a:bodyPr>
          <a:lstStyle/>
          <a:p>
            <a:pPr eaLnBrk="1" hangingPunct="1">
              <a:lnSpc>
                <a:spcPct val="80000"/>
              </a:lnSpc>
              <a:buFont typeface="Wingdings" pitchFamily="2" charset="2"/>
              <a:buChar char="Ø"/>
              <a:defRPr/>
            </a:pPr>
            <a:r>
              <a:rPr lang="fr-FR" sz="3100" dirty="0" smtClean="0"/>
              <a:t>PICC vers PCD sous-porteuse et SOF</a:t>
            </a:r>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endParaRPr lang="fr-FR" sz="1200" dirty="0" smtClean="0"/>
          </a:p>
          <a:p>
            <a:pPr eaLnBrk="1" hangingPunct="1">
              <a:lnSpc>
                <a:spcPct val="80000"/>
              </a:lnSpc>
              <a:buFont typeface="Wingdings" pitchFamily="2" charset="2"/>
              <a:buChar char="Ø"/>
              <a:defRPr/>
            </a:pPr>
            <a:endParaRPr lang="fr-FR" sz="1200" dirty="0" smtClean="0"/>
          </a:p>
          <a:p>
            <a:pPr eaLnBrk="1" hangingPunct="1">
              <a:lnSpc>
                <a:spcPct val="80000"/>
              </a:lnSpc>
              <a:buFont typeface="Wingdings" pitchFamily="2" charset="2"/>
              <a:buChar char="Ø"/>
              <a:defRPr/>
            </a:pPr>
            <a:endParaRPr lang="fr-FR" sz="1200" dirty="0" smtClean="0"/>
          </a:p>
          <a:p>
            <a:pPr eaLnBrk="1" hangingPunct="1">
              <a:lnSpc>
                <a:spcPct val="80000"/>
              </a:lnSpc>
              <a:buFont typeface="Wingdings" pitchFamily="2" charset="2"/>
              <a:buChar char="Ø"/>
              <a:defRPr/>
            </a:pPr>
            <a:endParaRPr lang="fr-FR" sz="1200" dirty="0" smtClean="0"/>
          </a:p>
          <a:p>
            <a:pPr eaLnBrk="1" hangingPunct="1">
              <a:lnSpc>
                <a:spcPct val="80000"/>
              </a:lnSpc>
              <a:buFont typeface="Wingdings" pitchFamily="2" charset="2"/>
              <a:buChar char="Ø"/>
              <a:defRPr/>
            </a:pPr>
            <a:endParaRPr lang="fr-FR" sz="3100" dirty="0" smtClean="0"/>
          </a:p>
          <a:p>
            <a:pPr eaLnBrk="1" hangingPunct="1">
              <a:lnSpc>
                <a:spcPct val="80000"/>
              </a:lnSpc>
              <a:buFont typeface="Wingdings" pitchFamily="2" charset="2"/>
              <a:buChar char="Ø"/>
              <a:defRPr/>
            </a:pPr>
            <a:r>
              <a:rPr lang="fr-FR" sz="3100" dirty="0" smtClean="0"/>
              <a:t>PICC vers PCD sous-porteuse et EOF</a:t>
            </a:r>
          </a:p>
          <a:p>
            <a:pPr lvl="1" eaLnBrk="1" hangingPunct="1">
              <a:lnSpc>
                <a:spcPct val="80000"/>
              </a:lnSpc>
              <a:buFont typeface="Wingdings" pitchFamily="2" charset="2"/>
              <a:buChar char="ü"/>
              <a:defRPr/>
            </a:pPr>
            <a:r>
              <a:rPr lang="fr-FR" sz="2500" dirty="0" smtClean="0"/>
              <a:t>Le PICC ne doit pas s’arrêter avant la fin d’EOF et pas au delà de 2 </a:t>
            </a:r>
            <a:r>
              <a:rPr lang="fr-FR" sz="2500" dirty="0" err="1" smtClean="0"/>
              <a:t>etu</a:t>
            </a:r>
            <a:r>
              <a:rPr lang="fr-FR" sz="2500" dirty="0" smtClean="0"/>
              <a:t> après l’EOF.</a:t>
            </a:r>
          </a:p>
          <a:p>
            <a:pPr lvl="1" eaLnBrk="1" hangingPunct="1">
              <a:lnSpc>
                <a:spcPct val="80000"/>
              </a:lnSpc>
              <a:buFont typeface="Wingdings" pitchFamily="2" charset="2"/>
              <a:buChar char="ü"/>
              <a:defRPr/>
            </a:pPr>
            <a:r>
              <a:rPr lang="fr-FR" sz="2500" dirty="0" smtClean="0"/>
              <a:t>Le délai minimum (FDT) entre le début du EOF du PICC et le début du SOF du PCD doit être de 14 </a:t>
            </a:r>
            <a:r>
              <a:rPr lang="fr-FR" sz="2500" dirty="0" err="1" smtClean="0"/>
              <a:t>etu</a:t>
            </a:r>
            <a:endParaRPr lang="fr-FR" sz="2500" dirty="0" smtClean="0"/>
          </a:p>
        </p:txBody>
      </p:sp>
      <p:sp>
        <p:nvSpPr>
          <p:cNvPr id="136195" name="Rectangle 2"/>
          <p:cNvSpPr>
            <a:spLocks noGrp="1" noChangeArrowheads="1"/>
          </p:cNvSpPr>
          <p:nvPr>
            <p:ph type="title" idx="4294967295"/>
          </p:nvPr>
        </p:nvSpPr>
        <p:spPr>
          <a:xfrm>
            <a:off x="428625" y="128588"/>
            <a:ext cx="7727950" cy="585787"/>
          </a:xfrm>
        </p:spPr>
        <p:txBody>
          <a:bodyPr/>
          <a:lstStyle/>
          <a:p>
            <a:pPr eaLnBrk="1" hangingPunct="1"/>
            <a:r>
              <a:rPr lang="fr-FR" altLang="fr-FR" smtClean="0"/>
              <a:t>Format Trame - Type B (4/6)</a:t>
            </a:r>
            <a:endParaRPr lang="en-US" altLang="fr-FR" smtClean="0"/>
          </a:p>
        </p:txBody>
      </p:sp>
      <p:pic>
        <p:nvPicPr>
          <p:cNvPr id="136196" name="Picture 4"/>
          <p:cNvPicPr>
            <a:picLocks noChangeAspect="1" noChangeArrowheads="1"/>
          </p:cNvPicPr>
          <p:nvPr/>
        </p:nvPicPr>
        <p:blipFill>
          <a:blip r:embed="rId3" cstate="print"/>
          <a:srcRect/>
          <a:stretch>
            <a:fillRect/>
          </a:stretch>
        </p:blipFill>
        <p:spPr bwMode="auto">
          <a:xfrm>
            <a:off x="1093788" y="1357313"/>
            <a:ext cx="6764337" cy="1628775"/>
          </a:xfrm>
          <a:prstGeom prst="rect">
            <a:avLst/>
          </a:prstGeom>
          <a:noFill/>
          <a:ln w="9525">
            <a:noFill/>
            <a:miter lim="800000"/>
            <a:headEnd/>
            <a:tailEnd/>
          </a:ln>
        </p:spPr>
      </p:pic>
      <p:pic>
        <p:nvPicPr>
          <p:cNvPr id="136197" name="Picture 5"/>
          <p:cNvPicPr>
            <a:picLocks noChangeAspect="1" noChangeArrowheads="1"/>
          </p:cNvPicPr>
          <p:nvPr/>
        </p:nvPicPr>
        <p:blipFill>
          <a:blip r:embed="rId4" cstate="print"/>
          <a:srcRect/>
          <a:stretch>
            <a:fillRect/>
          </a:stretch>
        </p:blipFill>
        <p:spPr bwMode="auto">
          <a:xfrm>
            <a:off x="2122488" y="3000375"/>
            <a:ext cx="4686300" cy="18097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Espace réservé du contenu 9"/>
          <p:cNvSpPr>
            <a:spLocks noGrp="1"/>
          </p:cNvSpPr>
          <p:nvPr>
            <p:ph idx="4294967295"/>
          </p:nvPr>
        </p:nvSpPr>
        <p:spPr>
          <a:xfrm>
            <a:off x="500063" y="1314450"/>
            <a:ext cx="7858125" cy="4257675"/>
          </a:xfrm>
        </p:spPr>
        <p:txBody>
          <a:bodyPr/>
          <a:lstStyle/>
          <a:p>
            <a:pPr eaLnBrk="1" hangingPunct="1">
              <a:buFont typeface="Wingdings" pitchFamily="2" charset="2"/>
              <a:buChar char="Ø"/>
            </a:pPr>
            <a:r>
              <a:rPr lang="fr-FR" sz="2800" smtClean="0"/>
              <a:t>Une trame est considérée comme correcte si elle est reçu avec un CRC_B valide (défini par la norme 14443 et ISO/IEC 3309).</a:t>
            </a:r>
          </a:p>
        </p:txBody>
      </p:sp>
      <p:sp>
        <p:nvSpPr>
          <p:cNvPr id="38916" name="Rectangle 2"/>
          <p:cNvSpPr>
            <a:spLocks noGrp="1" noChangeArrowheads="1"/>
          </p:cNvSpPr>
          <p:nvPr>
            <p:ph type="title" idx="4294967295"/>
          </p:nvPr>
        </p:nvSpPr>
        <p:spPr>
          <a:xfrm>
            <a:off x="428625" y="128588"/>
            <a:ext cx="7727950" cy="585787"/>
          </a:xfrm>
        </p:spPr>
        <p:txBody>
          <a:bodyPr/>
          <a:lstStyle/>
          <a:p>
            <a:pPr eaLnBrk="1" hangingPunct="1"/>
            <a:r>
              <a:rPr lang="fr-FR" altLang="fr-FR" smtClean="0"/>
              <a:t>Format Trame - Type B (5/6)</a:t>
            </a:r>
            <a:endParaRPr lang="en-US" altLang="fr-FR" smtClean="0"/>
          </a:p>
        </p:txBody>
      </p:sp>
      <p:graphicFrame>
        <p:nvGraphicFramePr>
          <p:cNvPr id="38914" name="Object 2"/>
          <p:cNvGraphicFramePr>
            <a:graphicFrameLocks noChangeAspect="1"/>
          </p:cNvGraphicFramePr>
          <p:nvPr/>
        </p:nvGraphicFramePr>
        <p:xfrm>
          <a:off x="857250" y="2857500"/>
          <a:ext cx="7696200" cy="2590800"/>
        </p:xfrm>
        <a:graphic>
          <a:graphicData uri="http://schemas.openxmlformats.org/presentationml/2006/ole">
            <mc:AlternateContent xmlns:mc="http://schemas.openxmlformats.org/markup-compatibility/2006">
              <mc:Choice xmlns:v="urn:schemas-microsoft-com:vml" Requires="v">
                <p:oleObj spid="_x0000_s38948" name="Bitmap Image" r:id="rId4" imgW="5342857" imgH="1752381" progId="PBrush">
                  <p:embed/>
                </p:oleObj>
              </mc:Choice>
              <mc:Fallback>
                <p:oleObj name="Bitmap Image" r:id="rId4" imgW="5342857" imgH="1752381"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2857500"/>
                        <a:ext cx="7696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917" name="Picture 4"/>
          <p:cNvPicPr>
            <a:picLocks noChangeAspect="1" noChangeArrowheads="1"/>
          </p:cNvPicPr>
          <p:nvPr/>
        </p:nvPicPr>
        <p:blipFill>
          <a:blip r:embed="rId6" cstate="print"/>
          <a:srcRect/>
          <a:stretch>
            <a:fillRect/>
          </a:stretch>
        </p:blipFill>
        <p:spPr bwMode="auto">
          <a:xfrm>
            <a:off x="1597025" y="5572125"/>
            <a:ext cx="6189663" cy="60166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Espace réservé du contenu 5"/>
          <p:cNvSpPr>
            <a:spLocks noGrp="1"/>
          </p:cNvSpPr>
          <p:nvPr>
            <p:ph idx="4294967295"/>
          </p:nvPr>
        </p:nvSpPr>
        <p:spPr>
          <a:xfrm>
            <a:off x="428625" y="1143000"/>
            <a:ext cx="7918450" cy="1141413"/>
          </a:xfrm>
        </p:spPr>
        <p:txBody>
          <a:bodyPr/>
          <a:lstStyle/>
          <a:p>
            <a:pPr eaLnBrk="1" hangingPunct="1">
              <a:buFont typeface="Wingdings" pitchFamily="2" charset="2"/>
              <a:buChar char="Ø"/>
            </a:pPr>
            <a:r>
              <a:rPr lang="fr-FR" smtClean="0"/>
              <a:t>FDT du PCD vers PICC</a:t>
            </a:r>
          </a:p>
          <a:p>
            <a:pPr lvl="1" eaLnBrk="1" hangingPunct="1">
              <a:buFont typeface="Wingdings" pitchFamily="2" charset="2"/>
              <a:buChar char="ü"/>
            </a:pPr>
            <a:r>
              <a:rPr lang="fr-FR" smtClean="0"/>
              <a:t>TR0 et TR1</a:t>
            </a:r>
          </a:p>
        </p:txBody>
      </p:sp>
      <p:sp>
        <p:nvSpPr>
          <p:cNvPr id="39940" name="Rectangle 2"/>
          <p:cNvSpPr>
            <a:spLocks noGrp="1" noChangeArrowheads="1"/>
          </p:cNvSpPr>
          <p:nvPr>
            <p:ph type="title" idx="4294967295"/>
          </p:nvPr>
        </p:nvSpPr>
        <p:spPr>
          <a:xfrm>
            <a:off x="428625" y="142875"/>
            <a:ext cx="7727950" cy="585788"/>
          </a:xfrm>
        </p:spPr>
        <p:txBody>
          <a:bodyPr/>
          <a:lstStyle/>
          <a:p>
            <a:pPr eaLnBrk="1" hangingPunct="1"/>
            <a:r>
              <a:rPr lang="fr-FR" altLang="fr-FR" smtClean="0"/>
              <a:t>Format Trame - Type B (6/6)</a:t>
            </a:r>
            <a:endParaRPr lang="en-US" altLang="fr-FR" smtClean="0"/>
          </a:p>
        </p:txBody>
      </p:sp>
      <p:graphicFrame>
        <p:nvGraphicFramePr>
          <p:cNvPr id="39938" name="Object 2"/>
          <p:cNvGraphicFramePr>
            <a:graphicFrameLocks noChangeAspect="1"/>
          </p:cNvGraphicFramePr>
          <p:nvPr/>
        </p:nvGraphicFramePr>
        <p:xfrm>
          <a:off x="571500" y="2286000"/>
          <a:ext cx="8274050" cy="3929063"/>
        </p:xfrm>
        <a:graphic>
          <a:graphicData uri="http://schemas.openxmlformats.org/presentationml/2006/ole">
            <mc:AlternateContent xmlns:mc="http://schemas.openxmlformats.org/markup-compatibility/2006">
              <mc:Choice xmlns:v="urn:schemas-microsoft-com:vml" Requires="v">
                <p:oleObj spid="_x0000_s39972" name="Bitmap Image" r:id="rId4" imgW="4847619" imgH="2152951" progId="PBrush">
                  <p:embed/>
                </p:oleObj>
              </mc:Choice>
              <mc:Fallback>
                <p:oleObj name="Bitmap Image" r:id="rId4" imgW="4847619" imgH="2152951"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2286000"/>
                        <a:ext cx="8274050"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u contenu 44"/>
          <p:cNvSpPr>
            <a:spLocks noGrp="1"/>
          </p:cNvSpPr>
          <p:nvPr>
            <p:ph idx="4294967295"/>
          </p:nvPr>
        </p:nvSpPr>
        <p:spPr>
          <a:xfrm>
            <a:off x="500063" y="1358900"/>
            <a:ext cx="8429625" cy="4713288"/>
          </a:xfrm>
        </p:spPr>
        <p:txBody>
          <a:bodyPr/>
          <a:lstStyle/>
          <a:p>
            <a:pPr eaLnBrk="1" hangingPunct="1">
              <a:buFont typeface="Wingdings" pitchFamily="2" charset="2"/>
              <a:buChar char="Ø"/>
            </a:pPr>
            <a:r>
              <a:rPr lang="fr-FR" sz="2400" dirty="0" smtClean="0"/>
              <a:t>L’anticollision est contrôlé par le PCD (maître-esclave), qui permet de séparer les transmissions des PICC dans le temps. Le PCD ne permet qu’à une seule carte de dialoguer</a:t>
            </a:r>
          </a:p>
          <a:p>
            <a:pPr lvl="1" eaLnBrk="1" hangingPunct="1">
              <a:buFont typeface="Wingdings" pitchFamily="2" charset="2"/>
              <a:buChar char="ü"/>
            </a:pPr>
            <a:r>
              <a:rPr lang="fr-FR" sz="2000" dirty="0" smtClean="0"/>
              <a:t>Solution Pseudo – déterministe</a:t>
            </a:r>
          </a:p>
          <a:p>
            <a:pPr lvl="2" eaLnBrk="1" hangingPunct="1">
              <a:buFont typeface="Courier New" pitchFamily="49" charset="0"/>
              <a:buChar char="o"/>
            </a:pPr>
            <a:r>
              <a:rPr lang="fr-FR" sz="1800" dirty="0" smtClean="0"/>
              <a:t>Multi-time slot pour la réponse du PICC : chaque carte n’a le droit de répondre que dans une plage. Si le nombre de plage est grand, le PCD trouve presque toujours une plage dans laquelle une seule carte a répondu, et elle est choisie..</a:t>
            </a:r>
          </a:p>
          <a:p>
            <a:pPr lvl="1" eaLnBrk="1" hangingPunct="1">
              <a:buFont typeface="Wingdings" pitchFamily="2" charset="2"/>
              <a:buChar char="ü"/>
            </a:pPr>
            <a:r>
              <a:rPr lang="fr-FR" sz="2000" dirty="0" smtClean="0"/>
              <a:t>Solution Probabiliste</a:t>
            </a:r>
          </a:p>
          <a:p>
            <a:pPr lvl="2" eaLnBrk="1" hangingPunct="1">
              <a:buFont typeface="Courier New" pitchFamily="49" charset="0"/>
              <a:buChar char="o"/>
            </a:pPr>
            <a:r>
              <a:rPr lang="fr-FR" sz="1800" dirty="0" smtClean="0"/>
              <a:t>Simple slot avec une probabilité de réponse du PICC : il y a une seule tranche , mais, chaque carte tire au sort pour décider si elle répond ou non. La probabilité est majorée par 1/N</a:t>
            </a:r>
          </a:p>
          <a:p>
            <a:pPr lvl="1" eaLnBrk="1" hangingPunct="1">
              <a:buFont typeface="Wingdings" pitchFamily="2" charset="2"/>
              <a:buChar char="ü"/>
            </a:pPr>
            <a:r>
              <a:rPr lang="fr-FR" altLang="fr-FR" sz="2000" dirty="0" smtClean="0"/>
              <a:t>Autre solution combinant les deux approches</a:t>
            </a:r>
          </a:p>
        </p:txBody>
      </p:sp>
      <p:sp>
        <p:nvSpPr>
          <p:cNvPr id="137219" name="Rectangle 2"/>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 Type B</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7218">
                                            <p:txEl>
                                              <p:pRg st="1" end="1"/>
                                            </p:txEl>
                                          </p:spTgt>
                                        </p:tgtEl>
                                        <p:attrNameLst>
                                          <p:attrName>style.visibility</p:attrName>
                                        </p:attrNameLst>
                                      </p:cBhvr>
                                      <p:to>
                                        <p:strVal val="visible"/>
                                      </p:to>
                                    </p:set>
                                    <p:animEffect transition="in" filter="checkerboard(across)">
                                      <p:cBhvr>
                                        <p:cTn id="7" dur="500"/>
                                        <p:tgtEl>
                                          <p:spTgt spid="137218">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7218">
                                            <p:txEl>
                                              <p:pRg st="2" end="2"/>
                                            </p:txEl>
                                          </p:spTgt>
                                        </p:tgtEl>
                                        <p:attrNameLst>
                                          <p:attrName>style.visibility</p:attrName>
                                        </p:attrNameLst>
                                      </p:cBhvr>
                                      <p:to>
                                        <p:strVal val="visible"/>
                                      </p:to>
                                    </p:set>
                                    <p:animEffect transition="in" filter="checkerboard(across)">
                                      <p:cBhvr>
                                        <p:cTn id="10" dur="500"/>
                                        <p:tgtEl>
                                          <p:spTgt spid="137218">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37218">
                                            <p:txEl>
                                              <p:pRg st="3" end="3"/>
                                            </p:txEl>
                                          </p:spTgt>
                                        </p:tgtEl>
                                        <p:attrNameLst>
                                          <p:attrName>style.visibility</p:attrName>
                                        </p:attrNameLst>
                                      </p:cBhvr>
                                      <p:to>
                                        <p:strVal val="visible"/>
                                      </p:to>
                                    </p:set>
                                    <p:animEffect transition="in" filter="checkerboard(across)">
                                      <p:cBhvr>
                                        <p:cTn id="13" dur="500"/>
                                        <p:tgtEl>
                                          <p:spTgt spid="137218">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37218">
                                            <p:txEl>
                                              <p:pRg st="4" end="4"/>
                                            </p:txEl>
                                          </p:spTgt>
                                        </p:tgtEl>
                                        <p:attrNameLst>
                                          <p:attrName>style.visibility</p:attrName>
                                        </p:attrNameLst>
                                      </p:cBhvr>
                                      <p:to>
                                        <p:strVal val="visible"/>
                                      </p:to>
                                    </p:set>
                                    <p:animEffect transition="in" filter="checkerboard(across)">
                                      <p:cBhvr>
                                        <p:cTn id="16" dur="500"/>
                                        <p:tgtEl>
                                          <p:spTgt spid="137218">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37218">
                                            <p:txEl>
                                              <p:pRg st="5" end="5"/>
                                            </p:txEl>
                                          </p:spTgt>
                                        </p:tgtEl>
                                        <p:attrNameLst>
                                          <p:attrName>style.visibility</p:attrName>
                                        </p:attrNameLst>
                                      </p:cBhvr>
                                      <p:to>
                                        <p:strVal val="visible"/>
                                      </p:to>
                                    </p:set>
                                    <p:animEffect transition="in" filter="checkerboard(across)">
                                      <p:cBhvr>
                                        <p:cTn id="19" dur="500"/>
                                        <p:tgtEl>
                                          <p:spTgt spid="137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115" name="Picture 43"/>
          <p:cNvPicPr>
            <a:picLocks noChangeAspect="1" noChangeArrowheads="1"/>
          </p:cNvPicPr>
          <p:nvPr/>
        </p:nvPicPr>
        <p:blipFill>
          <a:blip r:embed="rId3" cstate="print"/>
          <a:srcRect/>
          <a:stretch>
            <a:fillRect/>
          </a:stretch>
        </p:blipFill>
        <p:spPr bwMode="auto">
          <a:xfrm>
            <a:off x="1885950" y="0"/>
            <a:ext cx="4743450" cy="6858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advClick="0"/>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ce réservé du contenu 44"/>
          <p:cNvSpPr>
            <a:spLocks noGrp="1"/>
          </p:cNvSpPr>
          <p:nvPr>
            <p:ph idx="4294967295"/>
          </p:nvPr>
        </p:nvSpPr>
        <p:spPr>
          <a:xfrm>
            <a:off x="323528" y="1287463"/>
            <a:ext cx="8464425" cy="4713287"/>
          </a:xfrm>
        </p:spPr>
        <p:txBody>
          <a:bodyPr/>
          <a:lstStyle/>
          <a:p>
            <a:pPr eaLnBrk="1" hangingPunct="1">
              <a:buFont typeface="Wingdings" pitchFamily="2" charset="2"/>
              <a:buChar char="Ø"/>
            </a:pPr>
            <a:r>
              <a:rPr lang="fr-FR" sz="2400" dirty="0" smtClean="0"/>
              <a:t>Le PCD envoie des trames REQB/WUPB d’invitation à émettre (mode polling). La porteuse réveille la carte qui passe à l’état </a:t>
            </a:r>
            <a:r>
              <a:rPr lang="fr-FR" sz="2400" dirty="0" err="1" smtClean="0"/>
              <a:t>Idle</a:t>
            </a:r>
            <a:r>
              <a:rPr lang="fr-FR" sz="2400" dirty="0" smtClean="0"/>
              <a:t>. </a:t>
            </a:r>
          </a:p>
          <a:p>
            <a:pPr eaLnBrk="1" hangingPunct="1">
              <a:buFont typeface="Wingdings" pitchFamily="2" charset="2"/>
              <a:buChar char="Ø"/>
            </a:pPr>
            <a:endParaRPr lang="fr-FR" sz="2800" dirty="0" smtClean="0"/>
          </a:p>
          <a:p>
            <a:pPr eaLnBrk="1" hangingPunct="1">
              <a:buFont typeface="Wingdings" pitchFamily="2" charset="2"/>
              <a:buChar char="Ø"/>
            </a:pPr>
            <a:endParaRPr lang="fr-FR" sz="2800" dirty="0" smtClean="0"/>
          </a:p>
          <a:p>
            <a:pPr eaLnBrk="1" hangingPunct="1">
              <a:buFont typeface="Wingdings" pitchFamily="2" charset="2"/>
              <a:buChar char="Ø"/>
            </a:pPr>
            <a:endParaRPr lang="fr-FR" sz="1000" dirty="0" smtClean="0"/>
          </a:p>
          <a:p>
            <a:pPr eaLnBrk="1" hangingPunct="1">
              <a:buFont typeface="Wingdings" pitchFamily="2" charset="2"/>
              <a:buChar char="Ø"/>
            </a:pPr>
            <a:endParaRPr lang="fr-FR" sz="1000" dirty="0" smtClean="0"/>
          </a:p>
          <a:p>
            <a:pPr eaLnBrk="1" hangingPunct="1">
              <a:buFont typeface="Wingdings" pitchFamily="2" charset="2"/>
              <a:buChar char="Ø"/>
            </a:pPr>
            <a:endParaRPr lang="fr-FR" sz="1000" dirty="0" smtClean="0"/>
          </a:p>
          <a:p>
            <a:pPr eaLnBrk="1" hangingPunct="1">
              <a:buFont typeface="Wingdings" pitchFamily="2" charset="2"/>
              <a:buChar char="Ø"/>
            </a:pPr>
            <a:endParaRPr lang="fr-FR" sz="1000" dirty="0" smtClean="0"/>
          </a:p>
          <a:p>
            <a:pPr lvl="1" eaLnBrk="1" hangingPunct="1">
              <a:buFont typeface="Wingdings" pitchFamily="2" charset="2"/>
              <a:buChar char="ü"/>
            </a:pPr>
            <a:r>
              <a:rPr lang="fr-FR" sz="2000" dirty="0" err="1" smtClean="0"/>
              <a:t>Apf</a:t>
            </a:r>
            <a:r>
              <a:rPr lang="fr-FR" sz="2000" dirty="0" smtClean="0"/>
              <a:t> : Anticollision </a:t>
            </a:r>
            <a:r>
              <a:rPr lang="fr-FR" sz="2000" dirty="0" err="1" smtClean="0"/>
              <a:t>Prefix</a:t>
            </a:r>
            <a:r>
              <a:rPr lang="fr-FR" sz="2000" dirty="0" smtClean="0"/>
              <a:t>, a une valeur réservée : (05h) utilisé pour marquer les plages horaires (slot marker)</a:t>
            </a:r>
          </a:p>
          <a:p>
            <a:pPr lvl="1" eaLnBrk="1" hangingPunct="1">
              <a:buFont typeface="Wingdings" pitchFamily="2" charset="2"/>
              <a:buChar char="ü"/>
            </a:pPr>
            <a:r>
              <a:rPr lang="fr-FR" sz="2000" dirty="0" smtClean="0"/>
              <a:t>AFI (Application </a:t>
            </a:r>
            <a:r>
              <a:rPr lang="fr-FR" sz="2000" dirty="0" err="1" smtClean="0"/>
              <a:t>Family</a:t>
            </a:r>
            <a:r>
              <a:rPr lang="fr-FR" sz="2000" dirty="0" smtClean="0"/>
              <a:t> Identifier) de 1 octet pour présélectionner la ou les cartes que le PCD sait traiter.</a:t>
            </a:r>
          </a:p>
          <a:p>
            <a:pPr lvl="1" eaLnBrk="1" hangingPunct="1">
              <a:buFont typeface="Wingdings" pitchFamily="2" charset="2"/>
              <a:buChar char="ü"/>
            </a:pPr>
            <a:r>
              <a:rPr lang="fr-FR" sz="2000" dirty="0" smtClean="0"/>
              <a:t>PARAM défini le nombre de plages horaire (slots) disponibles</a:t>
            </a:r>
          </a:p>
        </p:txBody>
      </p:sp>
      <p:sp>
        <p:nvSpPr>
          <p:cNvPr id="139267" name="Rectangle 2"/>
          <p:cNvSpPr>
            <a:spLocks noGrp="1" noChangeArrowheads="1"/>
          </p:cNvSpPr>
          <p:nvPr>
            <p:ph type="title" idx="4294967295"/>
          </p:nvPr>
        </p:nvSpPr>
        <p:spPr>
          <a:xfrm>
            <a:off x="487363" y="128588"/>
            <a:ext cx="7727950" cy="585787"/>
          </a:xfrm>
        </p:spPr>
        <p:txBody>
          <a:bodyPr/>
          <a:lstStyle/>
          <a:p>
            <a:pPr eaLnBrk="1" hangingPunct="1"/>
            <a:r>
              <a:rPr lang="fr-FR" altLang="fr-FR" smtClean="0"/>
              <a:t>REQB/WUPB - Type B (1/2)</a:t>
            </a:r>
          </a:p>
        </p:txBody>
      </p:sp>
      <p:pic>
        <p:nvPicPr>
          <p:cNvPr id="139268" name="Picture 5"/>
          <p:cNvPicPr>
            <a:picLocks noChangeAspect="1" noChangeArrowheads="1"/>
          </p:cNvPicPr>
          <p:nvPr/>
        </p:nvPicPr>
        <p:blipFill>
          <a:blip r:embed="rId3" cstate="print"/>
          <a:srcRect/>
          <a:stretch>
            <a:fillRect/>
          </a:stretch>
        </p:blipFill>
        <p:spPr bwMode="auto">
          <a:xfrm>
            <a:off x="714375" y="2667000"/>
            <a:ext cx="7696200" cy="1333500"/>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9266">
                                            <p:txEl>
                                              <p:pRg st="7" end="7"/>
                                            </p:txEl>
                                          </p:spTgt>
                                        </p:tgtEl>
                                        <p:attrNameLst>
                                          <p:attrName>style.visibility</p:attrName>
                                        </p:attrNameLst>
                                      </p:cBhvr>
                                      <p:to>
                                        <p:strVal val="visible"/>
                                      </p:to>
                                    </p:set>
                                    <p:animEffect transition="in" filter="checkerboard(across)">
                                      <p:cBhvr>
                                        <p:cTn id="7" dur="500"/>
                                        <p:tgtEl>
                                          <p:spTgt spid="139266">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9266">
                                            <p:txEl>
                                              <p:pRg st="8" end="8"/>
                                            </p:txEl>
                                          </p:spTgt>
                                        </p:tgtEl>
                                        <p:attrNameLst>
                                          <p:attrName>style.visibility</p:attrName>
                                        </p:attrNameLst>
                                      </p:cBhvr>
                                      <p:to>
                                        <p:strVal val="visible"/>
                                      </p:to>
                                    </p:set>
                                    <p:animEffect transition="in" filter="checkerboard(across)">
                                      <p:cBhvr>
                                        <p:cTn id="10" dur="500"/>
                                        <p:tgtEl>
                                          <p:spTgt spid="139266">
                                            <p:txEl>
                                              <p:pRg st="8" end="8"/>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39266">
                                            <p:txEl>
                                              <p:pRg st="9" end="9"/>
                                            </p:txEl>
                                          </p:spTgt>
                                        </p:tgtEl>
                                        <p:attrNameLst>
                                          <p:attrName>style.visibility</p:attrName>
                                        </p:attrNameLst>
                                      </p:cBhvr>
                                      <p:to>
                                        <p:strVal val="visible"/>
                                      </p:to>
                                    </p:set>
                                    <p:animEffect transition="in" filter="checkerboard(across)">
                                      <p:cBhvr>
                                        <p:cTn id="13" dur="500"/>
                                        <p:tgtEl>
                                          <p:spTgt spid="13926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ce réservé du contenu 44"/>
          <p:cNvSpPr>
            <a:spLocks noGrp="1"/>
          </p:cNvSpPr>
          <p:nvPr>
            <p:ph idx="4294967295"/>
          </p:nvPr>
        </p:nvSpPr>
        <p:spPr>
          <a:xfrm>
            <a:off x="428625" y="1143000"/>
            <a:ext cx="7561263" cy="4257675"/>
          </a:xfrm>
        </p:spPr>
        <p:txBody>
          <a:bodyPr/>
          <a:lstStyle/>
          <a:p>
            <a:pPr eaLnBrk="1" hangingPunct="1">
              <a:buFont typeface="Wingdings" pitchFamily="2" charset="2"/>
              <a:buChar char="Ø"/>
            </a:pPr>
            <a:r>
              <a:rPr lang="fr-FR" sz="2400" smtClean="0"/>
              <a:t>AFI (Application Family Identifier)</a:t>
            </a:r>
          </a:p>
          <a:p>
            <a:pPr eaLnBrk="1" hangingPunct="1">
              <a:buFont typeface="Wingdings" pitchFamily="2" charset="2"/>
              <a:buChar char="Ø"/>
            </a:pPr>
            <a:endParaRPr lang="fr-FR" sz="2400" smtClean="0"/>
          </a:p>
          <a:p>
            <a:pPr eaLnBrk="1" hangingPunct="1">
              <a:buFont typeface="Wingdings" pitchFamily="2" charset="2"/>
              <a:buChar char="Ø"/>
            </a:pPr>
            <a:endParaRPr lang="fr-FR" sz="2400" smtClean="0"/>
          </a:p>
          <a:p>
            <a:pPr eaLnBrk="1" hangingPunct="1">
              <a:buFont typeface="Wingdings" pitchFamily="2" charset="2"/>
              <a:buChar char="Ø"/>
            </a:pPr>
            <a:endParaRPr lang="fr-FR" sz="2400" smtClean="0"/>
          </a:p>
          <a:p>
            <a:pPr eaLnBrk="1" hangingPunct="1">
              <a:buFont typeface="Wingdings" pitchFamily="2" charset="2"/>
              <a:buChar char="Ø"/>
            </a:pPr>
            <a:endParaRPr lang="fr-FR" sz="2400" smtClean="0"/>
          </a:p>
          <a:p>
            <a:pPr eaLnBrk="1" hangingPunct="1">
              <a:buFont typeface="Wingdings" pitchFamily="2" charset="2"/>
              <a:buChar char="Ø"/>
            </a:pPr>
            <a:endParaRPr lang="fr-FR" sz="2400" smtClean="0"/>
          </a:p>
          <a:p>
            <a:pPr eaLnBrk="1" hangingPunct="1">
              <a:buFont typeface="Wingdings" pitchFamily="2" charset="2"/>
              <a:buChar char="Ø"/>
            </a:pPr>
            <a:endParaRPr lang="fr-FR" sz="2400" smtClean="0"/>
          </a:p>
          <a:p>
            <a:pPr eaLnBrk="1" hangingPunct="1">
              <a:buFont typeface="Wingdings" pitchFamily="2" charset="2"/>
              <a:buChar char="Ø"/>
            </a:pPr>
            <a:r>
              <a:rPr lang="fr-FR" sz="2400" smtClean="0"/>
              <a:t>PARAM </a:t>
            </a:r>
          </a:p>
        </p:txBody>
      </p:sp>
      <p:sp>
        <p:nvSpPr>
          <p:cNvPr id="140291" name="Rectangle 2"/>
          <p:cNvSpPr>
            <a:spLocks noGrp="1" noChangeArrowheads="1"/>
          </p:cNvSpPr>
          <p:nvPr>
            <p:ph type="title" idx="4294967295"/>
          </p:nvPr>
        </p:nvSpPr>
        <p:spPr>
          <a:xfrm>
            <a:off x="500063" y="142875"/>
            <a:ext cx="7727950" cy="585788"/>
          </a:xfrm>
        </p:spPr>
        <p:txBody>
          <a:bodyPr/>
          <a:lstStyle/>
          <a:p>
            <a:pPr eaLnBrk="1" hangingPunct="1"/>
            <a:r>
              <a:rPr lang="fr-FR" altLang="fr-FR" smtClean="0"/>
              <a:t>REQB/WUPB - Type B (2/2)</a:t>
            </a:r>
          </a:p>
        </p:txBody>
      </p:sp>
      <p:pic>
        <p:nvPicPr>
          <p:cNvPr id="140292" name="Picture 2"/>
          <p:cNvPicPr>
            <a:picLocks noChangeAspect="1" noChangeArrowheads="1"/>
          </p:cNvPicPr>
          <p:nvPr/>
        </p:nvPicPr>
        <p:blipFill>
          <a:blip r:embed="rId3" cstate="print"/>
          <a:srcRect/>
          <a:stretch>
            <a:fillRect/>
          </a:stretch>
        </p:blipFill>
        <p:spPr bwMode="auto">
          <a:xfrm>
            <a:off x="2357438" y="1662113"/>
            <a:ext cx="5368925" cy="2552700"/>
          </a:xfrm>
          <a:prstGeom prst="rect">
            <a:avLst/>
          </a:prstGeom>
          <a:noFill/>
          <a:ln w="9525">
            <a:noFill/>
            <a:miter lim="800000"/>
            <a:headEnd/>
            <a:tailEnd/>
          </a:ln>
        </p:spPr>
      </p:pic>
      <p:pic>
        <p:nvPicPr>
          <p:cNvPr id="140293" name="Picture 3"/>
          <p:cNvPicPr>
            <a:picLocks noChangeAspect="1" noChangeArrowheads="1"/>
          </p:cNvPicPr>
          <p:nvPr/>
        </p:nvPicPr>
        <p:blipFill>
          <a:blip r:embed="rId4" cstate="print"/>
          <a:srcRect/>
          <a:stretch>
            <a:fillRect/>
          </a:stretch>
        </p:blipFill>
        <p:spPr bwMode="auto">
          <a:xfrm>
            <a:off x="2357438" y="4572000"/>
            <a:ext cx="4403725" cy="17875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ce réservé du contenu 10"/>
          <p:cNvSpPr>
            <a:spLocks noGrp="1"/>
          </p:cNvSpPr>
          <p:nvPr>
            <p:ph idx="4294967295"/>
          </p:nvPr>
        </p:nvSpPr>
        <p:spPr>
          <a:xfrm>
            <a:off x="323528" y="1052736"/>
            <a:ext cx="8072438" cy="3006080"/>
          </a:xfrm>
        </p:spPr>
        <p:txBody>
          <a:bodyPr/>
          <a:lstStyle/>
          <a:p>
            <a:pPr eaLnBrk="1" hangingPunct="1">
              <a:buFont typeface="Wingdings" pitchFamily="2" charset="2"/>
              <a:buChar char="Ø"/>
            </a:pPr>
            <a:r>
              <a:rPr lang="fr-FR" sz="2800" dirty="0" smtClean="0"/>
              <a:t>La station de base propose N plages horaires où les cartes à puce présentes peuvent répondre (N = 1, 2, 4, 8 ou 16)</a:t>
            </a:r>
          </a:p>
          <a:p>
            <a:pPr lvl="1" eaLnBrk="1" hangingPunct="1">
              <a:buFont typeface="Wingdings" pitchFamily="2" charset="2"/>
              <a:buChar char="ü"/>
            </a:pPr>
            <a:r>
              <a:rPr lang="fr-FR" sz="2400" dirty="0" smtClean="0"/>
              <a:t>Si N = 1, la carte transmet un ATQB et se met en mode </a:t>
            </a:r>
            <a:r>
              <a:rPr lang="fr-FR" sz="2400" dirty="0" err="1" smtClean="0"/>
              <a:t>Ready</a:t>
            </a:r>
            <a:endParaRPr lang="fr-FR" sz="2400" dirty="0" smtClean="0"/>
          </a:p>
          <a:p>
            <a:pPr lvl="1" eaLnBrk="1" hangingPunct="1">
              <a:buFont typeface="Wingdings" pitchFamily="2" charset="2"/>
              <a:buChar char="ü"/>
            </a:pPr>
            <a:r>
              <a:rPr lang="fr-FR" sz="2400" dirty="0" smtClean="0"/>
              <a:t>Si N&gt;1, la carte engendre un nombre aléatoire R entre 1 et N</a:t>
            </a:r>
          </a:p>
        </p:txBody>
      </p:sp>
      <p:sp>
        <p:nvSpPr>
          <p:cNvPr id="141315"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 Type B (1/9)</a:t>
            </a:r>
            <a:endParaRPr lang="en-US" altLang="fr-FR" smtClean="0"/>
          </a:p>
        </p:txBody>
      </p:sp>
      <p:graphicFrame>
        <p:nvGraphicFramePr>
          <p:cNvPr id="9" name="Tableau 8"/>
          <p:cNvGraphicFramePr>
            <a:graphicFrameLocks noGrp="1"/>
          </p:cNvGraphicFramePr>
          <p:nvPr/>
        </p:nvGraphicFramePr>
        <p:xfrm>
          <a:off x="3779912" y="4005064"/>
          <a:ext cx="1080120" cy="2232248"/>
        </p:xfrm>
        <a:graphic>
          <a:graphicData uri="http://schemas.openxmlformats.org/drawingml/2006/table">
            <a:tbl>
              <a:tblPr firstRow="1" bandRow="1">
                <a:tableStyleId>{5C22544A-7EE6-4342-B048-85BDC9FD1C3A}</a:tableStyleId>
              </a:tblPr>
              <a:tblGrid>
                <a:gridCol w="1080120"/>
              </a:tblGrid>
              <a:tr h="558062">
                <a:tc>
                  <a:txBody>
                    <a:bodyPr/>
                    <a:lstStyle/>
                    <a:p>
                      <a:r>
                        <a:rPr lang="fr-FR" dirty="0" smtClean="0"/>
                        <a:t>Reader</a:t>
                      </a:r>
                      <a:endParaRPr lang="fr-FR" dirty="0"/>
                    </a:p>
                  </a:txBody>
                  <a:tcPr/>
                </a:tc>
              </a:tr>
              <a:tr h="558062">
                <a:tc>
                  <a:txBody>
                    <a:bodyPr/>
                    <a:lstStyle/>
                    <a:p>
                      <a:r>
                        <a:rPr lang="fr-FR" dirty="0" smtClean="0"/>
                        <a:t>PICC #1</a:t>
                      </a:r>
                      <a:endParaRPr lang="fr-FR" dirty="0"/>
                    </a:p>
                  </a:txBody>
                  <a:tcPr/>
                </a:tc>
              </a:tr>
              <a:tr h="558062">
                <a:tc>
                  <a:txBody>
                    <a:bodyPr/>
                    <a:lstStyle/>
                    <a:p>
                      <a:r>
                        <a:rPr lang="fr-FR" dirty="0" smtClean="0"/>
                        <a:t>PICC #2</a:t>
                      </a:r>
                      <a:endParaRPr lang="fr-FR" dirty="0"/>
                    </a:p>
                  </a:txBody>
                  <a:tcPr/>
                </a:tc>
              </a:tr>
              <a:tr h="558062">
                <a:tc>
                  <a:txBody>
                    <a:bodyPr/>
                    <a:lstStyle/>
                    <a:p>
                      <a:r>
                        <a:rPr lang="fr-FR" dirty="0" smtClean="0"/>
                        <a:t>PICC #3</a:t>
                      </a:r>
                      <a:endParaRPr lang="fr-FR" dirty="0"/>
                    </a:p>
                  </a:txBody>
                  <a:tcPr/>
                </a:tc>
              </a:tr>
            </a:tbl>
          </a:graphicData>
        </a:graphic>
      </p:graphicFrame>
      <p:graphicFrame>
        <p:nvGraphicFramePr>
          <p:cNvPr id="10" name="Tableau 9"/>
          <p:cNvGraphicFramePr>
            <a:graphicFrameLocks noGrp="1"/>
          </p:cNvGraphicFramePr>
          <p:nvPr/>
        </p:nvGraphicFramePr>
        <p:xfrm>
          <a:off x="4860032" y="4005064"/>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r>
                        <a:rPr lang="fr-FR" dirty="0" smtClean="0"/>
                        <a:t>REQB</a:t>
                      </a:r>
                      <a:endParaRPr lang="fr-FR" sz="1200" dirty="0" smtClean="0"/>
                    </a:p>
                    <a:p>
                      <a:pPr algn="ctr"/>
                      <a:r>
                        <a:rPr lang="fr-FR" sz="1200" dirty="0" smtClean="0"/>
                        <a:t>N = 1</a:t>
                      </a:r>
                      <a:endParaRPr lang="fr-FR" sz="1200"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7" name="Tableau 16"/>
          <p:cNvGraphicFramePr>
            <a:graphicFrameLocks noGrp="1"/>
          </p:cNvGraphicFramePr>
          <p:nvPr/>
        </p:nvGraphicFramePr>
        <p:xfrm>
          <a:off x="5724128" y="4005064"/>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endParaRPr lang="fr-FR" dirty="0"/>
                    </a:p>
                  </a:txBody>
                  <a:tcPr/>
                </a:tc>
              </a:tr>
              <a:tr h="558062">
                <a:tc>
                  <a:txBody>
                    <a:bodyPr/>
                    <a:lstStyle/>
                    <a:p>
                      <a:r>
                        <a:rPr lang="fr-FR" dirty="0" smtClean="0"/>
                        <a:t>ATQB</a:t>
                      </a:r>
                      <a:endParaRPr lang="fr-FR" dirty="0"/>
                    </a:p>
                  </a:txBody>
                  <a:tcPr/>
                </a:tc>
              </a:tr>
              <a:tr h="558062">
                <a:tc>
                  <a:txBody>
                    <a:bodyPr/>
                    <a:lstStyle/>
                    <a:p>
                      <a:r>
                        <a:rPr lang="fr-FR" dirty="0" smtClean="0"/>
                        <a:t>ATQB</a:t>
                      </a:r>
                      <a:endParaRPr lang="fr-FR" dirty="0"/>
                    </a:p>
                  </a:txBody>
                  <a:tcPr/>
                </a:tc>
              </a:tr>
              <a:tr h="558062">
                <a:tc>
                  <a:txBody>
                    <a:bodyPr/>
                    <a:lstStyle/>
                    <a:p>
                      <a:r>
                        <a:rPr lang="fr-FR" dirty="0" smtClean="0"/>
                        <a:t>ATQB</a:t>
                      </a:r>
                      <a:endParaRPr lang="fr-FR" dirty="0"/>
                    </a:p>
                  </a:txBody>
                  <a:tcPr/>
                </a:tc>
              </a:tr>
            </a:tbl>
          </a:graphicData>
        </a:graphic>
      </p:graphicFrame>
      <p:graphicFrame>
        <p:nvGraphicFramePr>
          <p:cNvPr id="18" name="Tableau 17"/>
          <p:cNvGraphicFramePr>
            <a:graphicFrameLocks noGrp="1"/>
          </p:cNvGraphicFramePr>
          <p:nvPr/>
        </p:nvGraphicFramePr>
        <p:xfrm>
          <a:off x="6588224" y="4005064"/>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r>
                        <a:rPr lang="fr-FR" dirty="0" smtClean="0"/>
                        <a:t>REQB</a:t>
                      </a:r>
                      <a:endParaRPr lang="fr-FR" sz="1800" dirty="0" smtClean="0"/>
                    </a:p>
                    <a:p>
                      <a:pPr algn="ctr"/>
                      <a:r>
                        <a:rPr lang="fr-FR" sz="1200" dirty="0" smtClean="0"/>
                        <a:t>N = 4</a:t>
                      </a:r>
                    </a:p>
                  </a:txBody>
                  <a:tcPr/>
                </a:tc>
              </a:tr>
              <a:tr h="558062">
                <a:tc>
                  <a:txBody>
                    <a:bodyPr/>
                    <a:lstStyle/>
                    <a:p>
                      <a:r>
                        <a:rPr lang="fr-FR" dirty="0" smtClean="0"/>
                        <a:t>R = 2</a:t>
                      </a:r>
                      <a:endParaRPr lang="fr-FR" dirty="0"/>
                    </a:p>
                  </a:txBody>
                  <a:tcPr/>
                </a:tc>
              </a:tr>
              <a:tr h="558062">
                <a:tc>
                  <a:txBody>
                    <a:bodyPr/>
                    <a:lstStyle/>
                    <a:p>
                      <a:r>
                        <a:rPr lang="fr-FR" dirty="0" smtClean="0"/>
                        <a:t>R = 4</a:t>
                      </a:r>
                      <a:endParaRPr lang="fr-FR" dirty="0"/>
                    </a:p>
                  </a:txBody>
                  <a:tcPr/>
                </a:tc>
              </a:tr>
              <a:tr h="558062">
                <a:tc>
                  <a:txBody>
                    <a:bodyPr/>
                    <a:lstStyle/>
                    <a:p>
                      <a:r>
                        <a:rPr lang="fr-FR" dirty="0" smtClean="0"/>
                        <a:t>R = 1</a:t>
                      </a:r>
                      <a:endParaRPr lang="fr-FR" dirty="0"/>
                    </a:p>
                  </a:txBody>
                  <a:tcPr/>
                </a:tc>
              </a:tr>
            </a:tbl>
          </a:graphicData>
        </a:graphic>
      </p:graphicFrame>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u contenu 10"/>
          <p:cNvSpPr>
            <a:spLocks noGrp="1"/>
          </p:cNvSpPr>
          <p:nvPr>
            <p:ph idx="4294967295"/>
          </p:nvPr>
        </p:nvSpPr>
        <p:spPr>
          <a:xfrm>
            <a:off x="500063" y="1358900"/>
            <a:ext cx="8215312" cy="4713288"/>
          </a:xfrm>
        </p:spPr>
        <p:txBody>
          <a:bodyPr/>
          <a:lstStyle/>
          <a:p>
            <a:pPr eaLnBrk="1" hangingPunct="1">
              <a:buFont typeface="Wingdings" pitchFamily="2" charset="2"/>
              <a:buChar char="Ø"/>
            </a:pPr>
            <a:r>
              <a:rPr lang="fr-FR" sz="2800" smtClean="0"/>
              <a:t>Si R = 1, la carte transmet un ATQB et se met en mode Ready</a:t>
            </a:r>
          </a:p>
          <a:p>
            <a:pPr eaLnBrk="1" hangingPunct="1">
              <a:buFont typeface="Wingdings" pitchFamily="2" charset="2"/>
              <a:buChar char="Ø"/>
            </a:pPr>
            <a:r>
              <a:rPr lang="fr-FR" sz="2800" smtClean="0"/>
              <a:t>Si R&gt;1, deux options sont possibles :</a:t>
            </a:r>
          </a:p>
          <a:p>
            <a:pPr lvl="1" eaLnBrk="1" hangingPunct="1">
              <a:buFont typeface="Wingdings" pitchFamily="2" charset="2"/>
              <a:buChar char="ü"/>
            </a:pPr>
            <a:r>
              <a:rPr lang="fr-FR" sz="2000" smtClean="0"/>
              <a:t>Option 1 (approche probabiliste) : pour les cartes qui n’ont pas de sélection de plages horaires spécifiques, </a:t>
            </a:r>
          </a:p>
          <a:p>
            <a:pPr lvl="2" eaLnBrk="1" hangingPunct="1">
              <a:buFont typeface="Courier New" pitchFamily="49" charset="0"/>
              <a:buChar char="o"/>
            </a:pPr>
            <a:r>
              <a:rPr lang="fr-FR" sz="1800" smtClean="0"/>
              <a:t>la carte se met en mode Idle et se boucle jusqu’à avoir R = 1</a:t>
            </a:r>
          </a:p>
          <a:p>
            <a:pPr lvl="2" eaLnBrk="1" hangingPunct="1">
              <a:buFont typeface="Courier New" pitchFamily="49" charset="0"/>
              <a:buChar char="o"/>
            </a:pPr>
            <a:r>
              <a:rPr lang="fr-FR" sz="1800" smtClean="0"/>
              <a:t>Autre possibilité, le PCD met N à la valeur 1</a:t>
            </a:r>
          </a:p>
          <a:p>
            <a:pPr lvl="1" eaLnBrk="1" hangingPunct="1">
              <a:buFont typeface="Wingdings" pitchFamily="2" charset="2"/>
              <a:buChar char="ü"/>
            </a:pPr>
            <a:r>
              <a:rPr lang="fr-FR" sz="2000" smtClean="0"/>
              <a:t>Option 2: pour les cartes qui permettent la sélection des plages horaires. Dans ce cas, la carte attend de recevoir la commande Slot Marker  avec un nombre correspondant  à une plage horaire (Nombre de la plage = R) avant de transmettre l’ATQB et de se mettre en mode Ready</a:t>
            </a:r>
          </a:p>
        </p:txBody>
      </p:sp>
      <p:sp>
        <p:nvSpPr>
          <p:cNvPr id="142339"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 Type B (2/9)</a:t>
            </a:r>
            <a:endParaRPr lang="en-US" altLang="fr-FR" smtClean="0"/>
          </a:p>
        </p:txBody>
      </p:sp>
    </p:spTree>
  </p:cSld>
  <p:clrMapOvr>
    <a:masterClrMapping/>
  </p:clrMapOvr>
  <p:transition advClick="0"/>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ce réservé du contenu 2"/>
          <p:cNvSpPr>
            <a:spLocks noGrp="1"/>
          </p:cNvSpPr>
          <p:nvPr>
            <p:ph idx="1"/>
          </p:nvPr>
        </p:nvSpPr>
        <p:spPr>
          <a:xfrm>
            <a:off x="571500" y="3357563"/>
            <a:ext cx="7858125" cy="1214437"/>
          </a:xfrm>
        </p:spPr>
        <p:txBody>
          <a:bodyPr/>
          <a:lstStyle/>
          <a:p>
            <a:r>
              <a:rPr lang="fr-FR" sz="2400" dirty="0" smtClean="0"/>
              <a:t>Format de la commande Slot Marker</a:t>
            </a:r>
          </a:p>
          <a:p>
            <a:pPr>
              <a:buFontTx/>
              <a:buNone/>
            </a:pPr>
            <a:r>
              <a:rPr lang="fr-FR" sz="2400" dirty="0" smtClean="0"/>
              <a:t>	</a:t>
            </a:r>
            <a:r>
              <a:rPr lang="fr-FR" sz="2400" dirty="0" err="1" smtClean="0"/>
              <a:t>APn</a:t>
            </a:r>
            <a:r>
              <a:rPr lang="fr-FR" sz="2400" dirty="0" smtClean="0"/>
              <a:t> : Anticollision </a:t>
            </a:r>
            <a:r>
              <a:rPr lang="fr-FR" sz="2400" dirty="0" err="1" smtClean="0"/>
              <a:t>Prefix</a:t>
            </a:r>
            <a:r>
              <a:rPr lang="fr-FR" sz="2400" dirty="0" smtClean="0"/>
              <a:t> = $n5</a:t>
            </a:r>
          </a:p>
        </p:txBody>
      </p:sp>
      <p:sp>
        <p:nvSpPr>
          <p:cNvPr id="143363" name="Rectangle 3"/>
          <p:cNvSpPr>
            <a:spLocks noGrp="1" noChangeArrowheads="1"/>
          </p:cNvSpPr>
          <p:nvPr>
            <p:ph type="title" idx="4294967295"/>
          </p:nvPr>
        </p:nvSpPr>
        <p:spPr>
          <a:xfrm>
            <a:off x="428625" y="142875"/>
            <a:ext cx="7727950" cy="585788"/>
          </a:xfrm>
        </p:spPr>
        <p:txBody>
          <a:bodyPr/>
          <a:lstStyle/>
          <a:p>
            <a:pPr eaLnBrk="1" hangingPunct="1"/>
            <a:r>
              <a:rPr lang="fr-FR" altLang="fr-FR" dirty="0" smtClean="0"/>
              <a:t>Anticollision - Type B (3/9)</a:t>
            </a:r>
            <a:endParaRPr lang="en-US" altLang="fr-FR" dirty="0" smtClean="0"/>
          </a:p>
        </p:txBody>
      </p:sp>
      <p:pic>
        <p:nvPicPr>
          <p:cNvPr id="261122" name="Picture 2"/>
          <p:cNvPicPr>
            <a:picLocks noChangeAspect="1" noChangeArrowheads="1"/>
          </p:cNvPicPr>
          <p:nvPr/>
        </p:nvPicPr>
        <p:blipFill>
          <a:blip r:embed="rId2" cstate="print"/>
          <a:srcRect/>
          <a:stretch>
            <a:fillRect/>
          </a:stretch>
        </p:blipFill>
        <p:spPr bwMode="auto">
          <a:xfrm>
            <a:off x="3300413" y="4286250"/>
            <a:ext cx="2914650" cy="11430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61123" name="Picture 3"/>
          <p:cNvPicPr>
            <a:picLocks noChangeAspect="1" noChangeArrowheads="1"/>
          </p:cNvPicPr>
          <p:nvPr/>
        </p:nvPicPr>
        <p:blipFill>
          <a:blip r:embed="rId3" cstate="print"/>
          <a:srcRect/>
          <a:stretch>
            <a:fillRect/>
          </a:stretch>
        </p:blipFill>
        <p:spPr bwMode="auto">
          <a:xfrm>
            <a:off x="6372200" y="3501008"/>
            <a:ext cx="2500312" cy="193516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 name="Espace réservé du contenu 2"/>
          <p:cNvSpPr txBox="1">
            <a:spLocks/>
          </p:cNvSpPr>
          <p:nvPr/>
        </p:nvSpPr>
        <p:spPr bwMode="auto">
          <a:xfrm>
            <a:off x="571500" y="5500688"/>
            <a:ext cx="7858125" cy="928687"/>
          </a:xfrm>
          <a:prstGeom prst="rect">
            <a:avLst/>
          </a:prstGeom>
          <a:noFill/>
          <a:ln w="9525">
            <a:noFill/>
            <a:miter lim="800000"/>
            <a:headEnd/>
            <a:tailEnd/>
          </a:ln>
        </p:spPr>
        <p:txBody>
          <a:bodyPr/>
          <a:lstStyle/>
          <a:p>
            <a:pPr marL="342900" indent="-342900" eaLnBrk="0" hangingPunct="0">
              <a:spcBef>
                <a:spcPct val="20000"/>
              </a:spcBef>
              <a:buFont typeface="Wingdings" pitchFamily="2" charset="2"/>
              <a:buChar char="Ø"/>
              <a:defRPr/>
            </a:pPr>
            <a:r>
              <a:rPr lang="fr-FR" dirty="0">
                <a:latin typeface="+mj-lt"/>
                <a:cs typeface="+mn-cs"/>
              </a:rPr>
              <a:t>Si le PCD  ne détecte pas un ATQB, il transmet immédiatement le Slot Marker suivant</a:t>
            </a:r>
          </a:p>
        </p:txBody>
      </p:sp>
      <p:graphicFrame>
        <p:nvGraphicFramePr>
          <p:cNvPr id="8" name="Tableau 7"/>
          <p:cNvGraphicFramePr>
            <a:graphicFrameLocks noGrp="1"/>
          </p:cNvGraphicFramePr>
          <p:nvPr/>
        </p:nvGraphicFramePr>
        <p:xfrm>
          <a:off x="35496" y="1052736"/>
          <a:ext cx="980816" cy="2232248"/>
        </p:xfrm>
        <a:graphic>
          <a:graphicData uri="http://schemas.openxmlformats.org/drawingml/2006/table">
            <a:tbl>
              <a:tblPr firstRow="1" bandRow="1">
                <a:tableStyleId>{5C22544A-7EE6-4342-B048-85BDC9FD1C3A}</a:tableStyleId>
              </a:tblPr>
              <a:tblGrid>
                <a:gridCol w="980816"/>
              </a:tblGrid>
              <a:tr h="558062">
                <a:tc>
                  <a:txBody>
                    <a:bodyPr/>
                    <a:lstStyle/>
                    <a:p>
                      <a:r>
                        <a:rPr lang="fr-FR" dirty="0" smtClean="0"/>
                        <a:t>Reader</a:t>
                      </a:r>
                      <a:endParaRPr lang="fr-FR" dirty="0"/>
                    </a:p>
                  </a:txBody>
                  <a:tcPr/>
                </a:tc>
              </a:tr>
              <a:tr h="558062">
                <a:tc>
                  <a:txBody>
                    <a:bodyPr/>
                    <a:lstStyle/>
                    <a:p>
                      <a:r>
                        <a:rPr lang="fr-FR" dirty="0" smtClean="0"/>
                        <a:t>PICC#1</a:t>
                      </a:r>
                      <a:endParaRPr lang="fr-FR" dirty="0"/>
                    </a:p>
                  </a:txBody>
                  <a:tcPr/>
                </a:tc>
              </a:tr>
              <a:tr h="558062">
                <a:tc>
                  <a:txBody>
                    <a:bodyPr/>
                    <a:lstStyle/>
                    <a:p>
                      <a:r>
                        <a:rPr lang="fr-FR" dirty="0" smtClean="0"/>
                        <a:t>PICC#2</a:t>
                      </a:r>
                      <a:endParaRPr lang="fr-FR" dirty="0"/>
                    </a:p>
                  </a:txBody>
                  <a:tcPr/>
                </a:tc>
              </a:tr>
              <a:tr h="558062">
                <a:tc>
                  <a:txBody>
                    <a:bodyPr/>
                    <a:lstStyle/>
                    <a:p>
                      <a:r>
                        <a:rPr lang="fr-FR" dirty="0" smtClean="0"/>
                        <a:t>PICC#3</a:t>
                      </a:r>
                      <a:endParaRPr lang="fr-FR" dirty="0"/>
                    </a:p>
                  </a:txBody>
                  <a:tcPr/>
                </a:tc>
              </a:tr>
            </a:tbl>
          </a:graphicData>
        </a:graphic>
      </p:graphicFrame>
      <p:graphicFrame>
        <p:nvGraphicFramePr>
          <p:cNvPr id="9" name="Tableau 8"/>
          <p:cNvGraphicFramePr>
            <a:graphicFrameLocks noGrp="1"/>
          </p:cNvGraphicFramePr>
          <p:nvPr/>
        </p:nvGraphicFramePr>
        <p:xfrm>
          <a:off x="1016312"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r>
                        <a:rPr lang="fr-FR" dirty="0" smtClean="0"/>
                        <a:t>REQB</a:t>
                      </a:r>
                      <a:endParaRPr lang="fr-FR" sz="1200" dirty="0" smtClean="0"/>
                    </a:p>
                    <a:p>
                      <a:pPr algn="ctr"/>
                      <a:r>
                        <a:rPr lang="fr-FR" sz="1200" dirty="0" smtClean="0"/>
                        <a:t>N = 1</a:t>
                      </a:r>
                      <a:endParaRPr lang="fr-FR" sz="1200"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0" name="Tableau 9"/>
          <p:cNvGraphicFramePr>
            <a:graphicFrameLocks noGrp="1"/>
          </p:cNvGraphicFramePr>
          <p:nvPr/>
        </p:nvGraphicFramePr>
        <p:xfrm>
          <a:off x="1808400"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endParaRPr lang="fr-FR" dirty="0"/>
                    </a:p>
                  </a:txBody>
                  <a:tcPr/>
                </a:tc>
              </a:tr>
              <a:tr h="558062">
                <a:tc>
                  <a:txBody>
                    <a:bodyPr/>
                    <a:lstStyle/>
                    <a:p>
                      <a:r>
                        <a:rPr lang="fr-FR" dirty="0" smtClean="0"/>
                        <a:t>ATQB</a:t>
                      </a:r>
                      <a:endParaRPr lang="fr-FR" dirty="0"/>
                    </a:p>
                  </a:txBody>
                  <a:tcPr/>
                </a:tc>
              </a:tr>
              <a:tr h="558062">
                <a:tc>
                  <a:txBody>
                    <a:bodyPr/>
                    <a:lstStyle/>
                    <a:p>
                      <a:r>
                        <a:rPr lang="fr-FR" dirty="0" smtClean="0"/>
                        <a:t>ATQB</a:t>
                      </a:r>
                      <a:endParaRPr lang="fr-FR" dirty="0"/>
                    </a:p>
                  </a:txBody>
                  <a:tcPr/>
                </a:tc>
              </a:tr>
              <a:tr h="558062">
                <a:tc>
                  <a:txBody>
                    <a:bodyPr/>
                    <a:lstStyle/>
                    <a:p>
                      <a:r>
                        <a:rPr lang="fr-FR" dirty="0" smtClean="0"/>
                        <a:t>ATQB</a:t>
                      </a:r>
                      <a:endParaRPr lang="fr-FR" dirty="0"/>
                    </a:p>
                  </a:txBody>
                  <a:tcPr/>
                </a:tc>
              </a:tr>
            </a:tbl>
          </a:graphicData>
        </a:graphic>
      </p:graphicFrame>
      <p:graphicFrame>
        <p:nvGraphicFramePr>
          <p:cNvPr id="11" name="Tableau 10"/>
          <p:cNvGraphicFramePr>
            <a:graphicFrameLocks noGrp="1"/>
          </p:cNvGraphicFramePr>
          <p:nvPr/>
        </p:nvGraphicFramePr>
        <p:xfrm>
          <a:off x="2600488"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r>
                        <a:rPr lang="fr-FR" dirty="0" smtClean="0"/>
                        <a:t>REQB</a:t>
                      </a:r>
                      <a:endParaRPr lang="fr-FR" sz="1800" dirty="0" smtClean="0"/>
                    </a:p>
                    <a:p>
                      <a:pPr algn="ctr"/>
                      <a:r>
                        <a:rPr lang="fr-FR" sz="1200" dirty="0" smtClean="0"/>
                        <a:t>N = 4</a:t>
                      </a:r>
                    </a:p>
                  </a:txBody>
                  <a:tcPr/>
                </a:tc>
              </a:tr>
              <a:tr h="558062">
                <a:tc>
                  <a:txBody>
                    <a:bodyPr/>
                    <a:lstStyle/>
                    <a:p>
                      <a:r>
                        <a:rPr lang="fr-FR" dirty="0" smtClean="0"/>
                        <a:t>R = 2</a:t>
                      </a:r>
                      <a:endParaRPr lang="fr-FR" dirty="0"/>
                    </a:p>
                  </a:txBody>
                  <a:tcPr/>
                </a:tc>
              </a:tr>
              <a:tr h="558062">
                <a:tc>
                  <a:txBody>
                    <a:bodyPr/>
                    <a:lstStyle/>
                    <a:p>
                      <a:r>
                        <a:rPr lang="fr-FR" dirty="0" smtClean="0"/>
                        <a:t>R = 4</a:t>
                      </a:r>
                      <a:endParaRPr lang="fr-FR" dirty="0"/>
                    </a:p>
                  </a:txBody>
                  <a:tcPr/>
                </a:tc>
              </a:tr>
              <a:tr h="558062">
                <a:tc>
                  <a:txBody>
                    <a:bodyPr/>
                    <a:lstStyle/>
                    <a:p>
                      <a:r>
                        <a:rPr lang="fr-FR" dirty="0" smtClean="0"/>
                        <a:t>R = 1</a:t>
                      </a:r>
                      <a:endParaRPr lang="fr-FR" dirty="0"/>
                    </a:p>
                  </a:txBody>
                  <a:tcPr/>
                </a:tc>
              </a:tr>
            </a:tbl>
          </a:graphicData>
        </a:graphic>
      </p:graphicFrame>
      <p:graphicFrame>
        <p:nvGraphicFramePr>
          <p:cNvPr id="12" name="Tableau 11"/>
          <p:cNvGraphicFramePr>
            <a:graphicFrameLocks noGrp="1"/>
          </p:cNvGraphicFramePr>
          <p:nvPr/>
        </p:nvGraphicFramePr>
        <p:xfrm>
          <a:off x="3464584" y="1052736"/>
          <a:ext cx="792088" cy="2232248"/>
        </p:xfrm>
        <a:graphic>
          <a:graphicData uri="http://schemas.openxmlformats.org/drawingml/2006/table">
            <a:tbl>
              <a:tblPr firstRow="1" bandRow="1">
                <a:tableStyleId>{5C22544A-7EE6-4342-B048-85BDC9FD1C3A}</a:tableStyleId>
              </a:tblPr>
              <a:tblGrid>
                <a:gridCol w="792088"/>
              </a:tblGrid>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r h="558062">
                <a:tc>
                  <a:txBody>
                    <a:bodyPr/>
                    <a:lstStyle/>
                    <a:p>
                      <a:r>
                        <a:rPr lang="fr-FR" dirty="0" smtClean="0"/>
                        <a:t>ATQB</a:t>
                      </a:r>
                      <a:endParaRPr lang="fr-FR" dirty="0"/>
                    </a:p>
                  </a:txBody>
                  <a:tcPr/>
                </a:tc>
              </a:tr>
            </a:tbl>
          </a:graphicData>
        </a:graphic>
      </p:graphicFrame>
      <p:graphicFrame>
        <p:nvGraphicFramePr>
          <p:cNvPr id="13" name="Tableau 12"/>
          <p:cNvGraphicFramePr>
            <a:graphicFrameLocks noGrp="1"/>
          </p:cNvGraphicFramePr>
          <p:nvPr/>
        </p:nvGraphicFramePr>
        <p:xfrm>
          <a:off x="4184664" y="1052736"/>
          <a:ext cx="792088" cy="2232248"/>
        </p:xfrm>
        <a:graphic>
          <a:graphicData uri="http://schemas.openxmlformats.org/drawingml/2006/table">
            <a:tbl>
              <a:tblPr firstRow="1" bandRow="1">
                <a:tableStyleId>{5C22544A-7EE6-4342-B048-85BDC9FD1C3A}</a:tableStyleId>
              </a:tblPr>
              <a:tblGrid>
                <a:gridCol w="792088"/>
              </a:tblGrid>
              <a:tr h="558062">
                <a:tc>
                  <a:txBody>
                    <a:bodyPr/>
                    <a:lstStyle/>
                    <a:p>
                      <a:r>
                        <a:rPr lang="fr-FR" dirty="0" smtClean="0"/>
                        <a:t>SM2</a:t>
                      </a:r>
                      <a:endParaRPr lang="fr-FR"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4" name="Tableau 13"/>
          <p:cNvGraphicFramePr>
            <a:graphicFrameLocks noGrp="1"/>
          </p:cNvGraphicFramePr>
          <p:nvPr/>
        </p:nvGraphicFramePr>
        <p:xfrm>
          <a:off x="4904744"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endParaRPr lang="fr-FR" dirty="0"/>
                    </a:p>
                  </a:txBody>
                  <a:tcPr/>
                </a:tc>
              </a:tr>
              <a:tr h="558062">
                <a:tc>
                  <a:txBody>
                    <a:bodyPr/>
                    <a:lstStyle/>
                    <a:p>
                      <a:r>
                        <a:rPr lang="fr-FR" dirty="0" smtClean="0"/>
                        <a:t>ATQB</a:t>
                      </a:r>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5" name="Tableau 14"/>
          <p:cNvGraphicFramePr>
            <a:graphicFrameLocks noGrp="1"/>
          </p:cNvGraphicFramePr>
          <p:nvPr/>
        </p:nvGraphicFramePr>
        <p:xfrm>
          <a:off x="7380312" y="1052736"/>
          <a:ext cx="792088" cy="2232248"/>
        </p:xfrm>
        <a:graphic>
          <a:graphicData uri="http://schemas.openxmlformats.org/drawingml/2006/table">
            <a:tbl>
              <a:tblPr firstRow="1" bandRow="1">
                <a:tableStyleId>{5C22544A-7EE6-4342-B048-85BDC9FD1C3A}</a:tableStyleId>
              </a:tblPr>
              <a:tblGrid>
                <a:gridCol w="792088"/>
              </a:tblGrid>
              <a:tr h="558062">
                <a:tc>
                  <a:txBody>
                    <a:bodyPr/>
                    <a:lstStyle/>
                    <a:p>
                      <a:r>
                        <a:rPr lang="fr-FR" dirty="0" smtClean="0"/>
                        <a:t>SM4</a:t>
                      </a:r>
                      <a:endParaRPr lang="fr-FR"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6" name="Tableau 15"/>
          <p:cNvGraphicFramePr>
            <a:graphicFrameLocks noGrp="1"/>
          </p:cNvGraphicFramePr>
          <p:nvPr/>
        </p:nvGraphicFramePr>
        <p:xfrm>
          <a:off x="8172400"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endParaRPr lang="fr-FR" dirty="0"/>
                    </a:p>
                  </a:txBody>
                  <a:tcPr/>
                </a:tc>
              </a:tr>
              <a:tr h="558062">
                <a:tc>
                  <a:txBody>
                    <a:bodyPr/>
                    <a:lstStyle/>
                    <a:p>
                      <a:endParaRPr lang="fr-FR" dirty="0"/>
                    </a:p>
                  </a:txBody>
                  <a:tcPr/>
                </a:tc>
              </a:tr>
              <a:tr h="558062">
                <a:tc>
                  <a:txBody>
                    <a:bodyPr/>
                    <a:lstStyle/>
                    <a:p>
                      <a:r>
                        <a:rPr lang="fr-FR" dirty="0" smtClean="0"/>
                        <a:t>ATQB</a:t>
                      </a:r>
                      <a:endParaRPr lang="fr-FR" dirty="0"/>
                    </a:p>
                  </a:txBody>
                  <a:tcPr/>
                </a:tc>
              </a:tr>
              <a:tr h="558062">
                <a:tc>
                  <a:txBody>
                    <a:bodyPr/>
                    <a:lstStyle/>
                    <a:p>
                      <a:endParaRPr lang="fr-FR" dirty="0"/>
                    </a:p>
                  </a:txBody>
                  <a:tcPr/>
                </a:tc>
              </a:tr>
            </a:tbl>
          </a:graphicData>
        </a:graphic>
      </p:graphicFrame>
      <p:graphicFrame>
        <p:nvGraphicFramePr>
          <p:cNvPr id="17" name="Tableau 16"/>
          <p:cNvGraphicFramePr>
            <a:graphicFrameLocks noGrp="1"/>
          </p:cNvGraphicFramePr>
          <p:nvPr/>
        </p:nvGraphicFramePr>
        <p:xfrm>
          <a:off x="5768840"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r>
                        <a:rPr lang="fr-FR" dirty="0" smtClean="0"/>
                        <a:t>SM3</a:t>
                      </a:r>
                      <a:endParaRPr lang="fr-FR"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graphicFrame>
        <p:nvGraphicFramePr>
          <p:cNvPr id="18" name="Tableau 17"/>
          <p:cNvGraphicFramePr>
            <a:graphicFrameLocks noGrp="1"/>
          </p:cNvGraphicFramePr>
          <p:nvPr/>
        </p:nvGraphicFramePr>
        <p:xfrm>
          <a:off x="6588224" y="1052736"/>
          <a:ext cx="864096" cy="2232248"/>
        </p:xfrm>
        <a:graphic>
          <a:graphicData uri="http://schemas.openxmlformats.org/drawingml/2006/table">
            <a:tbl>
              <a:tblPr firstRow="1" bandRow="1">
                <a:tableStyleId>{5C22544A-7EE6-4342-B048-85BDC9FD1C3A}</a:tableStyleId>
              </a:tblPr>
              <a:tblGrid>
                <a:gridCol w="864096"/>
              </a:tblGrid>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r h="558062">
                <a:tc>
                  <a:txBody>
                    <a:bodyPr/>
                    <a:lstStyle/>
                    <a:p>
                      <a:endParaRPr lang="fr-FR"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heckerboard(across)">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43362">
                                            <p:txEl>
                                              <p:pRg st="0" end="0"/>
                                            </p:txEl>
                                          </p:spTgt>
                                        </p:tgtEl>
                                        <p:attrNameLst>
                                          <p:attrName>style.visibility</p:attrName>
                                        </p:attrNameLst>
                                      </p:cBhvr>
                                      <p:to>
                                        <p:strVal val="visible"/>
                                      </p:to>
                                    </p:set>
                                    <p:animEffect transition="in" filter="checkerboard(across)">
                                      <p:cBhvr>
                                        <p:cTn id="47" dur="500"/>
                                        <p:tgtEl>
                                          <p:spTgt spid="14336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43362">
                                            <p:txEl>
                                              <p:pRg st="1" end="1"/>
                                            </p:txEl>
                                          </p:spTgt>
                                        </p:tgtEl>
                                        <p:attrNameLst>
                                          <p:attrName>style.visibility</p:attrName>
                                        </p:attrNameLst>
                                      </p:cBhvr>
                                      <p:to>
                                        <p:strVal val="visible"/>
                                      </p:to>
                                    </p:set>
                                    <p:animEffect transition="in" filter="checkerboard(across)">
                                      <p:cBhvr>
                                        <p:cTn id="52" dur="500"/>
                                        <p:tgtEl>
                                          <p:spTgt spid="143362">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61122"/>
                                        </p:tgtEl>
                                        <p:attrNameLst>
                                          <p:attrName>style.visibility</p:attrName>
                                        </p:attrNameLst>
                                      </p:cBhvr>
                                      <p:to>
                                        <p:strVal val="visible"/>
                                      </p:to>
                                    </p:set>
                                    <p:animEffect transition="in" filter="checkerboard(across)">
                                      <p:cBhvr>
                                        <p:cTn id="57" dur="500"/>
                                        <p:tgtEl>
                                          <p:spTgt spid="261122"/>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261123"/>
                                        </p:tgtEl>
                                        <p:attrNameLst>
                                          <p:attrName>style.visibility</p:attrName>
                                        </p:attrNameLst>
                                      </p:cBhvr>
                                      <p:to>
                                        <p:strVal val="visible"/>
                                      </p:to>
                                    </p:set>
                                    <p:animEffect transition="in" filter="checkerboard(across)">
                                      <p:cBhvr>
                                        <p:cTn id="62" dur="500"/>
                                        <p:tgtEl>
                                          <p:spTgt spid="261123"/>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checkerboard(across)">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latin typeface="Comic Sans MS" pitchFamily="66" charset="0"/>
              </a:rPr>
              <a:t>Un peu d’histoire…</a:t>
            </a:r>
          </a:p>
          <a:p>
            <a:pPr marL="342900" indent="-342900">
              <a:spcBef>
                <a:spcPct val="20000"/>
              </a:spcBef>
              <a:buFontTx/>
              <a:buChar char="•"/>
              <a:defRPr/>
            </a:pPr>
            <a:r>
              <a:rPr lang="fr-FR" sz="2800" dirty="0">
                <a:solidFill>
                  <a:srgbClr val="FF0000"/>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u contenu 10"/>
          <p:cNvSpPr>
            <a:spLocks noGrp="1"/>
          </p:cNvSpPr>
          <p:nvPr>
            <p:ph idx="4294967295"/>
          </p:nvPr>
        </p:nvSpPr>
        <p:spPr>
          <a:xfrm>
            <a:off x="428625" y="1287463"/>
            <a:ext cx="8286750" cy="4927600"/>
          </a:xfrm>
        </p:spPr>
        <p:txBody>
          <a:bodyPr/>
          <a:lstStyle/>
          <a:p>
            <a:pPr eaLnBrk="1" hangingPunct="1">
              <a:buFont typeface="Wingdings" pitchFamily="2" charset="2"/>
              <a:buChar char="Ø"/>
            </a:pPr>
            <a:r>
              <a:rPr lang="fr-FR" sz="2800" dirty="0" smtClean="0"/>
              <a:t>Une fois la séquence d'anticollision terminée, la station de base sélectionne un transpondeur par son PUPI (Pseudo-Unique </a:t>
            </a:r>
            <a:r>
              <a:rPr lang="fr-FR" sz="2800" dirty="0" err="1" smtClean="0"/>
              <a:t>Picc</a:t>
            </a:r>
            <a:r>
              <a:rPr lang="fr-FR" sz="2800" dirty="0" smtClean="0"/>
              <a:t> </a:t>
            </a:r>
            <a:r>
              <a:rPr lang="fr-FR" sz="2800" dirty="0" err="1" smtClean="0"/>
              <a:t>Identifer</a:t>
            </a:r>
            <a:r>
              <a:rPr lang="fr-FR" sz="2800" dirty="0" smtClean="0"/>
              <a:t>)</a:t>
            </a:r>
          </a:p>
          <a:p>
            <a:pPr eaLnBrk="1" hangingPunct="1">
              <a:buFont typeface="Wingdings" pitchFamily="2" charset="2"/>
              <a:buChar char="Ø"/>
            </a:pPr>
            <a:r>
              <a:rPr lang="fr-FR" sz="2800" dirty="0" smtClean="0"/>
              <a:t>PUPI est l’identificateur du PICC durant la boucle d’anticollision et met les autres PICC en attente pendant qu'elle communique avec lui.</a:t>
            </a:r>
          </a:p>
          <a:p>
            <a:pPr lvl="1" eaLnBrk="1" hangingPunct="1">
              <a:buFont typeface="Wingdings" pitchFamily="2" charset="2"/>
              <a:buChar char="ü"/>
            </a:pPr>
            <a:r>
              <a:rPr lang="fr-FR" sz="2400" dirty="0" smtClean="0"/>
              <a:t>PUPI peut être fixe ou aléatoire généré par la carte après un Power Reset</a:t>
            </a:r>
          </a:p>
          <a:p>
            <a:pPr eaLnBrk="1" hangingPunct="1">
              <a:buFont typeface="Wingdings" pitchFamily="2" charset="2"/>
              <a:buChar char="Ø"/>
            </a:pPr>
            <a:r>
              <a:rPr lang="fr-FR" sz="2800" dirty="0" smtClean="0"/>
              <a:t>Le </a:t>
            </a:r>
            <a:r>
              <a:rPr lang="fr-FR" altLang="fr-FR" sz="2800" dirty="0" smtClean="0"/>
              <a:t>PICC adressé par son PUPI envoie l’ATQB et se met en mode actif</a:t>
            </a:r>
          </a:p>
          <a:p>
            <a:pPr eaLnBrk="1" hangingPunct="1">
              <a:buFont typeface="Wingdings" pitchFamily="2" charset="2"/>
              <a:buChar char="Ø"/>
            </a:pPr>
            <a:endParaRPr lang="fr-FR" sz="2800" dirty="0" smtClean="0"/>
          </a:p>
        </p:txBody>
      </p:sp>
      <p:sp>
        <p:nvSpPr>
          <p:cNvPr id="144387" name="Rectangle 3"/>
          <p:cNvSpPr>
            <a:spLocks noGrp="1" noChangeArrowheads="1"/>
          </p:cNvSpPr>
          <p:nvPr>
            <p:ph type="title" idx="4294967295"/>
          </p:nvPr>
        </p:nvSpPr>
        <p:spPr>
          <a:xfrm>
            <a:off x="415925" y="142875"/>
            <a:ext cx="7727950" cy="585788"/>
          </a:xfrm>
        </p:spPr>
        <p:txBody>
          <a:bodyPr/>
          <a:lstStyle/>
          <a:p>
            <a:pPr eaLnBrk="1" hangingPunct="1"/>
            <a:r>
              <a:rPr lang="fr-FR" altLang="fr-FR" smtClean="0"/>
              <a:t>Anticollision - Type B (4/9)</a:t>
            </a:r>
            <a:endParaRPr lang="en-US" altLang="fr-FR" smtClean="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4386">
                                            <p:txEl>
                                              <p:pRg st="0" end="0"/>
                                            </p:txEl>
                                          </p:spTgt>
                                        </p:tgtEl>
                                        <p:attrNameLst>
                                          <p:attrName>style.visibility</p:attrName>
                                        </p:attrNameLst>
                                      </p:cBhvr>
                                      <p:to>
                                        <p:strVal val="visible"/>
                                      </p:to>
                                    </p:set>
                                    <p:animEffect transition="in" filter="checkerboard(across)">
                                      <p:cBhvr>
                                        <p:cTn id="7" dur="500"/>
                                        <p:tgtEl>
                                          <p:spTgt spid="144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4386">
                                            <p:txEl>
                                              <p:pRg st="1" end="1"/>
                                            </p:txEl>
                                          </p:spTgt>
                                        </p:tgtEl>
                                        <p:attrNameLst>
                                          <p:attrName>style.visibility</p:attrName>
                                        </p:attrNameLst>
                                      </p:cBhvr>
                                      <p:to>
                                        <p:strVal val="visible"/>
                                      </p:to>
                                    </p:set>
                                    <p:animEffect transition="in" filter="checkerboard(across)">
                                      <p:cBhvr>
                                        <p:cTn id="12" dur="500"/>
                                        <p:tgtEl>
                                          <p:spTgt spid="144386">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44386">
                                            <p:txEl>
                                              <p:pRg st="2" end="2"/>
                                            </p:txEl>
                                          </p:spTgt>
                                        </p:tgtEl>
                                        <p:attrNameLst>
                                          <p:attrName>style.visibility</p:attrName>
                                        </p:attrNameLst>
                                      </p:cBhvr>
                                      <p:to>
                                        <p:strVal val="visible"/>
                                      </p:to>
                                    </p:set>
                                    <p:animEffect transition="in" filter="checkerboard(across)">
                                      <p:cBhvr>
                                        <p:cTn id="15" dur="500"/>
                                        <p:tgtEl>
                                          <p:spTgt spid="14438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44386">
                                            <p:txEl>
                                              <p:pRg st="3" end="3"/>
                                            </p:txEl>
                                          </p:spTgt>
                                        </p:tgtEl>
                                        <p:attrNameLst>
                                          <p:attrName>style.visibility</p:attrName>
                                        </p:attrNameLst>
                                      </p:cBhvr>
                                      <p:to>
                                        <p:strVal val="visible"/>
                                      </p:to>
                                    </p:set>
                                    <p:animEffect transition="in" filter="checkerboard(across)">
                                      <p:cBhvr>
                                        <p:cTn id="20" dur="500"/>
                                        <p:tgtEl>
                                          <p:spTgt spid="1443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Anticollision ATQB - Type B (5/9)</a:t>
            </a:r>
            <a:endParaRPr lang="en-US" altLang="fr-FR" sz="3200" kern="0" dirty="0">
              <a:solidFill>
                <a:schemeClr val="accent2"/>
              </a:solidFill>
              <a:latin typeface="+mj-lt"/>
              <a:ea typeface="+mj-ea"/>
              <a:cs typeface="+mj-cs"/>
            </a:endParaRPr>
          </a:p>
        </p:txBody>
      </p:sp>
      <p:sp>
        <p:nvSpPr>
          <p:cNvPr id="145411" name="Espace réservé du contenu 3"/>
          <p:cNvSpPr>
            <a:spLocks noGrp="1"/>
          </p:cNvSpPr>
          <p:nvPr>
            <p:ph idx="1"/>
          </p:nvPr>
        </p:nvSpPr>
        <p:spPr>
          <a:xfrm>
            <a:off x="428625" y="1357313"/>
            <a:ext cx="8143875" cy="4648200"/>
          </a:xfrm>
        </p:spPr>
        <p:txBody>
          <a:bodyPr/>
          <a:lstStyle/>
          <a:p>
            <a:r>
              <a:rPr lang="fr-FR" dirty="0" smtClean="0"/>
              <a:t>La réponse ATQB envoyé par le PICC au PCD fourni au lecteur les informations sur les paramètres importants de la carte :</a:t>
            </a:r>
          </a:p>
          <a:p>
            <a:pPr lvl="1"/>
            <a:r>
              <a:rPr lang="fr-FR" sz="2400" dirty="0" smtClean="0"/>
              <a:t>N° de série de la carte (PUPI)</a:t>
            </a:r>
          </a:p>
          <a:p>
            <a:pPr lvl="1"/>
            <a:r>
              <a:rPr lang="fr-FR" sz="2400" dirty="0" smtClean="0"/>
              <a:t>Interface </a:t>
            </a:r>
            <a:r>
              <a:rPr lang="fr-FR" sz="2400" dirty="0" err="1" smtClean="0"/>
              <a:t>Contactless</a:t>
            </a:r>
            <a:r>
              <a:rPr lang="fr-FR" sz="2400" dirty="0" smtClean="0"/>
              <a:t> (Protocol Info)</a:t>
            </a:r>
          </a:p>
          <a:p>
            <a:pPr lvl="2"/>
            <a:r>
              <a:rPr lang="fr-FR" sz="2000" dirty="0" smtClean="0"/>
              <a:t>Débit max de communication</a:t>
            </a:r>
          </a:p>
          <a:p>
            <a:pPr lvl="2"/>
            <a:r>
              <a:rPr lang="fr-FR" sz="2000" dirty="0" smtClean="0"/>
              <a:t>Taille des trames réceptionnées par la carte</a:t>
            </a:r>
          </a:p>
          <a:p>
            <a:pPr lvl="1"/>
            <a:r>
              <a:rPr lang="fr-FR" sz="2400" dirty="0" smtClean="0"/>
              <a:t>Paramètres des Applications (Application Data)</a:t>
            </a:r>
          </a:p>
          <a:p>
            <a:pPr lvl="2"/>
            <a:r>
              <a:rPr lang="fr-FR" sz="2000" dirty="0" smtClean="0"/>
              <a:t>Information sur les applications disponibles sur la carte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u contenu 3"/>
          <p:cNvSpPr>
            <a:spLocks noGrp="1"/>
          </p:cNvSpPr>
          <p:nvPr>
            <p:ph idx="1"/>
          </p:nvPr>
        </p:nvSpPr>
        <p:spPr>
          <a:xfrm>
            <a:off x="428625" y="1071563"/>
            <a:ext cx="8215313" cy="1071562"/>
          </a:xfrm>
        </p:spPr>
        <p:txBody>
          <a:bodyPr/>
          <a:lstStyle/>
          <a:p>
            <a:r>
              <a:rPr lang="fr-FR" sz="2800" smtClean="0"/>
              <a:t>La trame ATQB envoyée par le PICC en réponse au REQB/WUPB a le format suivant : </a:t>
            </a:r>
          </a:p>
        </p:txBody>
      </p:sp>
      <p:sp>
        <p:nvSpPr>
          <p:cNvPr id="146435"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ATQB - Type B (6/9)</a:t>
            </a:r>
            <a:endParaRPr lang="en-US" altLang="fr-FR" smtClean="0"/>
          </a:p>
        </p:txBody>
      </p:sp>
      <p:pic>
        <p:nvPicPr>
          <p:cNvPr id="262146" name="Picture 2"/>
          <p:cNvPicPr>
            <a:picLocks noChangeAspect="1" noChangeArrowheads="1"/>
          </p:cNvPicPr>
          <p:nvPr/>
        </p:nvPicPr>
        <p:blipFill>
          <a:blip r:embed="rId2" cstate="print"/>
          <a:srcRect/>
          <a:stretch>
            <a:fillRect/>
          </a:stretch>
        </p:blipFill>
        <p:spPr bwMode="auto">
          <a:xfrm>
            <a:off x="500063" y="2071688"/>
            <a:ext cx="8148637" cy="100012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 name="Espace réservé du contenu 3"/>
          <p:cNvSpPr txBox="1">
            <a:spLocks/>
          </p:cNvSpPr>
          <p:nvPr/>
        </p:nvSpPr>
        <p:spPr bwMode="auto">
          <a:xfrm>
            <a:off x="500063" y="3143250"/>
            <a:ext cx="8215312" cy="642938"/>
          </a:xfrm>
          <a:prstGeom prst="rect">
            <a:avLst/>
          </a:prstGeom>
          <a:noFill/>
          <a:ln w="9525">
            <a:noFill/>
            <a:miter lim="800000"/>
            <a:headEnd/>
            <a:tailEnd/>
          </a:ln>
        </p:spPr>
        <p:txBody>
          <a:bodyPr/>
          <a:lstStyle/>
          <a:p>
            <a:pPr marL="342900" indent="-342900" eaLnBrk="0" hangingPunct="0">
              <a:spcBef>
                <a:spcPct val="20000"/>
              </a:spcBef>
              <a:buFontTx/>
              <a:buChar char="•"/>
              <a:defRPr/>
            </a:pPr>
            <a:r>
              <a:rPr lang="fr-FR" sz="2800" kern="0" dirty="0">
                <a:latin typeface="+mj-lt"/>
                <a:cs typeface="+mn-cs"/>
              </a:rPr>
              <a:t>Format du champs Application Data</a:t>
            </a:r>
          </a:p>
        </p:txBody>
      </p:sp>
      <p:pic>
        <p:nvPicPr>
          <p:cNvPr id="262147" name="Picture 3"/>
          <p:cNvPicPr>
            <a:picLocks noChangeAspect="1" noChangeArrowheads="1"/>
          </p:cNvPicPr>
          <p:nvPr/>
        </p:nvPicPr>
        <p:blipFill>
          <a:blip r:embed="rId3" cstate="print"/>
          <a:srcRect/>
          <a:stretch>
            <a:fillRect/>
          </a:stretch>
        </p:blipFill>
        <p:spPr bwMode="auto">
          <a:xfrm>
            <a:off x="1643063" y="3714750"/>
            <a:ext cx="6054725" cy="78581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9" name="Espace réservé du contenu 3"/>
          <p:cNvSpPr txBox="1">
            <a:spLocks/>
          </p:cNvSpPr>
          <p:nvPr/>
        </p:nvSpPr>
        <p:spPr bwMode="auto">
          <a:xfrm>
            <a:off x="500063" y="4572000"/>
            <a:ext cx="8215312" cy="1428750"/>
          </a:xfrm>
          <a:prstGeom prst="rect">
            <a:avLst/>
          </a:prstGeom>
          <a:noFill/>
          <a:ln w="9525">
            <a:noFill/>
            <a:miter lim="800000"/>
            <a:headEnd/>
            <a:tailEnd/>
          </a:ln>
        </p:spPr>
        <p:txBody>
          <a:bodyPr/>
          <a:lstStyle/>
          <a:p>
            <a:pPr marL="342900" indent="-342900" eaLnBrk="0" hangingPunct="0">
              <a:spcBef>
                <a:spcPct val="20000"/>
              </a:spcBef>
              <a:buFontTx/>
              <a:buChar char="•"/>
              <a:defRPr/>
            </a:pPr>
            <a:r>
              <a:rPr lang="fr-FR" sz="2800" kern="0" dirty="0" err="1">
                <a:latin typeface="+mj-lt"/>
                <a:cs typeface="+mn-cs"/>
              </a:rPr>
              <a:t>Number</a:t>
            </a:r>
            <a:r>
              <a:rPr lang="fr-FR" sz="2800" kern="0" dirty="0">
                <a:latin typeface="+mj-lt"/>
                <a:cs typeface="+mn-cs"/>
              </a:rPr>
              <a:t> of applications :</a:t>
            </a:r>
          </a:p>
          <a:p>
            <a:pPr marL="800100" lvl="1" indent="-342900" eaLnBrk="0" hangingPunct="0">
              <a:spcBef>
                <a:spcPct val="20000"/>
              </a:spcBef>
              <a:buFontTx/>
              <a:buChar char="•"/>
              <a:defRPr/>
            </a:pPr>
            <a:r>
              <a:rPr lang="fr-FR" kern="0" dirty="0">
                <a:latin typeface="+mj-lt"/>
                <a:cs typeface="+mn-cs"/>
              </a:rPr>
              <a:t>b7-b4 : nombre d’appli AFI</a:t>
            </a:r>
          </a:p>
          <a:p>
            <a:pPr marL="800100" lvl="1" indent="-342900" eaLnBrk="0" hangingPunct="0">
              <a:spcBef>
                <a:spcPct val="20000"/>
              </a:spcBef>
              <a:buFontTx/>
              <a:buChar char="•"/>
              <a:defRPr/>
            </a:pPr>
            <a:r>
              <a:rPr lang="fr-FR" kern="0" dirty="0">
                <a:latin typeface="+mj-lt"/>
                <a:cs typeface="+mn-cs"/>
              </a:rPr>
              <a:t>b3-b0 : nombre total d’applications dans la carte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ATQB - Type B (7/9)</a:t>
            </a:r>
            <a:endParaRPr lang="en-US" altLang="fr-FR" smtClean="0"/>
          </a:p>
        </p:txBody>
      </p:sp>
      <p:sp>
        <p:nvSpPr>
          <p:cNvPr id="4" name="Espace réservé du contenu 3"/>
          <p:cNvSpPr txBox="1">
            <a:spLocks/>
          </p:cNvSpPr>
          <p:nvPr/>
        </p:nvSpPr>
        <p:spPr bwMode="auto">
          <a:xfrm>
            <a:off x="428625" y="1071563"/>
            <a:ext cx="8215313" cy="642937"/>
          </a:xfrm>
          <a:prstGeom prst="rect">
            <a:avLst/>
          </a:prstGeom>
          <a:noFill/>
          <a:ln w="9525">
            <a:noFill/>
            <a:miter lim="800000"/>
            <a:headEnd/>
            <a:tailEnd/>
          </a:ln>
        </p:spPr>
        <p:txBody>
          <a:bodyPr/>
          <a:lstStyle/>
          <a:p>
            <a:pPr marL="342900" indent="-342900" eaLnBrk="0" hangingPunct="0">
              <a:spcBef>
                <a:spcPct val="20000"/>
              </a:spcBef>
              <a:buFontTx/>
              <a:buChar char="•"/>
              <a:defRPr/>
            </a:pPr>
            <a:r>
              <a:rPr lang="fr-FR" sz="2800" kern="0" dirty="0">
                <a:latin typeface="+mj-lt"/>
                <a:cs typeface="+mn-cs"/>
              </a:rPr>
              <a:t>Format du champs Protocol Info</a:t>
            </a:r>
          </a:p>
        </p:txBody>
      </p:sp>
      <p:pic>
        <p:nvPicPr>
          <p:cNvPr id="5" name="Picture 4"/>
          <p:cNvPicPr>
            <a:picLocks noChangeAspect="1" noChangeArrowheads="1"/>
          </p:cNvPicPr>
          <p:nvPr/>
        </p:nvPicPr>
        <p:blipFill>
          <a:blip r:embed="rId2" cstate="print"/>
          <a:srcRect/>
          <a:stretch>
            <a:fillRect/>
          </a:stretch>
        </p:blipFill>
        <p:spPr bwMode="auto">
          <a:xfrm>
            <a:off x="928688" y="1571625"/>
            <a:ext cx="7551737" cy="1143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6" name="Espace réservé du contenu 3"/>
          <p:cNvSpPr txBox="1">
            <a:spLocks/>
          </p:cNvSpPr>
          <p:nvPr/>
        </p:nvSpPr>
        <p:spPr bwMode="auto">
          <a:xfrm>
            <a:off x="428625" y="2714625"/>
            <a:ext cx="8215313" cy="3429000"/>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fr-FR" sz="2800" kern="0" dirty="0">
                <a:latin typeface="+mj-lt"/>
                <a:cs typeface="+mn-cs"/>
              </a:rPr>
              <a:t>Champs FO :</a:t>
            </a:r>
          </a:p>
          <a:p>
            <a:pPr marL="800100" lvl="1" indent="-342900" eaLnBrk="0" hangingPunct="0">
              <a:spcBef>
                <a:spcPct val="20000"/>
              </a:spcBef>
              <a:buFont typeface="Arial" pitchFamily="34" charset="0"/>
              <a:buChar char="•"/>
              <a:defRPr/>
            </a:pPr>
            <a:r>
              <a:rPr lang="fr-FR" kern="0" dirty="0">
                <a:latin typeface="+mj-lt"/>
                <a:cs typeface="+mn-cs"/>
              </a:rPr>
              <a:t>b2b1 = 1x : PICC supports NAD</a:t>
            </a:r>
          </a:p>
          <a:p>
            <a:pPr marL="800100" lvl="1" indent="-342900" eaLnBrk="0" hangingPunct="0">
              <a:spcBef>
                <a:spcPct val="20000"/>
              </a:spcBef>
              <a:buFont typeface="Arial" pitchFamily="34" charset="0"/>
              <a:buChar char="•"/>
              <a:defRPr/>
            </a:pPr>
            <a:r>
              <a:rPr lang="fr-FR" kern="0" dirty="0">
                <a:latin typeface="+mj-lt"/>
                <a:cs typeface="+mn-cs"/>
              </a:rPr>
              <a:t>b2b1 = 1x : PICC supports CID</a:t>
            </a:r>
          </a:p>
          <a:p>
            <a:pPr marL="342900" indent="-342900" eaLnBrk="0" hangingPunct="0">
              <a:spcBef>
                <a:spcPct val="20000"/>
              </a:spcBef>
              <a:buFont typeface="Arial" pitchFamily="34" charset="0"/>
              <a:buChar char="•"/>
              <a:defRPr/>
            </a:pPr>
            <a:r>
              <a:rPr lang="fr-FR" sz="2800" kern="0" dirty="0">
                <a:latin typeface="+mj-lt"/>
                <a:cs typeface="+mn-cs"/>
              </a:rPr>
              <a:t>Champs ADC (Application Data </a:t>
            </a:r>
            <a:r>
              <a:rPr lang="fr-FR" sz="2800" kern="0" dirty="0" err="1">
                <a:latin typeface="+mj-lt"/>
                <a:cs typeface="+mn-cs"/>
              </a:rPr>
              <a:t>Coding</a:t>
            </a:r>
            <a:r>
              <a:rPr lang="fr-FR" sz="2800" kern="0" dirty="0">
                <a:latin typeface="+mj-lt"/>
                <a:cs typeface="+mn-cs"/>
              </a:rPr>
              <a:t>)</a:t>
            </a:r>
          </a:p>
          <a:p>
            <a:pPr marL="342900" indent="-342900" eaLnBrk="0" hangingPunct="0">
              <a:spcBef>
                <a:spcPct val="20000"/>
              </a:spcBef>
              <a:buFont typeface="Arial" pitchFamily="34" charset="0"/>
              <a:buChar char="•"/>
              <a:defRPr/>
            </a:pPr>
            <a:r>
              <a:rPr lang="fr-FR" sz="2800" kern="0" dirty="0">
                <a:latin typeface="+mj-lt"/>
                <a:cs typeface="+mn-cs"/>
              </a:rPr>
              <a:t>Champs FWI : Frame </a:t>
            </a:r>
            <a:r>
              <a:rPr lang="fr-FR" sz="2800" kern="0" dirty="0" err="1">
                <a:latin typeface="+mj-lt"/>
                <a:cs typeface="+mn-cs"/>
              </a:rPr>
              <a:t>Waiting</a:t>
            </a:r>
            <a:r>
              <a:rPr lang="fr-FR" sz="2800" kern="0" dirty="0">
                <a:latin typeface="+mj-lt"/>
                <a:cs typeface="+mn-cs"/>
              </a:rPr>
              <a:t> </a:t>
            </a:r>
            <a:r>
              <a:rPr lang="fr-FR" sz="2800" kern="0" dirty="0" err="1">
                <a:latin typeface="+mj-lt"/>
                <a:cs typeface="+mn-cs"/>
              </a:rPr>
              <a:t>Integer</a:t>
            </a:r>
            <a:r>
              <a:rPr lang="fr-FR" sz="2800" kern="0" dirty="0">
                <a:latin typeface="+mj-lt"/>
                <a:cs typeface="+mn-cs"/>
              </a:rPr>
              <a:t> (0-14)</a:t>
            </a:r>
          </a:p>
          <a:p>
            <a:pPr marL="800100" lvl="1" indent="-342900" eaLnBrk="0" hangingPunct="0">
              <a:spcBef>
                <a:spcPct val="20000"/>
              </a:spcBef>
              <a:buFont typeface="Arial" pitchFamily="34" charset="0"/>
              <a:buChar char="•"/>
              <a:defRPr/>
            </a:pPr>
            <a:r>
              <a:rPr lang="fr-FR" kern="0" dirty="0">
                <a:latin typeface="+mj-lt"/>
                <a:cs typeface="+mn-cs"/>
              </a:rPr>
              <a:t>spécifie le temps max nécessaire pour que la carte démarre la transmission en réponse au PCD</a:t>
            </a:r>
          </a:p>
          <a:p>
            <a:pPr marL="800100" lvl="1" indent="-342900" eaLnBrk="0" hangingPunct="0">
              <a:spcBef>
                <a:spcPct val="20000"/>
              </a:spcBef>
              <a:buFont typeface="Arial" pitchFamily="34" charset="0"/>
              <a:buChar char="•"/>
              <a:defRPr/>
            </a:pPr>
            <a:r>
              <a:rPr lang="fr-FR" kern="0" dirty="0">
                <a:latin typeface="+mj-lt"/>
                <a:cs typeface="+mn-cs"/>
              </a:rPr>
              <a:t>Permet le calcul du FWT(Frame </a:t>
            </a:r>
            <a:r>
              <a:rPr lang="fr-FR" kern="0" dirty="0" err="1">
                <a:latin typeface="+mj-lt"/>
                <a:cs typeface="+mn-cs"/>
              </a:rPr>
              <a:t>Waiting</a:t>
            </a:r>
            <a:r>
              <a:rPr lang="fr-FR" kern="0" dirty="0">
                <a:latin typeface="+mj-lt"/>
                <a:cs typeface="+mn-cs"/>
              </a:rPr>
              <a:t> Time)</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3"/>
          <p:cNvSpPr txBox="1">
            <a:spLocks/>
          </p:cNvSpPr>
          <p:nvPr/>
        </p:nvSpPr>
        <p:spPr bwMode="auto">
          <a:xfrm>
            <a:off x="428625" y="1071563"/>
            <a:ext cx="8215313" cy="642937"/>
          </a:xfrm>
          <a:prstGeom prst="rect">
            <a:avLst/>
          </a:prstGeom>
          <a:noFill/>
          <a:ln w="9525">
            <a:noFill/>
            <a:miter lim="800000"/>
            <a:headEnd/>
            <a:tailEnd/>
          </a:ln>
        </p:spPr>
        <p:txBody>
          <a:bodyPr/>
          <a:lstStyle/>
          <a:p>
            <a:pPr marL="342900" indent="-342900" eaLnBrk="0" hangingPunct="0">
              <a:spcBef>
                <a:spcPct val="20000"/>
              </a:spcBef>
              <a:buFontTx/>
              <a:buChar char="•"/>
              <a:defRPr/>
            </a:pPr>
            <a:r>
              <a:rPr lang="fr-FR" sz="2800" kern="0" dirty="0">
                <a:latin typeface="+mj-lt"/>
                <a:cs typeface="+mn-cs"/>
              </a:rPr>
              <a:t>Format du champs Protocol Info</a:t>
            </a:r>
          </a:p>
        </p:txBody>
      </p:sp>
      <p:pic>
        <p:nvPicPr>
          <p:cNvPr id="4" name="Picture 4"/>
          <p:cNvPicPr>
            <a:picLocks noChangeAspect="1" noChangeArrowheads="1"/>
          </p:cNvPicPr>
          <p:nvPr/>
        </p:nvPicPr>
        <p:blipFill>
          <a:blip r:embed="rId2" cstate="print"/>
          <a:srcRect/>
          <a:stretch>
            <a:fillRect/>
          </a:stretch>
        </p:blipFill>
        <p:spPr bwMode="auto">
          <a:xfrm>
            <a:off x="928688" y="1714500"/>
            <a:ext cx="7551737" cy="1143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Espace réservé du contenu 3"/>
          <p:cNvSpPr txBox="1">
            <a:spLocks/>
          </p:cNvSpPr>
          <p:nvPr/>
        </p:nvSpPr>
        <p:spPr bwMode="auto">
          <a:xfrm>
            <a:off x="500063" y="3000375"/>
            <a:ext cx="8358187" cy="2071688"/>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fr-FR" kern="0" dirty="0">
                <a:latin typeface="+mj-lt"/>
                <a:cs typeface="+mn-cs"/>
              </a:rPr>
              <a:t>Champs Protocol Type :</a:t>
            </a:r>
          </a:p>
          <a:p>
            <a:pPr marL="800100" lvl="1" indent="-342900" eaLnBrk="0" hangingPunct="0">
              <a:spcBef>
                <a:spcPct val="20000"/>
              </a:spcBef>
              <a:buFont typeface="Arial" pitchFamily="34" charset="0"/>
              <a:buChar char="•"/>
              <a:defRPr/>
            </a:pPr>
            <a:r>
              <a:rPr lang="fr-FR" sz="2000" kern="0" dirty="0">
                <a:latin typeface="+mj-lt"/>
                <a:cs typeface="+mn-cs"/>
              </a:rPr>
              <a:t>b4b3b2b1 = 0001 : PICC supports ISO:IEC 14443-4</a:t>
            </a:r>
          </a:p>
          <a:p>
            <a:pPr marL="800100" lvl="1" indent="-342900" eaLnBrk="0" hangingPunct="0">
              <a:spcBef>
                <a:spcPct val="20000"/>
              </a:spcBef>
              <a:buFont typeface="Arial" pitchFamily="34" charset="0"/>
              <a:buChar char="•"/>
              <a:defRPr/>
            </a:pPr>
            <a:r>
              <a:rPr lang="fr-FR" sz="2000" kern="0" dirty="0">
                <a:latin typeface="+mj-lt"/>
                <a:cs typeface="+mn-cs"/>
              </a:rPr>
              <a:t>b4b3b2b1 = 0000 : PICC </a:t>
            </a:r>
            <a:r>
              <a:rPr lang="fr-FR" sz="2000" kern="0" dirty="0" err="1">
                <a:latin typeface="+mj-lt"/>
                <a:cs typeface="+mn-cs"/>
              </a:rPr>
              <a:t>does</a:t>
            </a:r>
            <a:r>
              <a:rPr lang="fr-FR" sz="2000" kern="0" dirty="0">
                <a:latin typeface="+mj-lt"/>
                <a:cs typeface="+mn-cs"/>
              </a:rPr>
              <a:t> not support ISO:IEC 14443-4</a:t>
            </a:r>
          </a:p>
          <a:p>
            <a:pPr marL="342900" indent="-342900" eaLnBrk="0" hangingPunct="0">
              <a:spcBef>
                <a:spcPct val="20000"/>
              </a:spcBef>
              <a:buFont typeface="Arial" pitchFamily="34" charset="0"/>
              <a:buChar char="•"/>
              <a:defRPr/>
            </a:pPr>
            <a:r>
              <a:rPr lang="fr-FR" kern="0" dirty="0" err="1">
                <a:latin typeface="+mj-lt"/>
                <a:cs typeface="+mn-cs"/>
              </a:rPr>
              <a:t>Max_Frame_Size</a:t>
            </a:r>
            <a:r>
              <a:rPr lang="fr-FR" kern="0" dirty="0">
                <a:latin typeface="+mj-lt"/>
                <a:cs typeface="+mn-cs"/>
              </a:rPr>
              <a:t> : limité par la taille de la mémoire du PICC </a:t>
            </a:r>
          </a:p>
        </p:txBody>
      </p:sp>
      <p:sp>
        <p:nvSpPr>
          <p:cNvPr id="148485"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ATQB - Type B (8/9)</a:t>
            </a:r>
            <a:endParaRPr lang="en-US" altLang="fr-FR" smtClean="0"/>
          </a:p>
        </p:txBody>
      </p:sp>
      <p:pic>
        <p:nvPicPr>
          <p:cNvPr id="258050" name="Picture 2"/>
          <p:cNvPicPr>
            <a:picLocks noChangeAspect="1" noChangeArrowheads="1"/>
          </p:cNvPicPr>
          <p:nvPr/>
        </p:nvPicPr>
        <p:blipFill>
          <a:blip r:embed="rId3" cstate="print"/>
          <a:srcRect/>
          <a:stretch>
            <a:fillRect/>
          </a:stretch>
        </p:blipFill>
        <p:spPr bwMode="auto">
          <a:xfrm>
            <a:off x="706438" y="5214938"/>
            <a:ext cx="7866062" cy="1000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3"/>
          <p:cNvSpPr txBox="1">
            <a:spLocks/>
          </p:cNvSpPr>
          <p:nvPr/>
        </p:nvSpPr>
        <p:spPr bwMode="auto">
          <a:xfrm>
            <a:off x="428625" y="3071813"/>
            <a:ext cx="8358188" cy="571500"/>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fr-FR" kern="0" dirty="0" err="1">
                <a:latin typeface="+mj-lt"/>
                <a:cs typeface="+mn-cs"/>
              </a:rPr>
              <a:t>Bit_Rate_Capability</a:t>
            </a:r>
            <a:r>
              <a:rPr lang="fr-FR" kern="0" dirty="0">
                <a:latin typeface="+mj-lt"/>
                <a:cs typeface="+mn-cs"/>
              </a:rPr>
              <a:t> : </a:t>
            </a:r>
          </a:p>
        </p:txBody>
      </p:sp>
      <p:pic>
        <p:nvPicPr>
          <p:cNvPr id="4" name="Picture 3"/>
          <p:cNvPicPr>
            <a:picLocks noChangeAspect="1" noChangeArrowheads="1"/>
          </p:cNvPicPr>
          <p:nvPr/>
        </p:nvPicPr>
        <p:blipFill>
          <a:blip r:embed="rId2" cstate="print"/>
          <a:srcRect/>
          <a:stretch>
            <a:fillRect/>
          </a:stretch>
        </p:blipFill>
        <p:spPr bwMode="auto">
          <a:xfrm>
            <a:off x="804863" y="3714750"/>
            <a:ext cx="7658100" cy="242887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Espace réservé du contenu 3"/>
          <p:cNvSpPr txBox="1">
            <a:spLocks/>
          </p:cNvSpPr>
          <p:nvPr/>
        </p:nvSpPr>
        <p:spPr bwMode="auto">
          <a:xfrm>
            <a:off x="428625" y="1143000"/>
            <a:ext cx="8215313" cy="642938"/>
          </a:xfrm>
          <a:prstGeom prst="rect">
            <a:avLst/>
          </a:prstGeom>
          <a:noFill/>
          <a:ln w="9525">
            <a:noFill/>
            <a:miter lim="800000"/>
            <a:headEnd/>
            <a:tailEnd/>
          </a:ln>
        </p:spPr>
        <p:txBody>
          <a:bodyPr/>
          <a:lstStyle/>
          <a:p>
            <a:pPr marL="342900" indent="-342900" eaLnBrk="0" hangingPunct="0">
              <a:spcBef>
                <a:spcPct val="20000"/>
              </a:spcBef>
              <a:buFontTx/>
              <a:buChar char="•"/>
              <a:defRPr/>
            </a:pPr>
            <a:r>
              <a:rPr lang="fr-FR" sz="2800" kern="0" dirty="0">
                <a:latin typeface="+mj-lt"/>
                <a:cs typeface="+mn-cs"/>
              </a:rPr>
              <a:t>Format du champs Protocol Info</a:t>
            </a:r>
          </a:p>
        </p:txBody>
      </p:sp>
      <p:pic>
        <p:nvPicPr>
          <p:cNvPr id="6" name="Picture 4"/>
          <p:cNvPicPr>
            <a:picLocks noChangeAspect="1" noChangeArrowheads="1"/>
          </p:cNvPicPr>
          <p:nvPr/>
        </p:nvPicPr>
        <p:blipFill>
          <a:blip r:embed="rId3" cstate="print"/>
          <a:srcRect/>
          <a:stretch>
            <a:fillRect/>
          </a:stretch>
        </p:blipFill>
        <p:spPr bwMode="auto">
          <a:xfrm>
            <a:off x="928688" y="1785938"/>
            <a:ext cx="7551737" cy="1143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49510"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Anticollision ATQB - Type B (9/9)</a:t>
            </a:r>
            <a:endParaRPr lang="en-US" altLang="fr-FR"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5"/>
          <p:cNvPicPr>
            <a:picLocks noChangeAspect="1" noChangeArrowheads="1"/>
          </p:cNvPicPr>
          <p:nvPr/>
        </p:nvPicPr>
        <p:blipFill>
          <a:blip r:embed="rId3" cstate="print"/>
          <a:srcRect/>
          <a:stretch>
            <a:fillRect/>
          </a:stretch>
        </p:blipFill>
        <p:spPr bwMode="auto">
          <a:xfrm>
            <a:off x="1785938" y="0"/>
            <a:ext cx="5845175" cy="6858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u contenu 10"/>
          <p:cNvSpPr>
            <a:spLocks noGrp="1"/>
          </p:cNvSpPr>
          <p:nvPr>
            <p:ph idx="4294967295"/>
          </p:nvPr>
        </p:nvSpPr>
        <p:spPr>
          <a:xfrm>
            <a:off x="428625" y="928688"/>
            <a:ext cx="7918450" cy="785812"/>
          </a:xfrm>
        </p:spPr>
        <p:txBody>
          <a:bodyPr/>
          <a:lstStyle/>
          <a:p>
            <a:pPr eaLnBrk="1" hangingPunct="1">
              <a:lnSpc>
                <a:spcPct val="90000"/>
              </a:lnSpc>
              <a:buFont typeface="Wingdings" pitchFamily="2" charset="2"/>
              <a:buChar char="Ø"/>
            </a:pPr>
            <a:r>
              <a:rPr lang="fr-FR" sz="2800" smtClean="0"/>
              <a:t>ATTRIB est transmis par le PCD au PICC pour sélectionner la carte</a:t>
            </a:r>
          </a:p>
        </p:txBody>
      </p:sp>
      <p:sp>
        <p:nvSpPr>
          <p:cNvPr id="151555"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ATTRIB - Type B (1/4)</a:t>
            </a:r>
            <a:endParaRPr lang="en-US" altLang="fr-FR" smtClean="0"/>
          </a:p>
        </p:txBody>
      </p:sp>
      <p:pic>
        <p:nvPicPr>
          <p:cNvPr id="151556" name="Picture 2"/>
          <p:cNvPicPr>
            <a:picLocks noChangeAspect="1" noChangeArrowheads="1"/>
          </p:cNvPicPr>
          <p:nvPr/>
        </p:nvPicPr>
        <p:blipFill>
          <a:blip r:embed="rId3" cstate="print"/>
          <a:srcRect/>
          <a:stretch>
            <a:fillRect/>
          </a:stretch>
        </p:blipFill>
        <p:spPr bwMode="auto">
          <a:xfrm>
            <a:off x="571500" y="1785938"/>
            <a:ext cx="7954963" cy="1023937"/>
          </a:xfrm>
          <a:prstGeom prst="rect">
            <a:avLst/>
          </a:prstGeom>
          <a:noFill/>
          <a:ln w="9525">
            <a:noFill/>
            <a:miter lim="800000"/>
            <a:headEnd/>
            <a:tailEnd/>
          </a:ln>
        </p:spPr>
      </p:pic>
      <p:pic>
        <p:nvPicPr>
          <p:cNvPr id="151557" name="Picture 3"/>
          <p:cNvPicPr>
            <a:picLocks noChangeAspect="1" noChangeArrowheads="1"/>
          </p:cNvPicPr>
          <p:nvPr/>
        </p:nvPicPr>
        <p:blipFill>
          <a:blip r:embed="rId4" cstate="print"/>
          <a:srcRect/>
          <a:stretch>
            <a:fillRect/>
          </a:stretch>
        </p:blipFill>
        <p:spPr bwMode="auto">
          <a:xfrm>
            <a:off x="749300" y="3286125"/>
            <a:ext cx="7966075" cy="928688"/>
          </a:xfrm>
          <a:prstGeom prst="rect">
            <a:avLst/>
          </a:prstGeom>
          <a:noFill/>
          <a:ln w="9525">
            <a:noFill/>
            <a:miter lim="800000"/>
            <a:headEnd/>
            <a:tailEnd/>
          </a:ln>
        </p:spPr>
      </p:pic>
      <p:sp>
        <p:nvSpPr>
          <p:cNvPr id="6" name="Espace réservé du contenu 10"/>
          <p:cNvSpPr txBox="1">
            <a:spLocks/>
          </p:cNvSpPr>
          <p:nvPr/>
        </p:nvSpPr>
        <p:spPr bwMode="auto">
          <a:xfrm>
            <a:off x="725488" y="2857500"/>
            <a:ext cx="7918450" cy="571500"/>
          </a:xfrm>
          <a:prstGeom prst="rect">
            <a:avLst/>
          </a:prstGeom>
          <a:noFill/>
          <a:ln w="9525">
            <a:noFill/>
            <a:miter lim="800000"/>
            <a:headEnd/>
            <a:tailEnd/>
          </a:ln>
        </p:spPr>
        <p:txBody>
          <a:bodyPr>
            <a:normAutofit/>
          </a:bodyPr>
          <a:lstStyle/>
          <a:p>
            <a:pPr marL="342900" indent="-342900">
              <a:lnSpc>
                <a:spcPct val="90000"/>
              </a:lnSpc>
              <a:spcBef>
                <a:spcPct val="20000"/>
              </a:spcBef>
              <a:buFont typeface="Arial" pitchFamily="34" charset="0"/>
              <a:buChar char="•"/>
              <a:defRPr/>
            </a:pPr>
            <a:r>
              <a:rPr lang="fr-FR" sz="2800" kern="0" dirty="0">
                <a:latin typeface="+mj-lt"/>
                <a:cs typeface="+mn-cs"/>
              </a:rPr>
              <a:t>Format Paramètre 1 :</a:t>
            </a:r>
          </a:p>
        </p:txBody>
      </p:sp>
      <p:sp>
        <p:nvSpPr>
          <p:cNvPr id="7" name="Espace réservé du contenu 10"/>
          <p:cNvSpPr txBox="1">
            <a:spLocks/>
          </p:cNvSpPr>
          <p:nvPr/>
        </p:nvSpPr>
        <p:spPr bwMode="auto">
          <a:xfrm>
            <a:off x="785813" y="4286250"/>
            <a:ext cx="4000500" cy="642938"/>
          </a:xfrm>
          <a:prstGeom prst="rect">
            <a:avLst/>
          </a:prstGeom>
          <a:noFill/>
          <a:ln w="9525">
            <a:noFill/>
            <a:miter lim="800000"/>
            <a:headEnd/>
            <a:tailEnd/>
          </a:ln>
        </p:spPr>
        <p:txBody>
          <a:bodyPr>
            <a:normAutofit fontScale="85000" lnSpcReduction="10000"/>
          </a:bodyPr>
          <a:lstStyle/>
          <a:p>
            <a:pPr marL="342900" indent="-342900">
              <a:lnSpc>
                <a:spcPct val="90000"/>
              </a:lnSpc>
              <a:spcBef>
                <a:spcPct val="20000"/>
              </a:spcBef>
              <a:defRPr/>
            </a:pPr>
            <a:r>
              <a:rPr lang="fr-FR" sz="1800" kern="0" dirty="0">
                <a:latin typeface="+mj-lt"/>
                <a:cs typeface="+mn-cs"/>
              </a:rPr>
              <a:t>Minimum TR0 : définit le temps minimum </a:t>
            </a:r>
          </a:p>
          <a:p>
            <a:pPr marL="342900" indent="-342900">
              <a:lnSpc>
                <a:spcPct val="90000"/>
              </a:lnSpc>
              <a:spcBef>
                <a:spcPct val="20000"/>
              </a:spcBef>
              <a:defRPr/>
            </a:pPr>
            <a:r>
              <a:rPr lang="fr-FR" sz="1800" kern="0" dirty="0">
                <a:latin typeface="+mj-lt"/>
                <a:cs typeface="+mn-cs"/>
              </a:rPr>
              <a:t>avant de répondre à une commande du PCD</a:t>
            </a:r>
          </a:p>
        </p:txBody>
      </p:sp>
      <p:pic>
        <p:nvPicPr>
          <p:cNvPr id="148489" name="Picture 9"/>
          <p:cNvPicPr>
            <a:picLocks noChangeAspect="1" noChangeArrowheads="1"/>
          </p:cNvPicPr>
          <p:nvPr/>
        </p:nvPicPr>
        <p:blipFill>
          <a:blip r:embed="rId5" cstate="print"/>
          <a:srcRect/>
          <a:stretch>
            <a:fillRect/>
          </a:stretch>
        </p:blipFill>
        <p:spPr bwMode="auto">
          <a:xfrm>
            <a:off x="857250" y="4991100"/>
            <a:ext cx="3333750" cy="12954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48490" name="Picture 10"/>
          <p:cNvPicPr>
            <a:picLocks noChangeAspect="1" noChangeArrowheads="1"/>
          </p:cNvPicPr>
          <p:nvPr/>
        </p:nvPicPr>
        <p:blipFill>
          <a:blip r:embed="rId6" cstate="print"/>
          <a:srcRect/>
          <a:stretch>
            <a:fillRect/>
          </a:stretch>
        </p:blipFill>
        <p:spPr bwMode="auto">
          <a:xfrm>
            <a:off x="5086350" y="5019675"/>
            <a:ext cx="3343275" cy="126682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0" name="Espace réservé du contenu 10"/>
          <p:cNvSpPr txBox="1">
            <a:spLocks/>
          </p:cNvSpPr>
          <p:nvPr/>
        </p:nvSpPr>
        <p:spPr bwMode="auto">
          <a:xfrm>
            <a:off x="5000625" y="4286250"/>
            <a:ext cx="3714750" cy="642938"/>
          </a:xfrm>
          <a:prstGeom prst="rect">
            <a:avLst/>
          </a:prstGeom>
          <a:noFill/>
          <a:ln w="9525">
            <a:noFill/>
            <a:miter lim="800000"/>
            <a:headEnd/>
            <a:tailEnd/>
          </a:ln>
        </p:spPr>
        <p:txBody>
          <a:bodyPr>
            <a:normAutofit fontScale="77500" lnSpcReduction="20000"/>
          </a:bodyPr>
          <a:lstStyle/>
          <a:p>
            <a:pPr marL="342900" indent="-342900">
              <a:lnSpc>
                <a:spcPct val="90000"/>
              </a:lnSpc>
              <a:spcBef>
                <a:spcPct val="20000"/>
              </a:spcBef>
              <a:defRPr/>
            </a:pPr>
            <a:r>
              <a:rPr lang="fr-FR" sz="1800" kern="0" dirty="0">
                <a:latin typeface="+mj-lt"/>
                <a:cs typeface="+mn-cs"/>
              </a:rPr>
              <a:t>Minimum TR1 : définit le délais minimum </a:t>
            </a:r>
          </a:p>
          <a:p>
            <a:pPr marL="342900" indent="-342900">
              <a:lnSpc>
                <a:spcPct val="90000"/>
              </a:lnSpc>
              <a:spcBef>
                <a:spcPct val="20000"/>
              </a:spcBef>
              <a:defRPr/>
            </a:pPr>
            <a:r>
              <a:rPr lang="fr-FR" sz="1800" kern="0" dirty="0">
                <a:latin typeface="+mj-lt"/>
                <a:cs typeface="+mn-cs"/>
              </a:rPr>
              <a:t>Entre l’activation de la sou-porteuse et </a:t>
            </a:r>
          </a:p>
          <a:p>
            <a:pPr marL="342900" indent="-342900">
              <a:lnSpc>
                <a:spcPct val="90000"/>
              </a:lnSpc>
              <a:spcBef>
                <a:spcPct val="20000"/>
              </a:spcBef>
              <a:defRPr/>
            </a:pPr>
            <a:r>
              <a:rPr lang="fr-FR" sz="1800" kern="0" dirty="0">
                <a:latin typeface="+mj-lt"/>
                <a:cs typeface="+mn-cs"/>
              </a:rPr>
              <a:t>le début de la transmission</a:t>
            </a:r>
          </a:p>
        </p:txBody>
      </p:sp>
    </p:spTree>
  </p:cSld>
  <p:clrMapOvr>
    <a:masterClrMapping/>
  </p:clrMapOvr>
  <p:transition advClick="0"/>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ATTRIB - Type B (2/4)</a:t>
            </a:r>
            <a:endParaRPr lang="en-US" altLang="fr-FR" sz="3200" kern="0" dirty="0">
              <a:solidFill>
                <a:schemeClr val="accent2"/>
              </a:solidFill>
              <a:latin typeface="+mj-lt"/>
              <a:ea typeface="+mj-ea"/>
              <a:cs typeface="+mj-cs"/>
            </a:endParaRPr>
          </a:p>
        </p:txBody>
      </p:sp>
      <p:sp>
        <p:nvSpPr>
          <p:cNvPr id="3" name="Espace réservé du contenu 10"/>
          <p:cNvSpPr txBox="1">
            <a:spLocks/>
          </p:cNvSpPr>
          <p:nvPr/>
        </p:nvSpPr>
        <p:spPr bwMode="auto">
          <a:xfrm>
            <a:off x="357188" y="928688"/>
            <a:ext cx="7918450" cy="785812"/>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Ø"/>
              <a:defRPr/>
            </a:pPr>
            <a:r>
              <a:rPr lang="fr-FR" sz="2800" kern="0" dirty="0">
                <a:latin typeface="+mj-lt"/>
                <a:cs typeface="+mn-cs"/>
              </a:rPr>
              <a:t>ATTRIB est transmis par le PCD au PICC pour sélectionner la carte</a:t>
            </a:r>
          </a:p>
        </p:txBody>
      </p:sp>
      <p:pic>
        <p:nvPicPr>
          <p:cNvPr id="152580" name="Picture 2"/>
          <p:cNvPicPr>
            <a:picLocks noChangeAspect="1" noChangeArrowheads="1"/>
          </p:cNvPicPr>
          <p:nvPr/>
        </p:nvPicPr>
        <p:blipFill>
          <a:blip r:embed="rId2" cstate="print"/>
          <a:srcRect/>
          <a:stretch>
            <a:fillRect/>
          </a:stretch>
        </p:blipFill>
        <p:spPr bwMode="auto">
          <a:xfrm>
            <a:off x="571500" y="1785938"/>
            <a:ext cx="7954963" cy="1023937"/>
          </a:xfrm>
          <a:prstGeom prst="rect">
            <a:avLst/>
          </a:prstGeom>
          <a:noFill/>
          <a:ln w="9525">
            <a:noFill/>
            <a:miter lim="800000"/>
            <a:headEnd/>
            <a:tailEnd/>
          </a:ln>
        </p:spPr>
      </p:pic>
      <p:sp>
        <p:nvSpPr>
          <p:cNvPr id="5" name="Espace réservé du contenu 10"/>
          <p:cNvSpPr txBox="1">
            <a:spLocks/>
          </p:cNvSpPr>
          <p:nvPr/>
        </p:nvSpPr>
        <p:spPr bwMode="auto">
          <a:xfrm>
            <a:off x="511175" y="2857500"/>
            <a:ext cx="7918450" cy="3286125"/>
          </a:xfrm>
          <a:prstGeom prst="rect">
            <a:avLst/>
          </a:prstGeom>
          <a:noFill/>
          <a:ln w="9525">
            <a:noFill/>
            <a:miter lim="800000"/>
            <a:headEnd/>
            <a:tailEnd/>
          </a:ln>
        </p:spPr>
        <p:txBody>
          <a:bodyPr>
            <a:normAutofit fontScale="92500" lnSpcReduction="10000"/>
          </a:bodyPr>
          <a:lstStyle/>
          <a:p>
            <a:pPr marL="342900" indent="-342900">
              <a:lnSpc>
                <a:spcPct val="90000"/>
              </a:lnSpc>
              <a:spcBef>
                <a:spcPct val="20000"/>
              </a:spcBef>
              <a:buFont typeface="Arial" pitchFamily="34" charset="0"/>
              <a:buChar char="•"/>
              <a:defRPr/>
            </a:pPr>
            <a:r>
              <a:rPr lang="fr-FR" sz="2800" kern="0" dirty="0">
                <a:latin typeface="+mj-lt"/>
                <a:cs typeface="+mn-cs"/>
              </a:rPr>
              <a:t>Format Paramètre 2 : </a:t>
            </a:r>
          </a:p>
          <a:p>
            <a:pPr marL="742950" lvl="1" indent="-285750">
              <a:lnSpc>
                <a:spcPct val="90000"/>
              </a:lnSpc>
              <a:spcBef>
                <a:spcPct val="20000"/>
              </a:spcBef>
              <a:buFont typeface="Wingdings" pitchFamily="2" charset="2"/>
              <a:buChar char="ü"/>
              <a:defRPr/>
            </a:pPr>
            <a:r>
              <a:rPr lang="fr-FR" sz="2000" kern="0" dirty="0">
                <a:latin typeface="+mj-lt"/>
                <a:cs typeface="+mn-cs"/>
              </a:rPr>
              <a:t>bits b4–b1 spécifient la taille max de la trame qui peut être reçu par le PCD</a:t>
            </a: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buFont typeface="Wingdings" pitchFamily="2" charset="2"/>
              <a:buChar char="ü"/>
              <a:defRPr/>
            </a:pPr>
            <a:r>
              <a:rPr lang="fr-FR" sz="2000" kern="0" dirty="0">
                <a:latin typeface="+mj-lt"/>
                <a:cs typeface="+mn-cs"/>
              </a:rPr>
              <a:t>Bits b8-b5 sont utilisés </a:t>
            </a:r>
          </a:p>
          <a:p>
            <a:pPr marL="742950" lvl="1" indent="-285750">
              <a:lnSpc>
                <a:spcPct val="90000"/>
              </a:lnSpc>
              <a:spcBef>
                <a:spcPct val="20000"/>
              </a:spcBef>
              <a:defRPr/>
            </a:pPr>
            <a:r>
              <a:rPr lang="fr-FR" sz="2000" kern="0" dirty="0">
                <a:latin typeface="+mj-lt"/>
                <a:cs typeface="+mn-cs"/>
              </a:rPr>
              <a:t>	Pour sélectionner le débit</a:t>
            </a:r>
          </a:p>
          <a:p>
            <a:pPr marL="742950" lvl="1" indent="-285750">
              <a:lnSpc>
                <a:spcPct val="90000"/>
              </a:lnSpc>
              <a:spcBef>
                <a:spcPct val="20000"/>
              </a:spcBef>
              <a:defRPr/>
            </a:pPr>
            <a:r>
              <a:rPr lang="fr-FR" sz="2000" kern="0" dirty="0">
                <a:latin typeface="+mj-lt"/>
                <a:cs typeface="+mn-cs"/>
              </a:rPr>
              <a:t>	Binaire dans les deux</a:t>
            </a:r>
          </a:p>
          <a:p>
            <a:pPr marL="742950" lvl="1" indent="-285750">
              <a:lnSpc>
                <a:spcPct val="90000"/>
              </a:lnSpc>
              <a:spcBef>
                <a:spcPct val="20000"/>
              </a:spcBef>
              <a:defRPr/>
            </a:pPr>
            <a:r>
              <a:rPr lang="fr-FR" sz="2000" kern="0" dirty="0">
                <a:latin typeface="+mj-lt"/>
                <a:cs typeface="+mn-cs"/>
              </a:rPr>
              <a:t>	directions</a:t>
            </a:r>
          </a:p>
        </p:txBody>
      </p:sp>
      <p:pic>
        <p:nvPicPr>
          <p:cNvPr id="258050" name="Picture 2"/>
          <p:cNvPicPr>
            <a:picLocks noChangeAspect="1" noChangeArrowheads="1"/>
          </p:cNvPicPr>
          <p:nvPr/>
        </p:nvPicPr>
        <p:blipFill>
          <a:blip r:embed="rId3" cstate="print"/>
          <a:srcRect/>
          <a:stretch>
            <a:fillRect/>
          </a:stretch>
        </p:blipFill>
        <p:spPr bwMode="auto">
          <a:xfrm>
            <a:off x="3286125" y="3643313"/>
            <a:ext cx="5643563" cy="8572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58051" name="Picture 3"/>
          <p:cNvPicPr>
            <a:picLocks noChangeAspect="1" noChangeArrowheads="1"/>
          </p:cNvPicPr>
          <p:nvPr/>
        </p:nvPicPr>
        <p:blipFill>
          <a:blip r:embed="rId4" cstate="print"/>
          <a:srcRect/>
          <a:stretch>
            <a:fillRect/>
          </a:stretch>
        </p:blipFill>
        <p:spPr bwMode="auto">
          <a:xfrm>
            <a:off x="4286250" y="4572000"/>
            <a:ext cx="4857750" cy="17145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ATTRIB - Type B (3/4)</a:t>
            </a:r>
            <a:endParaRPr lang="en-US" altLang="fr-FR" sz="3200" kern="0" dirty="0">
              <a:solidFill>
                <a:schemeClr val="accent2"/>
              </a:solidFill>
              <a:latin typeface="+mj-lt"/>
              <a:ea typeface="+mj-ea"/>
              <a:cs typeface="+mj-cs"/>
            </a:endParaRPr>
          </a:p>
        </p:txBody>
      </p:sp>
      <p:sp>
        <p:nvSpPr>
          <p:cNvPr id="3" name="Espace réservé du contenu 10"/>
          <p:cNvSpPr txBox="1">
            <a:spLocks/>
          </p:cNvSpPr>
          <p:nvPr/>
        </p:nvSpPr>
        <p:spPr bwMode="auto">
          <a:xfrm>
            <a:off x="428625" y="1000125"/>
            <a:ext cx="7918450" cy="785813"/>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Ø"/>
              <a:defRPr/>
            </a:pPr>
            <a:r>
              <a:rPr lang="fr-FR" sz="2800" kern="0" dirty="0">
                <a:latin typeface="+mj-lt"/>
                <a:cs typeface="+mn-cs"/>
              </a:rPr>
              <a:t>ATTRIB est transmis par le PCD au PICC pour sélectionner la carte</a:t>
            </a:r>
          </a:p>
        </p:txBody>
      </p:sp>
      <p:pic>
        <p:nvPicPr>
          <p:cNvPr id="153604" name="Picture 2"/>
          <p:cNvPicPr>
            <a:picLocks noChangeAspect="1" noChangeArrowheads="1"/>
          </p:cNvPicPr>
          <p:nvPr/>
        </p:nvPicPr>
        <p:blipFill>
          <a:blip r:embed="rId2" cstate="print"/>
          <a:srcRect/>
          <a:stretch>
            <a:fillRect/>
          </a:stretch>
        </p:blipFill>
        <p:spPr bwMode="auto">
          <a:xfrm>
            <a:off x="714375" y="1976438"/>
            <a:ext cx="7954963" cy="1023937"/>
          </a:xfrm>
          <a:prstGeom prst="rect">
            <a:avLst/>
          </a:prstGeom>
          <a:noFill/>
          <a:ln w="9525">
            <a:noFill/>
            <a:miter lim="800000"/>
            <a:headEnd/>
            <a:tailEnd/>
          </a:ln>
        </p:spPr>
      </p:pic>
      <p:sp>
        <p:nvSpPr>
          <p:cNvPr id="5" name="Espace réservé du contenu 10"/>
          <p:cNvSpPr txBox="1">
            <a:spLocks/>
          </p:cNvSpPr>
          <p:nvPr/>
        </p:nvSpPr>
        <p:spPr bwMode="auto">
          <a:xfrm>
            <a:off x="654050" y="3286125"/>
            <a:ext cx="6989763" cy="3000375"/>
          </a:xfrm>
          <a:prstGeom prst="rect">
            <a:avLst/>
          </a:prstGeom>
          <a:noFill/>
          <a:ln w="9525">
            <a:noFill/>
            <a:miter lim="800000"/>
            <a:headEnd/>
            <a:tailEnd/>
          </a:ln>
        </p:spPr>
        <p:txBody>
          <a:bodyPr>
            <a:normAutofit fontScale="92500" lnSpcReduction="20000"/>
          </a:bodyPr>
          <a:lstStyle/>
          <a:p>
            <a:pPr marL="342900" indent="-342900">
              <a:lnSpc>
                <a:spcPct val="90000"/>
              </a:lnSpc>
              <a:spcBef>
                <a:spcPct val="20000"/>
              </a:spcBef>
              <a:buFont typeface="Arial" pitchFamily="34" charset="0"/>
              <a:buChar char="•"/>
              <a:defRPr/>
            </a:pPr>
            <a:r>
              <a:rPr lang="fr-FR" sz="2800" kern="0" dirty="0">
                <a:latin typeface="+mj-lt"/>
                <a:cs typeface="+mn-cs"/>
              </a:rPr>
              <a:t>Format Paramètre 3 : </a:t>
            </a:r>
          </a:p>
          <a:p>
            <a:pPr marL="742950" lvl="1" indent="-285750">
              <a:lnSpc>
                <a:spcPct val="90000"/>
              </a:lnSpc>
              <a:spcBef>
                <a:spcPct val="20000"/>
              </a:spcBef>
              <a:buFont typeface="Wingdings" pitchFamily="2" charset="2"/>
              <a:buChar char="ü"/>
              <a:defRPr/>
            </a:pPr>
            <a:r>
              <a:rPr lang="fr-FR" kern="0" dirty="0">
                <a:latin typeface="+mj-lt"/>
                <a:cs typeface="+mn-cs"/>
              </a:rPr>
              <a:t>bits b4–b1 confirment le type de protocole supporté par le PCD</a:t>
            </a: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buFont typeface="Wingdings" pitchFamily="2" charset="2"/>
              <a:buChar char="ü"/>
              <a:defRPr/>
            </a:pPr>
            <a:endParaRPr lang="fr-FR" kern="0" dirty="0">
              <a:latin typeface="+mj-lt"/>
              <a:cs typeface="+mn-cs"/>
            </a:endParaRPr>
          </a:p>
          <a:p>
            <a:pPr marL="742950" lvl="1" indent="-285750">
              <a:lnSpc>
                <a:spcPct val="90000"/>
              </a:lnSpc>
              <a:spcBef>
                <a:spcPct val="20000"/>
              </a:spcBef>
              <a:defRPr/>
            </a:pPr>
            <a:endParaRPr lang="fr-FR" kern="0" dirty="0">
              <a:latin typeface="+mj-lt"/>
              <a:cs typeface="+mn-cs"/>
            </a:endParaRPr>
          </a:p>
          <a:p>
            <a:pPr marL="742950" lvl="1" indent="-285750">
              <a:lnSpc>
                <a:spcPct val="90000"/>
              </a:lnSpc>
              <a:spcBef>
                <a:spcPct val="20000"/>
              </a:spcBef>
              <a:defRPr/>
            </a:pPr>
            <a:endParaRPr lang="fr-FR" kern="0" dirty="0">
              <a:latin typeface="+mj-lt"/>
              <a:cs typeface="+mn-cs"/>
            </a:endParaRPr>
          </a:p>
          <a:p>
            <a:pPr marL="742950" lvl="1" indent="-285750">
              <a:lnSpc>
                <a:spcPct val="90000"/>
              </a:lnSpc>
              <a:spcBef>
                <a:spcPct val="20000"/>
              </a:spcBef>
              <a:buFont typeface="Wingdings" pitchFamily="2" charset="2"/>
              <a:buChar char="ü"/>
              <a:defRPr/>
            </a:pPr>
            <a:r>
              <a:rPr lang="fr-FR" kern="0" dirty="0">
                <a:latin typeface="+mj-lt"/>
                <a:cs typeface="+mn-cs"/>
              </a:rPr>
              <a:t>Les autres bits sont positionnés à « 0 »</a:t>
            </a:r>
          </a:p>
        </p:txBody>
      </p:sp>
      <p:pic>
        <p:nvPicPr>
          <p:cNvPr id="263170" name="Picture 2"/>
          <p:cNvPicPr>
            <a:picLocks noChangeAspect="1" noChangeArrowheads="1"/>
          </p:cNvPicPr>
          <p:nvPr/>
        </p:nvPicPr>
        <p:blipFill>
          <a:blip r:embed="rId3" cstate="print"/>
          <a:srcRect/>
          <a:stretch>
            <a:fillRect/>
          </a:stretch>
        </p:blipFill>
        <p:spPr bwMode="auto">
          <a:xfrm>
            <a:off x="1878013" y="4430713"/>
            <a:ext cx="6194425" cy="1141412"/>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6"/>
          <p:cNvPicPr>
            <a:picLocks noChangeAspect="1" noChangeArrowheads="1"/>
          </p:cNvPicPr>
          <p:nvPr/>
        </p:nvPicPr>
        <p:blipFill>
          <a:blip r:embed="rId3" cstate="print"/>
          <a:srcRect/>
          <a:stretch>
            <a:fillRect/>
          </a:stretch>
        </p:blipFill>
        <p:spPr bwMode="auto">
          <a:xfrm>
            <a:off x="515938" y="2205038"/>
            <a:ext cx="3454400" cy="3025775"/>
          </a:xfrm>
          <a:prstGeom prst="rect">
            <a:avLst/>
          </a:prstGeom>
          <a:noFill/>
          <a:ln w="9525">
            <a:noFill/>
            <a:miter lim="800000"/>
            <a:headEnd/>
            <a:tailEnd/>
          </a:ln>
        </p:spPr>
      </p:pic>
      <p:sp>
        <p:nvSpPr>
          <p:cNvPr id="63491" name="Rectangle 2"/>
          <p:cNvSpPr>
            <a:spLocks noGrp="1" noChangeArrowheads="1"/>
          </p:cNvSpPr>
          <p:nvPr>
            <p:ph type="ctrTitle" idx="4294967295"/>
          </p:nvPr>
        </p:nvSpPr>
        <p:spPr>
          <a:xfrm>
            <a:off x="471488" y="87313"/>
            <a:ext cx="7772400" cy="769937"/>
          </a:xfrm>
        </p:spPr>
        <p:txBody>
          <a:bodyPr/>
          <a:lstStyle/>
          <a:p>
            <a:pPr eaLnBrk="1" hangingPunct="1"/>
            <a:r>
              <a:rPr lang="fr-FR" sz="3600" smtClean="0"/>
              <a:t>Cartes à puce sans contact</a:t>
            </a:r>
            <a:endParaRPr lang="fr-FR" altLang="fr-FR" sz="3600" smtClean="0"/>
          </a:p>
        </p:txBody>
      </p:sp>
      <p:pic>
        <p:nvPicPr>
          <p:cNvPr id="6349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70488" y="2205038"/>
            <a:ext cx="3433762" cy="2301875"/>
          </a:xfrm>
          <a:prstGeom prst="rect">
            <a:avLst/>
          </a:prstGeom>
          <a:noFill/>
          <a:ln w="12700">
            <a:noFill/>
            <a:miter lim="800000"/>
            <a:headEnd/>
            <a:tailEnd/>
          </a:ln>
        </p:spPr>
      </p:pic>
      <p:sp>
        <p:nvSpPr>
          <p:cNvPr id="63493" name="Ellipse 11"/>
          <p:cNvSpPr>
            <a:spLocks noChangeArrowheads="1"/>
          </p:cNvSpPr>
          <p:nvPr/>
        </p:nvSpPr>
        <p:spPr bwMode="auto">
          <a:xfrm>
            <a:off x="4510088" y="2714625"/>
            <a:ext cx="606425" cy="2014538"/>
          </a:xfrm>
          <a:prstGeom prst="ellipse">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
        <p:nvSpPr>
          <p:cNvPr id="63494" name="Ellipse 12"/>
          <p:cNvSpPr>
            <a:spLocks noChangeArrowheads="1"/>
          </p:cNvSpPr>
          <p:nvPr/>
        </p:nvSpPr>
        <p:spPr bwMode="auto">
          <a:xfrm>
            <a:off x="4651375" y="2867025"/>
            <a:ext cx="606425" cy="2014538"/>
          </a:xfrm>
          <a:prstGeom prst="ellipse">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
        <p:nvSpPr>
          <p:cNvPr id="63495" name="Ellipse 13"/>
          <p:cNvSpPr>
            <a:spLocks noChangeArrowheads="1"/>
          </p:cNvSpPr>
          <p:nvPr/>
        </p:nvSpPr>
        <p:spPr bwMode="auto">
          <a:xfrm>
            <a:off x="4791075" y="2714625"/>
            <a:ext cx="608013" cy="2014538"/>
          </a:xfrm>
          <a:prstGeom prst="ellipse">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
        <p:nvSpPr>
          <p:cNvPr id="63496" name="Ellipse 14"/>
          <p:cNvSpPr>
            <a:spLocks noChangeArrowheads="1"/>
          </p:cNvSpPr>
          <p:nvPr/>
        </p:nvSpPr>
        <p:spPr bwMode="auto">
          <a:xfrm>
            <a:off x="5235575" y="2867025"/>
            <a:ext cx="606425" cy="2014538"/>
          </a:xfrm>
          <a:prstGeom prst="ellipse">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
        <p:nvSpPr>
          <p:cNvPr id="63497" name="Flèche droite 15"/>
          <p:cNvSpPr>
            <a:spLocks noChangeArrowheads="1"/>
          </p:cNvSpPr>
          <p:nvPr/>
        </p:nvSpPr>
        <p:spPr bwMode="auto">
          <a:xfrm>
            <a:off x="4994275" y="3200400"/>
            <a:ext cx="1057275" cy="500063"/>
          </a:xfrm>
          <a:prstGeom prst="rightArrow">
            <a:avLst>
              <a:gd name="adj1" fmla="val 50000"/>
              <a:gd name="adj2" fmla="val 49911"/>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
        <p:nvSpPr>
          <p:cNvPr id="63498" name="Flèche droite 16"/>
          <p:cNvSpPr>
            <a:spLocks noChangeArrowheads="1"/>
          </p:cNvSpPr>
          <p:nvPr/>
        </p:nvSpPr>
        <p:spPr bwMode="auto">
          <a:xfrm rot="10800000">
            <a:off x="4632325" y="3767138"/>
            <a:ext cx="1057275" cy="500062"/>
          </a:xfrm>
          <a:prstGeom prst="rightArrow">
            <a:avLst>
              <a:gd name="adj1" fmla="val 50000"/>
              <a:gd name="adj2" fmla="val 49911"/>
            </a:avLst>
          </a:prstGeom>
          <a:noFill/>
          <a:ln w="9525" algn="ctr">
            <a:solidFill>
              <a:schemeClr val="accent2"/>
            </a:solidFill>
            <a:prstDash val="sysDash"/>
            <a:round/>
            <a:headEnd/>
            <a:tailEnd/>
          </a:ln>
        </p:spPr>
        <p:txBody>
          <a:bodyPr/>
          <a:lstStyle/>
          <a:p>
            <a:pPr eaLnBrk="0" hangingPunct="0"/>
            <a:endParaRPr lang="fr-FR" sz="1800">
              <a:latin typeface="Arial" charset="0"/>
            </a:endParaRPr>
          </a:p>
        </p:txBody>
      </p:sp>
    </p:spTree>
  </p:cSld>
  <p:clrMapOvr>
    <a:masterClrMapping/>
  </p:clrMapOvr>
  <p:transition advClick="0"/>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ATTRIB - Type B (4/4)</a:t>
            </a:r>
            <a:endParaRPr lang="en-US" altLang="fr-FR" sz="3200" kern="0" dirty="0">
              <a:solidFill>
                <a:schemeClr val="accent2"/>
              </a:solidFill>
              <a:latin typeface="+mj-lt"/>
              <a:ea typeface="+mj-ea"/>
              <a:cs typeface="+mj-cs"/>
            </a:endParaRPr>
          </a:p>
        </p:txBody>
      </p:sp>
      <p:sp>
        <p:nvSpPr>
          <p:cNvPr id="3" name="Espace réservé du contenu 10"/>
          <p:cNvSpPr txBox="1">
            <a:spLocks/>
          </p:cNvSpPr>
          <p:nvPr/>
        </p:nvSpPr>
        <p:spPr bwMode="auto">
          <a:xfrm>
            <a:off x="428625" y="1000125"/>
            <a:ext cx="7918450" cy="785813"/>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Ø"/>
              <a:defRPr/>
            </a:pPr>
            <a:r>
              <a:rPr lang="fr-FR" sz="2800" kern="0" dirty="0">
                <a:latin typeface="+mj-lt"/>
                <a:cs typeface="+mn-cs"/>
              </a:rPr>
              <a:t>ATTRIB est transmis par le PCD au PICC pour sélectionner la carte</a:t>
            </a:r>
          </a:p>
        </p:txBody>
      </p:sp>
      <p:pic>
        <p:nvPicPr>
          <p:cNvPr id="154628" name="Picture 2"/>
          <p:cNvPicPr>
            <a:picLocks noChangeAspect="1" noChangeArrowheads="1"/>
          </p:cNvPicPr>
          <p:nvPr/>
        </p:nvPicPr>
        <p:blipFill>
          <a:blip r:embed="rId2" cstate="print"/>
          <a:srcRect/>
          <a:stretch>
            <a:fillRect/>
          </a:stretch>
        </p:blipFill>
        <p:spPr bwMode="auto">
          <a:xfrm>
            <a:off x="785813" y="1928813"/>
            <a:ext cx="7954962" cy="1023937"/>
          </a:xfrm>
          <a:prstGeom prst="rect">
            <a:avLst/>
          </a:prstGeom>
          <a:noFill/>
          <a:ln w="9525">
            <a:noFill/>
            <a:miter lim="800000"/>
            <a:headEnd/>
            <a:tailEnd/>
          </a:ln>
        </p:spPr>
      </p:pic>
      <p:sp>
        <p:nvSpPr>
          <p:cNvPr id="5" name="Espace réservé du contenu 10"/>
          <p:cNvSpPr txBox="1">
            <a:spLocks/>
          </p:cNvSpPr>
          <p:nvPr/>
        </p:nvSpPr>
        <p:spPr bwMode="auto">
          <a:xfrm>
            <a:off x="725488" y="3143250"/>
            <a:ext cx="7704137" cy="3214688"/>
          </a:xfrm>
          <a:prstGeom prst="rect">
            <a:avLst/>
          </a:prstGeom>
          <a:noFill/>
          <a:ln w="9525">
            <a:noFill/>
            <a:miter lim="800000"/>
            <a:headEnd/>
            <a:tailEnd/>
          </a:ln>
        </p:spPr>
        <p:txBody>
          <a:bodyPr>
            <a:normAutofit lnSpcReduction="10000"/>
          </a:bodyPr>
          <a:lstStyle/>
          <a:p>
            <a:pPr marL="342900" indent="-342900">
              <a:lnSpc>
                <a:spcPct val="90000"/>
              </a:lnSpc>
              <a:spcBef>
                <a:spcPct val="20000"/>
              </a:spcBef>
              <a:buFont typeface="Arial" pitchFamily="34" charset="0"/>
              <a:buChar char="•"/>
              <a:defRPr/>
            </a:pPr>
            <a:r>
              <a:rPr lang="fr-FR" sz="2800" kern="0" dirty="0">
                <a:latin typeface="+mj-lt"/>
                <a:cs typeface="+mn-cs"/>
              </a:rPr>
              <a:t>Format Paramètre 4 : </a:t>
            </a:r>
          </a:p>
          <a:p>
            <a:pPr marL="742950" lvl="1" indent="-285750">
              <a:lnSpc>
                <a:spcPct val="90000"/>
              </a:lnSpc>
              <a:spcBef>
                <a:spcPct val="20000"/>
              </a:spcBef>
              <a:buFont typeface="Wingdings" pitchFamily="2" charset="2"/>
              <a:buChar char="ü"/>
              <a:defRPr/>
            </a:pPr>
            <a:r>
              <a:rPr lang="fr-FR" kern="0" dirty="0">
                <a:latin typeface="+mj-lt"/>
                <a:cs typeface="+mn-cs"/>
              </a:rPr>
              <a:t>bits b4–b1 appelé CID (</a:t>
            </a:r>
            <a:r>
              <a:rPr lang="fr-FR" kern="0" dirty="0" err="1">
                <a:latin typeface="+mj-lt"/>
                <a:cs typeface="+mn-cs"/>
              </a:rPr>
              <a:t>Card</a:t>
            </a:r>
            <a:r>
              <a:rPr lang="fr-FR" kern="0" dirty="0">
                <a:latin typeface="+mj-lt"/>
                <a:cs typeface="+mn-cs"/>
              </a:rPr>
              <a:t> Identifier) qui définit le N° logique de la carte sélectionnée (de 0 à 14).  Si la carte ne supporte pas le CID, le paramètre est positionné à « 0 »</a:t>
            </a:r>
          </a:p>
          <a:p>
            <a:pPr marL="742950" lvl="1" indent="-285750">
              <a:lnSpc>
                <a:spcPct val="90000"/>
              </a:lnSpc>
              <a:spcBef>
                <a:spcPct val="20000"/>
              </a:spcBef>
              <a:buFont typeface="Wingdings" pitchFamily="2" charset="2"/>
              <a:buChar char="ü"/>
              <a:defRPr/>
            </a:pPr>
            <a:r>
              <a:rPr lang="fr-FR" kern="0" dirty="0">
                <a:latin typeface="+mj-lt"/>
                <a:cs typeface="+mn-cs"/>
              </a:rPr>
              <a:t>Les autres bits sont positionnés à « 0 »</a:t>
            </a:r>
          </a:p>
          <a:p>
            <a:pPr marL="285750" indent="-285750">
              <a:lnSpc>
                <a:spcPct val="90000"/>
              </a:lnSpc>
              <a:spcBef>
                <a:spcPct val="20000"/>
              </a:spcBef>
              <a:buFont typeface="Arial" pitchFamily="34" charset="0"/>
              <a:buChar char="•"/>
              <a:defRPr/>
            </a:pPr>
            <a:r>
              <a:rPr lang="fr-FR" sz="2800" kern="0" dirty="0">
                <a:latin typeface="+mj-lt"/>
                <a:cs typeface="+mn-cs"/>
              </a:rPr>
              <a:t>Format </a:t>
            </a:r>
            <a:r>
              <a:rPr lang="fr-FR" sz="2800" kern="0" dirty="0" err="1">
                <a:latin typeface="+mj-lt"/>
                <a:cs typeface="+mn-cs"/>
              </a:rPr>
              <a:t>Higher</a:t>
            </a:r>
            <a:r>
              <a:rPr lang="fr-FR" sz="2800" kern="0" dirty="0">
                <a:latin typeface="+mj-lt"/>
                <a:cs typeface="+mn-cs"/>
              </a:rPr>
              <a:t> Layer </a:t>
            </a:r>
            <a:r>
              <a:rPr lang="fr-FR" sz="2800" kern="0" dirty="0" err="1">
                <a:latin typeface="+mj-lt"/>
                <a:cs typeface="+mn-cs"/>
              </a:rPr>
              <a:t>Inf</a:t>
            </a:r>
            <a:r>
              <a:rPr lang="fr-FR" sz="2800" kern="0" dirty="0">
                <a:latin typeface="+mj-lt"/>
                <a:cs typeface="+mn-cs"/>
              </a:rPr>
              <a:t> :</a:t>
            </a:r>
            <a:endParaRPr lang="fr-FR" kern="0" dirty="0">
              <a:latin typeface="+mj-lt"/>
              <a:cs typeface="+mn-cs"/>
            </a:endParaRPr>
          </a:p>
          <a:p>
            <a:pPr marL="742950" lvl="1" indent="-285750">
              <a:lnSpc>
                <a:spcPct val="90000"/>
              </a:lnSpc>
              <a:spcBef>
                <a:spcPct val="20000"/>
              </a:spcBef>
              <a:buFont typeface="Arial" pitchFamily="34" charset="0"/>
              <a:buChar char="•"/>
              <a:defRPr/>
            </a:pPr>
            <a:r>
              <a:rPr lang="fr-FR" kern="0" dirty="0">
                <a:latin typeface="+mj-lt"/>
                <a:cs typeface="+mn-cs"/>
              </a:rPr>
              <a:t>Champs utilisé lorsqu’on veut utiliser des commandes de niveau supérieur</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title" idx="4294967295"/>
          </p:nvPr>
        </p:nvSpPr>
        <p:spPr>
          <a:xfrm>
            <a:off x="428625" y="142875"/>
            <a:ext cx="7727950" cy="585788"/>
          </a:xfrm>
        </p:spPr>
        <p:txBody>
          <a:bodyPr/>
          <a:lstStyle/>
          <a:p>
            <a:pPr eaLnBrk="1" hangingPunct="1"/>
            <a:r>
              <a:rPr lang="fr-FR" altLang="fr-FR" smtClean="0"/>
              <a:t>Réponse à ATTRIB - Type B</a:t>
            </a:r>
            <a:endParaRPr lang="en-US" altLang="fr-FR" smtClean="0"/>
          </a:p>
        </p:txBody>
      </p:sp>
      <p:pic>
        <p:nvPicPr>
          <p:cNvPr id="155651" name="Picture 2"/>
          <p:cNvPicPr>
            <a:picLocks noChangeAspect="1" noChangeArrowheads="1"/>
          </p:cNvPicPr>
          <p:nvPr/>
        </p:nvPicPr>
        <p:blipFill>
          <a:blip r:embed="rId3" cstate="print"/>
          <a:srcRect/>
          <a:stretch>
            <a:fillRect/>
          </a:stretch>
        </p:blipFill>
        <p:spPr bwMode="auto">
          <a:xfrm>
            <a:off x="1000125" y="4714875"/>
            <a:ext cx="7358063" cy="1516063"/>
          </a:xfrm>
          <a:prstGeom prst="rect">
            <a:avLst/>
          </a:prstGeom>
          <a:noFill/>
          <a:ln w="9525">
            <a:noFill/>
            <a:miter lim="800000"/>
            <a:headEnd/>
            <a:tailEnd/>
          </a:ln>
        </p:spPr>
      </p:pic>
      <p:sp>
        <p:nvSpPr>
          <p:cNvPr id="5" name="Espace réservé du contenu 10"/>
          <p:cNvSpPr txBox="1">
            <a:spLocks/>
          </p:cNvSpPr>
          <p:nvPr/>
        </p:nvSpPr>
        <p:spPr bwMode="auto">
          <a:xfrm>
            <a:off x="357188" y="1000125"/>
            <a:ext cx="8275637" cy="3643313"/>
          </a:xfrm>
          <a:prstGeom prst="rect">
            <a:avLst/>
          </a:prstGeom>
          <a:noFill/>
          <a:ln w="9525">
            <a:noFill/>
            <a:miter lim="800000"/>
            <a:headEnd/>
            <a:tailEnd/>
          </a:ln>
        </p:spPr>
        <p:txBody>
          <a:bodyPr>
            <a:normAutofit/>
          </a:bodyPr>
          <a:lstStyle/>
          <a:p>
            <a:pPr marL="342900" indent="-342900">
              <a:lnSpc>
                <a:spcPct val="90000"/>
              </a:lnSpc>
              <a:spcBef>
                <a:spcPct val="20000"/>
              </a:spcBef>
              <a:buFont typeface="Wingdings" pitchFamily="2" charset="2"/>
              <a:buChar char="Ø"/>
              <a:defRPr/>
            </a:pPr>
            <a:r>
              <a:rPr lang="fr-FR" sz="2800" kern="0" dirty="0">
                <a:latin typeface="+mj-lt"/>
                <a:cs typeface="+mn-cs"/>
              </a:rPr>
              <a:t>Le PICC répond à chaque ATTRIB valide (PUPI et CRC_B correctes)</a:t>
            </a:r>
          </a:p>
          <a:p>
            <a:pPr marL="742950" lvl="1" indent="-285750">
              <a:lnSpc>
                <a:spcPct val="90000"/>
              </a:lnSpc>
              <a:spcBef>
                <a:spcPct val="20000"/>
              </a:spcBef>
              <a:buFont typeface="Wingdings" pitchFamily="2" charset="2"/>
              <a:buChar char="ü"/>
              <a:defRPr/>
            </a:pPr>
            <a:r>
              <a:rPr lang="fr-FR" altLang="fr-FR" kern="0" dirty="0">
                <a:latin typeface="+mj-lt"/>
                <a:cs typeface="+mn-cs"/>
              </a:rPr>
              <a:t>CID: </a:t>
            </a:r>
            <a:r>
              <a:rPr lang="fr-FR" altLang="fr-FR" kern="0" dirty="0" err="1">
                <a:latin typeface="+mj-lt"/>
                <a:cs typeface="+mn-cs"/>
              </a:rPr>
              <a:t>Card</a:t>
            </a:r>
            <a:r>
              <a:rPr lang="fr-FR" altLang="fr-FR" kern="0" dirty="0">
                <a:latin typeface="+mj-lt"/>
                <a:cs typeface="+mn-cs"/>
              </a:rPr>
              <a:t> </a:t>
            </a:r>
            <a:r>
              <a:rPr lang="fr-FR" altLang="fr-FR" kern="0" dirty="0" err="1">
                <a:latin typeface="+mj-lt"/>
                <a:cs typeface="+mn-cs"/>
              </a:rPr>
              <a:t>IDentifier</a:t>
            </a:r>
            <a:r>
              <a:rPr lang="fr-FR" altLang="fr-FR" kern="0" dirty="0">
                <a:latin typeface="+mj-lt"/>
                <a:cs typeface="+mn-cs"/>
              </a:rPr>
              <a:t> (Optionnel)</a:t>
            </a:r>
          </a:p>
          <a:p>
            <a:pPr marL="742950" lvl="1" indent="-285750">
              <a:lnSpc>
                <a:spcPct val="90000"/>
              </a:lnSpc>
              <a:spcBef>
                <a:spcPct val="20000"/>
              </a:spcBef>
              <a:buFont typeface="Wingdings" pitchFamily="2" charset="2"/>
              <a:buChar char="ü"/>
              <a:defRPr/>
            </a:pPr>
            <a:r>
              <a:rPr lang="fr-FR" kern="0" dirty="0">
                <a:latin typeface="+mj-lt"/>
                <a:cs typeface="+mn-cs"/>
              </a:rPr>
              <a:t>MBLI  (Maximum Buffer </a:t>
            </a:r>
            <a:r>
              <a:rPr lang="fr-FR" kern="0" dirty="0" err="1">
                <a:latin typeface="+mj-lt"/>
                <a:cs typeface="+mn-cs"/>
              </a:rPr>
              <a:t>Length</a:t>
            </a:r>
            <a:r>
              <a:rPr lang="fr-FR" kern="0" dirty="0">
                <a:latin typeface="+mj-lt"/>
                <a:cs typeface="+mn-cs"/>
              </a:rPr>
              <a:t> Index) que le PICC envoie au  PCD pour lui signaler la taille max de sa mémoire tampon d’entrée, évitant ainsi au PCD de saturer la mémoire du PICC par l’envoi en surnombre de trames. </a:t>
            </a:r>
          </a:p>
          <a:p>
            <a:pPr marL="1143000" lvl="2" indent="-228600">
              <a:lnSpc>
                <a:spcPct val="90000"/>
              </a:lnSpc>
              <a:spcBef>
                <a:spcPct val="20000"/>
              </a:spcBef>
              <a:buFont typeface="Courier New" pitchFamily="49" charset="0"/>
              <a:buChar char="o"/>
              <a:defRPr/>
            </a:pPr>
            <a:r>
              <a:rPr lang="fr-FR" sz="2000" kern="0" dirty="0">
                <a:latin typeface="+mj-lt"/>
                <a:cs typeface="+mn-cs"/>
              </a:rPr>
              <a:t>Si MBLI = 0, la carte ne fournit aucune information sur la taille  de son buffer interne. </a:t>
            </a:r>
          </a:p>
        </p:txBody>
      </p:sp>
    </p:spTree>
  </p:cSld>
  <p:clrMapOvr>
    <a:masterClrMapping/>
  </p:clrMapOvr>
  <p:transition advClick="0"/>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357188" y="142875"/>
            <a:ext cx="7858125" cy="585788"/>
          </a:xfrm>
          <a:prstGeom prst="rect">
            <a:avLst/>
          </a:prstGeom>
          <a:noFill/>
          <a:ln w="9525">
            <a:noFill/>
            <a:miter lim="800000"/>
            <a:headEnd/>
            <a:tailEnd/>
          </a:ln>
        </p:spPr>
        <p:txBody>
          <a:bodyPr anchor="ctr"/>
          <a:lstStyle/>
          <a:p>
            <a:pPr>
              <a:defRPr/>
            </a:pPr>
            <a:r>
              <a:rPr lang="fr-FR" altLang="fr-FR" sz="3200" kern="0" dirty="0" smtClean="0">
                <a:solidFill>
                  <a:schemeClr val="accent2"/>
                </a:solidFill>
                <a:latin typeface="+mj-lt"/>
                <a:ea typeface="+mj-ea"/>
                <a:cs typeface="+mj-cs"/>
              </a:rPr>
              <a:t>Anticollision </a:t>
            </a:r>
            <a:r>
              <a:rPr lang="fr-FR" altLang="fr-FR" sz="3200" kern="0" dirty="0">
                <a:solidFill>
                  <a:schemeClr val="accent2"/>
                </a:solidFill>
                <a:latin typeface="+mj-lt"/>
                <a:ea typeface="+mj-ea"/>
                <a:cs typeface="+mj-cs"/>
              </a:rPr>
              <a:t>Exemple-Type </a:t>
            </a:r>
            <a:r>
              <a:rPr lang="fr-FR" altLang="fr-FR" sz="3200" kern="0" dirty="0" smtClean="0">
                <a:solidFill>
                  <a:schemeClr val="accent2"/>
                </a:solidFill>
                <a:latin typeface="+mj-lt"/>
                <a:ea typeface="+mj-ea"/>
                <a:cs typeface="+mj-cs"/>
              </a:rPr>
              <a:t>B (1/4) </a:t>
            </a:r>
            <a:endParaRPr lang="fr-FR" sz="3200" kern="0" dirty="0">
              <a:solidFill>
                <a:schemeClr val="accent2"/>
              </a:solidFill>
              <a:latin typeface="+mj-lt"/>
              <a:ea typeface="+mj-ea"/>
              <a:cs typeface="+mj-cs"/>
            </a:endParaRPr>
          </a:p>
        </p:txBody>
      </p:sp>
      <p:sp>
        <p:nvSpPr>
          <p:cNvPr id="3" name="ZoneTexte 2"/>
          <p:cNvSpPr txBox="1"/>
          <p:nvPr/>
        </p:nvSpPr>
        <p:spPr>
          <a:xfrm>
            <a:off x="475443" y="836712"/>
            <a:ext cx="784189" cy="461665"/>
          </a:xfrm>
          <a:prstGeom prst="rect">
            <a:avLst/>
          </a:prstGeom>
          <a:noFill/>
        </p:spPr>
        <p:txBody>
          <a:bodyPr wrap="none" rtlCol="0">
            <a:spAutoFit/>
          </a:bodyPr>
          <a:lstStyle/>
          <a:p>
            <a:r>
              <a:rPr lang="fr-FR" dirty="0" smtClean="0"/>
              <a:t>PCD</a:t>
            </a:r>
            <a:endParaRPr lang="fr-FR" dirty="0"/>
          </a:p>
        </p:txBody>
      </p:sp>
      <p:sp>
        <p:nvSpPr>
          <p:cNvPr id="4" name="ZoneTexte 3"/>
          <p:cNvSpPr txBox="1"/>
          <p:nvPr/>
        </p:nvSpPr>
        <p:spPr>
          <a:xfrm>
            <a:off x="467544" y="1268760"/>
            <a:ext cx="3474028" cy="923330"/>
          </a:xfrm>
          <a:prstGeom prst="rect">
            <a:avLst/>
          </a:prstGeom>
          <a:noFill/>
          <a:ln w="9525">
            <a:solidFill>
              <a:schemeClr val="tx1"/>
            </a:solidFill>
          </a:ln>
        </p:spPr>
        <p:txBody>
          <a:bodyPr wrap="none" rtlCol="0">
            <a:spAutoFit/>
          </a:bodyPr>
          <a:lstStyle/>
          <a:p>
            <a:r>
              <a:rPr lang="fr-FR" sz="1800" dirty="0" smtClean="0"/>
              <a:t>Début de la séquence anticollision :</a:t>
            </a:r>
          </a:p>
          <a:p>
            <a:r>
              <a:rPr lang="fr-FR" sz="1800" dirty="0" smtClean="0"/>
              <a:t>Application transport, AFI = ’10’</a:t>
            </a:r>
          </a:p>
          <a:p>
            <a:r>
              <a:rPr lang="fr-FR" sz="1800" dirty="0" smtClean="0"/>
              <a:t>Nombre de slots (N)=1</a:t>
            </a:r>
            <a:endParaRPr lang="fr-FR" sz="1800" dirty="0"/>
          </a:p>
        </p:txBody>
      </p:sp>
      <p:sp>
        <p:nvSpPr>
          <p:cNvPr id="5" name="ZoneTexte 4"/>
          <p:cNvSpPr txBox="1"/>
          <p:nvPr/>
        </p:nvSpPr>
        <p:spPr>
          <a:xfrm>
            <a:off x="395536" y="2132856"/>
            <a:ext cx="1816779" cy="400110"/>
          </a:xfrm>
          <a:prstGeom prst="rect">
            <a:avLst/>
          </a:prstGeom>
          <a:noFill/>
        </p:spPr>
        <p:txBody>
          <a:bodyPr wrap="none" rtlCol="0">
            <a:spAutoFit/>
          </a:bodyPr>
          <a:lstStyle/>
          <a:p>
            <a:r>
              <a:rPr lang="fr-FR" sz="2000" i="1" dirty="0" smtClean="0"/>
              <a:t>Transmit REQB</a:t>
            </a:r>
            <a:endParaRPr lang="fr-FR" sz="2000" i="1" dirty="0"/>
          </a:p>
        </p:txBody>
      </p:sp>
      <p:graphicFrame>
        <p:nvGraphicFramePr>
          <p:cNvPr id="6" name="Tableau 5"/>
          <p:cNvGraphicFramePr>
            <a:graphicFrameLocks noGrp="1"/>
          </p:cNvGraphicFramePr>
          <p:nvPr/>
        </p:nvGraphicFramePr>
        <p:xfrm>
          <a:off x="467544" y="2543304"/>
          <a:ext cx="3672409" cy="741680"/>
        </p:xfrm>
        <a:graphic>
          <a:graphicData uri="http://schemas.openxmlformats.org/drawingml/2006/table">
            <a:tbl>
              <a:tblPr firstRow="1" bandRow="1">
                <a:tableStyleId>{5C22544A-7EE6-4342-B048-85BDC9FD1C3A}</a:tableStyleId>
              </a:tblPr>
              <a:tblGrid>
                <a:gridCol w="648072"/>
                <a:gridCol w="648072"/>
                <a:gridCol w="936104"/>
                <a:gridCol w="720080"/>
                <a:gridCol w="720081"/>
              </a:tblGrid>
              <a:tr h="370840">
                <a:tc>
                  <a:txBody>
                    <a:bodyPr/>
                    <a:lstStyle/>
                    <a:p>
                      <a:r>
                        <a:rPr lang="fr-FR" dirty="0" err="1" smtClean="0"/>
                        <a:t>Apf</a:t>
                      </a:r>
                      <a:endParaRPr lang="fr-FR" dirty="0"/>
                    </a:p>
                  </a:txBody>
                  <a:tcPr/>
                </a:tc>
                <a:tc>
                  <a:txBody>
                    <a:bodyPr/>
                    <a:lstStyle/>
                    <a:p>
                      <a:r>
                        <a:rPr lang="fr-FR" dirty="0" smtClean="0"/>
                        <a:t>AFI</a:t>
                      </a:r>
                      <a:endParaRPr lang="fr-FR" dirty="0"/>
                    </a:p>
                  </a:txBody>
                  <a:tcPr/>
                </a:tc>
                <a:tc>
                  <a:txBody>
                    <a:bodyPr/>
                    <a:lstStyle/>
                    <a:p>
                      <a:r>
                        <a:rPr lang="fr-FR" dirty="0" err="1" smtClean="0"/>
                        <a:t>Param</a:t>
                      </a:r>
                      <a:endParaRPr lang="fr-FR" dirty="0"/>
                    </a:p>
                  </a:txBody>
                  <a:tcPr/>
                </a:tc>
                <a:tc>
                  <a:txBody>
                    <a:bodyPr/>
                    <a:lstStyle/>
                    <a:p>
                      <a:r>
                        <a:rPr lang="fr-FR" dirty="0" smtClean="0"/>
                        <a:t>CRC</a:t>
                      </a:r>
                      <a:endParaRPr lang="fr-FR" dirty="0"/>
                    </a:p>
                  </a:txBody>
                  <a:tcPr/>
                </a:tc>
                <a:tc>
                  <a:txBody>
                    <a:bodyPr/>
                    <a:lstStyle/>
                    <a:p>
                      <a:r>
                        <a:rPr lang="fr-FR" dirty="0" smtClean="0"/>
                        <a:t>CRC</a:t>
                      </a:r>
                      <a:endParaRPr lang="fr-FR" dirty="0"/>
                    </a:p>
                  </a:txBody>
                  <a:tcPr/>
                </a:tc>
              </a:tr>
              <a:tr h="370840">
                <a:tc>
                  <a:txBody>
                    <a:bodyPr/>
                    <a:lstStyle/>
                    <a:p>
                      <a:r>
                        <a:rPr lang="fr-FR" dirty="0" smtClean="0"/>
                        <a:t>’05’</a:t>
                      </a:r>
                      <a:endParaRPr lang="fr-FR" dirty="0"/>
                    </a:p>
                  </a:txBody>
                  <a:tcPr/>
                </a:tc>
                <a:tc>
                  <a:txBody>
                    <a:bodyPr/>
                    <a:lstStyle/>
                    <a:p>
                      <a:r>
                        <a:rPr lang="fr-FR" dirty="0" smtClean="0"/>
                        <a:t>‘10’</a:t>
                      </a:r>
                      <a:endParaRPr lang="fr-FR" dirty="0"/>
                    </a:p>
                  </a:txBody>
                  <a:tcPr/>
                </a:tc>
                <a:tc>
                  <a:txBody>
                    <a:bodyPr/>
                    <a:lstStyle/>
                    <a:p>
                      <a:r>
                        <a:rPr lang="fr-FR" dirty="0" smtClean="0"/>
                        <a:t>   ‘00’</a:t>
                      </a:r>
                      <a:endParaRPr lang="fr-FR" dirty="0"/>
                    </a:p>
                  </a:txBody>
                  <a:tcPr/>
                </a:tc>
                <a:tc>
                  <a:txBody>
                    <a:bodyPr/>
                    <a:lstStyle/>
                    <a:p>
                      <a:r>
                        <a:rPr lang="fr-FR" dirty="0" smtClean="0"/>
                        <a:t>   xx</a:t>
                      </a:r>
                      <a:endParaRPr lang="fr-FR" dirty="0"/>
                    </a:p>
                  </a:txBody>
                  <a:tcPr/>
                </a:tc>
                <a:tc>
                  <a:txBody>
                    <a:bodyPr/>
                    <a:lstStyle/>
                    <a:p>
                      <a:r>
                        <a:rPr lang="fr-FR" dirty="0" smtClean="0"/>
                        <a:t>  xx</a:t>
                      </a:r>
                      <a:endParaRPr lang="fr-FR" dirty="0"/>
                    </a:p>
                  </a:txBody>
                  <a:tcPr/>
                </a:tc>
              </a:tr>
            </a:tbl>
          </a:graphicData>
        </a:graphic>
      </p:graphicFrame>
      <p:sp>
        <p:nvSpPr>
          <p:cNvPr id="7" name="ZoneTexte 6"/>
          <p:cNvSpPr txBox="1"/>
          <p:nvPr/>
        </p:nvSpPr>
        <p:spPr>
          <a:xfrm>
            <a:off x="5558040" y="2276872"/>
            <a:ext cx="3256020" cy="646331"/>
          </a:xfrm>
          <a:prstGeom prst="rect">
            <a:avLst/>
          </a:prstGeom>
          <a:noFill/>
          <a:ln w="9525">
            <a:solidFill>
              <a:schemeClr val="tx1"/>
            </a:solidFill>
          </a:ln>
        </p:spPr>
        <p:txBody>
          <a:bodyPr wrap="none" rtlCol="0">
            <a:spAutoFit/>
          </a:bodyPr>
          <a:lstStyle/>
          <a:p>
            <a:r>
              <a:rPr lang="fr-FR" sz="1800" dirty="0" smtClean="0"/>
              <a:t>PICC avec application transport, </a:t>
            </a:r>
          </a:p>
          <a:p>
            <a:r>
              <a:rPr lang="fr-FR" sz="1800" dirty="0" smtClean="0"/>
              <a:t>AFI  = match,  N =1</a:t>
            </a:r>
            <a:endParaRPr lang="fr-FR" sz="1800" dirty="0"/>
          </a:p>
        </p:txBody>
      </p:sp>
      <p:sp>
        <p:nvSpPr>
          <p:cNvPr id="8" name="ZoneTexte 7"/>
          <p:cNvSpPr txBox="1"/>
          <p:nvPr/>
        </p:nvSpPr>
        <p:spPr>
          <a:xfrm>
            <a:off x="5486032" y="1916832"/>
            <a:ext cx="947695" cy="400110"/>
          </a:xfrm>
          <a:prstGeom prst="rect">
            <a:avLst/>
          </a:prstGeom>
          <a:noFill/>
        </p:spPr>
        <p:txBody>
          <a:bodyPr wrap="none" rtlCol="0">
            <a:spAutoFit/>
          </a:bodyPr>
          <a:lstStyle/>
          <a:p>
            <a:r>
              <a:rPr lang="fr-FR" sz="2000" dirty="0" smtClean="0"/>
              <a:t>PICC 1</a:t>
            </a:r>
            <a:endParaRPr lang="fr-FR" sz="2000" dirty="0"/>
          </a:p>
        </p:txBody>
      </p:sp>
      <p:sp>
        <p:nvSpPr>
          <p:cNvPr id="9" name="ZoneTexte 8"/>
          <p:cNvSpPr txBox="1"/>
          <p:nvPr/>
        </p:nvSpPr>
        <p:spPr>
          <a:xfrm>
            <a:off x="5486032" y="2924944"/>
            <a:ext cx="1788246" cy="400110"/>
          </a:xfrm>
          <a:prstGeom prst="rect">
            <a:avLst/>
          </a:prstGeom>
          <a:noFill/>
        </p:spPr>
        <p:txBody>
          <a:bodyPr wrap="none" rtlCol="0">
            <a:spAutoFit/>
          </a:bodyPr>
          <a:lstStyle/>
          <a:p>
            <a:r>
              <a:rPr lang="fr-FR" sz="2000" i="1" dirty="0" smtClean="0"/>
              <a:t>Transmit ATQB</a:t>
            </a:r>
            <a:endParaRPr lang="fr-FR" sz="2000" i="1" dirty="0"/>
          </a:p>
        </p:txBody>
      </p:sp>
      <p:sp>
        <p:nvSpPr>
          <p:cNvPr id="10" name="ZoneTexte 9"/>
          <p:cNvSpPr txBox="1"/>
          <p:nvPr/>
        </p:nvSpPr>
        <p:spPr>
          <a:xfrm>
            <a:off x="5558040" y="3645024"/>
            <a:ext cx="3262432" cy="923330"/>
          </a:xfrm>
          <a:prstGeom prst="rect">
            <a:avLst/>
          </a:prstGeom>
          <a:noFill/>
          <a:ln w="9525">
            <a:solidFill>
              <a:schemeClr val="tx1"/>
            </a:solidFill>
          </a:ln>
        </p:spPr>
        <p:txBody>
          <a:bodyPr wrap="none" rtlCol="0">
            <a:spAutoFit/>
          </a:bodyPr>
          <a:lstStyle/>
          <a:p>
            <a:r>
              <a:rPr lang="fr-FR" sz="1800" dirty="0" smtClean="0"/>
              <a:t>PICC avec application santé, </a:t>
            </a:r>
          </a:p>
          <a:p>
            <a:r>
              <a:rPr lang="fr-FR" sz="1800" dirty="0" smtClean="0"/>
              <a:t>AFI  =  no match </a:t>
            </a:r>
          </a:p>
          <a:p>
            <a:r>
              <a:rPr lang="fr-FR" sz="1800" dirty="0" smtClean="0"/>
              <a:t>Attendre prochain REQB/WUPB</a:t>
            </a:r>
            <a:endParaRPr lang="fr-FR" sz="1800" dirty="0"/>
          </a:p>
        </p:txBody>
      </p:sp>
      <p:sp>
        <p:nvSpPr>
          <p:cNvPr id="11" name="ZoneTexte 10"/>
          <p:cNvSpPr txBox="1"/>
          <p:nvPr/>
        </p:nvSpPr>
        <p:spPr>
          <a:xfrm>
            <a:off x="5508104" y="3232140"/>
            <a:ext cx="947695" cy="400110"/>
          </a:xfrm>
          <a:prstGeom prst="rect">
            <a:avLst/>
          </a:prstGeom>
          <a:noFill/>
        </p:spPr>
        <p:txBody>
          <a:bodyPr wrap="none" rtlCol="0">
            <a:spAutoFit/>
          </a:bodyPr>
          <a:lstStyle/>
          <a:p>
            <a:r>
              <a:rPr lang="fr-FR" sz="2000" dirty="0" smtClean="0"/>
              <a:t>PICC 2</a:t>
            </a:r>
            <a:endParaRPr lang="fr-FR" sz="2000" dirty="0"/>
          </a:p>
        </p:txBody>
      </p:sp>
      <p:sp>
        <p:nvSpPr>
          <p:cNvPr id="12" name="ZoneTexte 11"/>
          <p:cNvSpPr txBox="1"/>
          <p:nvPr/>
        </p:nvSpPr>
        <p:spPr>
          <a:xfrm>
            <a:off x="5580112" y="4858127"/>
            <a:ext cx="2409634" cy="646331"/>
          </a:xfrm>
          <a:prstGeom prst="rect">
            <a:avLst/>
          </a:prstGeom>
          <a:noFill/>
          <a:ln w="9525">
            <a:solidFill>
              <a:schemeClr val="tx1"/>
            </a:solidFill>
          </a:ln>
        </p:spPr>
        <p:txBody>
          <a:bodyPr wrap="none" rtlCol="0">
            <a:spAutoFit/>
          </a:bodyPr>
          <a:lstStyle/>
          <a:p>
            <a:r>
              <a:rPr lang="fr-FR" sz="1800" dirty="0" err="1" smtClean="0"/>
              <a:t>Multiapplication</a:t>
            </a:r>
            <a:r>
              <a:rPr lang="fr-FR" sz="1800" dirty="0" smtClean="0"/>
              <a:t> PICC  </a:t>
            </a:r>
          </a:p>
          <a:p>
            <a:r>
              <a:rPr lang="fr-FR" sz="1800" dirty="0" smtClean="0"/>
              <a:t>AFI  = match,  N =1</a:t>
            </a:r>
            <a:endParaRPr lang="fr-FR" sz="1800" dirty="0"/>
          </a:p>
        </p:txBody>
      </p:sp>
      <p:sp>
        <p:nvSpPr>
          <p:cNvPr id="13" name="ZoneTexte 12"/>
          <p:cNvSpPr txBox="1"/>
          <p:nvPr/>
        </p:nvSpPr>
        <p:spPr>
          <a:xfrm>
            <a:off x="5508104" y="4498087"/>
            <a:ext cx="947695" cy="400110"/>
          </a:xfrm>
          <a:prstGeom prst="rect">
            <a:avLst/>
          </a:prstGeom>
          <a:noFill/>
        </p:spPr>
        <p:txBody>
          <a:bodyPr wrap="none" rtlCol="0">
            <a:spAutoFit/>
          </a:bodyPr>
          <a:lstStyle/>
          <a:p>
            <a:r>
              <a:rPr lang="fr-FR" sz="2000" dirty="0" smtClean="0"/>
              <a:t>PICC 3</a:t>
            </a:r>
            <a:endParaRPr lang="fr-FR" sz="2000" dirty="0"/>
          </a:p>
        </p:txBody>
      </p:sp>
      <p:sp>
        <p:nvSpPr>
          <p:cNvPr id="14" name="ZoneTexte 13"/>
          <p:cNvSpPr txBox="1"/>
          <p:nvPr/>
        </p:nvSpPr>
        <p:spPr>
          <a:xfrm>
            <a:off x="5508104" y="5477162"/>
            <a:ext cx="1788246" cy="400110"/>
          </a:xfrm>
          <a:prstGeom prst="rect">
            <a:avLst/>
          </a:prstGeom>
          <a:noFill/>
        </p:spPr>
        <p:txBody>
          <a:bodyPr wrap="none" rtlCol="0">
            <a:spAutoFit/>
          </a:bodyPr>
          <a:lstStyle/>
          <a:p>
            <a:r>
              <a:rPr lang="fr-FR" sz="2000" i="1" dirty="0" smtClean="0"/>
              <a:t>Transmit ATQB</a:t>
            </a:r>
            <a:endParaRPr lang="fr-FR" sz="2000" i="1" dirty="0"/>
          </a:p>
        </p:txBody>
      </p:sp>
      <p:sp>
        <p:nvSpPr>
          <p:cNvPr id="16" name="ZoneTexte 15"/>
          <p:cNvSpPr txBox="1"/>
          <p:nvPr/>
        </p:nvSpPr>
        <p:spPr>
          <a:xfrm>
            <a:off x="506182" y="5734997"/>
            <a:ext cx="3270447" cy="646331"/>
          </a:xfrm>
          <a:prstGeom prst="rect">
            <a:avLst/>
          </a:prstGeom>
          <a:noFill/>
          <a:ln w="9525">
            <a:solidFill>
              <a:schemeClr val="tx1"/>
            </a:solidFill>
          </a:ln>
        </p:spPr>
        <p:txBody>
          <a:bodyPr wrap="none" rtlCol="0">
            <a:spAutoFit/>
          </a:bodyPr>
          <a:lstStyle/>
          <a:p>
            <a:r>
              <a:rPr lang="fr-FR" sz="1800" dirty="0" smtClean="0"/>
              <a:t>Collision détectée </a:t>
            </a:r>
          </a:p>
          <a:p>
            <a:r>
              <a:rPr lang="fr-FR" sz="1800" dirty="0" smtClean="0"/>
              <a:t>Modifier  numéro du slot  : N =4</a:t>
            </a:r>
            <a:endParaRPr lang="fr-FR" sz="1800" dirty="0"/>
          </a:p>
        </p:txBody>
      </p:sp>
      <p:sp>
        <p:nvSpPr>
          <p:cNvPr id="17" name="ZoneTexte 16"/>
          <p:cNvSpPr txBox="1"/>
          <p:nvPr/>
        </p:nvSpPr>
        <p:spPr>
          <a:xfrm>
            <a:off x="467544" y="5301208"/>
            <a:ext cx="784189" cy="461665"/>
          </a:xfrm>
          <a:prstGeom prst="rect">
            <a:avLst/>
          </a:prstGeom>
          <a:noFill/>
        </p:spPr>
        <p:txBody>
          <a:bodyPr wrap="none" rtlCol="0">
            <a:spAutoFit/>
          </a:bodyPr>
          <a:lstStyle/>
          <a:p>
            <a:r>
              <a:rPr lang="fr-FR" dirty="0" smtClean="0"/>
              <a:t>PCD</a:t>
            </a:r>
            <a:endParaRPr lang="fr-FR" dirty="0"/>
          </a:p>
        </p:txBody>
      </p:sp>
      <p:cxnSp>
        <p:nvCxnSpPr>
          <p:cNvPr id="19" name="Connecteur droit avec flèche 18"/>
          <p:cNvCxnSpPr>
            <a:endCxn id="8" idx="1"/>
          </p:cNvCxnSpPr>
          <p:nvPr/>
        </p:nvCxnSpPr>
        <p:spPr bwMode="auto">
          <a:xfrm flipV="1">
            <a:off x="2267744" y="2116887"/>
            <a:ext cx="3218288" cy="2319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Connecteur droit avec flèche 20"/>
          <p:cNvCxnSpPr>
            <a:endCxn id="17" idx="3"/>
          </p:cNvCxnSpPr>
          <p:nvPr/>
        </p:nvCxnSpPr>
        <p:spPr bwMode="auto">
          <a:xfrm flipH="1">
            <a:off x="1251733" y="3212976"/>
            <a:ext cx="4328379" cy="23190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Connecteur droit avec flèche 22"/>
          <p:cNvCxnSpPr>
            <a:stCxn id="14" idx="1"/>
          </p:cNvCxnSpPr>
          <p:nvPr/>
        </p:nvCxnSpPr>
        <p:spPr bwMode="auto">
          <a:xfrm flipH="1" flipV="1">
            <a:off x="1331640" y="5589240"/>
            <a:ext cx="4176464" cy="8797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heckerboard(across)">
                                      <p:cBhvr>
                                        <p:cTn id="25" dur="500"/>
                                        <p:tgtEl>
                                          <p:spTgt spid="1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heckerboard(across)">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500"/>
                                        <p:tgtEl>
                                          <p:spTgt spid="16"/>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heckerboard(across)">
                                      <p:cBhvr>
                                        <p:cTn id="36" dur="500"/>
                                        <p:tgtEl>
                                          <p:spTgt spid="17"/>
                                        </p:tgtEl>
                                      </p:cBhvr>
                                    </p:animEffect>
                                  </p:childTnLst>
                                </p:cTn>
                              </p:par>
                              <p:par>
                                <p:cTn id="37" presetID="5" presetClass="entr" presetSubtype="1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checkerboard(across)">
                                      <p:cBhvr>
                                        <p:cTn id="39" dur="500"/>
                                        <p:tgtEl>
                                          <p:spTgt spid="21"/>
                                        </p:tgtEl>
                                      </p:cBhvr>
                                    </p:animEffect>
                                  </p:childTnLst>
                                </p:cTn>
                              </p:par>
                              <p:par>
                                <p:cTn id="40" presetID="5" presetClass="entr" presetSubtype="1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checkerboard(across)">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animBg="1"/>
      <p:bldP spid="13" grpId="0"/>
      <p:bldP spid="14" grpId="0"/>
      <p:bldP spid="16" grpId="0" animBg="1"/>
      <p:bldP spid="1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7"/>
          <p:cNvSpPr txBox="1">
            <a:spLocks/>
          </p:cNvSpPr>
          <p:nvPr/>
        </p:nvSpPr>
        <p:spPr bwMode="auto">
          <a:xfrm>
            <a:off x="357188" y="142875"/>
            <a:ext cx="7858125" cy="585788"/>
          </a:xfrm>
          <a:prstGeom prst="rect">
            <a:avLst/>
          </a:prstGeom>
          <a:noFill/>
          <a:ln w="9525">
            <a:noFill/>
            <a:miter lim="800000"/>
            <a:headEnd/>
            <a:tailEnd/>
          </a:ln>
        </p:spPr>
        <p:txBody>
          <a:bodyPr anchor="ctr"/>
          <a:lstStyle/>
          <a:p>
            <a:pPr>
              <a:defRPr/>
            </a:pPr>
            <a:r>
              <a:rPr lang="fr-FR" altLang="fr-FR" sz="3200" kern="0" dirty="0" smtClean="0">
                <a:solidFill>
                  <a:schemeClr val="accent2"/>
                </a:solidFill>
                <a:latin typeface="+mj-lt"/>
                <a:ea typeface="+mj-ea"/>
                <a:cs typeface="+mj-cs"/>
              </a:rPr>
              <a:t>Anticollision </a:t>
            </a:r>
            <a:r>
              <a:rPr lang="fr-FR" altLang="fr-FR" sz="3200" kern="0" dirty="0">
                <a:solidFill>
                  <a:schemeClr val="accent2"/>
                </a:solidFill>
                <a:latin typeface="+mj-lt"/>
                <a:ea typeface="+mj-ea"/>
                <a:cs typeface="+mj-cs"/>
              </a:rPr>
              <a:t>Exemple-Type B </a:t>
            </a:r>
            <a:r>
              <a:rPr lang="fr-FR" altLang="fr-FR" sz="3200" kern="0" dirty="0" smtClean="0">
                <a:solidFill>
                  <a:schemeClr val="accent2"/>
                </a:solidFill>
                <a:latin typeface="+mj-lt"/>
                <a:ea typeface="+mj-ea"/>
                <a:cs typeface="+mj-cs"/>
              </a:rPr>
              <a:t>(2/4)</a:t>
            </a:r>
            <a:endParaRPr lang="fr-FR" sz="3200" kern="0" dirty="0">
              <a:solidFill>
                <a:schemeClr val="accent2"/>
              </a:solidFill>
              <a:latin typeface="+mj-lt"/>
              <a:ea typeface="+mj-ea"/>
              <a:cs typeface="+mj-cs"/>
            </a:endParaRPr>
          </a:p>
        </p:txBody>
      </p:sp>
      <p:sp>
        <p:nvSpPr>
          <p:cNvPr id="4" name="ZoneTexte 3"/>
          <p:cNvSpPr txBox="1"/>
          <p:nvPr/>
        </p:nvSpPr>
        <p:spPr>
          <a:xfrm>
            <a:off x="395536" y="980728"/>
            <a:ext cx="1816779" cy="400110"/>
          </a:xfrm>
          <a:prstGeom prst="rect">
            <a:avLst/>
          </a:prstGeom>
          <a:noFill/>
        </p:spPr>
        <p:txBody>
          <a:bodyPr wrap="none" rtlCol="0">
            <a:spAutoFit/>
          </a:bodyPr>
          <a:lstStyle/>
          <a:p>
            <a:r>
              <a:rPr lang="fr-FR" sz="2000" i="1" dirty="0" smtClean="0"/>
              <a:t>Transmit REQB</a:t>
            </a:r>
            <a:endParaRPr lang="fr-FR" sz="2000" i="1" dirty="0"/>
          </a:p>
        </p:txBody>
      </p:sp>
      <p:graphicFrame>
        <p:nvGraphicFramePr>
          <p:cNvPr id="5" name="Tableau 4"/>
          <p:cNvGraphicFramePr>
            <a:graphicFrameLocks noGrp="1"/>
          </p:cNvGraphicFramePr>
          <p:nvPr/>
        </p:nvGraphicFramePr>
        <p:xfrm>
          <a:off x="467544" y="1391176"/>
          <a:ext cx="3672409" cy="741680"/>
        </p:xfrm>
        <a:graphic>
          <a:graphicData uri="http://schemas.openxmlformats.org/drawingml/2006/table">
            <a:tbl>
              <a:tblPr firstRow="1" bandRow="1">
                <a:tableStyleId>{5C22544A-7EE6-4342-B048-85BDC9FD1C3A}</a:tableStyleId>
              </a:tblPr>
              <a:tblGrid>
                <a:gridCol w="648072"/>
                <a:gridCol w="648072"/>
                <a:gridCol w="936104"/>
                <a:gridCol w="720080"/>
                <a:gridCol w="720081"/>
              </a:tblGrid>
              <a:tr h="370840">
                <a:tc>
                  <a:txBody>
                    <a:bodyPr/>
                    <a:lstStyle/>
                    <a:p>
                      <a:r>
                        <a:rPr lang="fr-FR" dirty="0" err="1" smtClean="0"/>
                        <a:t>Apf</a:t>
                      </a:r>
                      <a:endParaRPr lang="fr-FR" dirty="0"/>
                    </a:p>
                  </a:txBody>
                  <a:tcPr/>
                </a:tc>
                <a:tc>
                  <a:txBody>
                    <a:bodyPr/>
                    <a:lstStyle/>
                    <a:p>
                      <a:r>
                        <a:rPr lang="fr-FR" dirty="0" smtClean="0"/>
                        <a:t>AFI</a:t>
                      </a:r>
                      <a:endParaRPr lang="fr-FR" dirty="0"/>
                    </a:p>
                  </a:txBody>
                  <a:tcPr/>
                </a:tc>
                <a:tc>
                  <a:txBody>
                    <a:bodyPr/>
                    <a:lstStyle/>
                    <a:p>
                      <a:r>
                        <a:rPr lang="fr-FR" dirty="0" err="1" smtClean="0"/>
                        <a:t>Param</a:t>
                      </a:r>
                      <a:endParaRPr lang="fr-FR" dirty="0"/>
                    </a:p>
                  </a:txBody>
                  <a:tcPr/>
                </a:tc>
                <a:tc>
                  <a:txBody>
                    <a:bodyPr/>
                    <a:lstStyle/>
                    <a:p>
                      <a:r>
                        <a:rPr lang="fr-FR" dirty="0" smtClean="0"/>
                        <a:t>CRC</a:t>
                      </a:r>
                      <a:endParaRPr lang="fr-FR" dirty="0"/>
                    </a:p>
                  </a:txBody>
                  <a:tcPr/>
                </a:tc>
                <a:tc>
                  <a:txBody>
                    <a:bodyPr/>
                    <a:lstStyle/>
                    <a:p>
                      <a:r>
                        <a:rPr lang="fr-FR" dirty="0" smtClean="0"/>
                        <a:t>CRC</a:t>
                      </a:r>
                      <a:endParaRPr lang="fr-FR" dirty="0"/>
                    </a:p>
                  </a:txBody>
                  <a:tcPr/>
                </a:tc>
              </a:tr>
              <a:tr h="370840">
                <a:tc>
                  <a:txBody>
                    <a:bodyPr/>
                    <a:lstStyle/>
                    <a:p>
                      <a:r>
                        <a:rPr lang="fr-FR" dirty="0" smtClean="0"/>
                        <a:t>’05’</a:t>
                      </a:r>
                      <a:endParaRPr lang="fr-FR" dirty="0"/>
                    </a:p>
                  </a:txBody>
                  <a:tcPr/>
                </a:tc>
                <a:tc>
                  <a:txBody>
                    <a:bodyPr/>
                    <a:lstStyle/>
                    <a:p>
                      <a:r>
                        <a:rPr lang="fr-FR" dirty="0" smtClean="0"/>
                        <a:t>‘10’</a:t>
                      </a:r>
                      <a:endParaRPr lang="fr-FR" dirty="0"/>
                    </a:p>
                  </a:txBody>
                  <a:tcPr/>
                </a:tc>
                <a:tc>
                  <a:txBody>
                    <a:bodyPr/>
                    <a:lstStyle/>
                    <a:p>
                      <a:r>
                        <a:rPr lang="fr-FR" dirty="0" smtClean="0"/>
                        <a:t>   ‘00’</a:t>
                      </a:r>
                      <a:endParaRPr lang="fr-FR" dirty="0"/>
                    </a:p>
                  </a:txBody>
                  <a:tcPr/>
                </a:tc>
                <a:tc>
                  <a:txBody>
                    <a:bodyPr/>
                    <a:lstStyle/>
                    <a:p>
                      <a:r>
                        <a:rPr lang="fr-FR" dirty="0" smtClean="0"/>
                        <a:t>   xx</a:t>
                      </a:r>
                      <a:endParaRPr lang="fr-FR" dirty="0"/>
                    </a:p>
                  </a:txBody>
                  <a:tcPr/>
                </a:tc>
                <a:tc>
                  <a:txBody>
                    <a:bodyPr/>
                    <a:lstStyle/>
                    <a:p>
                      <a:r>
                        <a:rPr lang="fr-FR" dirty="0" smtClean="0"/>
                        <a:t>  xx</a:t>
                      </a:r>
                      <a:endParaRPr lang="fr-FR" dirty="0"/>
                    </a:p>
                  </a:txBody>
                  <a:tcPr/>
                </a:tc>
              </a:tr>
            </a:tbl>
          </a:graphicData>
        </a:graphic>
      </p:graphicFrame>
      <p:sp>
        <p:nvSpPr>
          <p:cNvPr id="6" name="ZoneTexte 5"/>
          <p:cNvSpPr txBox="1"/>
          <p:nvPr/>
        </p:nvSpPr>
        <p:spPr>
          <a:xfrm>
            <a:off x="5558040" y="1484784"/>
            <a:ext cx="3416320" cy="1200329"/>
          </a:xfrm>
          <a:prstGeom prst="rect">
            <a:avLst/>
          </a:prstGeom>
          <a:noFill/>
          <a:ln w="9525">
            <a:solidFill>
              <a:schemeClr val="tx1"/>
            </a:solidFill>
          </a:ln>
        </p:spPr>
        <p:txBody>
          <a:bodyPr wrap="none" rtlCol="0">
            <a:spAutoFit/>
          </a:bodyPr>
          <a:lstStyle/>
          <a:p>
            <a:r>
              <a:rPr lang="fr-FR" sz="1800" dirty="0" smtClean="0"/>
              <a:t>PICC avec application transport, </a:t>
            </a:r>
          </a:p>
          <a:p>
            <a:r>
              <a:rPr lang="fr-FR" sz="1800" dirty="0" smtClean="0"/>
              <a:t>AFI  = match </a:t>
            </a:r>
          </a:p>
          <a:p>
            <a:r>
              <a:rPr lang="fr-FR" sz="1800" dirty="0" smtClean="0"/>
              <a:t>Sélection R (aléatoire) entre 1 &amp; N</a:t>
            </a:r>
          </a:p>
          <a:p>
            <a:r>
              <a:rPr lang="fr-FR" sz="1800" dirty="0" smtClean="0"/>
              <a:t>R=2, attendre slot marker 2</a:t>
            </a:r>
          </a:p>
        </p:txBody>
      </p:sp>
      <p:sp>
        <p:nvSpPr>
          <p:cNvPr id="7" name="ZoneTexte 6"/>
          <p:cNvSpPr txBox="1"/>
          <p:nvPr/>
        </p:nvSpPr>
        <p:spPr>
          <a:xfrm>
            <a:off x="5486032" y="1124744"/>
            <a:ext cx="947695" cy="400110"/>
          </a:xfrm>
          <a:prstGeom prst="rect">
            <a:avLst/>
          </a:prstGeom>
          <a:noFill/>
        </p:spPr>
        <p:txBody>
          <a:bodyPr wrap="none" rtlCol="0">
            <a:spAutoFit/>
          </a:bodyPr>
          <a:lstStyle/>
          <a:p>
            <a:r>
              <a:rPr lang="fr-FR" sz="2000" dirty="0" smtClean="0"/>
              <a:t>PICC 1</a:t>
            </a:r>
            <a:endParaRPr lang="fr-FR" sz="2000" dirty="0"/>
          </a:p>
        </p:txBody>
      </p:sp>
      <p:sp>
        <p:nvSpPr>
          <p:cNvPr id="9" name="ZoneTexte 8"/>
          <p:cNvSpPr txBox="1"/>
          <p:nvPr/>
        </p:nvSpPr>
        <p:spPr>
          <a:xfrm>
            <a:off x="5558040" y="2996952"/>
            <a:ext cx="3262432" cy="923330"/>
          </a:xfrm>
          <a:prstGeom prst="rect">
            <a:avLst/>
          </a:prstGeom>
          <a:noFill/>
          <a:ln w="9525">
            <a:solidFill>
              <a:schemeClr val="tx1"/>
            </a:solidFill>
          </a:ln>
        </p:spPr>
        <p:txBody>
          <a:bodyPr wrap="none" rtlCol="0">
            <a:spAutoFit/>
          </a:bodyPr>
          <a:lstStyle/>
          <a:p>
            <a:r>
              <a:rPr lang="fr-FR" sz="1800" dirty="0" smtClean="0"/>
              <a:t>PICC avec application santé, </a:t>
            </a:r>
          </a:p>
          <a:p>
            <a:r>
              <a:rPr lang="fr-FR" sz="1800" dirty="0" smtClean="0"/>
              <a:t>AFI  =  no match </a:t>
            </a:r>
          </a:p>
          <a:p>
            <a:r>
              <a:rPr lang="fr-FR" sz="1800" dirty="0" smtClean="0"/>
              <a:t>Attendre prochain REQB/WUPB</a:t>
            </a:r>
            <a:endParaRPr lang="fr-FR" sz="1800" dirty="0"/>
          </a:p>
        </p:txBody>
      </p:sp>
      <p:sp>
        <p:nvSpPr>
          <p:cNvPr id="10" name="ZoneTexte 9"/>
          <p:cNvSpPr txBox="1"/>
          <p:nvPr/>
        </p:nvSpPr>
        <p:spPr>
          <a:xfrm>
            <a:off x="5508104" y="2668850"/>
            <a:ext cx="947695" cy="400110"/>
          </a:xfrm>
          <a:prstGeom prst="rect">
            <a:avLst/>
          </a:prstGeom>
          <a:noFill/>
        </p:spPr>
        <p:txBody>
          <a:bodyPr wrap="none" rtlCol="0">
            <a:spAutoFit/>
          </a:bodyPr>
          <a:lstStyle/>
          <a:p>
            <a:r>
              <a:rPr lang="fr-FR" sz="2000" dirty="0" smtClean="0"/>
              <a:t>PICC 2</a:t>
            </a:r>
            <a:endParaRPr lang="fr-FR" sz="2000" dirty="0"/>
          </a:p>
        </p:txBody>
      </p:sp>
      <p:cxnSp>
        <p:nvCxnSpPr>
          <p:cNvPr id="12" name="Connecteur droit avec flèche 11"/>
          <p:cNvCxnSpPr>
            <a:endCxn id="7" idx="1"/>
          </p:cNvCxnSpPr>
          <p:nvPr/>
        </p:nvCxnSpPr>
        <p:spPr bwMode="auto">
          <a:xfrm>
            <a:off x="2195736" y="1196752"/>
            <a:ext cx="3290296" cy="1280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ZoneTexte 12"/>
          <p:cNvSpPr txBox="1"/>
          <p:nvPr/>
        </p:nvSpPr>
        <p:spPr>
          <a:xfrm>
            <a:off x="5558040" y="4233862"/>
            <a:ext cx="3417923" cy="1200329"/>
          </a:xfrm>
          <a:prstGeom prst="rect">
            <a:avLst/>
          </a:prstGeom>
          <a:noFill/>
          <a:ln w="9525">
            <a:solidFill>
              <a:schemeClr val="tx1"/>
            </a:solidFill>
          </a:ln>
        </p:spPr>
        <p:txBody>
          <a:bodyPr wrap="none" rtlCol="0">
            <a:spAutoFit/>
          </a:bodyPr>
          <a:lstStyle/>
          <a:p>
            <a:r>
              <a:rPr lang="fr-FR" sz="1800" dirty="0" smtClean="0"/>
              <a:t>PICC avec application transport, </a:t>
            </a:r>
          </a:p>
          <a:p>
            <a:r>
              <a:rPr lang="fr-FR" sz="1800" dirty="0" smtClean="0"/>
              <a:t>AFI  =  match </a:t>
            </a:r>
          </a:p>
          <a:p>
            <a:r>
              <a:rPr lang="fr-FR" sz="1800" dirty="0" smtClean="0"/>
              <a:t>Sélection R (aléatoire) entre 1 &amp; N</a:t>
            </a:r>
          </a:p>
          <a:p>
            <a:r>
              <a:rPr lang="fr-FR" sz="1800" dirty="0" smtClean="0"/>
              <a:t>R=1, transmettre dans le slot 1</a:t>
            </a:r>
            <a:endParaRPr lang="fr-FR" sz="1800" dirty="0"/>
          </a:p>
        </p:txBody>
      </p:sp>
      <p:sp>
        <p:nvSpPr>
          <p:cNvPr id="14" name="ZoneTexte 13"/>
          <p:cNvSpPr txBox="1"/>
          <p:nvPr/>
        </p:nvSpPr>
        <p:spPr>
          <a:xfrm>
            <a:off x="5508104" y="3905760"/>
            <a:ext cx="947695" cy="400110"/>
          </a:xfrm>
          <a:prstGeom prst="rect">
            <a:avLst/>
          </a:prstGeom>
          <a:noFill/>
        </p:spPr>
        <p:txBody>
          <a:bodyPr wrap="none" rtlCol="0">
            <a:spAutoFit/>
          </a:bodyPr>
          <a:lstStyle/>
          <a:p>
            <a:r>
              <a:rPr lang="fr-FR" sz="2000" dirty="0" smtClean="0"/>
              <a:t>PICC 3</a:t>
            </a:r>
            <a:endParaRPr lang="fr-FR" sz="2000" dirty="0"/>
          </a:p>
        </p:txBody>
      </p:sp>
      <p:sp>
        <p:nvSpPr>
          <p:cNvPr id="15" name="ZoneTexte 14"/>
          <p:cNvSpPr txBox="1"/>
          <p:nvPr/>
        </p:nvSpPr>
        <p:spPr>
          <a:xfrm>
            <a:off x="5508104" y="5477162"/>
            <a:ext cx="1816779" cy="400110"/>
          </a:xfrm>
          <a:prstGeom prst="rect">
            <a:avLst/>
          </a:prstGeom>
          <a:noFill/>
        </p:spPr>
        <p:txBody>
          <a:bodyPr wrap="none" rtlCol="0">
            <a:spAutoFit/>
          </a:bodyPr>
          <a:lstStyle/>
          <a:p>
            <a:r>
              <a:rPr lang="fr-FR" sz="2000" i="1" dirty="0" smtClean="0"/>
              <a:t>Transmit REQB</a:t>
            </a:r>
            <a:endParaRPr lang="fr-FR" sz="2000" i="1" dirty="0"/>
          </a:p>
        </p:txBody>
      </p:sp>
      <p:sp>
        <p:nvSpPr>
          <p:cNvPr id="16" name="ZoneTexte 15"/>
          <p:cNvSpPr txBox="1"/>
          <p:nvPr/>
        </p:nvSpPr>
        <p:spPr>
          <a:xfrm>
            <a:off x="475443" y="5919663"/>
            <a:ext cx="784189" cy="461665"/>
          </a:xfrm>
          <a:prstGeom prst="rect">
            <a:avLst/>
          </a:prstGeom>
          <a:noFill/>
        </p:spPr>
        <p:txBody>
          <a:bodyPr wrap="none" rtlCol="0">
            <a:spAutoFit/>
          </a:bodyPr>
          <a:lstStyle/>
          <a:p>
            <a:r>
              <a:rPr lang="fr-FR" dirty="0" smtClean="0"/>
              <a:t>PCD</a:t>
            </a:r>
            <a:endParaRPr lang="fr-FR" dirty="0"/>
          </a:p>
        </p:txBody>
      </p:sp>
      <p:cxnSp>
        <p:nvCxnSpPr>
          <p:cNvPr id="18" name="Connecteur droit avec flèche 17"/>
          <p:cNvCxnSpPr>
            <a:stCxn id="15" idx="1"/>
            <a:endCxn id="16" idx="3"/>
          </p:cNvCxnSpPr>
          <p:nvPr/>
        </p:nvCxnSpPr>
        <p:spPr bwMode="auto">
          <a:xfrm flipH="1">
            <a:off x="1259632" y="5677217"/>
            <a:ext cx="4248472" cy="47327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heckerboard(across)">
                                      <p:cBhvr>
                                        <p:cTn id="19" dur="500"/>
                                        <p:tgtEl>
                                          <p:spTgt spid="1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heckerboard(across)">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heckerboard(across)">
                                      <p:cBhvr>
                                        <p:cTn id="30" dur="500"/>
                                        <p:tgtEl>
                                          <p:spTgt spid="18"/>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3" grpId="0" animBg="1"/>
      <p:bldP spid="14" grpId="0"/>
      <p:bldP spid="15" grpId="0"/>
      <p:bldP spid="1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357188" y="142875"/>
            <a:ext cx="7858125" cy="585788"/>
          </a:xfrm>
          <a:prstGeom prst="rect">
            <a:avLst/>
          </a:prstGeom>
          <a:noFill/>
          <a:ln w="9525">
            <a:noFill/>
            <a:miter lim="800000"/>
            <a:headEnd/>
            <a:tailEnd/>
          </a:ln>
        </p:spPr>
        <p:txBody>
          <a:bodyPr anchor="ctr"/>
          <a:lstStyle/>
          <a:p>
            <a:pPr>
              <a:defRPr/>
            </a:pPr>
            <a:r>
              <a:rPr lang="fr-FR" altLang="fr-FR" sz="3200" kern="0" dirty="0" smtClean="0">
                <a:solidFill>
                  <a:schemeClr val="accent2"/>
                </a:solidFill>
                <a:latin typeface="+mj-lt"/>
                <a:ea typeface="+mj-ea"/>
                <a:cs typeface="+mj-cs"/>
              </a:rPr>
              <a:t>Anticollision </a:t>
            </a:r>
            <a:r>
              <a:rPr lang="fr-FR" altLang="fr-FR" sz="3200" kern="0" dirty="0">
                <a:solidFill>
                  <a:schemeClr val="accent2"/>
                </a:solidFill>
                <a:latin typeface="+mj-lt"/>
                <a:ea typeface="+mj-ea"/>
                <a:cs typeface="+mj-cs"/>
              </a:rPr>
              <a:t>Exemple-Type B </a:t>
            </a:r>
            <a:r>
              <a:rPr lang="fr-FR" altLang="fr-FR" sz="3200" kern="0" dirty="0" smtClean="0">
                <a:solidFill>
                  <a:schemeClr val="accent2"/>
                </a:solidFill>
                <a:latin typeface="+mj-lt"/>
                <a:ea typeface="+mj-ea"/>
                <a:cs typeface="+mj-cs"/>
              </a:rPr>
              <a:t>(3/4)</a:t>
            </a:r>
            <a:endParaRPr lang="fr-FR" sz="3200" kern="0" dirty="0">
              <a:solidFill>
                <a:schemeClr val="accent2"/>
              </a:solidFill>
              <a:latin typeface="+mj-lt"/>
              <a:ea typeface="+mj-ea"/>
              <a:cs typeface="+mj-cs"/>
            </a:endParaRPr>
          </a:p>
        </p:txBody>
      </p:sp>
      <p:sp>
        <p:nvSpPr>
          <p:cNvPr id="3" name="ZoneTexte 2"/>
          <p:cNvSpPr txBox="1"/>
          <p:nvPr/>
        </p:nvSpPr>
        <p:spPr>
          <a:xfrm>
            <a:off x="475443" y="836712"/>
            <a:ext cx="784189" cy="461665"/>
          </a:xfrm>
          <a:prstGeom prst="rect">
            <a:avLst/>
          </a:prstGeom>
          <a:noFill/>
        </p:spPr>
        <p:txBody>
          <a:bodyPr wrap="none" rtlCol="0">
            <a:spAutoFit/>
          </a:bodyPr>
          <a:lstStyle/>
          <a:p>
            <a:r>
              <a:rPr lang="fr-FR" dirty="0" smtClean="0"/>
              <a:t>PCD</a:t>
            </a:r>
            <a:endParaRPr lang="fr-FR" dirty="0"/>
          </a:p>
        </p:txBody>
      </p:sp>
      <p:sp>
        <p:nvSpPr>
          <p:cNvPr id="4" name="ZoneTexte 3"/>
          <p:cNvSpPr txBox="1"/>
          <p:nvPr/>
        </p:nvSpPr>
        <p:spPr>
          <a:xfrm>
            <a:off x="467544" y="1268760"/>
            <a:ext cx="4525598" cy="1200329"/>
          </a:xfrm>
          <a:prstGeom prst="rect">
            <a:avLst/>
          </a:prstGeom>
          <a:noFill/>
          <a:ln w="9525">
            <a:solidFill>
              <a:schemeClr val="tx1"/>
            </a:solidFill>
          </a:ln>
        </p:spPr>
        <p:txBody>
          <a:bodyPr wrap="none" rtlCol="0">
            <a:spAutoFit/>
          </a:bodyPr>
          <a:lstStyle/>
          <a:p>
            <a:r>
              <a:rPr lang="fr-FR" sz="1800" dirty="0" smtClean="0"/>
              <a:t>En fonction de l’application, </a:t>
            </a:r>
          </a:p>
          <a:p>
            <a:r>
              <a:rPr lang="fr-FR" sz="1800" dirty="0" smtClean="0"/>
              <a:t>le PCD a le choix entre  la sélection du PICC3 </a:t>
            </a:r>
          </a:p>
          <a:p>
            <a:r>
              <a:rPr lang="fr-FR" sz="1800" dirty="0" smtClean="0"/>
              <a:t>Sans l’envoie de slot marker ou</a:t>
            </a:r>
          </a:p>
          <a:p>
            <a:r>
              <a:rPr lang="fr-FR" sz="1800" dirty="0" smtClean="0"/>
              <a:t>Envoie de nouveau slot marker </a:t>
            </a:r>
          </a:p>
        </p:txBody>
      </p:sp>
      <p:sp>
        <p:nvSpPr>
          <p:cNvPr id="5" name="ZoneTexte 4"/>
          <p:cNvSpPr txBox="1"/>
          <p:nvPr/>
        </p:nvSpPr>
        <p:spPr>
          <a:xfrm>
            <a:off x="395536" y="2668850"/>
            <a:ext cx="1816779" cy="400110"/>
          </a:xfrm>
          <a:prstGeom prst="rect">
            <a:avLst/>
          </a:prstGeom>
          <a:noFill/>
        </p:spPr>
        <p:txBody>
          <a:bodyPr wrap="none" rtlCol="0">
            <a:spAutoFit/>
          </a:bodyPr>
          <a:lstStyle/>
          <a:p>
            <a:r>
              <a:rPr lang="fr-FR" sz="2000" i="1" dirty="0" smtClean="0"/>
              <a:t>Transmit REQB</a:t>
            </a:r>
            <a:endParaRPr lang="fr-FR" sz="2000" i="1" dirty="0"/>
          </a:p>
        </p:txBody>
      </p:sp>
      <p:graphicFrame>
        <p:nvGraphicFramePr>
          <p:cNvPr id="6" name="Tableau 5"/>
          <p:cNvGraphicFramePr>
            <a:graphicFrameLocks noGrp="1"/>
          </p:cNvGraphicFramePr>
          <p:nvPr/>
        </p:nvGraphicFramePr>
        <p:xfrm>
          <a:off x="492225" y="3047360"/>
          <a:ext cx="2207568" cy="741680"/>
        </p:xfrm>
        <a:graphic>
          <a:graphicData uri="http://schemas.openxmlformats.org/drawingml/2006/table">
            <a:tbl>
              <a:tblPr firstRow="1" bandRow="1">
                <a:tableStyleId>{5C22544A-7EE6-4342-B048-85BDC9FD1C3A}</a:tableStyleId>
              </a:tblPr>
              <a:tblGrid>
                <a:gridCol w="735856"/>
                <a:gridCol w="735856"/>
                <a:gridCol w="735856"/>
              </a:tblGrid>
              <a:tr h="370840">
                <a:tc>
                  <a:txBody>
                    <a:bodyPr/>
                    <a:lstStyle/>
                    <a:p>
                      <a:r>
                        <a:rPr lang="fr-FR" dirty="0" err="1" smtClean="0"/>
                        <a:t>Apn</a:t>
                      </a:r>
                      <a:endParaRPr lang="fr-FR" dirty="0"/>
                    </a:p>
                  </a:txBody>
                  <a:tcPr/>
                </a:tc>
                <a:tc>
                  <a:txBody>
                    <a:bodyPr/>
                    <a:lstStyle/>
                    <a:p>
                      <a:r>
                        <a:rPr lang="fr-FR" dirty="0" smtClean="0"/>
                        <a:t>CRC</a:t>
                      </a:r>
                      <a:endParaRPr lang="fr-FR" dirty="0"/>
                    </a:p>
                  </a:txBody>
                  <a:tcPr/>
                </a:tc>
                <a:tc>
                  <a:txBody>
                    <a:bodyPr/>
                    <a:lstStyle/>
                    <a:p>
                      <a:r>
                        <a:rPr lang="fr-FR" dirty="0" smtClean="0"/>
                        <a:t>CRC</a:t>
                      </a:r>
                      <a:endParaRPr lang="fr-FR" dirty="0"/>
                    </a:p>
                  </a:txBody>
                  <a:tcPr/>
                </a:tc>
              </a:tr>
              <a:tr h="370840">
                <a:tc>
                  <a:txBody>
                    <a:bodyPr/>
                    <a:lstStyle/>
                    <a:p>
                      <a:r>
                        <a:rPr lang="fr-FR" dirty="0" smtClean="0"/>
                        <a:t>‘15’</a:t>
                      </a:r>
                      <a:endParaRPr lang="fr-FR" dirty="0"/>
                    </a:p>
                  </a:txBody>
                  <a:tcPr/>
                </a:tc>
                <a:tc>
                  <a:txBody>
                    <a:bodyPr/>
                    <a:lstStyle/>
                    <a:p>
                      <a:r>
                        <a:rPr lang="fr-FR" dirty="0" smtClean="0"/>
                        <a:t>   xx</a:t>
                      </a:r>
                      <a:endParaRPr lang="fr-FR" dirty="0"/>
                    </a:p>
                  </a:txBody>
                  <a:tcPr/>
                </a:tc>
                <a:tc>
                  <a:txBody>
                    <a:bodyPr/>
                    <a:lstStyle/>
                    <a:p>
                      <a:r>
                        <a:rPr lang="fr-FR" dirty="0" smtClean="0"/>
                        <a:t>   xx</a:t>
                      </a:r>
                      <a:endParaRPr lang="fr-FR" dirty="0"/>
                    </a:p>
                  </a:txBody>
                  <a:tcPr/>
                </a:tc>
              </a:tr>
            </a:tbl>
          </a:graphicData>
        </a:graphic>
      </p:graphicFrame>
      <p:sp>
        <p:nvSpPr>
          <p:cNvPr id="7" name="ZoneTexte 6"/>
          <p:cNvSpPr txBox="1"/>
          <p:nvPr/>
        </p:nvSpPr>
        <p:spPr>
          <a:xfrm>
            <a:off x="5433780" y="2998693"/>
            <a:ext cx="3379771" cy="923330"/>
          </a:xfrm>
          <a:prstGeom prst="rect">
            <a:avLst/>
          </a:prstGeom>
          <a:noFill/>
          <a:ln w="9525">
            <a:solidFill>
              <a:schemeClr val="tx1"/>
            </a:solidFill>
          </a:ln>
        </p:spPr>
        <p:txBody>
          <a:bodyPr wrap="none" rtlCol="0">
            <a:spAutoFit/>
          </a:bodyPr>
          <a:lstStyle/>
          <a:p>
            <a:r>
              <a:rPr lang="fr-FR" sz="1800" dirty="0" smtClean="0"/>
              <a:t>PICC avec application transport, </a:t>
            </a:r>
          </a:p>
          <a:p>
            <a:r>
              <a:rPr lang="fr-FR" sz="1800" dirty="0" smtClean="0"/>
              <a:t>AFI  = match </a:t>
            </a:r>
          </a:p>
          <a:p>
            <a:r>
              <a:rPr lang="fr-FR" sz="1800" dirty="0" smtClean="0"/>
              <a:t>R =2, transmet  sur le slot 2</a:t>
            </a:r>
            <a:endParaRPr lang="fr-FR" sz="1800" dirty="0"/>
          </a:p>
        </p:txBody>
      </p:sp>
      <p:sp>
        <p:nvSpPr>
          <p:cNvPr id="8" name="ZoneTexte 7"/>
          <p:cNvSpPr txBox="1"/>
          <p:nvPr/>
        </p:nvSpPr>
        <p:spPr>
          <a:xfrm>
            <a:off x="5361772" y="2638653"/>
            <a:ext cx="947695" cy="400110"/>
          </a:xfrm>
          <a:prstGeom prst="rect">
            <a:avLst/>
          </a:prstGeom>
          <a:noFill/>
        </p:spPr>
        <p:txBody>
          <a:bodyPr wrap="none" rtlCol="0">
            <a:spAutoFit/>
          </a:bodyPr>
          <a:lstStyle/>
          <a:p>
            <a:r>
              <a:rPr lang="fr-FR" sz="2000" dirty="0" smtClean="0"/>
              <a:t>PICC 1</a:t>
            </a:r>
            <a:endParaRPr lang="fr-FR" sz="2000" dirty="0"/>
          </a:p>
        </p:txBody>
      </p:sp>
      <p:sp>
        <p:nvSpPr>
          <p:cNvPr id="9" name="ZoneTexte 8"/>
          <p:cNvSpPr txBox="1"/>
          <p:nvPr/>
        </p:nvSpPr>
        <p:spPr>
          <a:xfrm>
            <a:off x="5361772" y="3875563"/>
            <a:ext cx="1788246" cy="400110"/>
          </a:xfrm>
          <a:prstGeom prst="rect">
            <a:avLst/>
          </a:prstGeom>
          <a:noFill/>
        </p:spPr>
        <p:txBody>
          <a:bodyPr wrap="none" rtlCol="0">
            <a:spAutoFit/>
          </a:bodyPr>
          <a:lstStyle/>
          <a:p>
            <a:r>
              <a:rPr lang="fr-FR" sz="2000" i="1" dirty="0" smtClean="0"/>
              <a:t>Transmit ATQB</a:t>
            </a:r>
            <a:endParaRPr lang="fr-FR" sz="2000" i="1" dirty="0"/>
          </a:p>
        </p:txBody>
      </p:sp>
      <p:sp>
        <p:nvSpPr>
          <p:cNvPr id="10" name="ZoneTexte 9"/>
          <p:cNvSpPr txBox="1"/>
          <p:nvPr/>
        </p:nvSpPr>
        <p:spPr>
          <a:xfrm>
            <a:off x="5433780" y="4654877"/>
            <a:ext cx="3262432" cy="646331"/>
          </a:xfrm>
          <a:prstGeom prst="rect">
            <a:avLst/>
          </a:prstGeom>
          <a:noFill/>
          <a:ln w="9525">
            <a:solidFill>
              <a:schemeClr val="tx1"/>
            </a:solidFill>
          </a:ln>
        </p:spPr>
        <p:txBody>
          <a:bodyPr wrap="none" rtlCol="0">
            <a:spAutoFit/>
          </a:bodyPr>
          <a:lstStyle/>
          <a:p>
            <a:r>
              <a:rPr lang="fr-FR" sz="1800" dirty="0" smtClean="0"/>
              <a:t>PICC avec application santé, </a:t>
            </a:r>
          </a:p>
          <a:p>
            <a:r>
              <a:rPr lang="fr-FR" sz="1800" dirty="0" smtClean="0"/>
              <a:t>Attendre prochain REQB/WUPB</a:t>
            </a:r>
            <a:endParaRPr lang="fr-FR" sz="1800" dirty="0"/>
          </a:p>
        </p:txBody>
      </p:sp>
      <p:sp>
        <p:nvSpPr>
          <p:cNvPr id="11" name="ZoneTexte 10"/>
          <p:cNvSpPr txBox="1"/>
          <p:nvPr/>
        </p:nvSpPr>
        <p:spPr>
          <a:xfrm>
            <a:off x="5383844" y="4326775"/>
            <a:ext cx="947695" cy="400110"/>
          </a:xfrm>
          <a:prstGeom prst="rect">
            <a:avLst/>
          </a:prstGeom>
          <a:noFill/>
        </p:spPr>
        <p:txBody>
          <a:bodyPr wrap="none" rtlCol="0">
            <a:spAutoFit/>
          </a:bodyPr>
          <a:lstStyle/>
          <a:p>
            <a:r>
              <a:rPr lang="fr-FR" sz="2000" dirty="0" smtClean="0"/>
              <a:t>PICC 2</a:t>
            </a:r>
            <a:endParaRPr lang="fr-FR" sz="2000" dirty="0"/>
          </a:p>
        </p:txBody>
      </p:sp>
      <p:sp>
        <p:nvSpPr>
          <p:cNvPr id="12" name="ZoneTexte 11"/>
          <p:cNvSpPr txBox="1"/>
          <p:nvPr/>
        </p:nvSpPr>
        <p:spPr>
          <a:xfrm>
            <a:off x="5455852" y="5734997"/>
            <a:ext cx="2653740" cy="646331"/>
          </a:xfrm>
          <a:prstGeom prst="rect">
            <a:avLst/>
          </a:prstGeom>
          <a:noFill/>
          <a:ln w="9525">
            <a:solidFill>
              <a:schemeClr val="tx1"/>
            </a:solidFill>
          </a:ln>
        </p:spPr>
        <p:txBody>
          <a:bodyPr wrap="none" rtlCol="0">
            <a:spAutoFit/>
          </a:bodyPr>
          <a:lstStyle/>
          <a:p>
            <a:r>
              <a:rPr lang="fr-FR" sz="1800" dirty="0" err="1" smtClean="0"/>
              <a:t>Multiapplication</a:t>
            </a:r>
            <a:r>
              <a:rPr lang="fr-FR" sz="1800" dirty="0" smtClean="0"/>
              <a:t> PICC  </a:t>
            </a:r>
          </a:p>
          <a:p>
            <a:r>
              <a:rPr lang="fr-FR" sz="1800" dirty="0" smtClean="0"/>
              <a:t>Attente HALT ou ATTRIB</a:t>
            </a:r>
            <a:endParaRPr lang="fr-FR" sz="1800" dirty="0"/>
          </a:p>
        </p:txBody>
      </p:sp>
      <p:sp>
        <p:nvSpPr>
          <p:cNvPr id="13" name="ZoneTexte 12"/>
          <p:cNvSpPr txBox="1"/>
          <p:nvPr/>
        </p:nvSpPr>
        <p:spPr>
          <a:xfrm>
            <a:off x="5383844" y="5374957"/>
            <a:ext cx="947695" cy="400110"/>
          </a:xfrm>
          <a:prstGeom prst="rect">
            <a:avLst/>
          </a:prstGeom>
          <a:noFill/>
        </p:spPr>
        <p:txBody>
          <a:bodyPr wrap="none" rtlCol="0">
            <a:spAutoFit/>
          </a:bodyPr>
          <a:lstStyle/>
          <a:p>
            <a:r>
              <a:rPr lang="fr-FR" sz="2000" dirty="0" smtClean="0"/>
              <a:t>PICC 3</a:t>
            </a:r>
            <a:endParaRPr lang="fr-FR" sz="2000" dirty="0"/>
          </a:p>
        </p:txBody>
      </p:sp>
      <p:sp>
        <p:nvSpPr>
          <p:cNvPr id="17" name="ZoneTexte 16"/>
          <p:cNvSpPr txBox="1"/>
          <p:nvPr/>
        </p:nvSpPr>
        <p:spPr>
          <a:xfrm>
            <a:off x="467544" y="5847655"/>
            <a:ext cx="784189" cy="461665"/>
          </a:xfrm>
          <a:prstGeom prst="rect">
            <a:avLst/>
          </a:prstGeom>
          <a:noFill/>
        </p:spPr>
        <p:txBody>
          <a:bodyPr wrap="none" rtlCol="0">
            <a:spAutoFit/>
          </a:bodyPr>
          <a:lstStyle/>
          <a:p>
            <a:r>
              <a:rPr lang="fr-FR" dirty="0" smtClean="0"/>
              <a:t>PCD</a:t>
            </a:r>
            <a:endParaRPr lang="fr-FR" dirty="0"/>
          </a:p>
        </p:txBody>
      </p:sp>
      <p:cxnSp>
        <p:nvCxnSpPr>
          <p:cNvPr id="21" name="Connecteur droit avec flèche 20"/>
          <p:cNvCxnSpPr>
            <a:endCxn id="8" idx="1"/>
          </p:cNvCxnSpPr>
          <p:nvPr/>
        </p:nvCxnSpPr>
        <p:spPr bwMode="auto">
          <a:xfrm flipV="1">
            <a:off x="2195736" y="2838708"/>
            <a:ext cx="3166036" cy="14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Connecteur droit avec flèche 22"/>
          <p:cNvCxnSpPr>
            <a:stCxn id="9" idx="1"/>
            <a:endCxn id="17" idx="3"/>
          </p:cNvCxnSpPr>
          <p:nvPr/>
        </p:nvCxnSpPr>
        <p:spPr bwMode="auto">
          <a:xfrm flipH="1">
            <a:off x="1251733" y="4075618"/>
            <a:ext cx="4110039" cy="200287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heckerboard(across)">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heckerboard(across)">
                                      <p:cBhvr>
                                        <p:cTn id="30" dur="500"/>
                                        <p:tgtEl>
                                          <p:spTgt spid="17"/>
                                        </p:tgtEl>
                                      </p:cBhvr>
                                    </p:animEffect>
                                  </p:childTnLst>
                                </p:cTn>
                              </p:par>
                              <p:par>
                                <p:cTn id="31" presetID="5" presetClass="entr" presetSubtype="1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checkerboard(across)">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animBg="1"/>
      <p:bldP spid="13"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7"/>
          <p:cNvSpPr txBox="1">
            <a:spLocks/>
          </p:cNvSpPr>
          <p:nvPr/>
        </p:nvSpPr>
        <p:spPr bwMode="auto">
          <a:xfrm>
            <a:off x="357188" y="142875"/>
            <a:ext cx="7858125" cy="585788"/>
          </a:xfrm>
          <a:prstGeom prst="rect">
            <a:avLst/>
          </a:prstGeom>
          <a:noFill/>
          <a:ln w="9525">
            <a:noFill/>
            <a:miter lim="800000"/>
            <a:headEnd/>
            <a:tailEnd/>
          </a:ln>
        </p:spPr>
        <p:txBody>
          <a:bodyPr anchor="ctr"/>
          <a:lstStyle/>
          <a:p>
            <a:pPr>
              <a:defRPr/>
            </a:pPr>
            <a:r>
              <a:rPr lang="fr-FR" altLang="fr-FR" sz="3200" kern="0" dirty="0" smtClean="0">
                <a:solidFill>
                  <a:schemeClr val="accent2"/>
                </a:solidFill>
                <a:latin typeface="+mj-lt"/>
                <a:ea typeface="+mj-ea"/>
                <a:cs typeface="+mj-cs"/>
              </a:rPr>
              <a:t>Anticollision </a:t>
            </a:r>
            <a:r>
              <a:rPr lang="fr-FR" altLang="fr-FR" sz="3200" kern="0" dirty="0">
                <a:solidFill>
                  <a:schemeClr val="accent2"/>
                </a:solidFill>
                <a:latin typeface="+mj-lt"/>
                <a:ea typeface="+mj-ea"/>
                <a:cs typeface="+mj-cs"/>
              </a:rPr>
              <a:t>Exemple-Type B </a:t>
            </a:r>
            <a:r>
              <a:rPr lang="fr-FR" altLang="fr-FR" sz="3200" kern="0" dirty="0" smtClean="0">
                <a:solidFill>
                  <a:schemeClr val="accent2"/>
                </a:solidFill>
                <a:latin typeface="+mj-lt"/>
                <a:ea typeface="+mj-ea"/>
                <a:cs typeface="+mj-cs"/>
              </a:rPr>
              <a:t>(4/4)</a:t>
            </a:r>
            <a:endParaRPr lang="fr-FR" sz="3200" kern="0" dirty="0">
              <a:solidFill>
                <a:schemeClr val="accent2"/>
              </a:solidFill>
              <a:latin typeface="+mj-lt"/>
              <a:ea typeface="+mj-ea"/>
              <a:cs typeface="+mj-cs"/>
            </a:endParaRPr>
          </a:p>
        </p:txBody>
      </p:sp>
      <p:sp>
        <p:nvSpPr>
          <p:cNvPr id="3" name="ZoneTexte 2"/>
          <p:cNvSpPr txBox="1"/>
          <p:nvPr/>
        </p:nvSpPr>
        <p:spPr>
          <a:xfrm>
            <a:off x="475443" y="836712"/>
            <a:ext cx="784189" cy="461665"/>
          </a:xfrm>
          <a:prstGeom prst="rect">
            <a:avLst/>
          </a:prstGeom>
          <a:noFill/>
        </p:spPr>
        <p:txBody>
          <a:bodyPr wrap="none" rtlCol="0">
            <a:spAutoFit/>
          </a:bodyPr>
          <a:lstStyle/>
          <a:p>
            <a:r>
              <a:rPr lang="fr-FR" dirty="0" smtClean="0"/>
              <a:t>PCD</a:t>
            </a:r>
            <a:endParaRPr lang="fr-FR" dirty="0"/>
          </a:p>
        </p:txBody>
      </p:sp>
      <p:sp>
        <p:nvSpPr>
          <p:cNvPr id="4" name="ZoneTexte 3"/>
          <p:cNvSpPr txBox="1"/>
          <p:nvPr/>
        </p:nvSpPr>
        <p:spPr>
          <a:xfrm>
            <a:off x="467544" y="1268760"/>
            <a:ext cx="3897221" cy="923330"/>
          </a:xfrm>
          <a:prstGeom prst="rect">
            <a:avLst/>
          </a:prstGeom>
          <a:noFill/>
          <a:ln w="9525">
            <a:solidFill>
              <a:schemeClr val="tx1"/>
            </a:solidFill>
          </a:ln>
        </p:spPr>
        <p:txBody>
          <a:bodyPr wrap="none" rtlCol="0">
            <a:spAutoFit/>
          </a:bodyPr>
          <a:lstStyle/>
          <a:p>
            <a:r>
              <a:rPr lang="fr-FR" sz="1800" dirty="0" smtClean="0"/>
              <a:t>Le PCD a maintenant la réponse de</a:t>
            </a:r>
          </a:p>
          <a:p>
            <a:r>
              <a:rPr lang="fr-FR" sz="1800" dirty="0" smtClean="0"/>
              <a:t>deux PICC. Dans cet exemple il continu</a:t>
            </a:r>
          </a:p>
          <a:p>
            <a:r>
              <a:rPr lang="fr-FR" sz="1800" dirty="0" smtClean="0"/>
              <a:t>a envoyer  des slot markers.</a:t>
            </a:r>
          </a:p>
        </p:txBody>
      </p:sp>
      <p:sp>
        <p:nvSpPr>
          <p:cNvPr id="5" name="ZoneTexte 4"/>
          <p:cNvSpPr txBox="1"/>
          <p:nvPr/>
        </p:nvSpPr>
        <p:spPr>
          <a:xfrm>
            <a:off x="395536" y="2204864"/>
            <a:ext cx="4755213" cy="707886"/>
          </a:xfrm>
          <a:prstGeom prst="rect">
            <a:avLst/>
          </a:prstGeom>
          <a:noFill/>
        </p:spPr>
        <p:txBody>
          <a:bodyPr wrap="none" rtlCol="0">
            <a:spAutoFit/>
          </a:bodyPr>
          <a:lstStyle/>
          <a:p>
            <a:r>
              <a:rPr lang="fr-FR" sz="2000" i="1" dirty="0" smtClean="0"/>
              <a:t>Transmit slot marker for slot 3 : no </a:t>
            </a:r>
            <a:r>
              <a:rPr lang="fr-FR" sz="2000" i="1" dirty="0" err="1" smtClean="0"/>
              <a:t>response</a:t>
            </a:r>
            <a:endParaRPr lang="fr-FR" sz="2000" i="1" dirty="0" smtClean="0"/>
          </a:p>
          <a:p>
            <a:r>
              <a:rPr lang="fr-FR" sz="2000" i="1" dirty="0" smtClean="0"/>
              <a:t>Transmit slot marker for slot 4 : no </a:t>
            </a:r>
            <a:r>
              <a:rPr lang="fr-FR" sz="2000" i="1" dirty="0" err="1" smtClean="0"/>
              <a:t>response</a:t>
            </a:r>
            <a:endParaRPr lang="fr-FR" sz="2000" i="1" dirty="0" smtClean="0"/>
          </a:p>
        </p:txBody>
      </p:sp>
      <p:sp>
        <p:nvSpPr>
          <p:cNvPr id="6" name="ZoneTexte 5"/>
          <p:cNvSpPr txBox="1"/>
          <p:nvPr/>
        </p:nvSpPr>
        <p:spPr>
          <a:xfrm>
            <a:off x="475443" y="3153742"/>
            <a:ext cx="784189" cy="461665"/>
          </a:xfrm>
          <a:prstGeom prst="rect">
            <a:avLst/>
          </a:prstGeom>
          <a:noFill/>
        </p:spPr>
        <p:txBody>
          <a:bodyPr wrap="none" rtlCol="0">
            <a:spAutoFit/>
          </a:bodyPr>
          <a:lstStyle/>
          <a:p>
            <a:r>
              <a:rPr lang="fr-FR" dirty="0" smtClean="0"/>
              <a:t>PCD</a:t>
            </a:r>
            <a:endParaRPr lang="fr-FR" dirty="0"/>
          </a:p>
        </p:txBody>
      </p:sp>
      <p:sp>
        <p:nvSpPr>
          <p:cNvPr id="7" name="ZoneTexte 6"/>
          <p:cNvSpPr txBox="1"/>
          <p:nvPr/>
        </p:nvSpPr>
        <p:spPr>
          <a:xfrm>
            <a:off x="467544" y="3585790"/>
            <a:ext cx="4089709" cy="1200329"/>
          </a:xfrm>
          <a:prstGeom prst="rect">
            <a:avLst/>
          </a:prstGeom>
          <a:noFill/>
          <a:ln w="9525">
            <a:solidFill>
              <a:schemeClr val="tx1"/>
            </a:solidFill>
          </a:ln>
        </p:spPr>
        <p:txBody>
          <a:bodyPr wrap="none" rtlCol="0">
            <a:spAutoFit/>
          </a:bodyPr>
          <a:lstStyle/>
          <a:p>
            <a:r>
              <a:rPr lang="fr-FR" sz="1800" dirty="0" smtClean="0"/>
              <a:t>Le PCD décide de sélectionner PICC1</a:t>
            </a:r>
          </a:p>
          <a:p>
            <a:r>
              <a:rPr lang="fr-FR" sz="1800" dirty="0" smtClean="0"/>
              <a:t>(Application transport) en utilisant  la</a:t>
            </a:r>
          </a:p>
          <a:p>
            <a:r>
              <a:rPr lang="fr-FR" sz="1800" dirty="0" smtClean="0"/>
              <a:t>Commande ATTRIB. Il peut aussi utiliser </a:t>
            </a:r>
          </a:p>
          <a:p>
            <a:r>
              <a:rPr lang="fr-FR" sz="1800" dirty="0" smtClean="0"/>
              <a:t>la commande HLTB pour arrêter PICC3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Espace réservé du contenu 7"/>
          <p:cNvSpPr>
            <a:spLocks noGrp="1"/>
          </p:cNvSpPr>
          <p:nvPr>
            <p:ph idx="4294967295"/>
          </p:nvPr>
        </p:nvSpPr>
        <p:spPr>
          <a:xfrm>
            <a:off x="582613" y="1233488"/>
            <a:ext cx="8347075" cy="5053012"/>
          </a:xfrm>
        </p:spPr>
        <p:txBody>
          <a:bodyPr>
            <a:spAutoFit/>
          </a:bodyPr>
          <a:lstStyle/>
          <a:p>
            <a:pPr eaLnBrk="1" hangingPunct="1">
              <a:buFont typeface="Wingdings" pitchFamily="2" charset="2"/>
              <a:buChar char="Ø"/>
            </a:pPr>
            <a:r>
              <a:rPr lang="fr-FR" sz="2600" smtClean="0"/>
              <a:t>Après l’initialisation et la boucle d’anticollision, la communication est établie entre le PCD et le PICC pour la lecture, l’écriture et le traitement des données.</a:t>
            </a:r>
          </a:p>
          <a:p>
            <a:pPr eaLnBrk="1" hangingPunct="1">
              <a:buFont typeface="Wingdings" pitchFamily="2" charset="2"/>
              <a:buChar char="Ø"/>
            </a:pPr>
            <a:r>
              <a:rPr lang="fr-FR" sz="2600" smtClean="0"/>
              <a:t>Type A : des informations supplémentaires sur la configuration du protocole (débits binaires possibles, taille max des blocs de données, etc.) doivent être transférées.</a:t>
            </a:r>
          </a:p>
          <a:p>
            <a:pPr eaLnBrk="1" hangingPunct="1">
              <a:buFont typeface="Wingdings" pitchFamily="2" charset="2"/>
              <a:buChar char="Ø"/>
            </a:pPr>
            <a:r>
              <a:rPr lang="fr-FR" sz="2600" smtClean="0"/>
              <a:t> Type B : la configuration du protocole a été transférée lors du processus d’anticollision (ATQB &amp; ATTRIB), le protocole peut commencer immédiatement</a:t>
            </a:r>
          </a:p>
        </p:txBody>
      </p:sp>
      <p:sp>
        <p:nvSpPr>
          <p:cNvPr id="157699" name="Rectangle 73"/>
          <p:cNvSpPr>
            <a:spLocks noGrp="1" noChangeArrowheads="1"/>
          </p:cNvSpPr>
          <p:nvPr>
            <p:ph type="title" idx="4294967295"/>
          </p:nvPr>
        </p:nvSpPr>
        <p:spPr>
          <a:xfrm>
            <a:off x="357188" y="-50800"/>
            <a:ext cx="7727950" cy="908050"/>
          </a:xfrm>
        </p:spPr>
        <p:txBody>
          <a:bodyPr/>
          <a:lstStyle/>
          <a:p>
            <a:pPr eaLnBrk="1" hangingPunct="1"/>
            <a:r>
              <a:rPr lang="fr-FR" smtClean="0"/>
              <a:t>Activation &amp; Transmission des Données</a:t>
            </a:r>
            <a:endParaRPr lang="en-GB" smtClean="0"/>
          </a:p>
        </p:txBody>
      </p:sp>
    </p:spTree>
  </p:cSld>
  <p:clrMapOvr>
    <a:masterClrMapping/>
  </p:clrMapOvr>
  <p:transition advClick="0"/>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re 6"/>
          <p:cNvSpPr>
            <a:spLocks noGrp="1"/>
          </p:cNvSpPr>
          <p:nvPr>
            <p:ph type="title" idx="4294967295"/>
          </p:nvPr>
        </p:nvSpPr>
        <p:spPr>
          <a:xfrm>
            <a:off x="428625" y="142875"/>
            <a:ext cx="7727950" cy="585788"/>
          </a:xfrm>
        </p:spPr>
        <p:txBody>
          <a:bodyPr/>
          <a:lstStyle/>
          <a:p>
            <a:pPr eaLnBrk="1" hangingPunct="1"/>
            <a:r>
              <a:rPr lang="fr-FR" sz="2800" smtClean="0"/>
              <a:t>Protocole d’activation du PICC Type A (1/4)</a:t>
            </a:r>
          </a:p>
        </p:txBody>
      </p:sp>
      <p:pic>
        <p:nvPicPr>
          <p:cNvPr id="144388" name="Picture 4"/>
          <p:cNvPicPr>
            <a:picLocks noChangeAspect="1" noChangeArrowheads="1"/>
          </p:cNvPicPr>
          <p:nvPr/>
        </p:nvPicPr>
        <p:blipFill>
          <a:blip r:embed="rId2" cstate="print"/>
          <a:srcRect/>
          <a:stretch>
            <a:fillRect/>
          </a:stretch>
        </p:blipFill>
        <p:spPr bwMode="auto">
          <a:xfrm>
            <a:off x="2071688" y="925513"/>
            <a:ext cx="3500437" cy="5456237"/>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advClick="0"/>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Espace réservé du contenu 5"/>
          <p:cNvSpPr>
            <a:spLocks noGrp="1"/>
          </p:cNvSpPr>
          <p:nvPr>
            <p:ph idx="4294967295"/>
          </p:nvPr>
        </p:nvSpPr>
        <p:spPr>
          <a:xfrm>
            <a:off x="428625" y="1000125"/>
            <a:ext cx="8286750" cy="1000125"/>
          </a:xfrm>
        </p:spPr>
        <p:txBody>
          <a:bodyPr/>
          <a:lstStyle/>
          <a:p>
            <a:pPr eaLnBrk="1" hangingPunct="1">
              <a:buFont typeface="Wingdings" pitchFamily="2" charset="2"/>
              <a:buChar char="Ø"/>
            </a:pPr>
            <a:r>
              <a:rPr lang="fr-FR" sz="2800" smtClean="0"/>
              <a:t>Confirmation de Select par SAK (Select AcKnowledge) après la boucle de l’Anticollision</a:t>
            </a:r>
          </a:p>
          <a:p>
            <a:pPr eaLnBrk="1" hangingPunct="1">
              <a:buFont typeface="Wingdings" pitchFamily="2" charset="2"/>
              <a:buChar char="Ø"/>
            </a:pPr>
            <a:endParaRPr lang="fr-FR" sz="2800" smtClean="0"/>
          </a:p>
          <a:p>
            <a:pPr eaLnBrk="1" hangingPunct="1">
              <a:buFont typeface="Wingdings" pitchFamily="2" charset="2"/>
              <a:buChar char="Ø"/>
            </a:pPr>
            <a:endParaRPr lang="fr-FR" sz="2800" smtClean="0"/>
          </a:p>
          <a:p>
            <a:pPr eaLnBrk="1" hangingPunct="1">
              <a:buFont typeface="Wingdings" pitchFamily="2" charset="2"/>
              <a:buChar char="Ø"/>
            </a:pPr>
            <a:endParaRPr lang="fr-FR" sz="2800" smtClean="0"/>
          </a:p>
        </p:txBody>
      </p:sp>
      <p:sp>
        <p:nvSpPr>
          <p:cNvPr id="159747" name="Titre 6"/>
          <p:cNvSpPr>
            <a:spLocks noGrp="1"/>
          </p:cNvSpPr>
          <p:nvPr>
            <p:ph type="title" idx="4294967295"/>
          </p:nvPr>
        </p:nvSpPr>
        <p:spPr>
          <a:xfrm>
            <a:off x="428625" y="71438"/>
            <a:ext cx="7727950" cy="585787"/>
          </a:xfrm>
        </p:spPr>
        <p:txBody>
          <a:bodyPr/>
          <a:lstStyle/>
          <a:p>
            <a:pPr eaLnBrk="1" hangingPunct="1"/>
            <a:r>
              <a:rPr lang="fr-FR" sz="2800" smtClean="0"/>
              <a:t>Protocole d’activation du PICC Type A (2/4)</a:t>
            </a:r>
          </a:p>
        </p:txBody>
      </p:sp>
      <p:pic>
        <p:nvPicPr>
          <p:cNvPr id="1662978" name="Picture 2"/>
          <p:cNvPicPr>
            <a:picLocks noChangeAspect="1" noChangeArrowheads="1"/>
          </p:cNvPicPr>
          <p:nvPr/>
        </p:nvPicPr>
        <p:blipFill>
          <a:blip r:embed="rId2" cstate="print"/>
          <a:srcRect/>
          <a:stretch>
            <a:fillRect/>
          </a:stretch>
        </p:blipFill>
        <p:spPr bwMode="auto">
          <a:xfrm>
            <a:off x="1131888" y="4572000"/>
            <a:ext cx="6797675" cy="1677988"/>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6" name="Picture 6"/>
          <p:cNvPicPr>
            <a:picLocks noChangeAspect="1" noChangeArrowheads="1"/>
          </p:cNvPicPr>
          <p:nvPr/>
        </p:nvPicPr>
        <p:blipFill>
          <a:blip r:embed="rId3" cstate="print"/>
          <a:srcRect/>
          <a:stretch>
            <a:fillRect/>
          </a:stretch>
        </p:blipFill>
        <p:spPr bwMode="auto">
          <a:xfrm>
            <a:off x="2108200" y="2143125"/>
            <a:ext cx="4035425" cy="1571625"/>
          </a:xfrm>
          <a:prstGeom prst="rect">
            <a:avLst/>
          </a:prstGeom>
          <a:noFill/>
          <a:ln w="9525">
            <a:noFill/>
            <a:miter lim="800000"/>
            <a:headEnd/>
            <a:tailEnd/>
          </a:ln>
          <a:effectLst>
            <a:prstShdw prst="shdw17" dist="17961" dir="2700000">
              <a:schemeClr val="accent1">
                <a:gamma/>
                <a:shade val="60000"/>
                <a:invGamma/>
              </a:schemeClr>
            </a:prstShdw>
          </a:effectLst>
        </p:spPr>
      </p:pic>
      <p:cxnSp>
        <p:nvCxnSpPr>
          <p:cNvPr id="159750" name="Connecteur droit avec flèche 7"/>
          <p:cNvCxnSpPr>
            <a:cxnSpLocks noChangeShapeType="1"/>
          </p:cNvCxnSpPr>
          <p:nvPr/>
        </p:nvCxnSpPr>
        <p:spPr bwMode="auto">
          <a:xfrm rot="5400000">
            <a:off x="1071563" y="3429000"/>
            <a:ext cx="1285875" cy="1000125"/>
          </a:xfrm>
          <a:prstGeom prst="straightConnector1">
            <a:avLst/>
          </a:prstGeom>
          <a:noFill/>
          <a:ln w="9525" algn="ctr">
            <a:solidFill>
              <a:schemeClr val="tx1"/>
            </a:solidFill>
            <a:round/>
            <a:headEnd/>
            <a:tailEnd type="arrow" w="med" len="med"/>
          </a:ln>
        </p:spPr>
      </p:cxnSp>
      <p:cxnSp>
        <p:nvCxnSpPr>
          <p:cNvPr id="159751" name="Connecteur droit avec flèche 9"/>
          <p:cNvCxnSpPr>
            <a:cxnSpLocks noChangeShapeType="1"/>
          </p:cNvCxnSpPr>
          <p:nvPr/>
        </p:nvCxnSpPr>
        <p:spPr bwMode="auto">
          <a:xfrm>
            <a:off x="4143375" y="3357563"/>
            <a:ext cx="3643313" cy="1214437"/>
          </a:xfrm>
          <a:prstGeom prst="straightConnector1">
            <a:avLst/>
          </a:prstGeom>
          <a:noFill/>
          <a:ln w="9525" algn="ctr">
            <a:solidFill>
              <a:schemeClr val="tx1"/>
            </a:solidFill>
            <a:round/>
            <a:headEnd/>
            <a:tailEnd type="arrow" w="med" len="med"/>
          </a:ln>
        </p:spPr>
      </p:cxnSp>
    </p:spTree>
  </p:cSld>
  <p:clrMapOvr>
    <a:masterClrMapping/>
  </p:clrMapOvr>
  <p:transition advClick="0"/>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p:cNvSpPr txBox="1">
            <a:spLocks/>
          </p:cNvSpPr>
          <p:nvPr/>
        </p:nvSpPr>
        <p:spPr bwMode="auto">
          <a:xfrm>
            <a:off x="428625" y="71438"/>
            <a:ext cx="7727950" cy="585787"/>
          </a:xfrm>
          <a:prstGeom prst="rect">
            <a:avLst/>
          </a:prstGeom>
          <a:noFill/>
          <a:ln w="9525">
            <a:noFill/>
            <a:miter lim="800000"/>
            <a:headEnd/>
            <a:tailEnd/>
          </a:ln>
        </p:spPr>
        <p:txBody>
          <a:bodyPr anchor="ctr"/>
          <a:lstStyle/>
          <a:p>
            <a:pPr>
              <a:defRPr/>
            </a:pPr>
            <a:r>
              <a:rPr lang="fr-FR" sz="2800" kern="0" dirty="0">
                <a:solidFill>
                  <a:schemeClr val="accent2"/>
                </a:solidFill>
                <a:latin typeface="+mj-lt"/>
                <a:ea typeface="+mj-ea"/>
                <a:cs typeface="+mj-cs"/>
              </a:rPr>
              <a:t>Protocole d’activation du PICC Type A (3/4)</a:t>
            </a:r>
          </a:p>
        </p:txBody>
      </p:sp>
      <p:sp>
        <p:nvSpPr>
          <p:cNvPr id="3" name="Espace réservé du contenu 5"/>
          <p:cNvSpPr txBox="1">
            <a:spLocks/>
          </p:cNvSpPr>
          <p:nvPr/>
        </p:nvSpPr>
        <p:spPr bwMode="auto">
          <a:xfrm>
            <a:off x="357188" y="928688"/>
            <a:ext cx="8286750" cy="3214687"/>
          </a:xfrm>
          <a:prstGeom prst="rect">
            <a:avLst/>
          </a:prstGeom>
          <a:noFill/>
          <a:ln w="9525">
            <a:noFill/>
            <a:miter lim="800000"/>
            <a:headEnd/>
            <a:tailEnd/>
          </a:ln>
        </p:spPr>
        <p:txBody>
          <a:bodyPr/>
          <a:lstStyle/>
          <a:p>
            <a:pPr marL="342900" indent="-342900">
              <a:spcBef>
                <a:spcPct val="20000"/>
              </a:spcBef>
              <a:buFont typeface="Wingdings" pitchFamily="2" charset="2"/>
              <a:buChar char="Ø"/>
              <a:defRPr/>
            </a:pPr>
            <a:r>
              <a:rPr lang="fr-FR" kern="0" dirty="0">
                <a:latin typeface="+mj-lt"/>
                <a:cs typeface="+mn-cs"/>
              </a:rPr>
              <a:t>Le lecteur demande un RATS (</a:t>
            </a:r>
            <a:r>
              <a:rPr lang="fr-FR" kern="0" dirty="0" err="1">
                <a:latin typeface="+mj-lt"/>
                <a:cs typeface="+mn-cs"/>
              </a:rPr>
              <a:t>Request</a:t>
            </a:r>
            <a:r>
              <a:rPr lang="fr-FR" kern="0" dirty="0">
                <a:latin typeface="+mj-lt"/>
                <a:cs typeface="+mn-cs"/>
              </a:rPr>
              <a:t>  for an ATS) constitué en deux parties :</a:t>
            </a:r>
          </a:p>
          <a:p>
            <a:pPr marL="742950" lvl="1" indent="-285750">
              <a:spcBef>
                <a:spcPct val="20000"/>
              </a:spcBef>
              <a:buFont typeface="Wingdings" pitchFamily="2" charset="2"/>
              <a:buChar char="ü"/>
              <a:defRPr/>
            </a:pPr>
            <a:r>
              <a:rPr lang="fr-FR" sz="2000" kern="0" dirty="0">
                <a:latin typeface="+mj-lt"/>
                <a:cs typeface="+mn-cs"/>
              </a:rPr>
              <a:t>b8-b5  FSDI (Frame Size </a:t>
            </a:r>
            <a:r>
              <a:rPr lang="fr-FR" sz="2000" kern="0" dirty="0" err="1">
                <a:latin typeface="+mj-lt"/>
                <a:cs typeface="+mn-cs"/>
              </a:rPr>
              <a:t>Device</a:t>
            </a:r>
            <a:r>
              <a:rPr lang="fr-FR" sz="2000" kern="0" dirty="0">
                <a:latin typeface="+mj-lt"/>
                <a:cs typeface="+mn-cs"/>
              </a:rPr>
              <a:t> </a:t>
            </a:r>
            <a:r>
              <a:rPr lang="fr-FR" sz="2000" kern="0" dirty="0" err="1">
                <a:latin typeface="+mj-lt"/>
                <a:cs typeface="+mn-cs"/>
              </a:rPr>
              <a:t>Integer</a:t>
            </a:r>
            <a:r>
              <a:rPr lang="fr-FR" sz="2000" kern="0" dirty="0">
                <a:latin typeface="+mj-lt"/>
                <a:cs typeface="+mn-cs"/>
              </a:rPr>
              <a:t>) : Taille max d’une trame qu’une carte peut envoyer à un  lecteur (PCD)</a:t>
            </a:r>
          </a:p>
          <a:p>
            <a:pPr marL="742950" lvl="1" indent="-285750">
              <a:spcBef>
                <a:spcPct val="20000"/>
              </a:spcBef>
              <a:buFont typeface="Wingdings" pitchFamily="2" charset="2"/>
              <a:buChar char="ü"/>
              <a:defRPr/>
            </a:pPr>
            <a:r>
              <a:rPr lang="fr-FR" sz="2000" kern="0" dirty="0">
                <a:latin typeface="+mj-lt"/>
                <a:cs typeface="+mn-cs"/>
              </a:rPr>
              <a:t>b4-b1  CID (</a:t>
            </a:r>
            <a:r>
              <a:rPr lang="fr-FR" sz="2000" kern="0" dirty="0" err="1">
                <a:latin typeface="+mj-lt"/>
                <a:cs typeface="+mn-cs"/>
              </a:rPr>
              <a:t>Card</a:t>
            </a:r>
            <a:r>
              <a:rPr lang="fr-FR" sz="2000" kern="0" dirty="0">
                <a:latin typeface="+mj-lt"/>
                <a:cs typeface="+mn-cs"/>
              </a:rPr>
              <a:t> Identifier) : N°  logique de la carte sélectionnée entre (0-14).</a:t>
            </a:r>
          </a:p>
          <a:p>
            <a:pPr marL="742950" lvl="1" indent="-285750">
              <a:spcBef>
                <a:spcPct val="20000"/>
              </a:spcBef>
              <a:defRPr/>
            </a:pPr>
            <a:r>
              <a:rPr lang="fr-FR" sz="2000" kern="0" dirty="0">
                <a:latin typeface="+mj-lt"/>
                <a:cs typeface="+mn-cs"/>
              </a:rPr>
              <a:t>	Le PCD peut maintenir plusieurs cartes Type A dans un état </a:t>
            </a:r>
            <a:r>
              <a:rPr lang="fr-FR" sz="2000" kern="0" dirty="0" err="1">
                <a:latin typeface="+mj-lt"/>
                <a:cs typeface="+mn-cs"/>
              </a:rPr>
              <a:t>Selected</a:t>
            </a:r>
            <a:r>
              <a:rPr lang="fr-FR" sz="2000" kern="0" dirty="0">
                <a:latin typeface="+mj-lt"/>
                <a:cs typeface="+mn-cs"/>
              </a:rPr>
              <a:t> en même temps et peut adresser une carte individuellement via son CID</a:t>
            </a:r>
          </a:p>
        </p:txBody>
      </p:sp>
      <p:pic>
        <p:nvPicPr>
          <p:cNvPr id="264194" name="Picture 2"/>
          <p:cNvPicPr>
            <a:picLocks noChangeAspect="1" noChangeArrowheads="1"/>
          </p:cNvPicPr>
          <p:nvPr/>
        </p:nvPicPr>
        <p:blipFill>
          <a:blip r:embed="rId2" cstate="print"/>
          <a:srcRect/>
          <a:stretch>
            <a:fillRect/>
          </a:stretch>
        </p:blipFill>
        <p:spPr bwMode="auto">
          <a:xfrm>
            <a:off x="2828925" y="4214813"/>
            <a:ext cx="3076575" cy="7143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64195" name="Picture 3"/>
          <p:cNvPicPr>
            <a:picLocks noChangeAspect="1" noChangeArrowheads="1"/>
          </p:cNvPicPr>
          <p:nvPr/>
        </p:nvPicPr>
        <p:blipFill>
          <a:blip r:embed="rId3" cstate="print"/>
          <a:srcRect/>
          <a:stretch>
            <a:fillRect/>
          </a:stretch>
        </p:blipFill>
        <p:spPr bwMode="auto">
          <a:xfrm>
            <a:off x="1357313" y="5429250"/>
            <a:ext cx="6057900" cy="844550"/>
          </a:xfrm>
          <a:prstGeom prst="rect">
            <a:avLst/>
          </a:prstGeom>
          <a:noFill/>
          <a:ln w="9525">
            <a:noFill/>
            <a:miter lim="800000"/>
            <a:headEnd/>
            <a:tailEnd/>
          </a:ln>
          <a:effectLst>
            <a:prstShdw prst="shdw17" dist="17961" dir="2700000">
              <a:schemeClr val="accent1">
                <a:gamma/>
                <a:shade val="60000"/>
                <a:invGamma/>
              </a:schemeClr>
            </a:prstShdw>
          </a:effectLst>
        </p:spPr>
      </p:pic>
      <p:cxnSp>
        <p:nvCxnSpPr>
          <p:cNvPr id="160774" name="Connecteur droit 6"/>
          <p:cNvCxnSpPr>
            <a:cxnSpLocks noChangeShapeType="1"/>
          </p:cNvCxnSpPr>
          <p:nvPr/>
        </p:nvCxnSpPr>
        <p:spPr bwMode="auto">
          <a:xfrm rot="10800000" flipV="1">
            <a:off x="1428750" y="4929188"/>
            <a:ext cx="2214563" cy="500062"/>
          </a:xfrm>
          <a:prstGeom prst="line">
            <a:avLst/>
          </a:prstGeom>
          <a:noFill/>
          <a:ln w="9525" algn="ctr">
            <a:solidFill>
              <a:schemeClr val="tx1"/>
            </a:solidFill>
            <a:round/>
            <a:headEnd/>
            <a:tailEnd/>
          </a:ln>
        </p:spPr>
      </p:cxnSp>
      <p:cxnSp>
        <p:nvCxnSpPr>
          <p:cNvPr id="160775" name="Connecteur droit 8"/>
          <p:cNvCxnSpPr>
            <a:cxnSpLocks noChangeShapeType="1"/>
          </p:cNvCxnSpPr>
          <p:nvPr/>
        </p:nvCxnSpPr>
        <p:spPr bwMode="auto">
          <a:xfrm>
            <a:off x="4929188" y="4929188"/>
            <a:ext cx="2500312" cy="500062"/>
          </a:xfrm>
          <a:prstGeom prst="line">
            <a:avLst/>
          </a:prstGeom>
          <a:noFill/>
          <a:ln w="9525" algn="ctr">
            <a:solidFill>
              <a:schemeClr val="tx1"/>
            </a:solidFill>
            <a:round/>
            <a:headEnd/>
            <a:tailEnd/>
          </a:ln>
        </p:spPr>
      </p:cxnSp>
      <p:sp>
        <p:nvSpPr>
          <p:cNvPr id="160776" name="ZoneTexte 10"/>
          <p:cNvSpPr txBox="1">
            <a:spLocks noChangeArrowheads="1"/>
          </p:cNvSpPr>
          <p:nvPr/>
        </p:nvSpPr>
        <p:spPr bwMode="auto">
          <a:xfrm>
            <a:off x="5857875" y="4324350"/>
            <a:ext cx="1214438" cy="461963"/>
          </a:xfrm>
          <a:prstGeom prst="rect">
            <a:avLst/>
          </a:prstGeom>
          <a:noFill/>
          <a:ln w="9525">
            <a:noFill/>
            <a:miter lim="800000"/>
            <a:headEnd/>
            <a:tailEnd/>
          </a:ln>
        </p:spPr>
        <p:txBody>
          <a:bodyPr>
            <a:spAutoFit/>
          </a:bodyPr>
          <a:lstStyle/>
          <a:p>
            <a:pPr algn="ctr" eaLnBrk="0" hangingPunct="0"/>
            <a:r>
              <a:rPr lang="fr-FR"/>
              <a:t>RATS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re 18"/>
          <p:cNvSpPr>
            <a:spLocks noGrp="1"/>
          </p:cNvSpPr>
          <p:nvPr>
            <p:ph type="title" sz="quarter" idx="4294967295"/>
          </p:nvPr>
        </p:nvSpPr>
        <p:spPr>
          <a:xfrm>
            <a:off x="539750" y="176213"/>
            <a:ext cx="7756525" cy="538162"/>
          </a:xfrm>
        </p:spPr>
        <p:txBody>
          <a:bodyPr/>
          <a:lstStyle/>
          <a:p>
            <a:pPr eaLnBrk="1" hangingPunct="1"/>
            <a:r>
              <a:rPr lang="fr-FR" altLang="fr-FR" smtClean="0"/>
              <a:t>Domaines d’applications …</a:t>
            </a:r>
            <a:endParaRPr lang="fr-FR" smtClean="0"/>
          </a:p>
        </p:txBody>
      </p:sp>
      <p:sp>
        <p:nvSpPr>
          <p:cNvPr id="2053" name="Espace réservé du contenu 14"/>
          <p:cNvSpPr>
            <a:spLocks noGrp="1"/>
          </p:cNvSpPr>
          <p:nvPr>
            <p:ph sz="quarter" idx="4294967295"/>
          </p:nvPr>
        </p:nvSpPr>
        <p:spPr>
          <a:xfrm>
            <a:off x="790575" y="1079500"/>
            <a:ext cx="3636963" cy="2135188"/>
          </a:xfrm>
        </p:spPr>
        <p:txBody>
          <a:bodyPr/>
          <a:lstStyle/>
          <a:p>
            <a:pPr eaLnBrk="1" hangingPunct="1"/>
            <a:r>
              <a:rPr lang="fr-FR" sz="2800" smtClean="0"/>
              <a:t>Transport de Masse</a:t>
            </a:r>
          </a:p>
          <a:p>
            <a:pPr eaLnBrk="1" hangingPunct="1"/>
            <a:endParaRPr lang="fr-FR" sz="2800" smtClean="0"/>
          </a:p>
          <a:p>
            <a:pPr eaLnBrk="1" hangingPunct="1"/>
            <a:endParaRPr lang="fr-FR" sz="2800" smtClean="0"/>
          </a:p>
          <a:p>
            <a:pPr eaLnBrk="1" hangingPunct="1"/>
            <a:r>
              <a:rPr lang="fr-FR" sz="2800" smtClean="0"/>
              <a:t>Contrôle d’</a:t>
            </a:r>
            <a:r>
              <a:rPr lang="en-US" sz="2800" smtClean="0"/>
              <a:t>Acc</a:t>
            </a:r>
            <a:r>
              <a:rPr lang="fr-FR" sz="2800" smtClean="0"/>
              <a:t>ès</a:t>
            </a:r>
          </a:p>
          <a:p>
            <a:pPr eaLnBrk="1" hangingPunct="1"/>
            <a:endParaRPr lang="fr-FR" sz="2800" smtClean="0"/>
          </a:p>
        </p:txBody>
      </p:sp>
      <p:sp>
        <p:nvSpPr>
          <p:cNvPr id="2054" name="Espace réservé du contenu 15"/>
          <p:cNvSpPr>
            <a:spLocks noGrp="1"/>
          </p:cNvSpPr>
          <p:nvPr>
            <p:ph sz="quarter" idx="4294967295"/>
          </p:nvPr>
        </p:nvSpPr>
        <p:spPr>
          <a:xfrm>
            <a:off x="4573588" y="1341438"/>
            <a:ext cx="3638550" cy="2135187"/>
          </a:xfrm>
        </p:spPr>
        <p:txBody>
          <a:bodyPr/>
          <a:lstStyle/>
          <a:p>
            <a:pPr eaLnBrk="1" hangingPunct="1"/>
            <a:r>
              <a:rPr lang="fr-FR" sz="2400" smtClean="0"/>
              <a:t>Cartes d’Identités sécurisées</a:t>
            </a:r>
          </a:p>
          <a:p>
            <a:pPr eaLnBrk="1" hangingPunct="1"/>
            <a:r>
              <a:rPr lang="fr-FR" sz="2400" smtClean="0"/>
              <a:t>(e -Passeport, …)</a:t>
            </a:r>
          </a:p>
          <a:p>
            <a:pPr eaLnBrk="1" hangingPunct="1"/>
            <a:endParaRPr lang="fr-FR" sz="2400" smtClean="0"/>
          </a:p>
        </p:txBody>
      </p:sp>
      <p:sp>
        <p:nvSpPr>
          <p:cNvPr id="2055" name="Espace réservé du contenu 16"/>
          <p:cNvSpPr>
            <a:spLocks noGrp="1"/>
          </p:cNvSpPr>
          <p:nvPr>
            <p:ph sz="quarter" idx="4294967295"/>
          </p:nvPr>
        </p:nvSpPr>
        <p:spPr>
          <a:xfrm>
            <a:off x="790575" y="2857500"/>
            <a:ext cx="3636963" cy="2635250"/>
          </a:xfrm>
        </p:spPr>
        <p:txBody>
          <a:bodyPr/>
          <a:lstStyle/>
          <a:p>
            <a:pPr eaLnBrk="1" hangingPunct="1"/>
            <a:endParaRPr lang="fr-FR" sz="2800" smtClean="0"/>
          </a:p>
          <a:p>
            <a:pPr eaLnBrk="1" hangingPunct="1"/>
            <a:endParaRPr lang="fr-FR" sz="2800" smtClean="0"/>
          </a:p>
          <a:p>
            <a:pPr eaLnBrk="1" hangingPunct="1"/>
            <a:endParaRPr lang="fr-FR" sz="2800" smtClean="0"/>
          </a:p>
          <a:p>
            <a:pPr eaLnBrk="1" hangingPunct="1"/>
            <a:r>
              <a:rPr lang="fr-FR" sz="2800" smtClean="0"/>
              <a:t>Paiement Électronique </a:t>
            </a:r>
          </a:p>
        </p:txBody>
      </p:sp>
      <p:sp>
        <p:nvSpPr>
          <p:cNvPr id="2056" name="Espace réservé du contenu 17"/>
          <p:cNvSpPr>
            <a:spLocks noGrp="1"/>
          </p:cNvSpPr>
          <p:nvPr>
            <p:ph sz="quarter" idx="4294967295"/>
          </p:nvPr>
        </p:nvSpPr>
        <p:spPr>
          <a:xfrm>
            <a:off x="4573588" y="3454400"/>
            <a:ext cx="3638550" cy="730250"/>
          </a:xfrm>
        </p:spPr>
        <p:txBody>
          <a:bodyPr/>
          <a:lstStyle/>
          <a:p>
            <a:pPr eaLnBrk="1" hangingPunct="1"/>
            <a:r>
              <a:rPr lang="fr-FR" sz="2800" dirty="0" smtClean="0"/>
              <a:t>NFC</a:t>
            </a:r>
          </a:p>
          <a:p>
            <a:pPr eaLnBrk="1" hangingPunct="1"/>
            <a:endParaRPr lang="fr-FR" sz="2800" dirty="0" smtClean="0"/>
          </a:p>
        </p:txBody>
      </p:sp>
      <p:graphicFrame>
        <p:nvGraphicFramePr>
          <p:cNvPr id="2050" name="Object 2"/>
          <p:cNvGraphicFramePr>
            <a:graphicFrameLocks noChangeAspect="1"/>
          </p:cNvGraphicFramePr>
          <p:nvPr/>
        </p:nvGraphicFramePr>
        <p:xfrm>
          <a:off x="2886075" y="2079625"/>
          <a:ext cx="1322388" cy="992188"/>
        </p:xfrm>
        <a:graphic>
          <a:graphicData uri="http://schemas.openxmlformats.org/presentationml/2006/ole">
            <mc:AlternateContent xmlns:mc="http://schemas.openxmlformats.org/markup-compatibility/2006">
              <mc:Choice xmlns:v="urn:schemas-microsoft-com:vml" Requires="v">
                <p:oleObj spid="_x0000_s2118" name="Image Photo Editor" r:id="rId3" imgW="9752381" imgH="7314286" progId="">
                  <p:embed/>
                </p:oleObj>
              </mc:Choice>
              <mc:Fallback>
                <p:oleObj name="Image Photo Editor" r:id="rId3" imgW="9752381" imgH="731428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75" y="2079625"/>
                        <a:ext cx="1322388" cy="992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7" name="Picture 8" descr="Transport2"/>
          <p:cNvPicPr>
            <a:picLocks noChangeAspect="1" noChangeArrowheads="1"/>
          </p:cNvPicPr>
          <p:nvPr/>
        </p:nvPicPr>
        <p:blipFill>
          <a:blip r:embed="rId5" cstate="print"/>
          <a:srcRect/>
          <a:stretch>
            <a:fillRect/>
          </a:stretch>
        </p:blipFill>
        <p:spPr bwMode="auto">
          <a:xfrm>
            <a:off x="1195388" y="2079625"/>
            <a:ext cx="1406525" cy="938213"/>
          </a:xfrm>
          <a:prstGeom prst="rect">
            <a:avLst/>
          </a:prstGeom>
          <a:noFill/>
          <a:ln w="9525">
            <a:noFill/>
            <a:miter lim="800000"/>
            <a:headEnd/>
            <a:tailEnd/>
          </a:ln>
        </p:spPr>
      </p:pic>
      <p:grpSp>
        <p:nvGrpSpPr>
          <p:cNvPr id="2058" name="Group 2"/>
          <p:cNvGrpSpPr>
            <a:grpSpLocks/>
          </p:cNvGrpSpPr>
          <p:nvPr/>
        </p:nvGrpSpPr>
        <p:grpSpPr bwMode="auto">
          <a:xfrm>
            <a:off x="2673350" y="3500438"/>
            <a:ext cx="1535113" cy="973137"/>
            <a:chOff x="895" y="2765"/>
            <a:chExt cx="1025" cy="720"/>
          </a:xfrm>
        </p:grpSpPr>
        <p:sp>
          <p:nvSpPr>
            <p:cNvPr id="2063" name="Rectangle 3"/>
            <p:cNvSpPr>
              <a:spLocks noChangeArrowheads="1"/>
            </p:cNvSpPr>
            <p:nvPr/>
          </p:nvSpPr>
          <p:spPr bwMode="auto">
            <a:xfrm>
              <a:off x="895" y="2765"/>
              <a:ext cx="1025" cy="720"/>
            </a:xfrm>
            <a:prstGeom prst="rect">
              <a:avLst/>
            </a:prstGeom>
            <a:solidFill>
              <a:srgbClr val="FFCC99"/>
            </a:solidFill>
            <a:ln w="9525">
              <a:noFill/>
              <a:miter lim="800000"/>
              <a:headEnd/>
              <a:tailEnd/>
            </a:ln>
          </p:spPr>
          <p:txBody>
            <a:bodyPr wrap="none" anchor="ctr"/>
            <a:lstStyle/>
            <a:p>
              <a:endParaRPr lang="fr-FR" sz="1800">
                <a:latin typeface="Arial" charset="0"/>
              </a:endParaRPr>
            </a:p>
          </p:txBody>
        </p:sp>
        <p:graphicFrame>
          <p:nvGraphicFramePr>
            <p:cNvPr id="2051" name="Object 3"/>
            <p:cNvGraphicFramePr>
              <a:graphicFrameLocks noChangeAspect="1"/>
            </p:cNvGraphicFramePr>
            <p:nvPr/>
          </p:nvGraphicFramePr>
          <p:xfrm>
            <a:off x="912" y="2784"/>
            <a:ext cx="996" cy="690"/>
          </p:xfrm>
          <a:graphic>
            <a:graphicData uri="http://schemas.openxmlformats.org/presentationml/2006/ole">
              <mc:AlternateContent xmlns:mc="http://schemas.openxmlformats.org/markup-compatibility/2006">
                <mc:Choice xmlns:v="urn:schemas-microsoft-com:vml" Requires="v">
                  <p:oleObj spid="_x0000_s2119" name="Image" r:id="rId6" imgW="1580952" imgH="1095528" progId="Word.Picture.8">
                    <p:embed/>
                  </p:oleObj>
                </mc:Choice>
                <mc:Fallback>
                  <p:oleObj name="Image" r:id="rId6" imgW="1580952" imgH="1095528" progId="Word.Picture.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 y="2784"/>
                          <a:ext cx="996" cy="6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059" name="Picture 9" descr="CtrlAccess1"/>
          <p:cNvPicPr>
            <a:picLocks noChangeAspect="1" noChangeArrowheads="1"/>
          </p:cNvPicPr>
          <p:nvPr/>
        </p:nvPicPr>
        <p:blipFill>
          <a:blip r:embed="rId8" cstate="print"/>
          <a:srcRect/>
          <a:stretch>
            <a:fillRect/>
          </a:stretch>
        </p:blipFill>
        <p:spPr bwMode="auto">
          <a:xfrm>
            <a:off x="1195388" y="3500438"/>
            <a:ext cx="1271587" cy="942975"/>
          </a:xfrm>
          <a:prstGeom prst="rect">
            <a:avLst/>
          </a:prstGeom>
          <a:noFill/>
          <a:ln w="9525">
            <a:solidFill>
              <a:schemeClr val="tx1"/>
            </a:solidFill>
            <a:miter lim="800000"/>
            <a:headEnd/>
            <a:tailEnd/>
          </a:ln>
        </p:spPr>
      </p:pic>
      <p:pic>
        <p:nvPicPr>
          <p:cNvPr id="2060" name="Picture 7" descr="caissière"/>
          <p:cNvPicPr>
            <a:picLocks noChangeAspect="1" noChangeArrowheads="1"/>
          </p:cNvPicPr>
          <p:nvPr/>
        </p:nvPicPr>
        <p:blipFill>
          <a:blip r:embed="rId9" cstate="print"/>
          <a:srcRect/>
          <a:stretch>
            <a:fillRect/>
          </a:stretch>
        </p:blipFill>
        <p:spPr bwMode="auto">
          <a:xfrm>
            <a:off x="1185863" y="5357813"/>
            <a:ext cx="1531937" cy="917575"/>
          </a:xfrm>
          <a:prstGeom prst="rect">
            <a:avLst/>
          </a:prstGeom>
          <a:noFill/>
          <a:ln w="9525">
            <a:noFill/>
            <a:miter lim="800000"/>
            <a:headEnd/>
            <a:tailEnd/>
          </a:ln>
        </p:spPr>
      </p:pic>
      <p:pic>
        <p:nvPicPr>
          <p:cNvPr id="2061" name="Picture 10" descr="Epassport"/>
          <p:cNvPicPr>
            <a:picLocks noChangeAspect="1" noChangeArrowheads="1"/>
          </p:cNvPicPr>
          <p:nvPr/>
        </p:nvPicPr>
        <p:blipFill>
          <a:blip r:embed="rId10" cstate="print"/>
          <a:srcRect/>
          <a:stretch>
            <a:fillRect/>
          </a:stretch>
        </p:blipFill>
        <p:spPr bwMode="auto">
          <a:xfrm>
            <a:off x="7448550" y="1998663"/>
            <a:ext cx="1476375" cy="1106487"/>
          </a:xfrm>
          <a:prstGeom prst="rect">
            <a:avLst/>
          </a:prstGeom>
          <a:noFill/>
          <a:ln w="9525">
            <a:solidFill>
              <a:schemeClr val="tx1"/>
            </a:solidFill>
            <a:miter lim="800000"/>
            <a:headEnd/>
            <a:tailEnd/>
          </a:ln>
        </p:spPr>
      </p:pic>
      <p:pic>
        <p:nvPicPr>
          <p:cNvPr id="2062" name="Picture 11" descr="DRM"/>
          <p:cNvPicPr>
            <a:picLocks noChangeAspect="1" noChangeArrowheads="1"/>
          </p:cNvPicPr>
          <p:nvPr/>
        </p:nvPicPr>
        <p:blipFill>
          <a:blip r:embed="rId11" cstate="print"/>
          <a:srcRect/>
          <a:stretch>
            <a:fillRect/>
          </a:stretch>
        </p:blipFill>
        <p:spPr bwMode="auto">
          <a:xfrm>
            <a:off x="4819650" y="4184650"/>
            <a:ext cx="3190875" cy="209391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Espace réservé du contenu 7"/>
          <p:cNvSpPr>
            <a:spLocks noGrp="1"/>
          </p:cNvSpPr>
          <p:nvPr>
            <p:ph idx="4294967295"/>
          </p:nvPr>
        </p:nvSpPr>
        <p:spPr>
          <a:xfrm>
            <a:off x="539750" y="1000125"/>
            <a:ext cx="8280400" cy="4752975"/>
          </a:xfrm>
        </p:spPr>
        <p:txBody>
          <a:bodyPr/>
          <a:lstStyle/>
          <a:p>
            <a:pPr eaLnBrk="1" hangingPunct="1">
              <a:buFont typeface="Wingdings" pitchFamily="2" charset="2"/>
              <a:buChar char="Ø"/>
            </a:pPr>
            <a:r>
              <a:rPr lang="fr-FR" sz="2400" smtClean="0"/>
              <a:t>Après avoir reçu un ATS (Answer to Select) de la carte, deux possibilités :</a:t>
            </a:r>
          </a:p>
          <a:p>
            <a:pPr lvl="1" eaLnBrk="1" hangingPunct="1">
              <a:buFont typeface="Wingdings" pitchFamily="2" charset="2"/>
              <a:buChar char="ü"/>
            </a:pPr>
            <a:r>
              <a:rPr lang="fr-FR" sz="2000" smtClean="0"/>
              <a:t>La carte détectée n’est pas compatible et/ou le protocole n’est pas supporté par le lecteur</a:t>
            </a:r>
          </a:p>
          <a:p>
            <a:pPr lvl="2" eaLnBrk="1" hangingPunct="1">
              <a:buFont typeface="Courier New" pitchFamily="49" charset="0"/>
              <a:buChar char="o"/>
            </a:pPr>
            <a:r>
              <a:rPr lang="fr-FR" sz="1800" smtClean="0"/>
              <a:t>La carte est mise en mode HALT</a:t>
            </a:r>
          </a:p>
          <a:p>
            <a:pPr lvl="1" eaLnBrk="1" hangingPunct="1">
              <a:buFont typeface="Wingdings" pitchFamily="2" charset="2"/>
              <a:buChar char="ü"/>
            </a:pPr>
            <a:r>
              <a:rPr lang="fr-FR" sz="2000" smtClean="0"/>
              <a:t>Le protocole indiqué dans l’ATS , est utilisé pour la transmission des data. Le protocole peut aussi être renégocié via la commande PPS (Protocol Parameter Selection)</a:t>
            </a:r>
          </a:p>
          <a:p>
            <a:pPr eaLnBrk="1" hangingPunct="1">
              <a:buFont typeface="Wingdings" pitchFamily="2" charset="2"/>
              <a:buChar char="ü"/>
            </a:pPr>
            <a:r>
              <a:rPr lang="fr-FR" sz="2400" smtClean="0"/>
              <a:t>ATS identifie les paramètres supportés par la carte :</a:t>
            </a:r>
          </a:p>
          <a:p>
            <a:pPr lvl="1" eaLnBrk="1" hangingPunct="1">
              <a:buFont typeface="Wingdings" pitchFamily="2" charset="2"/>
              <a:buChar char="ü"/>
            </a:pPr>
            <a:r>
              <a:rPr lang="fr-FR" sz="2000" smtClean="0"/>
              <a:t>Taille maxi de la trame,</a:t>
            </a:r>
          </a:p>
          <a:p>
            <a:pPr lvl="1" eaLnBrk="1" hangingPunct="1">
              <a:buFont typeface="Wingdings" pitchFamily="2" charset="2"/>
              <a:buChar char="ü"/>
            </a:pPr>
            <a:r>
              <a:rPr lang="fr-FR" sz="2000" smtClean="0"/>
              <a:t>débit dans les 2 directions,</a:t>
            </a:r>
          </a:p>
          <a:p>
            <a:pPr lvl="1" eaLnBrk="1" hangingPunct="1">
              <a:buFont typeface="Wingdings" pitchFamily="2" charset="2"/>
              <a:buChar char="ü"/>
            </a:pPr>
            <a:r>
              <a:rPr lang="fr-FR" sz="2000" smtClean="0"/>
              <a:t>Temps d’attente entre les trames,</a:t>
            </a:r>
          </a:p>
          <a:p>
            <a:pPr lvl="1" eaLnBrk="1" hangingPunct="1">
              <a:buFont typeface="Wingdings" pitchFamily="2" charset="2"/>
              <a:buChar char="ü"/>
            </a:pPr>
            <a:r>
              <a:rPr lang="fr-FR" sz="2000" smtClean="0"/>
              <a:t>Supporte NAD et CID.</a:t>
            </a:r>
          </a:p>
        </p:txBody>
      </p:sp>
      <p:sp>
        <p:nvSpPr>
          <p:cNvPr id="161795" name="Titre 6"/>
          <p:cNvSpPr>
            <a:spLocks noGrp="1"/>
          </p:cNvSpPr>
          <p:nvPr>
            <p:ph type="title" idx="4294967295"/>
          </p:nvPr>
        </p:nvSpPr>
        <p:spPr>
          <a:xfrm>
            <a:off x="357188" y="128588"/>
            <a:ext cx="7727950" cy="585787"/>
          </a:xfrm>
        </p:spPr>
        <p:txBody>
          <a:bodyPr/>
          <a:lstStyle/>
          <a:p>
            <a:pPr eaLnBrk="1" hangingPunct="1"/>
            <a:r>
              <a:rPr lang="fr-FR" sz="2800" smtClean="0"/>
              <a:t>Protocole d’activation du PICC Type A (4/4)</a:t>
            </a:r>
          </a:p>
        </p:txBody>
      </p:sp>
    </p:spTree>
  </p:cSld>
  <p:clrMapOvr>
    <a:masterClrMapping/>
  </p:clrMapOvr>
  <p:transition advClick="0"/>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u contenu 7"/>
          <p:cNvSpPr>
            <a:spLocks noGrp="1"/>
          </p:cNvSpPr>
          <p:nvPr>
            <p:ph idx="4294967295"/>
          </p:nvPr>
        </p:nvSpPr>
        <p:spPr>
          <a:xfrm>
            <a:off x="500063" y="1358900"/>
            <a:ext cx="8215312" cy="4713288"/>
          </a:xfrm>
        </p:spPr>
        <p:txBody>
          <a:bodyPr/>
          <a:lstStyle/>
          <a:p>
            <a:pPr eaLnBrk="1" hangingPunct="1">
              <a:buFont typeface="Wingdings" pitchFamily="2" charset="2"/>
              <a:buChar char="Ø"/>
            </a:pPr>
            <a:r>
              <a:rPr lang="fr-FR" sz="2800" smtClean="0"/>
              <a:t>La séquence d’activation est décrite par le diagramme d’état  de la norme 14443-3</a:t>
            </a:r>
          </a:p>
          <a:p>
            <a:pPr lvl="1" eaLnBrk="1" hangingPunct="1">
              <a:buFont typeface="Wingdings" pitchFamily="2" charset="2"/>
              <a:buChar char="ü"/>
            </a:pPr>
            <a:r>
              <a:rPr lang="fr-FR" sz="2400" smtClean="0"/>
              <a:t>Si la carte reconnait un ATTRIB Valide elle transmet une réponse à l’ATTRIB et se met en mode ACTIVE. </a:t>
            </a:r>
          </a:p>
          <a:p>
            <a:pPr lvl="1" eaLnBrk="1" hangingPunct="1">
              <a:buFont typeface="Wingdings" pitchFamily="2" charset="2"/>
              <a:buChar char="ü"/>
            </a:pPr>
            <a:r>
              <a:rPr lang="fr-FR" sz="2400" smtClean="0"/>
              <a:t>Dans l’état ACTIVE, la carte a un CID (Card IDentifier) assigné par la commande ATTRIB. </a:t>
            </a:r>
          </a:p>
          <a:p>
            <a:pPr eaLnBrk="1" hangingPunct="1">
              <a:buFont typeface="Wingdings" pitchFamily="2" charset="2"/>
              <a:buChar char="Ø"/>
            </a:pPr>
            <a:r>
              <a:rPr lang="fr-FR" sz="2800" smtClean="0"/>
              <a:t>Les paramètres nécessaires aux transmissions de données sont spécifiés et échangés durant la phase d’initialisation et du processus de sélection.  (ATQB &amp; ATTRIB)</a:t>
            </a:r>
          </a:p>
        </p:txBody>
      </p:sp>
      <p:sp>
        <p:nvSpPr>
          <p:cNvPr id="162819" name="Titre 6"/>
          <p:cNvSpPr>
            <a:spLocks noGrp="1"/>
          </p:cNvSpPr>
          <p:nvPr>
            <p:ph type="title" idx="4294967295"/>
          </p:nvPr>
        </p:nvSpPr>
        <p:spPr>
          <a:xfrm>
            <a:off x="428625" y="142875"/>
            <a:ext cx="7727950" cy="585788"/>
          </a:xfrm>
        </p:spPr>
        <p:txBody>
          <a:bodyPr/>
          <a:lstStyle/>
          <a:p>
            <a:pPr eaLnBrk="1" hangingPunct="1"/>
            <a:r>
              <a:rPr lang="fr-FR" smtClean="0"/>
              <a:t>Protocole d’activation du PICC Type B</a:t>
            </a:r>
          </a:p>
        </p:txBody>
      </p:sp>
    </p:spTree>
  </p:cSld>
  <p:clrMapOvr>
    <a:masterClrMapping/>
  </p:clrMapOvr>
  <p:transition advClick="0"/>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body" idx="4294967295"/>
          </p:nvPr>
        </p:nvSpPr>
        <p:spPr>
          <a:xfrm>
            <a:off x="683568" y="3573016"/>
            <a:ext cx="8208912" cy="2355850"/>
          </a:xfrm>
        </p:spPr>
        <p:txBody>
          <a:bodyPr/>
          <a:lstStyle/>
          <a:p>
            <a:pPr eaLnBrk="1" hangingPunct="1">
              <a:buFont typeface="Wingdings" pitchFamily="2" charset="2"/>
              <a:buChar char="Ø"/>
            </a:pPr>
            <a:r>
              <a:rPr lang="fr-FR" altLang="fr-FR" sz="2800" dirty="0" smtClean="0"/>
              <a:t>Activation avec :</a:t>
            </a:r>
          </a:p>
          <a:p>
            <a:pPr lvl="1" eaLnBrk="1" hangingPunct="1">
              <a:buFont typeface="Wingdings" pitchFamily="2" charset="2"/>
              <a:buChar char="ü"/>
            </a:pPr>
            <a:r>
              <a:rPr lang="fr-FR" altLang="fr-FR" sz="2400" dirty="0" smtClean="0"/>
              <a:t>PPS (Protocole &amp; </a:t>
            </a:r>
            <a:r>
              <a:rPr lang="fr-FR" altLang="fr-FR" sz="2400" dirty="0" err="1" smtClean="0"/>
              <a:t>Parameter</a:t>
            </a:r>
            <a:r>
              <a:rPr lang="fr-FR" altLang="fr-FR" sz="2400" dirty="0" smtClean="0"/>
              <a:t> </a:t>
            </a:r>
            <a:r>
              <a:rPr lang="fr-FR" altLang="fr-FR" sz="2400" dirty="0" err="1" smtClean="0"/>
              <a:t>Selection</a:t>
            </a:r>
            <a:r>
              <a:rPr lang="fr-FR" altLang="fr-FR" sz="2400" dirty="0" smtClean="0"/>
              <a:t>) </a:t>
            </a:r>
            <a:r>
              <a:rPr lang="fr-FR" altLang="fr-FR" sz="2400" dirty="0" err="1" smtClean="0"/>
              <a:t>request</a:t>
            </a:r>
            <a:r>
              <a:rPr lang="fr-FR" altLang="fr-FR" sz="2400" dirty="0" smtClean="0"/>
              <a:t> pour Type A</a:t>
            </a:r>
          </a:p>
          <a:p>
            <a:pPr lvl="1" eaLnBrk="1" hangingPunct="1">
              <a:buFont typeface="Wingdings" pitchFamily="2" charset="2"/>
              <a:buChar char="ü"/>
            </a:pPr>
            <a:r>
              <a:rPr lang="fr-FR" altLang="fr-FR" sz="2400" dirty="0" err="1" smtClean="0"/>
              <a:t>Attrib</a:t>
            </a:r>
            <a:r>
              <a:rPr lang="fr-FR" altLang="fr-FR" sz="2400" dirty="0" smtClean="0"/>
              <a:t> pour Type B</a:t>
            </a:r>
          </a:p>
          <a:p>
            <a:pPr eaLnBrk="1" hangingPunct="1">
              <a:buFont typeface="Wingdings" pitchFamily="2" charset="2"/>
              <a:buChar char="Ø"/>
            </a:pPr>
            <a:r>
              <a:rPr lang="fr-FR" altLang="fr-FR" sz="2800" dirty="0" smtClean="0"/>
              <a:t>Peut être sélectionné dans les deux directions (ex: 848/ 212)</a:t>
            </a:r>
          </a:p>
        </p:txBody>
      </p:sp>
      <p:sp>
        <p:nvSpPr>
          <p:cNvPr id="163843" name="Rectangle 2"/>
          <p:cNvSpPr>
            <a:spLocks noGrp="1" noChangeArrowheads="1"/>
          </p:cNvSpPr>
          <p:nvPr>
            <p:ph type="title" idx="4294967295"/>
          </p:nvPr>
        </p:nvSpPr>
        <p:spPr>
          <a:xfrm>
            <a:off x="428625" y="142875"/>
            <a:ext cx="7727950" cy="585788"/>
          </a:xfrm>
        </p:spPr>
        <p:txBody>
          <a:bodyPr/>
          <a:lstStyle/>
          <a:p>
            <a:pPr eaLnBrk="1" hangingPunct="1"/>
            <a:r>
              <a:rPr lang="fr-FR" altLang="fr-FR" smtClean="0"/>
              <a:t>Activation Haut débit binaire</a:t>
            </a:r>
          </a:p>
        </p:txBody>
      </p:sp>
      <p:grpSp>
        <p:nvGrpSpPr>
          <p:cNvPr id="163844" name="Group 4"/>
          <p:cNvGrpSpPr>
            <a:grpSpLocks/>
          </p:cNvGrpSpPr>
          <p:nvPr/>
        </p:nvGrpSpPr>
        <p:grpSpPr bwMode="auto">
          <a:xfrm>
            <a:off x="1292225" y="1226567"/>
            <a:ext cx="6332538" cy="2130425"/>
            <a:chOff x="2448" y="6480"/>
            <a:chExt cx="7488" cy="2160"/>
          </a:xfrm>
        </p:grpSpPr>
        <p:sp>
          <p:nvSpPr>
            <p:cNvPr id="384007" name="Text Box 5"/>
            <p:cNvSpPr txBox="1">
              <a:spLocks noChangeArrowheads="1"/>
            </p:cNvSpPr>
            <p:nvPr/>
          </p:nvSpPr>
          <p:spPr bwMode="auto">
            <a:xfrm>
              <a:off x="2448" y="6480"/>
              <a:ext cx="3745" cy="864"/>
            </a:xfrm>
            <a:prstGeom prst="rect">
              <a:avLst/>
            </a:prstGeom>
            <a:solidFill>
              <a:srgbClr val="FFFFFF"/>
            </a:solidFill>
            <a:ln w="9525">
              <a:solidFill>
                <a:srgbClr val="000000"/>
              </a:solidFill>
              <a:miter lim="800000"/>
              <a:headEnd/>
              <a:tailEnd/>
            </a:ln>
          </p:spPr>
          <p:txBody>
            <a:bodyPr anchor="ctr"/>
            <a:lstStyle/>
            <a:p>
              <a:pPr algn="ctr">
                <a:defRPr/>
              </a:pPr>
              <a:r>
                <a:rPr lang="en-US" sz="2000">
                  <a:latin typeface="+mj-lt"/>
                  <a:cs typeface="Arial" pitchFamily="34" charset="0"/>
                </a:rPr>
                <a:t>Anticollision and communication Initialization</a:t>
              </a:r>
            </a:p>
          </p:txBody>
        </p:sp>
        <p:sp>
          <p:nvSpPr>
            <p:cNvPr id="384008" name="Text Box 6"/>
            <p:cNvSpPr txBox="1">
              <a:spLocks noChangeArrowheads="1"/>
            </p:cNvSpPr>
            <p:nvPr/>
          </p:nvSpPr>
          <p:spPr bwMode="auto">
            <a:xfrm>
              <a:off x="2448" y="7776"/>
              <a:ext cx="3745" cy="864"/>
            </a:xfrm>
            <a:prstGeom prst="rect">
              <a:avLst/>
            </a:prstGeom>
            <a:solidFill>
              <a:srgbClr val="FFFFFF"/>
            </a:solidFill>
            <a:ln w="9525">
              <a:solidFill>
                <a:srgbClr val="000000"/>
              </a:solidFill>
              <a:miter lim="800000"/>
              <a:headEnd/>
              <a:tailEnd/>
            </a:ln>
          </p:spPr>
          <p:txBody>
            <a:bodyPr anchor="ctr"/>
            <a:lstStyle/>
            <a:p>
              <a:pPr algn="ctr">
                <a:defRPr/>
              </a:pPr>
              <a:r>
                <a:rPr lang="en-US" sz="2000">
                  <a:latin typeface="+mj-lt"/>
                  <a:cs typeface="Arial" pitchFamily="34" charset="0"/>
                </a:rPr>
                <a:t>Data exchange</a:t>
              </a:r>
            </a:p>
          </p:txBody>
        </p:sp>
        <p:sp>
          <p:nvSpPr>
            <p:cNvPr id="384009" name="Line 7"/>
            <p:cNvSpPr>
              <a:spLocks noChangeShapeType="1"/>
            </p:cNvSpPr>
            <p:nvPr/>
          </p:nvSpPr>
          <p:spPr bwMode="auto">
            <a:xfrm>
              <a:off x="4177" y="7344"/>
              <a:ext cx="0" cy="431"/>
            </a:xfrm>
            <a:prstGeom prst="line">
              <a:avLst/>
            </a:prstGeom>
            <a:noFill/>
            <a:ln w="9525">
              <a:solidFill>
                <a:srgbClr val="000000"/>
              </a:solidFill>
              <a:round/>
              <a:headEnd/>
              <a:tailEnd/>
            </a:ln>
          </p:spPr>
          <p:txBody>
            <a:bodyPr anchor="ctr"/>
            <a:lstStyle/>
            <a:p>
              <a:pPr>
                <a:defRPr/>
              </a:pPr>
              <a:endParaRPr lang="fr-FR" sz="2000">
                <a:latin typeface="+mj-lt"/>
                <a:cs typeface="Arial" pitchFamily="34" charset="0"/>
              </a:endParaRPr>
            </a:p>
          </p:txBody>
        </p:sp>
        <p:sp>
          <p:nvSpPr>
            <p:cNvPr id="384010" name="AutoShape 8"/>
            <p:cNvSpPr>
              <a:spLocks/>
            </p:cNvSpPr>
            <p:nvPr/>
          </p:nvSpPr>
          <p:spPr bwMode="auto">
            <a:xfrm>
              <a:off x="6480" y="6480"/>
              <a:ext cx="240" cy="864"/>
            </a:xfrm>
            <a:prstGeom prst="rightBrace">
              <a:avLst>
                <a:gd name="adj1" fmla="val 30000"/>
                <a:gd name="adj2" fmla="val 50000"/>
              </a:avLst>
            </a:prstGeom>
            <a:noFill/>
            <a:ln w="9525">
              <a:solidFill>
                <a:srgbClr val="000000"/>
              </a:solidFill>
              <a:round/>
              <a:headEnd/>
              <a:tailEnd/>
            </a:ln>
          </p:spPr>
          <p:txBody>
            <a:bodyPr anchor="ctr"/>
            <a:lstStyle/>
            <a:p>
              <a:pPr>
                <a:defRPr/>
              </a:pPr>
              <a:endParaRPr lang="fr-FR" sz="2000">
                <a:latin typeface="+mj-lt"/>
                <a:cs typeface="Arial" pitchFamily="34" charset="0"/>
              </a:endParaRPr>
            </a:p>
          </p:txBody>
        </p:sp>
        <p:sp>
          <p:nvSpPr>
            <p:cNvPr id="384011" name="AutoShape 9"/>
            <p:cNvSpPr>
              <a:spLocks/>
            </p:cNvSpPr>
            <p:nvPr/>
          </p:nvSpPr>
          <p:spPr bwMode="auto">
            <a:xfrm>
              <a:off x="6480" y="7776"/>
              <a:ext cx="240" cy="864"/>
            </a:xfrm>
            <a:prstGeom prst="rightBrace">
              <a:avLst>
                <a:gd name="adj1" fmla="val 30000"/>
                <a:gd name="adj2" fmla="val 50000"/>
              </a:avLst>
            </a:prstGeom>
            <a:noFill/>
            <a:ln w="9525">
              <a:solidFill>
                <a:srgbClr val="000000"/>
              </a:solidFill>
              <a:round/>
              <a:headEnd/>
              <a:tailEnd/>
            </a:ln>
          </p:spPr>
          <p:txBody>
            <a:bodyPr anchor="ctr"/>
            <a:lstStyle/>
            <a:p>
              <a:pPr>
                <a:defRPr/>
              </a:pPr>
              <a:endParaRPr lang="fr-FR" sz="2000">
                <a:latin typeface="+mj-lt"/>
                <a:cs typeface="Arial" pitchFamily="34" charset="0"/>
              </a:endParaRPr>
            </a:p>
          </p:txBody>
        </p:sp>
        <p:sp>
          <p:nvSpPr>
            <p:cNvPr id="384012" name="Text Box 10"/>
            <p:cNvSpPr txBox="1">
              <a:spLocks noChangeArrowheads="1"/>
            </p:cNvSpPr>
            <p:nvPr/>
          </p:nvSpPr>
          <p:spPr bwMode="auto">
            <a:xfrm>
              <a:off x="6912" y="6480"/>
              <a:ext cx="2880" cy="864"/>
            </a:xfrm>
            <a:prstGeom prst="rect">
              <a:avLst/>
            </a:prstGeom>
            <a:solidFill>
              <a:srgbClr val="FFFFFF"/>
            </a:solidFill>
            <a:ln w="9525">
              <a:noFill/>
              <a:miter lim="800000"/>
              <a:headEnd/>
              <a:tailEnd/>
            </a:ln>
          </p:spPr>
          <p:txBody>
            <a:bodyPr anchor="ctr"/>
            <a:lstStyle/>
            <a:p>
              <a:pPr>
                <a:spcBef>
                  <a:spcPts val="600"/>
                </a:spcBef>
                <a:defRPr/>
              </a:pPr>
              <a:r>
                <a:rPr lang="en-US" sz="2000">
                  <a:latin typeface="+mj-lt"/>
                  <a:cs typeface="Arial" pitchFamily="34" charset="0"/>
                </a:rPr>
                <a:t>Performed at 106Kbits/sec</a:t>
              </a:r>
            </a:p>
          </p:txBody>
        </p:sp>
        <p:sp>
          <p:nvSpPr>
            <p:cNvPr id="384013" name="Text Box 11"/>
            <p:cNvSpPr txBox="1">
              <a:spLocks noChangeArrowheads="1"/>
            </p:cNvSpPr>
            <p:nvPr/>
          </p:nvSpPr>
          <p:spPr bwMode="auto">
            <a:xfrm>
              <a:off x="7056" y="7776"/>
              <a:ext cx="2880" cy="864"/>
            </a:xfrm>
            <a:prstGeom prst="rect">
              <a:avLst/>
            </a:prstGeom>
            <a:solidFill>
              <a:srgbClr val="FFFFFF"/>
            </a:solidFill>
            <a:ln w="9525">
              <a:noFill/>
              <a:miter lim="800000"/>
              <a:headEnd/>
              <a:tailEnd/>
            </a:ln>
          </p:spPr>
          <p:txBody>
            <a:bodyPr anchor="ctr"/>
            <a:lstStyle/>
            <a:p>
              <a:pPr>
                <a:defRPr/>
              </a:pPr>
              <a:r>
                <a:rPr lang="en-US" sz="2000" dirty="0">
                  <a:latin typeface="+mj-lt"/>
                  <a:cs typeface="Arial" pitchFamily="34" charset="0"/>
                </a:rPr>
                <a:t>Performed at 106, 212, 424 or 848 Kbits/sec</a:t>
              </a:r>
            </a:p>
          </p:txBody>
        </p:sp>
      </p:grpSp>
    </p:spTree>
  </p:cSld>
  <p:clrMapOvr>
    <a:masterClrMapping/>
  </p:clrMapOvr>
  <p:transition advClick="0"/>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u contenu 7"/>
          <p:cNvSpPr>
            <a:spLocks noGrp="1"/>
          </p:cNvSpPr>
          <p:nvPr>
            <p:ph idx="4294967295"/>
          </p:nvPr>
        </p:nvSpPr>
        <p:spPr>
          <a:xfrm>
            <a:off x="714375" y="1577975"/>
            <a:ext cx="7918450" cy="4713288"/>
          </a:xfrm>
        </p:spPr>
        <p:txBody>
          <a:bodyPr/>
          <a:lstStyle/>
          <a:p>
            <a:pPr eaLnBrk="1" hangingPunct="1">
              <a:buFont typeface="Wingdings" pitchFamily="2" charset="2"/>
              <a:buChar char="Ø"/>
            </a:pPr>
            <a:r>
              <a:rPr lang="fr-FR" smtClean="0"/>
              <a:t>Le PICC est mis à l’état HALT, une fois que les transactions entre le PICC et le PCD sont terminées</a:t>
            </a:r>
          </a:p>
          <a:p>
            <a:pPr eaLnBrk="1" hangingPunct="1">
              <a:buFont typeface="Wingdings" pitchFamily="2" charset="2"/>
              <a:buChar char="Ø"/>
            </a:pPr>
            <a:r>
              <a:rPr lang="fr-FR" smtClean="0"/>
              <a:t>La désactivation se fait avec la commande DESELECT</a:t>
            </a:r>
          </a:p>
        </p:txBody>
      </p:sp>
      <p:sp>
        <p:nvSpPr>
          <p:cNvPr id="164867" name="Titre 6"/>
          <p:cNvSpPr>
            <a:spLocks noGrp="1"/>
          </p:cNvSpPr>
          <p:nvPr>
            <p:ph type="title" idx="4294967295"/>
          </p:nvPr>
        </p:nvSpPr>
        <p:spPr>
          <a:xfrm>
            <a:off x="428625" y="142875"/>
            <a:ext cx="7727950" cy="585788"/>
          </a:xfrm>
        </p:spPr>
        <p:txBody>
          <a:bodyPr/>
          <a:lstStyle/>
          <a:p>
            <a:pPr eaLnBrk="1" hangingPunct="1"/>
            <a:r>
              <a:rPr lang="fr-FR" smtClean="0"/>
              <a:t>Désactivation des PICC Type A &amp; B</a:t>
            </a:r>
          </a:p>
        </p:txBody>
      </p:sp>
    </p:spTree>
  </p:cSld>
  <p:clrMapOvr>
    <a:masterClrMapping/>
  </p:clrMapOvr>
  <p:transition advClick="0"/>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solidFill>
                  <a:srgbClr val="FF0000"/>
                </a:solidFill>
                <a:latin typeface="Comic Sans MS" pitchFamily="66" charset="0"/>
              </a:rPr>
              <a:t>Protocoles de </a:t>
            </a:r>
            <a:r>
              <a:rPr lang="fr-FR" dirty="0" smtClean="0">
                <a:solidFill>
                  <a:srgbClr val="FF0000"/>
                </a:solidFill>
                <a:latin typeface="Comic Sans MS" pitchFamily="66" charset="0"/>
              </a:rPr>
              <a:t>transmission</a:t>
            </a:r>
            <a:endParaRPr lang="fr-FR" dirty="0">
              <a:solidFill>
                <a:srgbClr val="FF0000"/>
              </a:solidFill>
              <a:latin typeface="Comic Sans MS" pitchFamily="66"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42938" y="2571750"/>
            <a:ext cx="7772400" cy="2857500"/>
          </a:xfrm>
          <a:prstGeom prst="rect">
            <a:avLst/>
          </a:prstGeom>
        </p:spPr>
        <p:txBody>
          <a:bodyPr/>
          <a:lstStyle/>
          <a:p>
            <a:pPr algn="ctr" eaLnBrk="0" hangingPunct="0">
              <a:defRPr/>
            </a:pPr>
            <a:r>
              <a:rPr lang="fr-FR" sz="4800" kern="0" dirty="0">
                <a:solidFill>
                  <a:schemeClr val="accent2"/>
                </a:solidFill>
                <a:latin typeface="+mj-lt"/>
                <a:ea typeface="+mj-ea"/>
                <a:cs typeface="+mj-cs"/>
              </a:rPr>
              <a:t>ISO 14443</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Part 4 :</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Protocole de transmission</a:t>
            </a:r>
          </a:p>
        </p:txBody>
      </p:sp>
    </p:spTree>
  </p:cSld>
  <p:clrMapOvr>
    <a:masterClrMapping/>
  </p:clrMapOvr>
  <p:transition advClick="0"/>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u contenu 5"/>
          <p:cNvSpPr>
            <a:spLocks noGrp="1"/>
          </p:cNvSpPr>
          <p:nvPr>
            <p:ph idx="4294967295"/>
          </p:nvPr>
        </p:nvSpPr>
        <p:spPr>
          <a:xfrm>
            <a:off x="428625" y="1216025"/>
            <a:ext cx="8143875" cy="5141913"/>
          </a:xfrm>
        </p:spPr>
        <p:txBody>
          <a:bodyPr>
            <a:normAutofit fontScale="85000" lnSpcReduction="10000"/>
          </a:bodyPr>
          <a:lstStyle/>
          <a:p>
            <a:pPr eaLnBrk="1" hangingPunct="1">
              <a:lnSpc>
                <a:spcPct val="90000"/>
              </a:lnSpc>
              <a:buFont typeface="Wingdings" pitchFamily="2" charset="2"/>
              <a:buChar char="Ø"/>
              <a:defRPr/>
            </a:pPr>
            <a:r>
              <a:rPr lang="fr-FR" sz="2800" dirty="0" smtClean="0"/>
              <a:t>Le protocole débute après un ATR ou un PPS réussi</a:t>
            </a:r>
          </a:p>
          <a:p>
            <a:pPr eaLnBrk="1" hangingPunct="1">
              <a:lnSpc>
                <a:spcPct val="90000"/>
              </a:lnSpc>
              <a:buFont typeface="Wingdings" pitchFamily="2" charset="2"/>
              <a:buChar char="Ø"/>
              <a:defRPr/>
            </a:pPr>
            <a:r>
              <a:rPr lang="fr-FR" sz="2800" dirty="0" smtClean="0"/>
              <a:t>T=0 est le premier protocole à être normalisé durant le développement initial de la carte à puce. Il est le plus utilisé.</a:t>
            </a:r>
          </a:p>
          <a:p>
            <a:pPr eaLnBrk="1" hangingPunct="1">
              <a:lnSpc>
                <a:spcPct val="90000"/>
              </a:lnSpc>
              <a:buFont typeface="Wingdings" pitchFamily="2" charset="2"/>
              <a:buChar char="Ø"/>
              <a:defRPr/>
            </a:pPr>
            <a:r>
              <a:rPr lang="fr-FR" sz="2800" dirty="0" smtClean="0"/>
              <a:t>La carte communique avec le lecteur en échangeant des messages APDU (Application Protocol Data Unit)</a:t>
            </a:r>
          </a:p>
          <a:p>
            <a:pPr lvl="1" eaLnBrk="1" hangingPunct="1">
              <a:lnSpc>
                <a:spcPct val="90000"/>
              </a:lnSpc>
              <a:buFont typeface="Wingdings" pitchFamily="2" charset="2"/>
              <a:buChar char="ü"/>
              <a:defRPr/>
            </a:pPr>
            <a:r>
              <a:rPr lang="fr-FR" sz="2100" dirty="0" smtClean="0"/>
              <a:t>Transmission en </a:t>
            </a:r>
            <a:r>
              <a:rPr lang="fr-FR" sz="2100" dirty="0" err="1" smtClean="0"/>
              <a:t>Half</a:t>
            </a:r>
            <a:r>
              <a:rPr lang="fr-FR" sz="2100" dirty="0" smtClean="0"/>
              <a:t>-Duplex : Transfert de data (longueur variable) dans une seule direction sous le contrôle des octets de protocoles envoyés par la carte. </a:t>
            </a:r>
          </a:p>
          <a:p>
            <a:pPr lvl="1" eaLnBrk="1" hangingPunct="1">
              <a:lnSpc>
                <a:spcPct val="90000"/>
              </a:lnSpc>
              <a:buFont typeface="Wingdings" pitchFamily="2" charset="2"/>
              <a:buChar char="ü"/>
              <a:defRPr/>
            </a:pPr>
            <a:r>
              <a:rPr lang="fr-FR" sz="2100" dirty="0" smtClean="0"/>
              <a:t>Caractères asynchrones, Orienté octets (c’est la plus petite unité traité par le protocole)</a:t>
            </a:r>
          </a:p>
          <a:p>
            <a:pPr lvl="1" eaLnBrk="1" hangingPunct="1">
              <a:lnSpc>
                <a:spcPct val="90000"/>
              </a:lnSpc>
              <a:buFont typeface="Wingdings" pitchFamily="2" charset="2"/>
              <a:buChar char="ü"/>
              <a:defRPr/>
            </a:pPr>
            <a:endParaRPr lang="fr-FR" sz="2100" dirty="0" smtClean="0"/>
          </a:p>
          <a:p>
            <a:pPr lvl="1" eaLnBrk="1" hangingPunct="1">
              <a:lnSpc>
                <a:spcPct val="90000"/>
              </a:lnSpc>
              <a:buFont typeface="Wingdings" pitchFamily="2" charset="2"/>
              <a:buChar char="ü"/>
              <a:defRPr/>
            </a:pPr>
            <a:endParaRPr lang="fr-FR" sz="2100" dirty="0" smtClean="0"/>
          </a:p>
          <a:p>
            <a:pPr lvl="1" eaLnBrk="1" hangingPunct="1">
              <a:lnSpc>
                <a:spcPct val="90000"/>
              </a:lnSpc>
              <a:buFont typeface="Wingdings" pitchFamily="2" charset="2"/>
              <a:buChar char="ü"/>
              <a:defRPr/>
            </a:pPr>
            <a:endParaRPr lang="fr-FR" sz="2100" dirty="0" smtClean="0"/>
          </a:p>
          <a:p>
            <a:pPr eaLnBrk="1" hangingPunct="1">
              <a:lnSpc>
                <a:spcPct val="90000"/>
              </a:lnSpc>
              <a:buFont typeface="Wingdings" pitchFamily="2" charset="2"/>
              <a:buChar char="Ø"/>
              <a:defRPr/>
            </a:pPr>
            <a:r>
              <a:rPr lang="fr-FR" sz="2800" dirty="0" smtClean="0"/>
              <a:t>Un message est composé d’une </a:t>
            </a:r>
          </a:p>
          <a:p>
            <a:pPr lvl="1" eaLnBrk="1" hangingPunct="1">
              <a:lnSpc>
                <a:spcPct val="90000"/>
              </a:lnSpc>
              <a:buFont typeface="Wingdings" pitchFamily="2" charset="2"/>
              <a:buChar char="ü"/>
              <a:defRPr/>
            </a:pPr>
            <a:r>
              <a:rPr lang="fr-FR" sz="2100" dirty="0" smtClean="0"/>
              <a:t>Commande  initié par le lecteur vers la carte </a:t>
            </a:r>
          </a:p>
          <a:p>
            <a:pPr lvl="1" eaLnBrk="1" hangingPunct="1">
              <a:lnSpc>
                <a:spcPct val="90000"/>
              </a:lnSpc>
              <a:buFont typeface="Wingdings" pitchFamily="2" charset="2"/>
              <a:buChar char="ü"/>
              <a:defRPr/>
            </a:pPr>
            <a:r>
              <a:rPr lang="fr-FR" sz="2100" dirty="0" smtClean="0"/>
              <a:t>Réponse : de la carte vers le lecteur</a:t>
            </a:r>
          </a:p>
        </p:txBody>
      </p:sp>
      <p:sp>
        <p:nvSpPr>
          <p:cNvPr id="167939" name="Titre 395"/>
          <p:cNvSpPr>
            <a:spLocks noGrp="1"/>
          </p:cNvSpPr>
          <p:nvPr>
            <p:ph type="title" idx="4294967295"/>
          </p:nvPr>
        </p:nvSpPr>
        <p:spPr>
          <a:xfrm>
            <a:off x="428625" y="142875"/>
            <a:ext cx="7727950" cy="585788"/>
          </a:xfrm>
        </p:spPr>
        <p:txBody>
          <a:bodyPr/>
          <a:lstStyle/>
          <a:p>
            <a:pPr eaLnBrk="1" hangingPunct="1"/>
            <a:r>
              <a:rPr lang="fr-FR" smtClean="0"/>
              <a:t>Protocole T=0 (1/9)</a:t>
            </a:r>
          </a:p>
        </p:txBody>
      </p:sp>
      <p:grpSp>
        <p:nvGrpSpPr>
          <p:cNvPr id="167940" name="Groupe 387"/>
          <p:cNvGrpSpPr>
            <a:grpSpLocks/>
          </p:cNvGrpSpPr>
          <p:nvPr/>
        </p:nvGrpSpPr>
        <p:grpSpPr bwMode="auto">
          <a:xfrm>
            <a:off x="5500688" y="4429125"/>
            <a:ext cx="3119437" cy="850900"/>
            <a:chOff x="825500" y="3547937"/>
            <a:chExt cx="8007350" cy="1997201"/>
          </a:xfrm>
        </p:grpSpPr>
        <p:grpSp>
          <p:nvGrpSpPr>
            <p:cNvPr id="167941" name="Group 4"/>
            <p:cNvGrpSpPr>
              <a:grpSpLocks/>
            </p:cNvGrpSpPr>
            <p:nvPr/>
          </p:nvGrpSpPr>
          <p:grpSpPr bwMode="auto">
            <a:xfrm>
              <a:off x="825500" y="3886200"/>
              <a:ext cx="2557463" cy="1658938"/>
              <a:chOff x="1016" y="2502"/>
              <a:chExt cx="1487" cy="1045"/>
            </a:xfrm>
          </p:grpSpPr>
          <p:grpSp>
            <p:nvGrpSpPr>
              <p:cNvPr id="167984" name="Group 5"/>
              <p:cNvGrpSpPr>
                <a:grpSpLocks/>
              </p:cNvGrpSpPr>
              <p:nvPr/>
            </p:nvGrpSpPr>
            <p:grpSpPr bwMode="auto">
              <a:xfrm>
                <a:off x="1019" y="2502"/>
                <a:ext cx="1484" cy="1040"/>
                <a:chOff x="1019" y="2502"/>
                <a:chExt cx="1484" cy="1040"/>
              </a:xfrm>
            </p:grpSpPr>
            <p:sp>
              <p:nvSpPr>
                <p:cNvPr id="146" name="Freeform 6"/>
                <p:cNvSpPr>
                  <a:spLocks/>
                </p:cNvSpPr>
                <p:nvPr/>
              </p:nvSpPr>
              <p:spPr bwMode="auto">
                <a:xfrm>
                  <a:off x="1033" y="2503"/>
                  <a:ext cx="1464" cy="892"/>
                </a:xfrm>
                <a:custGeom>
                  <a:avLst/>
                  <a:gdLst>
                    <a:gd name="T0" fmla="*/ 0 w 16078"/>
                    <a:gd name="T1" fmla="*/ 0 h 9832"/>
                    <a:gd name="T2" fmla="*/ 0 w 16078"/>
                    <a:gd name="T3" fmla="*/ 0 h 9832"/>
                    <a:gd name="T4" fmla="*/ 0 w 16078"/>
                    <a:gd name="T5" fmla="*/ 0 h 9832"/>
                    <a:gd name="T6" fmla="*/ 0 w 16078"/>
                    <a:gd name="T7" fmla="*/ 0 h 9832"/>
                    <a:gd name="T8" fmla="*/ 0 w 16078"/>
                    <a:gd name="T9" fmla="*/ 0 h 9832"/>
                    <a:gd name="T10" fmla="*/ 0 w 16078"/>
                    <a:gd name="T11" fmla="*/ 0 h 9832"/>
                    <a:gd name="T12" fmla="*/ 0 w 16078"/>
                    <a:gd name="T13" fmla="*/ 0 h 9832"/>
                    <a:gd name="T14" fmla="*/ 0 w 16078"/>
                    <a:gd name="T15" fmla="*/ 0 h 9832"/>
                    <a:gd name="T16" fmla="*/ 0 w 16078"/>
                    <a:gd name="T17" fmla="*/ 0 h 9832"/>
                    <a:gd name="T18" fmla="*/ 0 w 16078"/>
                    <a:gd name="T19" fmla="*/ 0 h 9832"/>
                    <a:gd name="T20" fmla="*/ 0 w 16078"/>
                    <a:gd name="T21" fmla="*/ 0 h 9832"/>
                    <a:gd name="T22" fmla="*/ 0 w 16078"/>
                    <a:gd name="T23" fmla="*/ 0 h 9832"/>
                    <a:gd name="T24" fmla="*/ 0 w 16078"/>
                    <a:gd name="T25" fmla="*/ 0 h 9832"/>
                    <a:gd name="T26" fmla="*/ 0 w 16078"/>
                    <a:gd name="T27" fmla="*/ 0 h 9832"/>
                    <a:gd name="T28" fmla="*/ 0 w 16078"/>
                    <a:gd name="T29" fmla="*/ 0 h 9832"/>
                    <a:gd name="T30" fmla="*/ 0 w 16078"/>
                    <a:gd name="T31" fmla="*/ 0 h 9832"/>
                    <a:gd name="T32" fmla="*/ 0 w 16078"/>
                    <a:gd name="T33" fmla="*/ 0 h 9832"/>
                    <a:gd name="T34" fmla="*/ 0 w 16078"/>
                    <a:gd name="T35" fmla="*/ 0 h 9832"/>
                    <a:gd name="T36" fmla="*/ 0 w 16078"/>
                    <a:gd name="T37" fmla="*/ 0 h 9832"/>
                    <a:gd name="T38" fmla="*/ 0 w 16078"/>
                    <a:gd name="T39" fmla="*/ 0 h 9832"/>
                    <a:gd name="T40" fmla="*/ 0 w 16078"/>
                    <a:gd name="T41" fmla="*/ 0 h 9832"/>
                    <a:gd name="T42" fmla="*/ 0 w 16078"/>
                    <a:gd name="T43" fmla="*/ 0 h 9832"/>
                    <a:gd name="T44" fmla="*/ 0 w 16078"/>
                    <a:gd name="T45" fmla="*/ 0 h 9832"/>
                    <a:gd name="T46" fmla="*/ 0 w 16078"/>
                    <a:gd name="T47" fmla="*/ 0 h 9832"/>
                    <a:gd name="T48" fmla="*/ 0 w 16078"/>
                    <a:gd name="T49" fmla="*/ 0 h 9832"/>
                    <a:gd name="T50" fmla="*/ 0 w 16078"/>
                    <a:gd name="T51" fmla="*/ 0 h 9832"/>
                    <a:gd name="T52" fmla="*/ 0 w 16078"/>
                    <a:gd name="T53" fmla="*/ 0 h 9832"/>
                    <a:gd name="T54" fmla="*/ 0 w 16078"/>
                    <a:gd name="T55" fmla="*/ 0 h 9832"/>
                    <a:gd name="T56" fmla="*/ 0 w 16078"/>
                    <a:gd name="T57" fmla="*/ 0 h 9832"/>
                    <a:gd name="T58" fmla="*/ 0 w 16078"/>
                    <a:gd name="T59" fmla="*/ 0 h 9832"/>
                    <a:gd name="T60" fmla="*/ 0 w 16078"/>
                    <a:gd name="T61" fmla="*/ 0 h 9832"/>
                    <a:gd name="T62" fmla="*/ 0 w 16078"/>
                    <a:gd name="T63" fmla="*/ 0 h 9832"/>
                    <a:gd name="T64" fmla="*/ 0 w 16078"/>
                    <a:gd name="T65" fmla="*/ 0 h 9832"/>
                    <a:gd name="T66" fmla="*/ 0 w 16078"/>
                    <a:gd name="T67" fmla="*/ 0 h 9832"/>
                    <a:gd name="T68" fmla="*/ 0 w 16078"/>
                    <a:gd name="T69" fmla="*/ 0 h 9832"/>
                    <a:gd name="T70" fmla="*/ 0 w 16078"/>
                    <a:gd name="T71" fmla="*/ 0 h 9832"/>
                    <a:gd name="T72" fmla="*/ 0 w 16078"/>
                    <a:gd name="T73" fmla="*/ 0 h 9832"/>
                    <a:gd name="T74" fmla="*/ 0 w 16078"/>
                    <a:gd name="T75" fmla="*/ 0 h 9832"/>
                    <a:gd name="T76" fmla="*/ 0 w 16078"/>
                    <a:gd name="T77" fmla="*/ 0 h 9832"/>
                    <a:gd name="T78" fmla="*/ 0 w 16078"/>
                    <a:gd name="T79" fmla="*/ 0 h 9832"/>
                    <a:gd name="T80" fmla="*/ 0 w 16078"/>
                    <a:gd name="T81" fmla="*/ 0 h 9832"/>
                    <a:gd name="T82" fmla="*/ 0 w 16078"/>
                    <a:gd name="T83" fmla="*/ 0 h 9832"/>
                    <a:gd name="T84" fmla="*/ 0 w 16078"/>
                    <a:gd name="T85" fmla="*/ 0 h 9832"/>
                    <a:gd name="T86" fmla="*/ 0 w 16078"/>
                    <a:gd name="T87" fmla="*/ 0 h 9832"/>
                    <a:gd name="T88" fmla="*/ 0 w 16078"/>
                    <a:gd name="T89" fmla="*/ 0 h 9832"/>
                    <a:gd name="T90" fmla="*/ 0 w 16078"/>
                    <a:gd name="T91" fmla="*/ 0 h 9832"/>
                    <a:gd name="T92" fmla="*/ 0 w 16078"/>
                    <a:gd name="T93" fmla="*/ 0 h 9832"/>
                    <a:gd name="T94" fmla="*/ 0 w 16078"/>
                    <a:gd name="T95" fmla="*/ 0 h 9832"/>
                    <a:gd name="T96" fmla="*/ 0 w 16078"/>
                    <a:gd name="T97" fmla="*/ 0 h 9832"/>
                    <a:gd name="T98" fmla="*/ 0 w 16078"/>
                    <a:gd name="T99" fmla="*/ 0 h 9832"/>
                    <a:gd name="T100" fmla="*/ 0 w 16078"/>
                    <a:gd name="T101" fmla="*/ 0 h 9832"/>
                    <a:gd name="T102" fmla="*/ 0 w 16078"/>
                    <a:gd name="T103" fmla="*/ 0 h 9832"/>
                    <a:gd name="T104" fmla="*/ 0 w 16078"/>
                    <a:gd name="T105" fmla="*/ 0 h 9832"/>
                    <a:gd name="T106" fmla="*/ 0 w 16078"/>
                    <a:gd name="T107" fmla="*/ 0 h 98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078"/>
                    <a:gd name="T163" fmla="*/ 0 h 9832"/>
                    <a:gd name="T164" fmla="*/ 16078 w 16078"/>
                    <a:gd name="T165" fmla="*/ 9832 h 98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078" h="9832">
                      <a:moveTo>
                        <a:pt x="3018" y="4631"/>
                      </a:moveTo>
                      <a:lnTo>
                        <a:pt x="3166" y="4736"/>
                      </a:lnTo>
                      <a:lnTo>
                        <a:pt x="3380" y="4888"/>
                      </a:lnTo>
                      <a:lnTo>
                        <a:pt x="3656" y="5084"/>
                      </a:lnTo>
                      <a:lnTo>
                        <a:pt x="3983" y="5318"/>
                      </a:lnTo>
                      <a:lnTo>
                        <a:pt x="4355" y="5584"/>
                      </a:lnTo>
                      <a:lnTo>
                        <a:pt x="4765" y="5881"/>
                      </a:lnTo>
                      <a:lnTo>
                        <a:pt x="5206" y="6201"/>
                      </a:lnTo>
                      <a:lnTo>
                        <a:pt x="5668" y="6541"/>
                      </a:lnTo>
                      <a:lnTo>
                        <a:pt x="6147" y="6895"/>
                      </a:lnTo>
                      <a:lnTo>
                        <a:pt x="6633" y="7258"/>
                      </a:lnTo>
                      <a:lnTo>
                        <a:pt x="7121" y="7626"/>
                      </a:lnTo>
                      <a:lnTo>
                        <a:pt x="7601" y="7994"/>
                      </a:lnTo>
                      <a:lnTo>
                        <a:pt x="8068" y="8359"/>
                      </a:lnTo>
                      <a:lnTo>
                        <a:pt x="8513" y="8712"/>
                      </a:lnTo>
                      <a:lnTo>
                        <a:pt x="8928" y="9052"/>
                      </a:lnTo>
                      <a:lnTo>
                        <a:pt x="9309" y="9373"/>
                      </a:lnTo>
                      <a:lnTo>
                        <a:pt x="9316" y="9380"/>
                      </a:lnTo>
                      <a:lnTo>
                        <a:pt x="9339" y="9401"/>
                      </a:lnTo>
                      <a:lnTo>
                        <a:pt x="9374" y="9433"/>
                      </a:lnTo>
                      <a:lnTo>
                        <a:pt x="9422" y="9474"/>
                      </a:lnTo>
                      <a:lnTo>
                        <a:pt x="9480" y="9521"/>
                      </a:lnTo>
                      <a:lnTo>
                        <a:pt x="9549" y="9572"/>
                      </a:lnTo>
                      <a:lnTo>
                        <a:pt x="9624" y="9625"/>
                      </a:lnTo>
                      <a:lnTo>
                        <a:pt x="9706" y="9676"/>
                      </a:lnTo>
                      <a:lnTo>
                        <a:pt x="9795" y="9724"/>
                      </a:lnTo>
                      <a:lnTo>
                        <a:pt x="9887" y="9766"/>
                      </a:lnTo>
                      <a:lnTo>
                        <a:pt x="9981" y="9799"/>
                      </a:lnTo>
                      <a:lnTo>
                        <a:pt x="10078" y="9822"/>
                      </a:lnTo>
                      <a:lnTo>
                        <a:pt x="10174" y="9832"/>
                      </a:lnTo>
                      <a:lnTo>
                        <a:pt x="10270" y="9826"/>
                      </a:lnTo>
                      <a:lnTo>
                        <a:pt x="10362" y="9803"/>
                      </a:lnTo>
                      <a:lnTo>
                        <a:pt x="10451" y="9759"/>
                      </a:lnTo>
                      <a:lnTo>
                        <a:pt x="10586" y="9673"/>
                      </a:lnTo>
                      <a:lnTo>
                        <a:pt x="10817" y="9527"/>
                      </a:lnTo>
                      <a:lnTo>
                        <a:pt x="11128" y="9331"/>
                      </a:lnTo>
                      <a:lnTo>
                        <a:pt x="11505" y="9093"/>
                      </a:lnTo>
                      <a:lnTo>
                        <a:pt x="11935" y="8822"/>
                      </a:lnTo>
                      <a:lnTo>
                        <a:pt x="12403" y="8528"/>
                      </a:lnTo>
                      <a:lnTo>
                        <a:pt x="12894" y="8219"/>
                      </a:lnTo>
                      <a:lnTo>
                        <a:pt x="13394" y="7905"/>
                      </a:lnTo>
                      <a:lnTo>
                        <a:pt x="13889" y="7594"/>
                      </a:lnTo>
                      <a:lnTo>
                        <a:pt x="14364" y="7295"/>
                      </a:lnTo>
                      <a:lnTo>
                        <a:pt x="14805" y="7017"/>
                      </a:lnTo>
                      <a:lnTo>
                        <a:pt x="15198" y="6770"/>
                      </a:lnTo>
                      <a:lnTo>
                        <a:pt x="15529" y="6563"/>
                      </a:lnTo>
                      <a:lnTo>
                        <a:pt x="15783" y="6403"/>
                      </a:lnTo>
                      <a:lnTo>
                        <a:pt x="15946" y="6301"/>
                      </a:lnTo>
                      <a:lnTo>
                        <a:pt x="16004" y="6265"/>
                      </a:lnTo>
                      <a:lnTo>
                        <a:pt x="16004" y="6264"/>
                      </a:lnTo>
                      <a:lnTo>
                        <a:pt x="16007" y="6262"/>
                      </a:lnTo>
                      <a:lnTo>
                        <a:pt x="16011" y="6259"/>
                      </a:lnTo>
                      <a:lnTo>
                        <a:pt x="16016" y="6256"/>
                      </a:lnTo>
                      <a:lnTo>
                        <a:pt x="16022" y="6251"/>
                      </a:lnTo>
                      <a:lnTo>
                        <a:pt x="16028" y="6245"/>
                      </a:lnTo>
                      <a:lnTo>
                        <a:pt x="16036" y="6238"/>
                      </a:lnTo>
                      <a:lnTo>
                        <a:pt x="16043" y="6229"/>
                      </a:lnTo>
                      <a:lnTo>
                        <a:pt x="16050" y="6220"/>
                      </a:lnTo>
                      <a:lnTo>
                        <a:pt x="16057" y="6209"/>
                      </a:lnTo>
                      <a:lnTo>
                        <a:pt x="16063" y="6198"/>
                      </a:lnTo>
                      <a:lnTo>
                        <a:pt x="16068" y="6185"/>
                      </a:lnTo>
                      <a:lnTo>
                        <a:pt x="16073" y="6172"/>
                      </a:lnTo>
                      <a:lnTo>
                        <a:pt x="16076" y="6158"/>
                      </a:lnTo>
                      <a:lnTo>
                        <a:pt x="16078" y="6143"/>
                      </a:lnTo>
                      <a:lnTo>
                        <a:pt x="16078" y="6127"/>
                      </a:lnTo>
                      <a:lnTo>
                        <a:pt x="16074" y="6123"/>
                      </a:lnTo>
                      <a:lnTo>
                        <a:pt x="16070" y="6119"/>
                      </a:lnTo>
                      <a:lnTo>
                        <a:pt x="16066" y="6115"/>
                      </a:lnTo>
                      <a:lnTo>
                        <a:pt x="16062" y="6112"/>
                      </a:lnTo>
                      <a:lnTo>
                        <a:pt x="16058" y="6109"/>
                      </a:lnTo>
                      <a:lnTo>
                        <a:pt x="16054" y="6105"/>
                      </a:lnTo>
                      <a:lnTo>
                        <a:pt x="16050" y="6102"/>
                      </a:lnTo>
                      <a:lnTo>
                        <a:pt x="16045" y="6099"/>
                      </a:lnTo>
                      <a:lnTo>
                        <a:pt x="16041" y="6096"/>
                      </a:lnTo>
                      <a:lnTo>
                        <a:pt x="16036" y="6093"/>
                      </a:lnTo>
                      <a:lnTo>
                        <a:pt x="16031" y="6090"/>
                      </a:lnTo>
                      <a:lnTo>
                        <a:pt x="16026" y="6087"/>
                      </a:lnTo>
                      <a:lnTo>
                        <a:pt x="16021" y="6083"/>
                      </a:lnTo>
                      <a:lnTo>
                        <a:pt x="16016" y="6080"/>
                      </a:lnTo>
                      <a:lnTo>
                        <a:pt x="16010" y="6076"/>
                      </a:lnTo>
                      <a:lnTo>
                        <a:pt x="16004" y="6072"/>
                      </a:lnTo>
                      <a:lnTo>
                        <a:pt x="15932" y="6021"/>
                      </a:lnTo>
                      <a:lnTo>
                        <a:pt x="15808" y="5933"/>
                      </a:lnTo>
                      <a:lnTo>
                        <a:pt x="15642" y="5811"/>
                      </a:lnTo>
                      <a:lnTo>
                        <a:pt x="15438" y="5665"/>
                      </a:lnTo>
                      <a:lnTo>
                        <a:pt x="15205" y="5496"/>
                      </a:lnTo>
                      <a:lnTo>
                        <a:pt x="14952" y="5313"/>
                      </a:lnTo>
                      <a:lnTo>
                        <a:pt x="14686" y="5120"/>
                      </a:lnTo>
                      <a:lnTo>
                        <a:pt x="14416" y="4923"/>
                      </a:lnTo>
                      <a:lnTo>
                        <a:pt x="14147" y="4728"/>
                      </a:lnTo>
                      <a:lnTo>
                        <a:pt x="13889" y="4541"/>
                      </a:lnTo>
                      <a:lnTo>
                        <a:pt x="13650" y="4366"/>
                      </a:lnTo>
                      <a:lnTo>
                        <a:pt x="13436" y="4212"/>
                      </a:lnTo>
                      <a:lnTo>
                        <a:pt x="13256" y="4081"/>
                      </a:lnTo>
                      <a:lnTo>
                        <a:pt x="13119" y="3980"/>
                      </a:lnTo>
                      <a:lnTo>
                        <a:pt x="13030" y="3916"/>
                      </a:lnTo>
                      <a:lnTo>
                        <a:pt x="12999" y="3894"/>
                      </a:lnTo>
                      <a:lnTo>
                        <a:pt x="9907" y="1945"/>
                      </a:lnTo>
                      <a:lnTo>
                        <a:pt x="9878" y="1927"/>
                      </a:lnTo>
                      <a:lnTo>
                        <a:pt x="9797" y="1878"/>
                      </a:lnTo>
                      <a:lnTo>
                        <a:pt x="9667" y="1802"/>
                      </a:lnTo>
                      <a:lnTo>
                        <a:pt x="9496" y="1702"/>
                      </a:lnTo>
                      <a:lnTo>
                        <a:pt x="9289" y="1581"/>
                      </a:lnTo>
                      <a:lnTo>
                        <a:pt x="9051" y="1444"/>
                      </a:lnTo>
                      <a:lnTo>
                        <a:pt x="8788" y="1295"/>
                      </a:lnTo>
                      <a:lnTo>
                        <a:pt x="8505" y="1138"/>
                      </a:lnTo>
                      <a:lnTo>
                        <a:pt x="8206" y="975"/>
                      </a:lnTo>
                      <a:lnTo>
                        <a:pt x="7901" y="812"/>
                      </a:lnTo>
                      <a:lnTo>
                        <a:pt x="7592" y="651"/>
                      </a:lnTo>
                      <a:lnTo>
                        <a:pt x="7286" y="498"/>
                      </a:lnTo>
                      <a:lnTo>
                        <a:pt x="6988" y="355"/>
                      </a:lnTo>
                      <a:lnTo>
                        <a:pt x="6704" y="227"/>
                      </a:lnTo>
                      <a:lnTo>
                        <a:pt x="6438" y="118"/>
                      </a:lnTo>
                      <a:lnTo>
                        <a:pt x="6199" y="30"/>
                      </a:lnTo>
                      <a:lnTo>
                        <a:pt x="6175" y="22"/>
                      </a:lnTo>
                      <a:lnTo>
                        <a:pt x="6156" y="15"/>
                      </a:lnTo>
                      <a:lnTo>
                        <a:pt x="6140" y="10"/>
                      </a:lnTo>
                      <a:lnTo>
                        <a:pt x="6127" y="6"/>
                      </a:lnTo>
                      <a:lnTo>
                        <a:pt x="6117" y="3"/>
                      </a:lnTo>
                      <a:lnTo>
                        <a:pt x="6108" y="1"/>
                      </a:lnTo>
                      <a:lnTo>
                        <a:pt x="6100" y="0"/>
                      </a:lnTo>
                      <a:lnTo>
                        <a:pt x="6094" y="0"/>
                      </a:lnTo>
                      <a:lnTo>
                        <a:pt x="6088" y="1"/>
                      </a:lnTo>
                      <a:lnTo>
                        <a:pt x="6082" y="3"/>
                      </a:lnTo>
                      <a:lnTo>
                        <a:pt x="6076" y="5"/>
                      </a:lnTo>
                      <a:lnTo>
                        <a:pt x="6069" y="9"/>
                      </a:lnTo>
                      <a:lnTo>
                        <a:pt x="6060" y="13"/>
                      </a:lnTo>
                      <a:lnTo>
                        <a:pt x="6050" y="18"/>
                      </a:lnTo>
                      <a:lnTo>
                        <a:pt x="6038" y="23"/>
                      </a:lnTo>
                      <a:lnTo>
                        <a:pt x="6023" y="30"/>
                      </a:lnTo>
                      <a:lnTo>
                        <a:pt x="31" y="2928"/>
                      </a:lnTo>
                      <a:lnTo>
                        <a:pt x="30" y="2928"/>
                      </a:lnTo>
                      <a:lnTo>
                        <a:pt x="29" y="2928"/>
                      </a:lnTo>
                      <a:lnTo>
                        <a:pt x="28" y="2929"/>
                      </a:lnTo>
                      <a:lnTo>
                        <a:pt x="27" y="2930"/>
                      </a:lnTo>
                      <a:lnTo>
                        <a:pt x="26" y="2930"/>
                      </a:lnTo>
                      <a:lnTo>
                        <a:pt x="24" y="2932"/>
                      </a:lnTo>
                      <a:lnTo>
                        <a:pt x="22" y="2933"/>
                      </a:lnTo>
                      <a:lnTo>
                        <a:pt x="20" y="2934"/>
                      </a:lnTo>
                      <a:lnTo>
                        <a:pt x="18" y="2936"/>
                      </a:lnTo>
                      <a:lnTo>
                        <a:pt x="15" y="2937"/>
                      </a:lnTo>
                      <a:lnTo>
                        <a:pt x="12" y="2939"/>
                      </a:lnTo>
                      <a:lnTo>
                        <a:pt x="9" y="2941"/>
                      </a:lnTo>
                      <a:lnTo>
                        <a:pt x="6" y="2944"/>
                      </a:lnTo>
                      <a:lnTo>
                        <a:pt x="3" y="2946"/>
                      </a:lnTo>
                      <a:lnTo>
                        <a:pt x="0" y="2949"/>
                      </a:lnTo>
                      <a:lnTo>
                        <a:pt x="159" y="3029"/>
                      </a:lnTo>
                      <a:lnTo>
                        <a:pt x="184" y="3042"/>
                      </a:lnTo>
                      <a:lnTo>
                        <a:pt x="256" y="3080"/>
                      </a:lnTo>
                      <a:lnTo>
                        <a:pt x="371" y="3140"/>
                      </a:lnTo>
                      <a:lnTo>
                        <a:pt x="521" y="3220"/>
                      </a:lnTo>
                      <a:lnTo>
                        <a:pt x="701" y="3315"/>
                      </a:lnTo>
                      <a:lnTo>
                        <a:pt x="906" y="3424"/>
                      </a:lnTo>
                      <a:lnTo>
                        <a:pt x="1129" y="3544"/>
                      </a:lnTo>
                      <a:lnTo>
                        <a:pt x="1363" y="3672"/>
                      </a:lnTo>
                      <a:lnTo>
                        <a:pt x="1606" y="3805"/>
                      </a:lnTo>
                      <a:lnTo>
                        <a:pt x="1850" y="3939"/>
                      </a:lnTo>
                      <a:lnTo>
                        <a:pt x="2089" y="4073"/>
                      </a:lnTo>
                      <a:lnTo>
                        <a:pt x="2318" y="4203"/>
                      </a:lnTo>
                      <a:lnTo>
                        <a:pt x="2532" y="4326"/>
                      </a:lnTo>
                      <a:lnTo>
                        <a:pt x="2723" y="4441"/>
                      </a:lnTo>
                      <a:lnTo>
                        <a:pt x="2886" y="4543"/>
                      </a:lnTo>
                      <a:lnTo>
                        <a:pt x="3018" y="4631"/>
                      </a:lnTo>
                      <a:close/>
                    </a:path>
                  </a:pathLst>
                </a:custGeom>
                <a:solidFill>
                  <a:srgbClr val="F7F7E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47" name="Freeform 7"/>
                <p:cNvSpPr>
                  <a:spLocks/>
                </p:cNvSpPr>
                <p:nvPr/>
              </p:nvSpPr>
              <p:spPr bwMode="auto">
                <a:xfrm>
                  <a:off x="1182" y="2610"/>
                  <a:ext cx="1137" cy="725"/>
                </a:xfrm>
                <a:custGeom>
                  <a:avLst/>
                  <a:gdLst>
                    <a:gd name="T0" fmla="*/ 0 w 12518"/>
                    <a:gd name="T1" fmla="*/ 0 h 7973"/>
                    <a:gd name="T2" fmla="*/ 0 w 12518"/>
                    <a:gd name="T3" fmla="*/ 0 h 7973"/>
                    <a:gd name="T4" fmla="*/ 0 w 12518"/>
                    <a:gd name="T5" fmla="*/ 0 h 7973"/>
                    <a:gd name="T6" fmla="*/ 0 w 12518"/>
                    <a:gd name="T7" fmla="*/ 0 h 7973"/>
                    <a:gd name="T8" fmla="*/ 0 w 12518"/>
                    <a:gd name="T9" fmla="*/ 0 h 7973"/>
                    <a:gd name="T10" fmla="*/ 0 w 12518"/>
                    <a:gd name="T11" fmla="*/ 0 h 7973"/>
                    <a:gd name="T12" fmla="*/ 0 w 12518"/>
                    <a:gd name="T13" fmla="*/ 0 h 7973"/>
                    <a:gd name="T14" fmla="*/ 0 w 12518"/>
                    <a:gd name="T15" fmla="*/ 0 h 7973"/>
                    <a:gd name="T16" fmla="*/ 0 w 12518"/>
                    <a:gd name="T17" fmla="*/ 0 h 7973"/>
                    <a:gd name="T18" fmla="*/ 0 w 12518"/>
                    <a:gd name="T19" fmla="*/ 0 h 7973"/>
                    <a:gd name="T20" fmla="*/ 0 w 12518"/>
                    <a:gd name="T21" fmla="*/ 0 h 7973"/>
                    <a:gd name="T22" fmla="*/ 0 w 12518"/>
                    <a:gd name="T23" fmla="*/ 0 h 7973"/>
                    <a:gd name="T24" fmla="*/ 0 w 12518"/>
                    <a:gd name="T25" fmla="*/ 0 h 7973"/>
                    <a:gd name="T26" fmla="*/ 0 w 12518"/>
                    <a:gd name="T27" fmla="*/ 0 h 7973"/>
                    <a:gd name="T28" fmla="*/ 0 w 12518"/>
                    <a:gd name="T29" fmla="*/ 0 h 7973"/>
                    <a:gd name="T30" fmla="*/ 0 w 12518"/>
                    <a:gd name="T31" fmla="*/ 0 h 7973"/>
                    <a:gd name="T32" fmla="*/ 0 w 12518"/>
                    <a:gd name="T33" fmla="*/ 0 h 7973"/>
                    <a:gd name="T34" fmla="*/ 0 w 12518"/>
                    <a:gd name="T35" fmla="*/ 0 h 7973"/>
                    <a:gd name="T36" fmla="*/ 0 w 12518"/>
                    <a:gd name="T37" fmla="*/ 0 h 7973"/>
                    <a:gd name="T38" fmla="*/ 0 w 12518"/>
                    <a:gd name="T39" fmla="*/ 0 h 7973"/>
                    <a:gd name="T40" fmla="*/ 0 w 12518"/>
                    <a:gd name="T41" fmla="*/ 0 h 7973"/>
                    <a:gd name="T42" fmla="*/ 0 w 12518"/>
                    <a:gd name="T43" fmla="*/ 0 h 7973"/>
                    <a:gd name="T44" fmla="*/ 0 w 12518"/>
                    <a:gd name="T45" fmla="*/ 0 h 7973"/>
                    <a:gd name="T46" fmla="*/ 0 w 12518"/>
                    <a:gd name="T47" fmla="*/ 0 h 7973"/>
                    <a:gd name="T48" fmla="*/ 0 w 12518"/>
                    <a:gd name="T49" fmla="*/ 0 h 7973"/>
                    <a:gd name="T50" fmla="*/ 0 w 12518"/>
                    <a:gd name="T51" fmla="*/ 0 h 7973"/>
                    <a:gd name="T52" fmla="*/ 0 w 12518"/>
                    <a:gd name="T53" fmla="*/ 0 h 7973"/>
                    <a:gd name="T54" fmla="*/ 0 w 12518"/>
                    <a:gd name="T55" fmla="*/ 0 h 7973"/>
                    <a:gd name="T56" fmla="*/ 0 w 12518"/>
                    <a:gd name="T57" fmla="*/ 0 h 7973"/>
                    <a:gd name="T58" fmla="*/ 0 w 12518"/>
                    <a:gd name="T59" fmla="*/ 0 h 7973"/>
                    <a:gd name="T60" fmla="*/ 0 w 12518"/>
                    <a:gd name="T61" fmla="*/ 0 h 7973"/>
                    <a:gd name="T62" fmla="*/ 0 w 12518"/>
                    <a:gd name="T63" fmla="*/ 0 h 7973"/>
                    <a:gd name="T64" fmla="*/ 0 w 12518"/>
                    <a:gd name="T65" fmla="*/ 0 h 7973"/>
                    <a:gd name="T66" fmla="*/ 0 w 12518"/>
                    <a:gd name="T67" fmla="*/ 0 h 7973"/>
                    <a:gd name="T68" fmla="*/ 0 w 12518"/>
                    <a:gd name="T69" fmla="*/ 0 h 7973"/>
                    <a:gd name="T70" fmla="*/ 0 w 12518"/>
                    <a:gd name="T71" fmla="*/ 0 h 7973"/>
                    <a:gd name="T72" fmla="*/ 0 w 12518"/>
                    <a:gd name="T73" fmla="*/ 0 h 7973"/>
                    <a:gd name="T74" fmla="*/ 0 w 12518"/>
                    <a:gd name="T75" fmla="*/ 0 h 7973"/>
                    <a:gd name="T76" fmla="*/ 0 w 12518"/>
                    <a:gd name="T77" fmla="*/ 0 h 7973"/>
                    <a:gd name="T78" fmla="*/ 0 w 12518"/>
                    <a:gd name="T79" fmla="*/ 0 h 7973"/>
                    <a:gd name="T80" fmla="*/ 0 w 12518"/>
                    <a:gd name="T81" fmla="*/ 0 h 7973"/>
                    <a:gd name="T82" fmla="*/ 0 w 12518"/>
                    <a:gd name="T83" fmla="*/ 0 h 7973"/>
                    <a:gd name="T84" fmla="*/ 0 w 12518"/>
                    <a:gd name="T85" fmla="*/ 0 h 7973"/>
                    <a:gd name="T86" fmla="*/ 0 w 12518"/>
                    <a:gd name="T87" fmla="*/ 0 h 7973"/>
                    <a:gd name="T88" fmla="*/ 0 w 12518"/>
                    <a:gd name="T89" fmla="*/ 0 h 7973"/>
                    <a:gd name="T90" fmla="*/ 0 w 12518"/>
                    <a:gd name="T91" fmla="*/ 0 h 7973"/>
                    <a:gd name="T92" fmla="*/ 0 w 12518"/>
                    <a:gd name="T93" fmla="*/ 0 h 7973"/>
                    <a:gd name="T94" fmla="*/ 0 w 12518"/>
                    <a:gd name="T95" fmla="*/ 0 h 7973"/>
                    <a:gd name="T96" fmla="*/ 0 w 12518"/>
                    <a:gd name="T97" fmla="*/ 0 h 7973"/>
                    <a:gd name="T98" fmla="*/ 0 w 12518"/>
                    <a:gd name="T99" fmla="*/ 0 h 7973"/>
                    <a:gd name="T100" fmla="*/ 0 w 12518"/>
                    <a:gd name="T101" fmla="*/ 0 h 7973"/>
                    <a:gd name="T102" fmla="*/ 0 w 12518"/>
                    <a:gd name="T103" fmla="*/ 0 h 7973"/>
                    <a:gd name="T104" fmla="*/ 0 w 12518"/>
                    <a:gd name="T105" fmla="*/ 0 h 7973"/>
                    <a:gd name="T106" fmla="*/ 0 w 12518"/>
                    <a:gd name="T107" fmla="*/ 0 h 797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518"/>
                    <a:gd name="T163" fmla="*/ 0 h 7973"/>
                    <a:gd name="T164" fmla="*/ 12518 w 12518"/>
                    <a:gd name="T165" fmla="*/ 7973 h 797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518" h="7973">
                      <a:moveTo>
                        <a:pt x="2882" y="0"/>
                      </a:moveTo>
                      <a:lnTo>
                        <a:pt x="0" y="1405"/>
                      </a:lnTo>
                      <a:lnTo>
                        <a:pt x="2583" y="2880"/>
                      </a:lnTo>
                      <a:lnTo>
                        <a:pt x="2620" y="2905"/>
                      </a:lnTo>
                      <a:lnTo>
                        <a:pt x="2728" y="2976"/>
                      </a:lnTo>
                      <a:lnTo>
                        <a:pt x="2900" y="3088"/>
                      </a:lnTo>
                      <a:lnTo>
                        <a:pt x="3129" y="3240"/>
                      </a:lnTo>
                      <a:lnTo>
                        <a:pt x="3408" y="3425"/>
                      </a:lnTo>
                      <a:lnTo>
                        <a:pt x="3731" y="3641"/>
                      </a:lnTo>
                      <a:lnTo>
                        <a:pt x="4090" y="3883"/>
                      </a:lnTo>
                      <a:lnTo>
                        <a:pt x="4479" y="4146"/>
                      </a:lnTo>
                      <a:lnTo>
                        <a:pt x="4891" y="4427"/>
                      </a:lnTo>
                      <a:lnTo>
                        <a:pt x="5317" y="4722"/>
                      </a:lnTo>
                      <a:lnTo>
                        <a:pt x="5754" y="5027"/>
                      </a:lnTo>
                      <a:lnTo>
                        <a:pt x="6194" y="5337"/>
                      </a:lnTo>
                      <a:lnTo>
                        <a:pt x="6629" y="5648"/>
                      </a:lnTo>
                      <a:lnTo>
                        <a:pt x="7051" y="5957"/>
                      </a:lnTo>
                      <a:lnTo>
                        <a:pt x="7457" y="6259"/>
                      </a:lnTo>
                      <a:lnTo>
                        <a:pt x="7837" y="6550"/>
                      </a:lnTo>
                      <a:lnTo>
                        <a:pt x="8173" y="6812"/>
                      </a:lnTo>
                      <a:lnTo>
                        <a:pt x="8463" y="7040"/>
                      </a:lnTo>
                      <a:lnTo>
                        <a:pt x="8712" y="7236"/>
                      </a:lnTo>
                      <a:lnTo>
                        <a:pt x="8922" y="7402"/>
                      </a:lnTo>
                      <a:lnTo>
                        <a:pt x="9096" y="7542"/>
                      </a:lnTo>
                      <a:lnTo>
                        <a:pt x="9240" y="7656"/>
                      </a:lnTo>
                      <a:lnTo>
                        <a:pt x="9353" y="7748"/>
                      </a:lnTo>
                      <a:lnTo>
                        <a:pt x="9442" y="7822"/>
                      </a:lnTo>
                      <a:lnTo>
                        <a:pt x="9508" y="7876"/>
                      </a:lnTo>
                      <a:lnTo>
                        <a:pt x="9554" y="7916"/>
                      </a:lnTo>
                      <a:lnTo>
                        <a:pt x="9585" y="7943"/>
                      </a:lnTo>
                      <a:lnTo>
                        <a:pt x="9603" y="7960"/>
                      </a:lnTo>
                      <a:lnTo>
                        <a:pt x="9611" y="7969"/>
                      </a:lnTo>
                      <a:lnTo>
                        <a:pt x="9613" y="7973"/>
                      </a:lnTo>
                      <a:lnTo>
                        <a:pt x="9612" y="7973"/>
                      </a:lnTo>
                      <a:lnTo>
                        <a:pt x="9611" y="7973"/>
                      </a:lnTo>
                      <a:lnTo>
                        <a:pt x="12518" y="6146"/>
                      </a:lnTo>
                      <a:lnTo>
                        <a:pt x="9735" y="4091"/>
                      </a:lnTo>
                      <a:lnTo>
                        <a:pt x="9705" y="4070"/>
                      </a:lnTo>
                      <a:lnTo>
                        <a:pt x="9617" y="4011"/>
                      </a:lnTo>
                      <a:lnTo>
                        <a:pt x="9480" y="3918"/>
                      </a:lnTo>
                      <a:lnTo>
                        <a:pt x="9296" y="3793"/>
                      </a:lnTo>
                      <a:lnTo>
                        <a:pt x="9071" y="3643"/>
                      </a:lnTo>
                      <a:lnTo>
                        <a:pt x="8811" y="3469"/>
                      </a:lnTo>
                      <a:lnTo>
                        <a:pt x="8521" y="3278"/>
                      </a:lnTo>
                      <a:lnTo>
                        <a:pt x="8206" y="3071"/>
                      </a:lnTo>
                      <a:lnTo>
                        <a:pt x="7871" y="2852"/>
                      </a:lnTo>
                      <a:lnTo>
                        <a:pt x="7520" y="2628"/>
                      </a:lnTo>
                      <a:lnTo>
                        <a:pt x="7162" y="2400"/>
                      </a:lnTo>
                      <a:lnTo>
                        <a:pt x="6798" y="2173"/>
                      </a:lnTo>
                      <a:lnTo>
                        <a:pt x="6437" y="1950"/>
                      </a:lnTo>
                      <a:lnTo>
                        <a:pt x="6081" y="1737"/>
                      </a:lnTo>
                      <a:lnTo>
                        <a:pt x="5738" y="1536"/>
                      </a:lnTo>
                      <a:lnTo>
                        <a:pt x="5412" y="1353"/>
                      </a:lnTo>
                      <a:lnTo>
                        <a:pt x="2882" y="0"/>
                      </a:lnTo>
                      <a:close/>
                    </a:path>
                  </a:pathLst>
                </a:custGeom>
                <a:solidFill>
                  <a:srgbClr val="051C3F"/>
                </a:solidFill>
                <a:ln w="9525">
                  <a:noFill/>
                  <a:round/>
                  <a:headEnd/>
                  <a:tailEnd/>
                </a:ln>
              </p:spPr>
              <p:txBody>
                <a:bodyPr/>
                <a:lstStyle/>
                <a:p>
                  <a:pPr algn="ctr">
                    <a:defRPr/>
                  </a:pPr>
                  <a:endParaRPr lang="fr-FR" sz="1400">
                    <a:latin typeface="+mn-lt"/>
                    <a:cs typeface="Arial" pitchFamily="34" charset="0"/>
                  </a:endParaRPr>
                </a:p>
              </p:txBody>
            </p:sp>
            <p:sp>
              <p:nvSpPr>
                <p:cNvPr id="148" name="Freeform 8"/>
                <p:cNvSpPr>
                  <a:spLocks/>
                </p:cNvSpPr>
                <p:nvPr/>
              </p:nvSpPr>
              <p:spPr bwMode="auto">
                <a:xfrm>
                  <a:off x="1741" y="2775"/>
                  <a:ext cx="578" cy="559"/>
                </a:xfrm>
                <a:custGeom>
                  <a:avLst/>
                  <a:gdLst>
                    <a:gd name="T0" fmla="*/ 0 w 6353"/>
                    <a:gd name="T1" fmla="*/ 0 h 6168"/>
                    <a:gd name="T2" fmla="*/ 0 w 6353"/>
                    <a:gd name="T3" fmla="*/ 0 h 6168"/>
                    <a:gd name="T4" fmla="*/ 0 w 6353"/>
                    <a:gd name="T5" fmla="*/ 0 h 6168"/>
                    <a:gd name="T6" fmla="*/ 0 w 6353"/>
                    <a:gd name="T7" fmla="*/ 0 h 6168"/>
                    <a:gd name="T8" fmla="*/ 0 w 6353"/>
                    <a:gd name="T9" fmla="*/ 0 h 6168"/>
                    <a:gd name="T10" fmla="*/ 0 w 6353"/>
                    <a:gd name="T11" fmla="*/ 0 h 6168"/>
                    <a:gd name="T12" fmla="*/ 0 w 6353"/>
                    <a:gd name="T13" fmla="*/ 0 h 6168"/>
                    <a:gd name="T14" fmla="*/ 0 w 6353"/>
                    <a:gd name="T15" fmla="*/ 0 h 6168"/>
                    <a:gd name="T16" fmla="*/ 0 w 6353"/>
                    <a:gd name="T17" fmla="*/ 0 h 6168"/>
                    <a:gd name="T18" fmla="*/ 0 w 6353"/>
                    <a:gd name="T19" fmla="*/ 0 h 6168"/>
                    <a:gd name="T20" fmla="*/ 0 w 6353"/>
                    <a:gd name="T21" fmla="*/ 0 h 6168"/>
                    <a:gd name="T22" fmla="*/ 0 w 6353"/>
                    <a:gd name="T23" fmla="*/ 0 h 6168"/>
                    <a:gd name="T24" fmla="*/ 0 w 6353"/>
                    <a:gd name="T25" fmla="*/ 0 h 6168"/>
                    <a:gd name="T26" fmla="*/ 0 w 6353"/>
                    <a:gd name="T27" fmla="*/ 0 h 6168"/>
                    <a:gd name="T28" fmla="*/ 0 w 6353"/>
                    <a:gd name="T29" fmla="*/ 0 h 6168"/>
                    <a:gd name="T30" fmla="*/ 0 w 6353"/>
                    <a:gd name="T31" fmla="*/ 0 h 6168"/>
                    <a:gd name="T32" fmla="*/ 0 w 6353"/>
                    <a:gd name="T33" fmla="*/ 0 h 6168"/>
                    <a:gd name="T34" fmla="*/ 0 w 6353"/>
                    <a:gd name="T35" fmla="*/ 0 h 6168"/>
                    <a:gd name="T36" fmla="*/ 0 w 6353"/>
                    <a:gd name="T37" fmla="*/ 0 h 6168"/>
                    <a:gd name="T38" fmla="*/ 0 w 6353"/>
                    <a:gd name="T39" fmla="*/ 0 h 6168"/>
                    <a:gd name="T40" fmla="*/ 0 w 6353"/>
                    <a:gd name="T41" fmla="*/ 0 h 6168"/>
                    <a:gd name="T42" fmla="*/ 0 w 6353"/>
                    <a:gd name="T43" fmla="*/ 0 h 6168"/>
                    <a:gd name="T44" fmla="*/ 0 w 6353"/>
                    <a:gd name="T45" fmla="*/ 0 h 6168"/>
                    <a:gd name="T46" fmla="*/ 0 w 6353"/>
                    <a:gd name="T47" fmla="*/ 0 h 6168"/>
                    <a:gd name="T48" fmla="*/ 0 w 6353"/>
                    <a:gd name="T49" fmla="*/ 0 h 6168"/>
                    <a:gd name="T50" fmla="*/ 0 w 6353"/>
                    <a:gd name="T51" fmla="*/ 0 h 6168"/>
                    <a:gd name="T52" fmla="*/ 0 w 6353"/>
                    <a:gd name="T53" fmla="*/ 0 h 6168"/>
                    <a:gd name="T54" fmla="*/ 0 w 6353"/>
                    <a:gd name="T55" fmla="*/ 0 h 6168"/>
                    <a:gd name="T56" fmla="*/ 0 w 6353"/>
                    <a:gd name="T57" fmla="*/ 0 h 6168"/>
                    <a:gd name="T58" fmla="*/ 0 w 6353"/>
                    <a:gd name="T59" fmla="*/ 0 h 6168"/>
                    <a:gd name="T60" fmla="*/ 0 w 6353"/>
                    <a:gd name="T61" fmla="*/ 0 h 6168"/>
                    <a:gd name="T62" fmla="*/ 0 w 6353"/>
                    <a:gd name="T63" fmla="*/ 0 h 6168"/>
                    <a:gd name="T64" fmla="*/ 0 w 6353"/>
                    <a:gd name="T65" fmla="*/ 0 h 6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53"/>
                    <a:gd name="T100" fmla="*/ 0 h 6168"/>
                    <a:gd name="T101" fmla="*/ 6353 w 6353"/>
                    <a:gd name="T102" fmla="*/ 6168 h 6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53" h="6168">
                      <a:moveTo>
                        <a:pt x="3588" y="2317"/>
                      </a:moveTo>
                      <a:lnTo>
                        <a:pt x="3565" y="2300"/>
                      </a:lnTo>
                      <a:lnTo>
                        <a:pt x="3499" y="2256"/>
                      </a:lnTo>
                      <a:lnTo>
                        <a:pt x="3395" y="2185"/>
                      </a:lnTo>
                      <a:lnTo>
                        <a:pt x="3255" y="2090"/>
                      </a:lnTo>
                      <a:lnTo>
                        <a:pt x="3082" y="1973"/>
                      </a:lnTo>
                      <a:lnTo>
                        <a:pt x="2880" y="1838"/>
                      </a:lnTo>
                      <a:lnTo>
                        <a:pt x="2652" y="1686"/>
                      </a:lnTo>
                      <a:lnTo>
                        <a:pt x="2402" y="1521"/>
                      </a:lnTo>
                      <a:lnTo>
                        <a:pt x="2133" y="1343"/>
                      </a:lnTo>
                      <a:lnTo>
                        <a:pt x="1848" y="1158"/>
                      </a:lnTo>
                      <a:lnTo>
                        <a:pt x="1551" y="966"/>
                      </a:lnTo>
                      <a:lnTo>
                        <a:pt x="1246" y="769"/>
                      </a:lnTo>
                      <a:lnTo>
                        <a:pt x="933" y="573"/>
                      </a:lnTo>
                      <a:lnTo>
                        <a:pt x="620" y="377"/>
                      </a:lnTo>
                      <a:lnTo>
                        <a:pt x="308" y="185"/>
                      </a:lnTo>
                      <a:lnTo>
                        <a:pt x="1" y="0"/>
                      </a:lnTo>
                      <a:lnTo>
                        <a:pt x="0" y="94"/>
                      </a:lnTo>
                      <a:lnTo>
                        <a:pt x="3" y="215"/>
                      </a:lnTo>
                      <a:lnTo>
                        <a:pt x="13" y="360"/>
                      </a:lnTo>
                      <a:lnTo>
                        <a:pt x="32" y="532"/>
                      </a:lnTo>
                      <a:lnTo>
                        <a:pt x="61" y="730"/>
                      </a:lnTo>
                      <a:lnTo>
                        <a:pt x="103" y="954"/>
                      </a:lnTo>
                      <a:lnTo>
                        <a:pt x="160" y="1206"/>
                      </a:lnTo>
                      <a:lnTo>
                        <a:pt x="234" y="1484"/>
                      </a:lnTo>
                      <a:lnTo>
                        <a:pt x="326" y="1790"/>
                      </a:lnTo>
                      <a:lnTo>
                        <a:pt x="438" y="2123"/>
                      </a:lnTo>
                      <a:lnTo>
                        <a:pt x="574" y="2484"/>
                      </a:lnTo>
                      <a:lnTo>
                        <a:pt x="734" y="2873"/>
                      </a:lnTo>
                      <a:lnTo>
                        <a:pt x="920" y="3291"/>
                      </a:lnTo>
                      <a:lnTo>
                        <a:pt x="1135" y="3737"/>
                      </a:lnTo>
                      <a:lnTo>
                        <a:pt x="1381" y="4213"/>
                      </a:lnTo>
                      <a:lnTo>
                        <a:pt x="1660" y="4718"/>
                      </a:lnTo>
                      <a:lnTo>
                        <a:pt x="1662" y="4719"/>
                      </a:lnTo>
                      <a:lnTo>
                        <a:pt x="1664" y="4721"/>
                      </a:lnTo>
                      <a:lnTo>
                        <a:pt x="1666" y="4723"/>
                      </a:lnTo>
                      <a:lnTo>
                        <a:pt x="1669" y="4724"/>
                      </a:lnTo>
                      <a:lnTo>
                        <a:pt x="1671" y="4726"/>
                      </a:lnTo>
                      <a:lnTo>
                        <a:pt x="1673" y="4728"/>
                      </a:lnTo>
                      <a:lnTo>
                        <a:pt x="1676" y="4730"/>
                      </a:lnTo>
                      <a:lnTo>
                        <a:pt x="1678" y="4732"/>
                      </a:lnTo>
                      <a:lnTo>
                        <a:pt x="1680" y="4733"/>
                      </a:lnTo>
                      <a:lnTo>
                        <a:pt x="1683" y="4735"/>
                      </a:lnTo>
                      <a:lnTo>
                        <a:pt x="1685" y="4737"/>
                      </a:lnTo>
                      <a:lnTo>
                        <a:pt x="1687" y="4739"/>
                      </a:lnTo>
                      <a:lnTo>
                        <a:pt x="1690" y="4740"/>
                      </a:lnTo>
                      <a:lnTo>
                        <a:pt x="1692" y="4742"/>
                      </a:lnTo>
                      <a:lnTo>
                        <a:pt x="1694" y="4744"/>
                      </a:lnTo>
                      <a:lnTo>
                        <a:pt x="1697" y="4746"/>
                      </a:lnTo>
                      <a:lnTo>
                        <a:pt x="1983" y="4969"/>
                      </a:lnTo>
                      <a:lnTo>
                        <a:pt x="2237" y="5168"/>
                      </a:lnTo>
                      <a:lnTo>
                        <a:pt x="2459" y="5343"/>
                      </a:lnTo>
                      <a:lnTo>
                        <a:pt x="2654" y="5497"/>
                      </a:lnTo>
                      <a:lnTo>
                        <a:pt x="2822" y="5630"/>
                      </a:lnTo>
                      <a:lnTo>
                        <a:pt x="2965" y="5745"/>
                      </a:lnTo>
                      <a:lnTo>
                        <a:pt x="3087" y="5842"/>
                      </a:lnTo>
                      <a:lnTo>
                        <a:pt x="3187" y="5923"/>
                      </a:lnTo>
                      <a:lnTo>
                        <a:pt x="3269" y="5990"/>
                      </a:lnTo>
                      <a:lnTo>
                        <a:pt x="3333" y="6043"/>
                      </a:lnTo>
                      <a:lnTo>
                        <a:pt x="3382" y="6085"/>
                      </a:lnTo>
                      <a:lnTo>
                        <a:pt x="3419" y="6116"/>
                      </a:lnTo>
                      <a:lnTo>
                        <a:pt x="3444" y="6139"/>
                      </a:lnTo>
                      <a:lnTo>
                        <a:pt x="3460" y="6154"/>
                      </a:lnTo>
                      <a:lnTo>
                        <a:pt x="3469" y="6163"/>
                      </a:lnTo>
                      <a:lnTo>
                        <a:pt x="3473" y="6168"/>
                      </a:lnTo>
                      <a:lnTo>
                        <a:pt x="6353" y="4358"/>
                      </a:lnTo>
                      <a:lnTo>
                        <a:pt x="3588" y="2317"/>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149" name="Freeform 9"/>
                <p:cNvSpPr>
                  <a:spLocks/>
                </p:cNvSpPr>
                <p:nvPr/>
              </p:nvSpPr>
              <p:spPr bwMode="auto">
                <a:xfrm>
                  <a:off x="1187" y="2615"/>
                  <a:ext cx="704" cy="587"/>
                </a:xfrm>
                <a:custGeom>
                  <a:avLst/>
                  <a:gdLst>
                    <a:gd name="T0" fmla="*/ 0 w 7775"/>
                    <a:gd name="T1" fmla="*/ 0 h 6494"/>
                    <a:gd name="T2" fmla="*/ 0 w 7775"/>
                    <a:gd name="T3" fmla="*/ 0 h 6494"/>
                    <a:gd name="T4" fmla="*/ 0 w 7775"/>
                    <a:gd name="T5" fmla="*/ 0 h 6494"/>
                    <a:gd name="T6" fmla="*/ 0 w 7775"/>
                    <a:gd name="T7" fmla="*/ 0 h 6494"/>
                    <a:gd name="T8" fmla="*/ 0 w 7775"/>
                    <a:gd name="T9" fmla="*/ 0 h 6494"/>
                    <a:gd name="T10" fmla="*/ 0 w 7775"/>
                    <a:gd name="T11" fmla="*/ 0 h 6494"/>
                    <a:gd name="T12" fmla="*/ 0 w 7775"/>
                    <a:gd name="T13" fmla="*/ 0 h 6494"/>
                    <a:gd name="T14" fmla="*/ 0 w 7775"/>
                    <a:gd name="T15" fmla="*/ 0 h 6494"/>
                    <a:gd name="T16" fmla="*/ 0 w 7775"/>
                    <a:gd name="T17" fmla="*/ 0 h 6494"/>
                    <a:gd name="T18" fmla="*/ 0 w 7775"/>
                    <a:gd name="T19" fmla="*/ 0 h 6494"/>
                    <a:gd name="T20" fmla="*/ 0 w 7775"/>
                    <a:gd name="T21" fmla="*/ 0 h 6494"/>
                    <a:gd name="T22" fmla="*/ 0 w 7775"/>
                    <a:gd name="T23" fmla="*/ 0 h 6494"/>
                    <a:gd name="T24" fmla="*/ 0 w 7775"/>
                    <a:gd name="T25" fmla="*/ 0 h 6494"/>
                    <a:gd name="T26" fmla="*/ 0 w 7775"/>
                    <a:gd name="T27" fmla="*/ 0 h 6494"/>
                    <a:gd name="T28" fmla="*/ 0 w 7775"/>
                    <a:gd name="T29" fmla="*/ 0 h 6494"/>
                    <a:gd name="T30" fmla="*/ 0 w 7775"/>
                    <a:gd name="T31" fmla="*/ 0 h 6494"/>
                    <a:gd name="T32" fmla="*/ 0 w 7775"/>
                    <a:gd name="T33" fmla="*/ 0 h 6494"/>
                    <a:gd name="T34" fmla="*/ 0 w 7775"/>
                    <a:gd name="T35" fmla="*/ 0 h 6494"/>
                    <a:gd name="T36" fmla="*/ 0 w 7775"/>
                    <a:gd name="T37" fmla="*/ 0 h 6494"/>
                    <a:gd name="T38" fmla="*/ 0 w 7775"/>
                    <a:gd name="T39" fmla="*/ 0 h 6494"/>
                    <a:gd name="T40" fmla="*/ 0 w 7775"/>
                    <a:gd name="T41" fmla="*/ 0 h 6494"/>
                    <a:gd name="T42" fmla="*/ 0 w 7775"/>
                    <a:gd name="T43" fmla="*/ 0 h 6494"/>
                    <a:gd name="T44" fmla="*/ 0 w 7775"/>
                    <a:gd name="T45" fmla="*/ 0 h 6494"/>
                    <a:gd name="T46" fmla="*/ 0 w 7775"/>
                    <a:gd name="T47" fmla="*/ 0 h 6494"/>
                    <a:gd name="T48" fmla="*/ 0 w 7775"/>
                    <a:gd name="T49" fmla="*/ 0 h 6494"/>
                    <a:gd name="T50" fmla="*/ 0 w 7775"/>
                    <a:gd name="T51" fmla="*/ 0 h 6494"/>
                    <a:gd name="T52" fmla="*/ 0 w 7775"/>
                    <a:gd name="T53" fmla="*/ 0 h 6494"/>
                    <a:gd name="T54" fmla="*/ 0 w 7775"/>
                    <a:gd name="T55" fmla="*/ 0 h 6494"/>
                    <a:gd name="T56" fmla="*/ 0 w 7775"/>
                    <a:gd name="T57" fmla="*/ 0 h 6494"/>
                    <a:gd name="T58" fmla="*/ 0 w 7775"/>
                    <a:gd name="T59" fmla="*/ 0 h 6494"/>
                    <a:gd name="T60" fmla="*/ 0 w 7775"/>
                    <a:gd name="T61" fmla="*/ 0 h 6494"/>
                    <a:gd name="T62" fmla="*/ 0 w 7775"/>
                    <a:gd name="T63" fmla="*/ 0 h 6494"/>
                    <a:gd name="T64" fmla="*/ 0 w 7775"/>
                    <a:gd name="T65" fmla="*/ 0 h 6494"/>
                    <a:gd name="T66" fmla="*/ 0 w 7775"/>
                    <a:gd name="T67" fmla="*/ 0 h 6494"/>
                    <a:gd name="T68" fmla="*/ 0 w 7775"/>
                    <a:gd name="T69" fmla="*/ 0 h 6494"/>
                    <a:gd name="T70" fmla="*/ 0 w 7775"/>
                    <a:gd name="T71" fmla="*/ 0 h 6494"/>
                    <a:gd name="T72" fmla="*/ 0 w 7775"/>
                    <a:gd name="T73" fmla="*/ 0 h 6494"/>
                    <a:gd name="T74" fmla="*/ 0 w 7775"/>
                    <a:gd name="T75" fmla="*/ 0 h 6494"/>
                    <a:gd name="T76" fmla="*/ 0 w 7775"/>
                    <a:gd name="T77" fmla="*/ 0 h 6494"/>
                    <a:gd name="T78" fmla="*/ 0 w 7775"/>
                    <a:gd name="T79" fmla="*/ 0 h 6494"/>
                    <a:gd name="T80" fmla="*/ 0 w 7775"/>
                    <a:gd name="T81" fmla="*/ 0 h 6494"/>
                    <a:gd name="T82" fmla="*/ 0 w 7775"/>
                    <a:gd name="T83" fmla="*/ 0 h 6494"/>
                    <a:gd name="T84" fmla="*/ 0 w 7775"/>
                    <a:gd name="T85" fmla="*/ 0 h 6494"/>
                    <a:gd name="T86" fmla="*/ 0 w 7775"/>
                    <a:gd name="T87" fmla="*/ 0 h 6494"/>
                    <a:gd name="T88" fmla="*/ 0 w 7775"/>
                    <a:gd name="T89" fmla="*/ 0 h 6494"/>
                    <a:gd name="T90" fmla="*/ 0 w 7775"/>
                    <a:gd name="T91" fmla="*/ 0 h 6494"/>
                    <a:gd name="T92" fmla="*/ 0 w 7775"/>
                    <a:gd name="T93" fmla="*/ 0 h 6494"/>
                    <a:gd name="T94" fmla="*/ 0 w 7775"/>
                    <a:gd name="T95" fmla="*/ 0 h 6494"/>
                    <a:gd name="T96" fmla="*/ 0 w 7775"/>
                    <a:gd name="T97" fmla="*/ 0 h 6494"/>
                    <a:gd name="T98" fmla="*/ 0 w 7775"/>
                    <a:gd name="T99" fmla="*/ 0 h 6494"/>
                    <a:gd name="T100" fmla="*/ 0 w 7775"/>
                    <a:gd name="T101" fmla="*/ 0 h 6494"/>
                    <a:gd name="T102" fmla="*/ 0 w 7775"/>
                    <a:gd name="T103" fmla="*/ 0 h 6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775"/>
                    <a:gd name="T157" fmla="*/ 0 h 6494"/>
                    <a:gd name="T158" fmla="*/ 7775 w 7775"/>
                    <a:gd name="T159" fmla="*/ 6494 h 6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775" h="6494">
                      <a:moveTo>
                        <a:pt x="6116" y="1776"/>
                      </a:moveTo>
                      <a:lnTo>
                        <a:pt x="6068" y="1747"/>
                      </a:lnTo>
                      <a:lnTo>
                        <a:pt x="6019" y="1719"/>
                      </a:lnTo>
                      <a:lnTo>
                        <a:pt x="5972" y="1691"/>
                      </a:lnTo>
                      <a:lnTo>
                        <a:pt x="5924" y="1663"/>
                      </a:lnTo>
                      <a:lnTo>
                        <a:pt x="5877" y="1636"/>
                      </a:lnTo>
                      <a:lnTo>
                        <a:pt x="5831" y="1608"/>
                      </a:lnTo>
                      <a:lnTo>
                        <a:pt x="5783" y="1581"/>
                      </a:lnTo>
                      <a:lnTo>
                        <a:pt x="5737" y="1554"/>
                      </a:lnTo>
                      <a:lnTo>
                        <a:pt x="5691" y="1528"/>
                      </a:lnTo>
                      <a:lnTo>
                        <a:pt x="5646" y="1502"/>
                      </a:lnTo>
                      <a:lnTo>
                        <a:pt x="5601" y="1476"/>
                      </a:lnTo>
                      <a:lnTo>
                        <a:pt x="5556" y="1451"/>
                      </a:lnTo>
                      <a:lnTo>
                        <a:pt x="5511" y="1426"/>
                      </a:lnTo>
                      <a:lnTo>
                        <a:pt x="5467" y="1401"/>
                      </a:lnTo>
                      <a:lnTo>
                        <a:pt x="5423" y="1376"/>
                      </a:lnTo>
                      <a:lnTo>
                        <a:pt x="5380" y="1353"/>
                      </a:lnTo>
                      <a:lnTo>
                        <a:pt x="2851" y="0"/>
                      </a:lnTo>
                      <a:lnTo>
                        <a:pt x="0" y="1391"/>
                      </a:lnTo>
                      <a:lnTo>
                        <a:pt x="2558" y="2852"/>
                      </a:lnTo>
                      <a:lnTo>
                        <a:pt x="2594" y="2877"/>
                      </a:lnTo>
                      <a:lnTo>
                        <a:pt x="2701" y="2946"/>
                      </a:lnTo>
                      <a:lnTo>
                        <a:pt x="2871" y="3058"/>
                      </a:lnTo>
                      <a:lnTo>
                        <a:pt x="3098" y="3208"/>
                      </a:lnTo>
                      <a:lnTo>
                        <a:pt x="3374" y="3391"/>
                      </a:lnTo>
                      <a:lnTo>
                        <a:pt x="3693" y="3604"/>
                      </a:lnTo>
                      <a:lnTo>
                        <a:pt x="4049" y="3844"/>
                      </a:lnTo>
                      <a:lnTo>
                        <a:pt x="4434" y="4105"/>
                      </a:lnTo>
                      <a:lnTo>
                        <a:pt x="4842" y="4382"/>
                      </a:lnTo>
                      <a:lnTo>
                        <a:pt x="5265" y="4674"/>
                      </a:lnTo>
                      <a:lnTo>
                        <a:pt x="5699" y="4977"/>
                      </a:lnTo>
                      <a:lnTo>
                        <a:pt x="6136" y="5284"/>
                      </a:lnTo>
                      <a:lnTo>
                        <a:pt x="6568" y="5594"/>
                      </a:lnTo>
                      <a:lnTo>
                        <a:pt x="6990" y="5901"/>
                      </a:lnTo>
                      <a:lnTo>
                        <a:pt x="7395" y="6203"/>
                      </a:lnTo>
                      <a:lnTo>
                        <a:pt x="7775" y="6494"/>
                      </a:lnTo>
                      <a:lnTo>
                        <a:pt x="7496" y="5989"/>
                      </a:lnTo>
                      <a:lnTo>
                        <a:pt x="7250" y="5513"/>
                      </a:lnTo>
                      <a:lnTo>
                        <a:pt x="7035" y="5067"/>
                      </a:lnTo>
                      <a:lnTo>
                        <a:pt x="6849" y="4649"/>
                      </a:lnTo>
                      <a:lnTo>
                        <a:pt x="6689" y="4260"/>
                      </a:lnTo>
                      <a:lnTo>
                        <a:pt x="6553" y="3899"/>
                      </a:lnTo>
                      <a:lnTo>
                        <a:pt x="6441" y="3566"/>
                      </a:lnTo>
                      <a:lnTo>
                        <a:pt x="6349" y="3260"/>
                      </a:lnTo>
                      <a:lnTo>
                        <a:pt x="6275" y="2982"/>
                      </a:lnTo>
                      <a:lnTo>
                        <a:pt x="6218" y="2730"/>
                      </a:lnTo>
                      <a:lnTo>
                        <a:pt x="6176" y="2506"/>
                      </a:lnTo>
                      <a:lnTo>
                        <a:pt x="6147" y="2308"/>
                      </a:lnTo>
                      <a:lnTo>
                        <a:pt x="6128" y="2136"/>
                      </a:lnTo>
                      <a:lnTo>
                        <a:pt x="6118" y="1991"/>
                      </a:lnTo>
                      <a:lnTo>
                        <a:pt x="6115" y="1870"/>
                      </a:lnTo>
                      <a:lnTo>
                        <a:pt x="6116" y="1776"/>
                      </a:lnTo>
                      <a:close/>
                    </a:path>
                  </a:pathLst>
                </a:custGeom>
                <a:solidFill>
                  <a:srgbClr val="5283BC"/>
                </a:solidFill>
                <a:ln w="9525">
                  <a:noFill/>
                  <a:round/>
                  <a:headEnd/>
                  <a:tailEnd/>
                </a:ln>
              </p:spPr>
              <p:txBody>
                <a:bodyPr/>
                <a:lstStyle/>
                <a:p>
                  <a:pPr algn="ctr">
                    <a:defRPr/>
                  </a:pPr>
                  <a:endParaRPr lang="fr-FR" sz="1400">
                    <a:latin typeface="+mn-lt"/>
                    <a:cs typeface="Arial" pitchFamily="34" charset="0"/>
                  </a:endParaRPr>
                </a:p>
              </p:txBody>
            </p:sp>
            <p:sp>
              <p:nvSpPr>
                <p:cNvPr id="150" name="Freeform 10"/>
                <p:cNvSpPr>
                  <a:spLocks/>
                </p:cNvSpPr>
                <p:nvPr/>
              </p:nvSpPr>
              <p:spPr bwMode="auto">
                <a:xfrm>
                  <a:off x="1225" y="2650"/>
                  <a:ext cx="227" cy="211"/>
                </a:xfrm>
                <a:custGeom>
                  <a:avLst/>
                  <a:gdLst>
                    <a:gd name="T0" fmla="*/ 0 w 2461"/>
                    <a:gd name="T1" fmla="*/ 0 h 2354"/>
                    <a:gd name="T2" fmla="*/ 0 w 2461"/>
                    <a:gd name="T3" fmla="*/ 0 h 2354"/>
                    <a:gd name="T4" fmla="*/ 0 w 2461"/>
                    <a:gd name="T5" fmla="*/ 0 h 2354"/>
                    <a:gd name="T6" fmla="*/ 0 w 2461"/>
                    <a:gd name="T7" fmla="*/ 0 h 2354"/>
                    <a:gd name="T8" fmla="*/ 0 w 2461"/>
                    <a:gd name="T9" fmla="*/ 0 h 2354"/>
                    <a:gd name="T10" fmla="*/ 0 w 2461"/>
                    <a:gd name="T11" fmla="*/ 0 h 2354"/>
                    <a:gd name="T12" fmla="*/ 0 w 2461"/>
                    <a:gd name="T13" fmla="*/ 0 h 2354"/>
                    <a:gd name="T14" fmla="*/ 0 w 2461"/>
                    <a:gd name="T15" fmla="*/ 0 h 2354"/>
                    <a:gd name="T16" fmla="*/ 0 w 2461"/>
                    <a:gd name="T17" fmla="*/ 0 h 2354"/>
                    <a:gd name="T18" fmla="*/ 0 w 2461"/>
                    <a:gd name="T19" fmla="*/ 0 h 2354"/>
                    <a:gd name="T20" fmla="*/ 0 w 2461"/>
                    <a:gd name="T21" fmla="*/ 0 h 2354"/>
                    <a:gd name="T22" fmla="*/ 0 w 2461"/>
                    <a:gd name="T23" fmla="*/ 0 h 2354"/>
                    <a:gd name="T24" fmla="*/ 0 w 2461"/>
                    <a:gd name="T25" fmla="*/ 0 h 2354"/>
                    <a:gd name="T26" fmla="*/ 0 w 2461"/>
                    <a:gd name="T27" fmla="*/ 0 h 2354"/>
                    <a:gd name="T28" fmla="*/ 0 w 2461"/>
                    <a:gd name="T29" fmla="*/ 0 h 2354"/>
                    <a:gd name="T30" fmla="*/ 0 w 2461"/>
                    <a:gd name="T31" fmla="*/ 0 h 2354"/>
                    <a:gd name="T32" fmla="*/ 0 w 2461"/>
                    <a:gd name="T33" fmla="*/ 0 h 2354"/>
                    <a:gd name="T34" fmla="*/ 0 w 2461"/>
                    <a:gd name="T35" fmla="*/ 0 h 2354"/>
                    <a:gd name="T36" fmla="*/ 0 w 2461"/>
                    <a:gd name="T37" fmla="*/ 0 h 2354"/>
                    <a:gd name="T38" fmla="*/ 0 w 2461"/>
                    <a:gd name="T39" fmla="*/ 0 h 2354"/>
                    <a:gd name="T40" fmla="*/ 0 w 2461"/>
                    <a:gd name="T41" fmla="*/ 0 h 2354"/>
                    <a:gd name="T42" fmla="*/ 0 w 2461"/>
                    <a:gd name="T43" fmla="*/ 0 h 2354"/>
                    <a:gd name="T44" fmla="*/ 0 w 2461"/>
                    <a:gd name="T45" fmla="*/ 0 h 2354"/>
                    <a:gd name="T46" fmla="*/ 0 w 2461"/>
                    <a:gd name="T47" fmla="*/ 0 h 2354"/>
                    <a:gd name="T48" fmla="*/ 0 w 2461"/>
                    <a:gd name="T49" fmla="*/ 0 h 2354"/>
                    <a:gd name="T50" fmla="*/ 0 w 2461"/>
                    <a:gd name="T51" fmla="*/ 0 h 2354"/>
                    <a:gd name="T52" fmla="*/ 0 w 2461"/>
                    <a:gd name="T53" fmla="*/ 0 h 2354"/>
                    <a:gd name="T54" fmla="*/ 0 w 2461"/>
                    <a:gd name="T55" fmla="*/ 0 h 2354"/>
                    <a:gd name="T56" fmla="*/ 0 w 2461"/>
                    <a:gd name="T57" fmla="*/ 0 h 2354"/>
                    <a:gd name="T58" fmla="*/ 0 w 2461"/>
                    <a:gd name="T59" fmla="*/ 0 h 2354"/>
                    <a:gd name="T60" fmla="*/ 0 w 2461"/>
                    <a:gd name="T61" fmla="*/ 0 h 2354"/>
                    <a:gd name="T62" fmla="*/ 0 w 2461"/>
                    <a:gd name="T63" fmla="*/ 0 h 2354"/>
                    <a:gd name="T64" fmla="*/ 0 w 2461"/>
                    <a:gd name="T65" fmla="*/ 0 h 2354"/>
                    <a:gd name="T66" fmla="*/ 0 w 2461"/>
                    <a:gd name="T67" fmla="*/ 0 h 2354"/>
                    <a:gd name="T68" fmla="*/ 0 w 2461"/>
                    <a:gd name="T69" fmla="*/ 0 h 2354"/>
                    <a:gd name="T70" fmla="*/ 0 w 2461"/>
                    <a:gd name="T71" fmla="*/ 0 h 2354"/>
                    <a:gd name="T72" fmla="*/ 0 w 2461"/>
                    <a:gd name="T73" fmla="*/ 0 h 2354"/>
                    <a:gd name="T74" fmla="*/ 0 w 2461"/>
                    <a:gd name="T75" fmla="*/ 0 h 2354"/>
                    <a:gd name="T76" fmla="*/ 0 w 2461"/>
                    <a:gd name="T77" fmla="*/ 0 h 2354"/>
                    <a:gd name="T78" fmla="*/ 0 w 2461"/>
                    <a:gd name="T79" fmla="*/ 0 h 2354"/>
                    <a:gd name="T80" fmla="*/ 0 w 2461"/>
                    <a:gd name="T81" fmla="*/ 0 h 23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61"/>
                    <a:gd name="T124" fmla="*/ 0 h 2354"/>
                    <a:gd name="T125" fmla="*/ 2461 w 2461"/>
                    <a:gd name="T126" fmla="*/ 2354 h 23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61" h="2354">
                      <a:moveTo>
                        <a:pt x="2461" y="66"/>
                      </a:moveTo>
                      <a:lnTo>
                        <a:pt x="2361" y="36"/>
                      </a:lnTo>
                      <a:lnTo>
                        <a:pt x="2261" y="15"/>
                      </a:lnTo>
                      <a:lnTo>
                        <a:pt x="2163" y="3"/>
                      </a:lnTo>
                      <a:lnTo>
                        <a:pt x="2064" y="0"/>
                      </a:lnTo>
                      <a:lnTo>
                        <a:pt x="1967" y="4"/>
                      </a:lnTo>
                      <a:lnTo>
                        <a:pt x="1870" y="15"/>
                      </a:lnTo>
                      <a:lnTo>
                        <a:pt x="1772" y="34"/>
                      </a:lnTo>
                      <a:lnTo>
                        <a:pt x="1676" y="59"/>
                      </a:lnTo>
                      <a:lnTo>
                        <a:pt x="1580" y="90"/>
                      </a:lnTo>
                      <a:lnTo>
                        <a:pt x="1483" y="127"/>
                      </a:lnTo>
                      <a:lnTo>
                        <a:pt x="1387" y="169"/>
                      </a:lnTo>
                      <a:lnTo>
                        <a:pt x="1289" y="217"/>
                      </a:lnTo>
                      <a:lnTo>
                        <a:pt x="1193" y="268"/>
                      </a:lnTo>
                      <a:lnTo>
                        <a:pt x="1096" y="325"/>
                      </a:lnTo>
                      <a:lnTo>
                        <a:pt x="998" y="385"/>
                      </a:lnTo>
                      <a:lnTo>
                        <a:pt x="901" y="448"/>
                      </a:lnTo>
                      <a:lnTo>
                        <a:pt x="803" y="513"/>
                      </a:lnTo>
                      <a:lnTo>
                        <a:pt x="710" y="580"/>
                      </a:lnTo>
                      <a:lnTo>
                        <a:pt x="621" y="649"/>
                      </a:lnTo>
                      <a:lnTo>
                        <a:pt x="537" y="717"/>
                      </a:lnTo>
                      <a:lnTo>
                        <a:pt x="459" y="783"/>
                      </a:lnTo>
                      <a:lnTo>
                        <a:pt x="386" y="848"/>
                      </a:lnTo>
                      <a:lnTo>
                        <a:pt x="319" y="912"/>
                      </a:lnTo>
                      <a:lnTo>
                        <a:pt x="257" y="971"/>
                      </a:lnTo>
                      <a:lnTo>
                        <a:pt x="202" y="1026"/>
                      </a:lnTo>
                      <a:lnTo>
                        <a:pt x="154" y="1076"/>
                      </a:lnTo>
                      <a:lnTo>
                        <a:pt x="112" y="1121"/>
                      </a:lnTo>
                      <a:lnTo>
                        <a:pt x="77" y="1160"/>
                      </a:lnTo>
                      <a:lnTo>
                        <a:pt x="50" y="1191"/>
                      </a:lnTo>
                      <a:lnTo>
                        <a:pt x="29" y="1214"/>
                      </a:lnTo>
                      <a:lnTo>
                        <a:pt x="17" y="1229"/>
                      </a:lnTo>
                      <a:lnTo>
                        <a:pt x="13" y="1235"/>
                      </a:lnTo>
                      <a:lnTo>
                        <a:pt x="12" y="1235"/>
                      </a:lnTo>
                      <a:lnTo>
                        <a:pt x="12" y="1234"/>
                      </a:lnTo>
                      <a:lnTo>
                        <a:pt x="11" y="1234"/>
                      </a:lnTo>
                      <a:lnTo>
                        <a:pt x="10" y="1233"/>
                      </a:lnTo>
                      <a:lnTo>
                        <a:pt x="9" y="1233"/>
                      </a:lnTo>
                      <a:lnTo>
                        <a:pt x="8" y="1232"/>
                      </a:lnTo>
                      <a:lnTo>
                        <a:pt x="7" y="1231"/>
                      </a:lnTo>
                      <a:lnTo>
                        <a:pt x="6" y="1230"/>
                      </a:lnTo>
                      <a:lnTo>
                        <a:pt x="4" y="1229"/>
                      </a:lnTo>
                      <a:lnTo>
                        <a:pt x="3" y="1228"/>
                      </a:lnTo>
                      <a:lnTo>
                        <a:pt x="2" y="1227"/>
                      </a:lnTo>
                      <a:lnTo>
                        <a:pt x="1" y="1227"/>
                      </a:lnTo>
                      <a:lnTo>
                        <a:pt x="1" y="1226"/>
                      </a:lnTo>
                      <a:lnTo>
                        <a:pt x="0" y="1226"/>
                      </a:lnTo>
                      <a:lnTo>
                        <a:pt x="0" y="1225"/>
                      </a:lnTo>
                      <a:lnTo>
                        <a:pt x="0" y="1226"/>
                      </a:lnTo>
                      <a:lnTo>
                        <a:pt x="1977" y="2354"/>
                      </a:lnTo>
                      <a:lnTo>
                        <a:pt x="1902" y="2104"/>
                      </a:lnTo>
                      <a:lnTo>
                        <a:pt x="1839" y="1874"/>
                      </a:lnTo>
                      <a:lnTo>
                        <a:pt x="1786" y="1659"/>
                      </a:lnTo>
                      <a:lnTo>
                        <a:pt x="1746" y="1461"/>
                      </a:lnTo>
                      <a:lnTo>
                        <a:pt x="1716" y="1279"/>
                      </a:lnTo>
                      <a:lnTo>
                        <a:pt x="1696" y="1112"/>
                      </a:lnTo>
                      <a:lnTo>
                        <a:pt x="1685" y="960"/>
                      </a:lnTo>
                      <a:lnTo>
                        <a:pt x="1682" y="822"/>
                      </a:lnTo>
                      <a:lnTo>
                        <a:pt x="1688" y="698"/>
                      </a:lnTo>
                      <a:lnTo>
                        <a:pt x="1702" y="587"/>
                      </a:lnTo>
                      <a:lnTo>
                        <a:pt x="1722" y="489"/>
                      </a:lnTo>
                      <a:lnTo>
                        <a:pt x="1749" y="403"/>
                      </a:lnTo>
                      <a:lnTo>
                        <a:pt x="1782" y="328"/>
                      </a:lnTo>
                      <a:lnTo>
                        <a:pt x="1821" y="263"/>
                      </a:lnTo>
                      <a:lnTo>
                        <a:pt x="1864" y="210"/>
                      </a:lnTo>
                      <a:lnTo>
                        <a:pt x="1912" y="167"/>
                      </a:lnTo>
                      <a:lnTo>
                        <a:pt x="1960" y="132"/>
                      </a:lnTo>
                      <a:lnTo>
                        <a:pt x="2009" y="103"/>
                      </a:lnTo>
                      <a:lnTo>
                        <a:pt x="2058" y="81"/>
                      </a:lnTo>
                      <a:lnTo>
                        <a:pt x="2107" y="64"/>
                      </a:lnTo>
                      <a:lnTo>
                        <a:pt x="2154" y="52"/>
                      </a:lnTo>
                      <a:lnTo>
                        <a:pt x="2199" y="44"/>
                      </a:lnTo>
                      <a:lnTo>
                        <a:pt x="2242" y="40"/>
                      </a:lnTo>
                      <a:lnTo>
                        <a:pt x="2283" y="39"/>
                      </a:lnTo>
                      <a:lnTo>
                        <a:pt x="2320" y="40"/>
                      </a:lnTo>
                      <a:lnTo>
                        <a:pt x="2355" y="43"/>
                      </a:lnTo>
                      <a:lnTo>
                        <a:pt x="2386" y="48"/>
                      </a:lnTo>
                      <a:lnTo>
                        <a:pt x="2411" y="52"/>
                      </a:lnTo>
                      <a:lnTo>
                        <a:pt x="2432" y="57"/>
                      </a:lnTo>
                      <a:lnTo>
                        <a:pt x="2448" y="61"/>
                      </a:lnTo>
                      <a:lnTo>
                        <a:pt x="2457" y="64"/>
                      </a:lnTo>
                      <a:lnTo>
                        <a:pt x="2461" y="66"/>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151" name="Freeform 11"/>
                <p:cNvSpPr>
                  <a:spLocks/>
                </p:cNvSpPr>
                <p:nvPr/>
              </p:nvSpPr>
              <p:spPr bwMode="auto">
                <a:xfrm>
                  <a:off x="2037" y="3080"/>
                  <a:ext cx="36" cy="16"/>
                </a:xfrm>
                <a:custGeom>
                  <a:avLst/>
                  <a:gdLst>
                    <a:gd name="T0" fmla="*/ 0 w 391"/>
                    <a:gd name="T1" fmla="*/ 0 h 171"/>
                    <a:gd name="T2" fmla="*/ 0 w 391"/>
                    <a:gd name="T3" fmla="*/ 0 h 171"/>
                    <a:gd name="T4" fmla="*/ 0 w 391"/>
                    <a:gd name="T5" fmla="*/ 0 h 171"/>
                    <a:gd name="T6" fmla="*/ 0 w 391"/>
                    <a:gd name="T7" fmla="*/ 0 h 171"/>
                    <a:gd name="T8" fmla="*/ 0 w 391"/>
                    <a:gd name="T9" fmla="*/ 0 h 171"/>
                    <a:gd name="T10" fmla="*/ 0 w 391"/>
                    <a:gd name="T11" fmla="*/ 0 h 171"/>
                    <a:gd name="T12" fmla="*/ 0 w 391"/>
                    <a:gd name="T13" fmla="*/ 0 h 171"/>
                    <a:gd name="T14" fmla="*/ 0 w 391"/>
                    <a:gd name="T15" fmla="*/ 0 h 171"/>
                    <a:gd name="T16" fmla="*/ 0 w 391"/>
                    <a:gd name="T17" fmla="*/ 0 h 171"/>
                    <a:gd name="T18" fmla="*/ 0 w 391"/>
                    <a:gd name="T19" fmla="*/ 0 h 171"/>
                    <a:gd name="T20" fmla="*/ 0 w 391"/>
                    <a:gd name="T21" fmla="*/ 0 h 171"/>
                    <a:gd name="T22" fmla="*/ 0 w 391"/>
                    <a:gd name="T23" fmla="*/ 0 h 171"/>
                    <a:gd name="T24" fmla="*/ 0 w 391"/>
                    <a:gd name="T25" fmla="*/ 0 h 171"/>
                    <a:gd name="T26" fmla="*/ 0 w 391"/>
                    <a:gd name="T27" fmla="*/ 0 h 171"/>
                    <a:gd name="T28" fmla="*/ 0 w 391"/>
                    <a:gd name="T29" fmla="*/ 0 h 171"/>
                    <a:gd name="T30" fmla="*/ 0 w 391"/>
                    <a:gd name="T31" fmla="*/ 0 h 171"/>
                    <a:gd name="T32" fmla="*/ 0 w 391"/>
                    <a:gd name="T33" fmla="*/ 0 h 171"/>
                    <a:gd name="T34" fmla="*/ 0 w 391"/>
                    <a:gd name="T35" fmla="*/ 0 h 171"/>
                    <a:gd name="T36" fmla="*/ 0 w 391"/>
                    <a:gd name="T37" fmla="*/ 0 h 171"/>
                    <a:gd name="T38" fmla="*/ 0 w 391"/>
                    <a:gd name="T39" fmla="*/ 0 h 171"/>
                    <a:gd name="T40" fmla="*/ 0 w 391"/>
                    <a:gd name="T41" fmla="*/ 0 h 171"/>
                    <a:gd name="T42" fmla="*/ 0 w 391"/>
                    <a:gd name="T43" fmla="*/ 0 h 171"/>
                    <a:gd name="T44" fmla="*/ 0 w 391"/>
                    <a:gd name="T45" fmla="*/ 0 h 171"/>
                    <a:gd name="T46" fmla="*/ 0 w 391"/>
                    <a:gd name="T47" fmla="*/ 0 h 171"/>
                    <a:gd name="T48" fmla="*/ 0 w 391"/>
                    <a:gd name="T49" fmla="*/ 0 h 171"/>
                    <a:gd name="T50" fmla="*/ 0 w 391"/>
                    <a:gd name="T51" fmla="*/ 0 h 171"/>
                    <a:gd name="T52" fmla="*/ 0 w 391"/>
                    <a:gd name="T53" fmla="*/ 0 h 171"/>
                    <a:gd name="T54" fmla="*/ 0 w 391"/>
                    <a:gd name="T55" fmla="*/ 0 h 171"/>
                    <a:gd name="T56" fmla="*/ 0 w 391"/>
                    <a:gd name="T57" fmla="*/ 0 h 171"/>
                    <a:gd name="T58" fmla="*/ 0 w 391"/>
                    <a:gd name="T59" fmla="*/ 0 h 171"/>
                    <a:gd name="T60" fmla="*/ 0 w 391"/>
                    <a:gd name="T61" fmla="*/ 0 h 171"/>
                    <a:gd name="T62" fmla="*/ 0 w 391"/>
                    <a:gd name="T63" fmla="*/ 0 h 171"/>
                    <a:gd name="T64" fmla="*/ 0 w 391"/>
                    <a:gd name="T65" fmla="*/ 0 h 171"/>
                    <a:gd name="T66" fmla="*/ 0 w 391"/>
                    <a:gd name="T67" fmla="*/ 0 h 171"/>
                    <a:gd name="T68" fmla="*/ 0 w 391"/>
                    <a:gd name="T69" fmla="*/ 0 h 171"/>
                    <a:gd name="T70" fmla="*/ 0 w 391"/>
                    <a:gd name="T71" fmla="*/ 0 h 171"/>
                    <a:gd name="T72" fmla="*/ 0 w 391"/>
                    <a:gd name="T73" fmla="*/ 0 h 171"/>
                    <a:gd name="T74" fmla="*/ 0 w 391"/>
                    <a:gd name="T75" fmla="*/ 0 h 171"/>
                    <a:gd name="T76" fmla="*/ 0 w 391"/>
                    <a:gd name="T77" fmla="*/ 0 h 171"/>
                    <a:gd name="T78" fmla="*/ 0 w 391"/>
                    <a:gd name="T79" fmla="*/ 0 h 171"/>
                    <a:gd name="T80" fmla="*/ 0 w 391"/>
                    <a:gd name="T81" fmla="*/ 0 h 171"/>
                    <a:gd name="T82" fmla="*/ 0 w 391"/>
                    <a:gd name="T83" fmla="*/ 0 h 171"/>
                    <a:gd name="T84" fmla="*/ 0 w 391"/>
                    <a:gd name="T85" fmla="*/ 0 h 171"/>
                    <a:gd name="T86" fmla="*/ 0 w 391"/>
                    <a:gd name="T87" fmla="*/ 0 h 171"/>
                    <a:gd name="T88" fmla="*/ 0 w 391"/>
                    <a:gd name="T89" fmla="*/ 0 h 171"/>
                    <a:gd name="T90" fmla="*/ 0 w 391"/>
                    <a:gd name="T91" fmla="*/ 0 h 171"/>
                    <a:gd name="T92" fmla="*/ 0 w 391"/>
                    <a:gd name="T93" fmla="*/ 0 h 171"/>
                    <a:gd name="T94" fmla="*/ 0 w 391"/>
                    <a:gd name="T95" fmla="*/ 0 h 1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91"/>
                    <a:gd name="T145" fmla="*/ 0 h 171"/>
                    <a:gd name="T146" fmla="*/ 391 w 391"/>
                    <a:gd name="T147" fmla="*/ 171 h 1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91" h="171">
                      <a:moveTo>
                        <a:pt x="21" y="22"/>
                      </a:moveTo>
                      <a:lnTo>
                        <a:pt x="47" y="38"/>
                      </a:lnTo>
                      <a:lnTo>
                        <a:pt x="74" y="54"/>
                      </a:lnTo>
                      <a:lnTo>
                        <a:pt x="102" y="68"/>
                      </a:lnTo>
                      <a:lnTo>
                        <a:pt x="130" y="82"/>
                      </a:lnTo>
                      <a:lnTo>
                        <a:pt x="158" y="95"/>
                      </a:lnTo>
                      <a:lnTo>
                        <a:pt x="186" y="107"/>
                      </a:lnTo>
                      <a:lnTo>
                        <a:pt x="214" y="117"/>
                      </a:lnTo>
                      <a:lnTo>
                        <a:pt x="240" y="127"/>
                      </a:lnTo>
                      <a:lnTo>
                        <a:pt x="266" y="137"/>
                      </a:lnTo>
                      <a:lnTo>
                        <a:pt x="289" y="145"/>
                      </a:lnTo>
                      <a:lnTo>
                        <a:pt x="310" y="152"/>
                      </a:lnTo>
                      <a:lnTo>
                        <a:pt x="329" y="157"/>
                      </a:lnTo>
                      <a:lnTo>
                        <a:pt x="346" y="162"/>
                      </a:lnTo>
                      <a:lnTo>
                        <a:pt x="359" y="165"/>
                      </a:lnTo>
                      <a:lnTo>
                        <a:pt x="369" y="168"/>
                      </a:lnTo>
                      <a:lnTo>
                        <a:pt x="376" y="170"/>
                      </a:lnTo>
                      <a:lnTo>
                        <a:pt x="380" y="170"/>
                      </a:lnTo>
                      <a:lnTo>
                        <a:pt x="383" y="171"/>
                      </a:lnTo>
                      <a:lnTo>
                        <a:pt x="386" y="171"/>
                      </a:lnTo>
                      <a:lnTo>
                        <a:pt x="388" y="171"/>
                      </a:lnTo>
                      <a:lnTo>
                        <a:pt x="389" y="171"/>
                      </a:lnTo>
                      <a:lnTo>
                        <a:pt x="390" y="171"/>
                      </a:lnTo>
                      <a:lnTo>
                        <a:pt x="391" y="170"/>
                      </a:lnTo>
                      <a:lnTo>
                        <a:pt x="391" y="169"/>
                      </a:lnTo>
                      <a:lnTo>
                        <a:pt x="391" y="168"/>
                      </a:lnTo>
                      <a:lnTo>
                        <a:pt x="390" y="167"/>
                      </a:lnTo>
                      <a:lnTo>
                        <a:pt x="390" y="166"/>
                      </a:lnTo>
                      <a:lnTo>
                        <a:pt x="389" y="165"/>
                      </a:lnTo>
                      <a:lnTo>
                        <a:pt x="372" y="149"/>
                      </a:lnTo>
                      <a:lnTo>
                        <a:pt x="351" y="133"/>
                      </a:lnTo>
                      <a:lnTo>
                        <a:pt x="327" y="118"/>
                      </a:lnTo>
                      <a:lnTo>
                        <a:pt x="300" y="104"/>
                      </a:lnTo>
                      <a:lnTo>
                        <a:pt x="271" y="90"/>
                      </a:lnTo>
                      <a:lnTo>
                        <a:pt x="239" y="77"/>
                      </a:lnTo>
                      <a:lnTo>
                        <a:pt x="207" y="65"/>
                      </a:lnTo>
                      <a:lnTo>
                        <a:pt x="176" y="53"/>
                      </a:lnTo>
                      <a:lnTo>
                        <a:pt x="146" y="43"/>
                      </a:lnTo>
                      <a:lnTo>
                        <a:pt x="117" y="34"/>
                      </a:lnTo>
                      <a:lnTo>
                        <a:pt x="91" y="25"/>
                      </a:lnTo>
                      <a:lnTo>
                        <a:pt x="67" y="19"/>
                      </a:lnTo>
                      <a:lnTo>
                        <a:pt x="48" y="13"/>
                      </a:lnTo>
                      <a:lnTo>
                        <a:pt x="33" y="9"/>
                      </a:lnTo>
                      <a:lnTo>
                        <a:pt x="24" y="6"/>
                      </a:lnTo>
                      <a:lnTo>
                        <a:pt x="21" y="6"/>
                      </a:lnTo>
                      <a:lnTo>
                        <a:pt x="0" y="0"/>
                      </a:lnTo>
                      <a:lnTo>
                        <a:pt x="5" y="13"/>
                      </a:lnTo>
                      <a:lnTo>
                        <a:pt x="21" y="22"/>
                      </a:lnTo>
                      <a:close/>
                    </a:path>
                  </a:pathLst>
                </a:custGeom>
                <a:solidFill>
                  <a:srgbClr val="5286BD"/>
                </a:solidFill>
                <a:ln w="9525">
                  <a:noFill/>
                  <a:round/>
                  <a:headEnd/>
                  <a:tailEnd/>
                </a:ln>
              </p:spPr>
              <p:txBody>
                <a:bodyPr/>
                <a:lstStyle/>
                <a:p>
                  <a:pPr algn="ctr">
                    <a:defRPr/>
                  </a:pPr>
                  <a:endParaRPr lang="fr-FR" sz="1400">
                    <a:latin typeface="+mn-lt"/>
                    <a:cs typeface="Arial" pitchFamily="34" charset="0"/>
                  </a:endParaRPr>
                </a:p>
              </p:txBody>
            </p:sp>
            <p:sp>
              <p:nvSpPr>
                <p:cNvPr id="152" name="Freeform 12"/>
                <p:cNvSpPr>
                  <a:spLocks/>
                </p:cNvSpPr>
                <p:nvPr/>
              </p:nvSpPr>
              <p:spPr bwMode="auto">
                <a:xfrm>
                  <a:off x="2016" y="3049"/>
                  <a:ext cx="107" cy="75"/>
                </a:xfrm>
                <a:custGeom>
                  <a:avLst/>
                  <a:gdLst>
                    <a:gd name="T0" fmla="*/ 0 w 1188"/>
                    <a:gd name="T1" fmla="*/ 0 h 832"/>
                    <a:gd name="T2" fmla="*/ 0 w 1188"/>
                    <a:gd name="T3" fmla="*/ 0 h 832"/>
                    <a:gd name="T4" fmla="*/ 0 w 1188"/>
                    <a:gd name="T5" fmla="*/ 0 h 832"/>
                    <a:gd name="T6" fmla="*/ 0 w 1188"/>
                    <a:gd name="T7" fmla="*/ 0 h 832"/>
                    <a:gd name="T8" fmla="*/ 0 w 1188"/>
                    <a:gd name="T9" fmla="*/ 0 h 832"/>
                    <a:gd name="T10" fmla="*/ 0 w 1188"/>
                    <a:gd name="T11" fmla="*/ 0 h 832"/>
                    <a:gd name="T12" fmla="*/ 0 w 1188"/>
                    <a:gd name="T13" fmla="*/ 0 h 832"/>
                    <a:gd name="T14" fmla="*/ 0 w 1188"/>
                    <a:gd name="T15" fmla="*/ 0 h 832"/>
                    <a:gd name="T16" fmla="*/ 0 w 1188"/>
                    <a:gd name="T17" fmla="*/ 0 h 832"/>
                    <a:gd name="T18" fmla="*/ 0 w 1188"/>
                    <a:gd name="T19" fmla="*/ 0 h 832"/>
                    <a:gd name="T20" fmla="*/ 0 w 1188"/>
                    <a:gd name="T21" fmla="*/ 0 h 832"/>
                    <a:gd name="T22" fmla="*/ 0 w 1188"/>
                    <a:gd name="T23" fmla="*/ 0 h 832"/>
                    <a:gd name="T24" fmla="*/ 0 w 1188"/>
                    <a:gd name="T25" fmla="*/ 0 h 832"/>
                    <a:gd name="T26" fmla="*/ 0 w 1188"/>
                    <a:gd name="T27" fmla="*/ 0 h 832"/>
                    <a:gd name="T28" fmla="*/ 0 w 1188"/>
                    <a:gd name="T29" fmla="*/ 0 h 832"/>
                    <a:gd name="T30" fmla="*/ 0 w 1188"/>
                    <a:gd name="T31" fmla="*/ 0 h 832"/>
                    <a:gd name="T32" fmla="*/ 0 w 1188"/>
                    <a:gd name="T33" fmla="*/ 0 h 832"/>
                    <a:gd name="T34" fmla="*/ 0 w 1188"/>
                    <a:gd name="T35" fmla="*/ 0 h 832"/>
                    <a:gd name="T36" fmla="*/ 0 w 1188"/>
                    <a:gd name="T37" fmla="*/ 0 h 832"/>
                    <a:gd name="T38" fmla="*/ 0 w 1188"/>
                    <a:gd name="T39" fmla="*/ 0 h 832"/>
                    <a:gd name="T40" fmla="*/ 0 w 1188"/>
                    <a:gd name="T41" fmla="*/ 0 h 832"/>
                    <a:gd name="T42" fmla="*/ 0 w 1188"/>
                    <a:gd name="T43" fmla="*/ 0 h 832"/>
                    <a:gd name="T44" fmla="*/ 0 w 1188"/>
                    <a:gd name="T45" fmla="*/ 0 h 832"/>
                    <a:gd name="T46" fmla="*/ 0 w 1188"/>
                    <a:gd name="T47" fmla="*/ 0 h 832"/>
                    <a:gd name="T48" fmla="*/ 0 w 1188"/>
                    <a:gd name="T49" fmla="*/ 0 h 832"/>
                    <a:gd name="T50" fmla="*/ 0 w 1188"/>
                    <a:gd name="T51" fmla="*/ 0 h 832"/>
                    <a:gd name="T52" fmla="*/ 0 w 1188"/>
                    <a:gd name="T53" fmla="*/ 0 h 832"/>
                    <a:gd name="T54" fmla="*/ 0 w 1188"/>
                    <a:gd name="T55" fmla="*/ 0 h 832"/>
                    <a:gd name="T56" fmla="*/ 0 w 1188"/>
                    <a:gd name="T57" fmla="*/ 0 h 832"/>
                    <a:gd name="T58" fmla="*/ 0 w 1188"/>
                    <a:gd name="T59" fmla="*/ 0 h 832"/>
                    <a:gd name="T60" fmla="*/ 0 w 1188"/>
                    <a:gd name="T61" fmla="*/ 0 h 832"/>
                    <a:gd name="T62" fmla="*/ 0 w 1188"/>
                    <a:gd name="T63" fmla="*/ 0 h 832"/>
                    <a:gd name="T64" fmla="*/ 0 w 1188"/>
                    <a:gd name="T65" fmla="*/ 0 h 832"/>
                    <a:gd name="T66" fmla="*/ 0 w 1188"/>
                    <a:gd name="T67" fmla="*/ 0 h 832"/>
                    <a:gd name="T68" fmla="*/ 0 w 1188"/>
                    <a:gd name="T69" fmla="*/ 0 h 832"/>
                    <a:gd name="T70" fmla="*/ 0 w 1188"/>
                    <a:gd name="T71" fmla="*/ 0 h 832"/>
                    <a:gd name="T72" fmla="*/ 0 w 1188"/>
                    <a:gd name="T73" fmla="*/ 0 h 832"/>
                    <a:gd name="T74" fmla="*/ 0 w 1188"/>
                    <a:gd name="T75" fmla="*/ 0 h 832"/>
                    <a:gd name="T76" fmla="*/ 0 w 1188"/>
                    <a:gd name="T77" fmla="*/ 0 h 832"/>
                    <a:gd name="T78" fmla="*/ 0 w 1188"/>
                    <a:gd name="T79" fmla="*/ 0 h 832"/>
                    <a:gd name="T80" fmla="*/ 0 w 1188"/>
                    <a:gd name="T81" fmla="*/ 0 h 832"/>
                    <a:gd name="T82" fmla="*/ 0 w 1188"/>
                    <a:gd name="T83" fmla="*/ 0 h 832"/>
                    <a:gd name="T84" fmla="*/ 0 w 1188"/>
                    <a:gd name="T85" fmla="*/ 0 h 832"/>
                    <a:gd name="T86" fmla="*/ 0 w 1188"/>
                    <a:gd name="T87" fmla="*/ 0 h 832"/>
                    <a:gd name="T88" fmla="*/ 0 w 1188"/>
                    <a:gd name="T89" fmla="*/ 0 h 832"/>
                    <a:gd name="T90" fmla="*/ 0 w 1188"/>
                    <a:gd name="T91" fmla="*/ 0 h 832"/>
                    <a:gd name="T92" fmla="*/ 0 w 1188"/>
                    <a:gd name="T93" fmla="*/ 0 h 832"/>
                    <a:gd name="T94" fmla="*/ 0 w 1188"/>
                    <a:gd name="T95" fmla="*/ 0 h 832"/>
                    <a:gd name="T96" fmla="*/ 0 w 1188"/>
                    <a:gd name="T97" fmla="*/ 0 h 832"/>
                    <a:gd name="T98" fmla="*/ 0 w 1188"/>
                    <a:gd name="T99" fmla="*/ 0 h 832"/>
                    <a:gd name="T100" fmla="*/ 0 w 1188"/>
                    <a:gd name="T101" fmla="*/ 0 h 832"/>
                    <a:gd name="T102" fmla="*/ 0 w 1188"/>
                    <a:gd name="T103" fmla="*/ 0 h 832"/>
                    <a:gd name="T104" fmla="*/ 0 w 1188"/>
                    <a:gd name="T105" fmla="*/ 0 h 832"/>
                    <a:gd name="T106" fmla="*/ 0 w 1188"/>
                    <a:gd name="T107" fmla="*/ 0 h 832"/>
                    <a:gd name="T108" fmla="*/ 0 w 1188"/>
                    <a:gd name="T109" fmla="*/ 0 h 832"/>
                    <a:gd name="T110" fmla="*/ 0 w 1188"/>
                    <a:gd name="T111" fmla="*/ 0 h 832"/>
                    <a:gd name="T112" fmla="*/ 0 w 1188"/>
                    <a:gd name="T113" fmla="*/ 0 h 832"/>
                    <a:gd name="T114" fmla="*/ 0 w 1188"/>
                    <a:gd name="T115" fmla="*/ 0 h 832"/>
                    <a:gd name="T116" fmla="*/ 0 w 1188"/>
                    <a:gd name="T117" fmla="*/ 0 h 832"/>
                    <a:gd name="T118" fmla="*/ 0 w 1188"/>
                    <a:gd name="T119" fmla="*/ 0 h 832"/>
                    <a:gd name="T120" fmla="*/ 0 w 1188"/>
                    <a:gd name="T121" fmla="*/ 0 h 832"/>
                    <a:gd name="T122" fmla="*/ 0 w 1188"/>
                    <a:gd name="T123" fmla="*/ 0 h 832"/>
                    <a:gd name="T124" fmla="*/ 0 w 1188"/>
                    <a:gd name="T125" fmla="*/ 0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8"/>
                    <a:gd name="T190" fmla="*/ 0 h 832"/>
                    <a:gd name="T191" fmla="*/ 1188 w 1188"/>
                    <a:gd name="T192" fmla="*/ 832 h 8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8" h="832">
                      <a:moveTo>
                        <a:pt x="1031" y="571"/>
                      </a:moveTo>
                      <a:lnTo>
                        <a:pt x="1022" y="568"/>
                      </a:lnTo>
                      <a:lnTo>
                        <a:pt x="1011" y="565"/>
                      </a:lnTo>
                      <a:lnTo>
                        <a:pt x="999" y="564"/>
                      </a:lnTo>
                      <a:lnTo>
                        <a:pt x="984" y="563"/>
                      </a:lnTo>
                      <a:lnTo>
                        <a:pt x="969" y="562"/>
                      </a:lnTo>
                      <a:lnTo>
                        <a:pt x="954" y="562"/>
                      </a:lnTo>
                      <a:lnTo>
                        <a:pt x="938" y="563"/>
                      </a:lnTo>
                      <a:lnTo>
                        <a:pt x="923" y="563"/>
                      </a:lnTo>
                      <a:lnTo>
                        <a:pt x="908" y="564"/>
                      </a:lnTo>
                      <a:lnTo>
                        <a:pt x="894" y="565"/>
                      </a:lnTo>
                      <a:lnTo>
                        <a:pt x="881" y="566"/>
                      </a:lnTo>
                      <a:lnTo>
                        <a:pt x="869" y="567"/>
                      </a:lnTo>
                      <a:lnTo>
                        <a:pt x="860" y="568"/>
                      </a:lnTo>
                      <a:lnTo>
                        <a:pt x="853" y="569"/>
                      </a:lnTo>
                      <a:lnTo>
                        <a:pt x="848" y="569"/>
                      </a:lnTo>
                      <a:lnTo>
                        <a:pt x="847" y="570"/>
                      </a:lnTo>
                      <a:lnTo>
                        <a:pt x="848" y="569"/>
                      </a:lnTo>
                      <a:lnTo>
                        <a:pt x="851" y="567"/>
                      </a:lnTo>
                      <a:lnTo>
                        <a:pt x="856" y="564"/>
                      </a:lnTo>
                      <a:lnTo>
                        <a:pt x="863" y="560"/>
                      </a:lnTo>
                      <a:lnTo>
                        <a:pt x="871" y="555"/>
                      </a:lnTo>
                      <a:lnTo>
                        <a:pt x="881" y="550"/>
                      </a:lnTo>
                      <a:lnTo>
                        <a:pt x="892" y="545"/>
                      </a:lnTo>
                      <a:lnTo>
                        <a:pt x="903" y="539"/>
                      </a:lnTo>
                      <a:lnTo>
                        <a:pt x="915" y="533"/>
                      </a:lnTo>
                      <a:lnTo>
                        <a:pt x="928" y="526"/>
                      </a:lnTo>
                      <a:lnTo>
                        <a:pt x="940" y="521"/>
                      </a:lnTo>
                      <a:lnTo>
                        <a:pt x="953" y="515"/>
                      </a:lnTo>
                      <a:lnTo>
                        <a:pt x="965" y="510"/>
                      </a:lnTo>
                      <a:lnTo>
                        <a:pt x="977" y="506"/>
                      </a:lnTo>
                      <a:lnTo>
                        <a:pt x="988" y="502"/>
                      </a:lnTo>
                      <a:lnTo>
                        <a:pt x="1000" y="500"/>
                      </a:lnTo>
                      <a:lnTo>
                        <a:pt x="1006" y="499"/>
                      </a:lnTo>
                      <a:lnTo>
                        <a:pt x="1015" y="499"/>
                      </a:lnTo>
                      <a:lnTo>
                        <a:pt x="1024" y="501"/>
                      </a:lnTo>
                      <a:lnTo>
                        <a:pt x="1034" y="503"/>
                      </a:lnTo>
                      <a:lnTo>
                        <a:pt x="1044" y="506"/>
                      </a:lnTo>
                      <a:lnTo>
                        <a:pt x="1056" y="510"/>
                      </a:lnTo>
                      <a:lnTo>
                        <a:pt x="1068" y="514"/>
                      </a:lnTo>
                      <a:lnTo>
                        <a:pt x="1080" y="519"/>
                      </a:lnTo>
                      <a:lnTo>
                        <a:pt x="1093" y="525"/>
                      </a:lnTo>
                      <a:lnTo>
                        <a:pt x="1105" y="531"/>
                      </a:lnTo>
                      <a:lnTo>
                        <a:pt x="1118" y="537"/>
                      </a:lnTo>
                      <a:lnTo>
                        <a:pt x="1131" y="543"/>
                      </a:lnTo>
                      <a:lnTo>
                        <a:pt x="1143" y="550"/>
                      </a:lnTo>
                      <a:lnTo>
                        <a:pt x="1156" y="556"/>
                      </a:lnTo>
                      <a:lnTo>
                        <a:pt x="1167" y="562"/>
                      </a:lnTo>
                      <a:lnTo>
                        <a:pt x="1179" y="569"/>
                      </a:lnTo>
                      <a:lnTo>
                        <a:pt x="1179" y="565"/>
                      </a:lnTo>
                      <a:lnTo>
                        <a:pt x="1179" y="561"/>
                      </a:lnTo>
                      <a:lnTo>
                        <a:pt x="1180" y="558"/>
                      </a:lnTo>
                      <a:lnTo>
                        <a:pt x="1180" y="554"/>
                      </a:lnTo>
                      <a:lnTo>
                        <a:pt x="1181" y="551"/>
                      </a:lnTo>
                      <a:lnTo>
                        <a:pt x="1181" y="547"/>
                      </a:lnTo>
                      <a:lnTo>
                        <a:pt x="1182" y="544"/>
                      </a:lnTo>
                      <a:lnTo>
                        <a:pt x="1182" y="541"/>
                      </a:lnTo>
                      <a:lnTo>
                        <a:pt x="1183" y="537"/>
                      </a:lnTo>
                      <a:lnTo>
                        <a:pt x="1183" y="534"/>
                      </a:lnTo>
                      <a:lnTo>
                        <a:pt x="1184" y="530"/>
                      </a:lnTo>
                      <a:lnTo>
                        <a:pt x="1185" y="527"/>
                      </a:lnTo>
                      <a:lnTo>
                        <a:pt x="1185" y="524"/>
                      </a:lnTo>
                      <a:lnTo>
                        <a:pt x="1186" y="520"/>
                      </a:lnTo>
                      <a:lnTo>
                        <a:pt x="1187" y="517"/>
                      </a:lnTo>
                      <a:lnTo>
                        <a:pt x="1188" y="514"/>
                      </a:lnTo>
                      <a:lnTo>
                        <a:pt x="1173" y="501"/>
                      </a:lnTo>
                      <a:lnTo>
                        <a:pt x="1158" y="487"/>
                      </a:lnTo>
                      <a:lnTo>
                        <a:pt x="1142" y="475"/>
                      </a:lnTo>
                      <a:lnTo>
                        <a:pt x="1126" y="463"/>
                      </a:lnTo>
                      <a:lnTo>
                        <a:pt x="1110" y="451"/>
                      </a:lnTo>
                      <a:lnTo>
                        <a:pt x="1094" y="440"/>
                      </a:lnTo>
                      <a:lnTo>
                        <a:pt x="1078" y="429"/>
                      </a:lnTo>
                      <a:lnTo>
                        <a:pt x="1063" y="419"/>
                      </a:lnTo>
                      <a:lnTo>
                        <a:pt x="1049" y="410"/>
                      </a:lnTo>
                      <a:lnTo>
                        <a:pt x="1035" y="401"/>
                      </a:lnTo>
                      <a:lnTo>
                        <a:pt x="1023" y="393"/>
                      </a:lnTo>
                      <a:lnTo>
                        <a:pt x="1011" y="387"/>
                      </a:lnTo>
                      <a:lnTo>
                        <a:pt x="1002" y="381"/>
                      </a:lnTo>
                      <a:lnTo>
                        <a:pt x="992" y="376"/>
                      </a:lnTo>
                      <a:lnTo>
                        <a:pt x="986" y="373"/>
                      </a:lnTo>
                      <a:lnTo>
                        <a:pt x="982" y="371"/>
                      </a:lnTo>
                      <a:lnTo>
                        <a:pt x="971" y="369"/>
                      </a:lnTo>
                      <a:lnTo>
                        <a:pt x="957" y="369"/>
                      </a:lnTo>
                      <a:lnTo>
                        <a:pt x="941" y="370"/>
                      </a:lnTo>
                      <a:lnTo>
                        <a:pt x="924" y="372"/>
                      </a:lnTo>
                      <a:lnTo>
                        <a:pt x="905" y="376"/>
                      </a:lnTo>
                      <a:lnTo>
                        <a:pt x="885" y="379"/>
                      </a:lnTo>
                      <a:lnTo>
                        <a:pt x="864" y="384"/>
                      </a:lnTo>
                      <a:lnTo>
                        <a:pt x="843" y="389"/>
                      </a:lnTo>
                      <a:lnTo>
                        <a:pt x="822" y="394"/>
                      </a:lnTo>
                      <a:lnTo>
                        <a:pt x="802" y="399"/>
                      </a:lnTo>
                      <a:lnTo>
                        <a:pt x="782" y="404"/>
                      </a:lnTo>
                      <a:lnTo>
                        <a:pt x="763" y="409"/>
                      </a:lnTo>
                      <a:lnTo>
                        <a:pt x="746" y="414"/>
                      </a:lnTo>
                      <a:lnTo>
                        <a:pt x="730" y="419"/>
                      </a:lnTo>
                      <a:lnTo>
                        <a:pt x="717" y="422"/>
                      </a:lnTo>
                      <a:lnTo>
                        <a:pt x="707" y="426"/>
                      </a:lnTo>
                      <a:lnTo>
                        <a:pt x="703" y="423"/>
                      </a:lnTo>
                      <a:lnTo>
                        <a:pt x="696" y="418"/>
                      </a:lnTo>
                      <a:lnTo>
                        <a:pt x="686" y="411"/>
                      </a:lnTo>
                      <a:lnTo>
                        <a:pt x="674" y="403"/>
                      </a:lnTo>
                      <a:lnTo>
                        <a:pt x="660" y="394"/>
                      </a:lnTo>
                      <a:lnTo>
                        <a:pt x="644" y="383"/>
                      </a:lnTo>
                      <a:lnTo>
                        <a:pt x="627" y="372"/>
                      </a:lnTo>
                      <a:lnTo>
                        <a:pt x="609" y="360"/>
                      </a:lnTo>
                      <a:lnTo>
                        <a:pt x="591" y="348"/>
                      </a:lnTo>
                      <a:lnTo>
                        <a:pt x="573" y="337"/>
                      </a:lnTo>
                      <a:lnTo>
                        <a:pt x="555" y="326"/>
                      </a:lnTo>
                      <a:lnTo>
                        <a:pt x="538" y="316"/>
                      </a:lnTo>
                      <a:lnTo>
                        <a:pt x="523" y="307"/>
                      </a:lnTo>
                      <a:lnTo>
                        <a:pt x="509" y="299"/>
                      </a:lnTo>
                      <a:lnTo>
                        <a:pt x="497" y="294"/>
                      </a:lnTo>
                      <a:lnTo>
                        <a:pt x="488" y="291"/>
                      </a:lnTo>
                      <a:lnTo>
                        <a:pt x="489" y="291"/>
                      </a:lnTo>
                      <a:lnTo>
                        <a:pt x="493" y="291"/>
                      </a:lnTo>
                      <a:lnTo>
                        <a:pt x="498" y="290"/>
                      </a:lnTo>
                      <a:lnTo>
                        <a:pt x="506" y="290"/>
                      </a:lnTo>
                      <a:lnTo>
                        <a:pt x="516" y="289"/>
                      </a:lnTo>
                      <a:lnTo>
                        <a:pt x="526" y="287"/>
                      </a:lnTo>
                      <a:lnTo>
                        <a:pt x="538" y="285"/>
                      </a:lnTo>
                      <a:lnTo>
                        <a:pt x="551" y="282"/>
                      </a:lnTo>
                      <a:lnTo>
                        <a:pt x="564" y="278"/>
                      </a:lnTo>
                      <a:lnTo>
                        <a:pt x="577" y="273"/>
                      </a:lnTo>
                      <a:lnTo>
                        <a:pt x="590" y="266"/>
                      </a:lnTo>
                      <a:lnTo>
                        <a:pt x="603" y="258"/>
                      </a:lnTo>
                      <a:lnTo>
                        <a:pt x="615" y="249"/>
                      </a:lnTo>
                      <a:lnTo>
                        <a:pt x="627" y="238"/>
                      </a:lnTo>
                      <a:lnTo>
                        <a:pt x="637" y="225"/>
                      </a:lnTo>
                      <a:lnTo>
                        <a:pt x="647" y="211"/>
                      </a:lnTo>
                      <a:lnTo>
                        <a:pt x="654" y="196"/>
                      </a:lnTo>
                      <a:lnTo>
                        <a:pt x="661" y="181"/>
                      </a:lnTo>
                      <a:lnTo>
                        <a:pt x="667" y="170"/>
                      </a:lnTo>
                      <a:lnTo>
                        <a:pt x="672" y="159"/>
                      </a:lnTo>
                      <a:lnTo>
                        <a:pt x="676" y="150"/>
                      </a:lnTo>
                      <a:lnTo>
                        <a:pt x="680" y="142"/>
                      </a:lnTo>
                      <a:lnTo>
                        <a:pt x="683" y="135"/>
                      </a:lnTo>
                      <a:lnTo>
                        <a:pt x="685" y="129"/>
                      </a:lnTo>
                      <a:lnTo>
                        <a:pt x="687" y="124"/>
                      </a:lnTo>
                      <a:lnTo>
                        <a:pt x="688" y="120"/>
                      </a:lnTo>
                      <a:lnTo>
                        <a:pt x="689" y="117"/>
                      </a:lnTo>
                      <a:lnTo>
                        <a:pt x="690" y="114"/>
                      </a:lnTo>
                      <a:lnTo>
                        <a:pt x="690" y="113"/>
                      </a:lnTo>
                      <a:lnTo>
                        <a:pt x="690" y="111"/>
                      </a:lnTo>
                      <a:lnTo>
                        <a:pt x="691" y="111"/>
                      </a:lnTo>
                      <a:lnTo>
                        <a:pt x="668" y="107"/>
                      </a:lnTo>
                      <a:lnTo>
                        <a:pt x="671" y="105"/>
                      </a:lnTo>
                      <a:lnTo>
                        <a:pt x="674" y="104"/>
                      </a:lnTo>
                      <a:lnTo>
                        <a:pt x="677" y="103"/>
                      </a:lnTo>
                      <a:lnTo>
                        <a:pt x="680" y="101"/>
                      </a:lnTo>
                      <a:lnTo>
                        <a:pt x="683" y="100"/>
                      </a:lnTo>
                      <a:lnTo>
                        <a:pt x="686" y="99"/>
                      </a:lnTo>
                      <a:lnTo>
                        <a:pt x="689" y="98"/>
                      </a:lnTo>
                      <a:lnTo>
                        <a:pt x="691" y="96"/>
                      </a:lnTo>
                      <a:lnTo>
                        <a:pt x="693" y="95"/>
                      </a:lnTo>
                      <a:lnTo>
                        <a:pt x="695" y="94"/>
                      </a:lnTo>
                      <a:lnTo>
                        <a:pt x="697" y="93"/>
                      </a:lnTo>
                      <a:lnTo>
                        <a:pt x="699" y="92"/>
                      </a:lnTo>
                      <a:lnTo>
                        <a:pt x="700" y="91"/>
                      </a:lnTo>
                      <a:lnTo>
                        <a:pt x="701" y="91"/>
                      </a:lnTo>
                      <a:lnTo>
                        <a:pt x="702" y="91"/>
                      </a:lnTo>
                      <a:lnTo>
                        <a:pt x="641" y="1"/>
                      </a:lnTo>
                      <a:lnTo>
                        <a:pt x="640" y="0"/>
                      </a:lnTo>
                      <a:lnTo>
                        <a:pt x="639" y="0"/>
                      </a:lnTo>
                      <a:lnTo>
                        <a:pt x="637" y="0"/>
                      </a:lnTo>
                      <a:lnTo>
                        <a:pt x="635" y="0"/>
                      </a:lnTo>
                      <a:lnTo>
                        <a:pt x="633" y="0"/>
                      </a:lnTo>
                      <a:lnTo>
                        <a:pt x="631" y="0"/>
                      </a:lnTo>
                      <a:lnTo>
                        <a:pt x="629" y="0"/>
                      </a:lnTo>
                      <a:lnTo>
                        <a:pt x="626" y="0"/>
                      </a:lnTo>
                      <a:lnTo>
                        <a:pt x="623" y="0"/>
                      </a:lnTo>
                      <a:lnTo>
                        <a:pt x="620" y="0"/>
                      </a:lnTo>
                      <a:lnTo>
                        <a:pt x="617" y="1"/>
                      </a:lnTo>
                      <a:lnTo>
                        <a:pt x="614" y="1"/>
                      </a:lnTo>
                      <a:lnTo>
                        <a:pt x="611" y="2"/>
                      </a:lnTo>
                      <a:lnTo>
                        <a:pt x="608" y="2"/>
                      </a:lnTo>
                      <a:lnTo>
                        <a:pt x="605" y="4"/>
                      </a:lnTo>
                      <a:lnTo>
                        <a:pt x="601" y="5"/>
                      </a:lnTo>
                      <a:lnTo>
                        <a:pt x="598" y="6"/>
                      </a:lnTo>
                      <a:lnTo>
                        <a:pt x="595" y="8"/>
                      </a:lnTo>
                      <a:lnTo>
                        <a:pt x="592" y="9"/>
                      </a:lnTo>
                      <a:lnTo>
                        <a:pt x="589" y="11"/>
                      </a:lnTo>
                      <a:lnTo>
                        <a:pt x="585" y="12"/>
                      </a:lnTo>
                      <a:lnTo>
                        <a:pt x="583" y="14"/>
                      </a:lnTo>
                      <a:lnTo>
                        <a:pt x="580" y="16"/>
                      </a:lnTo>
                      <a:lnTo>
                        <a:pt x="578" y="18"/>
                      </a:lnTo>
                      <a:lnTo>
                        <a:pt x="576" y="19"/>
                      </a:lnTo>
                      <a:lnTo>
                        <a:pt x="575" y="21"/>
                      </a:lnTo>
                      <a:lnTo>
                        <a:pt x="574" y="23"/>
                      </a:lnTo>
                      <a:lnTo>
                        <a:pt x="574" y="26"/>
                      </a:lnTo>
                      <a:lnTo>
                        <a:pt x="574" y="28"/>
                      </a:lnTo>
                      <a:lnTo>
                        <a:pt x="575" y="30"/>
                      </a:lnTo>
                      <a:lnTo>
                        <a:pt x="578" y="33"/>
                      </a:lnTo>
                      <a:lnTo>
                        <a:pt x="579" y="34"/>
                      </a:lnTo>
                      <a:lnTo>
                        <a:pt x="580" y="36"/>
                      </a:lnTo>
                      <a:lnTo>
                        <a:pt x="582" y="39"/>
                      </a:lnTo>
                      <a:lnTo>
                        <a:pt x="584" y="42"/>
                      </a:lnTo>
                      <a:lnTo>
                        <a:pt x="586" y="46"/>
                      </a:lnTo>
                      <a:lnTo>
                        <a:pt x="589" y="50"/>
                      </a:lnTo>
                      <a:lnTo>
                        <a:pt x="592" y="55"/>
                      </a:lnTo>
                      <a:lnTo>
                        <a:pt x="595" y="59"/>
                      </a:lnTo>
                      <a:lnTo>
                        <a:pt x="598" y="64"/>
                      </a:lnTo>
                      <a:lnTo>
                        <a:pt x="601" y="69"/>
                      </a:lnTo>
                      <a:lnTo>
                        <a:pt x="604" y="74"/>
                      </a:lnTo>
                      <a:lnTo>
                        <a:pt x="607" y="78"/>
                      </a:lnTo>
                      <a:lnTo>
                        <a:pt x="610" y="83"/>
                      </a:lnTo>
                      <a:lnTo>
                        <a:pt x="612" y="87"/>
                      </a:lnTo>
                      <a:lnTo>
                        <a:pt x="615" y="91"/>
                      </a:lnTo>
                      <a:lnTo>
                        <a:pt x="616" y="93"/>
                      </a:lnTo>
                      <a:lnTo>
                        <a:pt x="618" y="95"/>
                      </a:lnTo>
                      <a:lnTo>
                        <a:pt x="619" y="97"/>
                      </a:lnTo>
                      <a:lnTo>
                        <a:pt x="620" y="99"/>
                      </a:lnTo>
                      <a:lnTo>
                        <a:pt x="622" y="101"/>
                      </a:lnTo>
                      <a:lnTo>
                        <a:pt x="623" y="103"/>
                      </a:lnTo>
                      <a:lnTo>
                        <a:pt x="624" y="104"/>
                      </a:lnTo>
                      <a:lnTo>
                        <a:pt x="625" y="105"/>
                      </a:lnTo>
                      <a:lnTo>
                        <a:pt x="626" y="106"/>
                      </a:lnTo>
                      <a:lnTo>
                        <a:pt x="628" y="107"/>
                      </a:lnTo>
                      <a:lnTo>
                        <a:pt x="629" y="108"/>
                      </a:lnTo>
                      <a:lnTo>
                        <a:pt x="631" y="109"/>
                      </a:lnTo>
                      <a:lnTo>
                        <a:pt x="632" y="109"/>
                      </a:lnTo>
                      <a:lnTo>
                        <a:pt x="634" y="109"/>
                      </a:lnTo>
                      <a:lnTo>
                        <a:pt x="636" y="109"/>
                      </a:lnTo>
                      <a:lnTo>
                        <a:pt x="638" y="110"/>
                      </a:lnTo>
                      <a:lnTo>
                        <a:pt x="634" y="115"/>
                      </a:lnTo>
                      <a:lnTo>
                        <a:pt x="629" y="121"/>
                      </a:lnTo>
                      <a:lnTo>
                        <a:pt x="624" y="128"/>
                      </a:lnTo>
                      <a:lnTo>
                        <a:pt x="617" y="136"/>
                      </a:lnTo>
                      <a:lnTo>
                        <a:pt x="609" y="144"/>
                      </a:lnTo>
                      <a:lnTo>
                        <a:pt x="601" y="153"/>
                      </a:lnTo>
                      <a:lnTo>
                        <a:pt x="591" y="161"/>
                      </a:lnTo>
                      <a:lnTo>
                        <a:pt x="581" y="170"/>
                      </a:lnTo>
                      <a:lnTo>
                        <a:pt x="569" y="178"/>
                      </a:lnTo>
                      <a:lnTo>
                        <a:pt x="556" y="187"/>
                      </a:lnTo>
                      <a:lnTo>
                        <a:pt x="543" y="194"/>
                      </a:lnTo>
                      <a:lnTo>
                        <a:pt x="528" y="201"/>
                      </a:lnTo>
                      <a:lnTo>
                        <a:pt x="513" y="206"/>
                      </a:lnTo>
                      <a:lnTo>
                        <a:pt x="496" y="211"/>
                      </a:lnTo>
                      <a:lnTo>
                        <a:pt x="478" y="214"/>
                      </a:lnTo>
                      <a:lnTo>
                        <a:pt x="460" y="216"/>
                      </a:lnTo>
                      <a:lnTo>
                        <a:pt x="438" y="216"/>
                      </a:lnTo>
                      <a:lnTo>
                        <a:pt x="418" y="218"/>
                      </a:lnTo>
                      <a:lnTo>
                        <a:pt x="400" y="219"/>
                      </a:lnTo>
                      <a:lnTo>
                        <a:pt x="384" y="220"/>
                      </a:lnTo>
                      <a:lnTo>
                        <a:pt x="370" y="222"/>
                      </a:lnTo>
                      <a:lnTo>
                        <a:pt x="358" y="223"/>
                      </a:lnTo>
                      <a:lnTo>
                        <a:pt x="347" y="225"/>
                      </a:lnTo>
                      <a:lnTo>
                        <a:pt x="337" y="227"/>
                      </a:lnTo>
                      <a:lnTo>
                        <a:pt x="329" y="229"/>
                      </a:lnTo>
                      <a:lnTo>
                        <a:pt x="321" y="230"/>
                      </a:lnTo>
                      <a:lnTo>
                        <a:pt x="315" y="233"/>
                      </a:lnTo>
                      <a:lnTo>
                        <a:pt x="310" y="235"/>
                      </a:lnTo>
                      <a:lnTo>
                        <a:pt x="305" y="237"/>
                      </a:lnTo>
                      <a:lnTo>
                        <a:pt x="302" y="239"/>
                      </a:lnTo>
                      <a:lnTo>
                        <a:pt x="298" y="242"/>
                      </a:lnTo>
                      <a:lnTo>
                        <a:pt x="296" y="245"/>
                      </a:lnTo>
                      <a:lnTo>
                        <a:pt x="294" y="246"/>
                      </a:lnTo>
                      <a:lnTo>
                        <a:pt x="292" y="248"/>
                      </a:lnTo>
                      <a:lnTo>
                        <a:pt x="290" y="251"/>
                      </a:lnTo>
                      <a:lnTo>
                        <a:pt x="288" y="253"/>
                      </a:lnTo>
                      <a:lnTo>
                        <a:pt x="285" y="256"/>
                      </a:lnTo>
                      <a:lnTo>
                        <a:pt x="283" y="260"/>
                      </a:lnTo>
                      <a:lnTo>
                        <a:pt x="280" y="263"/>
                      </a:lnTo>
                      <a:lnTo>
                        <a:pt x="277" y="267"/>
                      </a:lnTo>
                      <a:lnTo>
                        <a:pt x="274" y="271"/>
                      </a:lnTo>
                      <a:lnTo>
                        <a:pt x="271" y="275"/>
                      </a:lnTo>
                      <a:lnTo>
                        <a:pt x="268" y="279"/>
                      </a:lnTo>
                      <a:lnTo>
                        <a:pt x="265" y="283"/>
                      </a:lnTo>
                      <a:lnTo>
                        <a:pt x="262" y="287"/>
                      </a:lnTo>
                      <a:lnTo>
                        <a:pt x="259" y="292"/>
                      </a:lnTo>
                      <a:lnTo>
                        <a:pt x="256" y="296"/>
                      </a:lnTo>
                      <a:lnTo>
                        <a:pt x="253" y="301"/>
                      </a:lnTo>
                      <a:lnTo>
                        <a:pt x="308" y="305"/>
                      </a:lnTo>
                      <a:lnTo>
                        <a:pt x="359" y="312"/>
                      </a:lnTo>
                      <a:lnTo>
                        <a:pt x="404" y="319"/>
                      </a:lnTo>
                      <a:lnTo>
                        <a:pt x="443" y="326"/>
                      </a:lnTo>
                      <a:lnTo>
                        <a:pt x="478" y="335"/>
                      </a:lnTo>
                      <a:lnTo>
                        <a:pt x="510" y="344"/>
                      </a:lnTo>
                      <a:lnTo>
                        <a:pt x="536" y="352"/>
                      </a:lnTo>
                      <a:lnTo>
                        <a:pt x="558" y="361"/>
                      </a:lnTo>
                      <a:lnTo>
                        <a:pt x="576" y="370"/>
                      </a:lnTo>
                      <a:lnTo>
                        <a:pt x="591" y="378"/>
                      </a:lnTo>
                      <a:lnTo>
                        <a:pt x="603" y="385"/>
                      </a:lnTo>
                      <a:lnTo>
                        <a:pt x="612" y="391"/>
                      </a:lnTo>
                      <a:lnTo>
                        <a:pt x="619" y="397"/>
                      </a:lnTo>
                      <a:lnTo>
                        <a:pt x="623" y="401"/>
                      </a:lnTo>
                      <a:lnTo>
                        <a:pt x="626" y="404"/>
                      </a:lnTo>
                      <a:lnTo>
                        <a:pt x="627" y="405"/>
                      </a:lnTo>
                      <a:lnTo>
                        <a:pt x="626" y="404"/>
                      </a:lnTo>
                      <a:lnTo>
                        <a:pt x="625" y="404"/>
                      </a:lnTo>
                      <a:lnTo>
                        <a:pt x="624" y="403"/>
                      </a:lnTo>
                      <a:lnTo>
                        <a:pt x="623" y="402"/>
                      </a:lnTo>
                      <a:lnTo>
                        <a:pt x="621" y="401"/>
                      </a:lnTo>
                      <a:lnTo>
                        <a:pt x="619" y="400"/>
                      </a:lnTo>
                      <a:lnTo>
                        <a:pt x="617" y="399"/>
                      </a:lnTo>
                      <a:lnTo>
                        <a:pt x="614" y="397"/>
                      </a:lnTo>
                      <a:lnTo>
                        <a:pt x="610" y="395"/>
                      </a:lnTo>
                      <a:lnTo>
                        <a:pt x="607" y="393"/>
                      </a:lnTo>
                      <a:lnTo>
                        <a:pt x="602" y="391"/>
                      </a:lnTo>
                      <a:lnTo>
                        <a:pt x="598" y="388"/>
                      </a:lnTo>
                      <a:lnTo>
                        <a:pt x="593" y="385"/>
                      </a:lnTo>
                      <a:lnTo>
                        <a:pt x="587" y="382"/>
                      </a:lnTo>
                      <a:lnTo>
                        <a:pt x="581" y="379"/>
                      </a:lnTo>
                      <a:lnTo>
                        <a:pt x="560" y="369"/>
                      </a:lnTo>
                      <a:lnTo>
                        <a:pt x="538" y="361"/>
                      </a:lnTo>
                      <a:lnTo>
                        <a:pt x="515" y="353"/>
                      </a:lnTo>
                      <a:lnTo>
                        <a:pt x="491" y="347"/>
                      </a:lnTo>
                      <a:lnTo>
                        <a:pt x="465" y="341"/>
                      </a:lnTo>
                      <a:lnTo>
                        <a:pt x="440" y="336"/>
                      </a:lnTo>
                      <a:lnTo>
                        <a:pt x="415" y="331"/>
                      </a:lnTo>
                      <a:lnTo>
                        <a:pt x="391" y="327"/>
                      </a:lnTo>
                      <a:lnTo>
                        <a:pt x="367" y="324"/>
                      </a:lnTo>
                      <a:lnTo>
                        <a:pt x="344" y="321"/>
                      </a:lnTo>
                      <a:lnTo>
                        <a:pt x="322" y="319"/>
                      </a:lnTo>
                      <a:lnTo>
                        <a:pt x="302" y="317"/>
                      </a:lnTo>
                      <a:lnTo>
                        <a:pt x="284" y="315"/>
                      </a:lnTo>
                      <a:lnTo>
                        <a:pt x="268" y="314"/>
                      </a:lnTo>
                      <a:lnTo>
                        <a:pt x="254" y="313"/>
                      </a:lnTo>
                      <a:lnTo>
                        <a:pt x="244" y="313"/>
                      </a:lnTo>
                      <a:lnTo>
                        <a:pt x="241" y="316"/>
                      </a:lnTo>
                      <a:lnTo>
                        <a:pt x="238" y="320"/>
                      </a:lnTo>
                      <a:lnTo>
                        <a:pt x="236" y="323"/>
                      </a:lnTo>
                      <a:lnTo>
                        <a:pt x="234" y="327"/>
                      </a:lnTo>
                      <a:lnTo>
                        <a:pt x="230" y="330"/>
                      </a:lnTo>
                      <a:lnTo>
                        <a:pt x="228" y="333"/>
                      </a:lnTo>
                      <a:lnTo>
                        <a:pt x="227" y="336"/>
                      </a:lnTo>
                      <a:lnTo>
                        <a:pt x="225" y="339"/>
                      </a:lnTo>
                      <a:lnTo>
                        <a:pt x="223" y="341"/>
                      </a:lnTo>
                      <a:lnTo>
                        <a:pt x="222" y="343"/>
                      </a:lnTo>
                      <a:lnTo>
                        <a:pt x="220" y="345"/>
                      </a:lnTo>
                      <a:lnTo>
                        <a:pt x="219" y="347"/>
                      </a:lnTo>
                      <a:lnTo>
                        <a:pt x="219" y="348"/>
                      </a:lnTo>
                      <a:lnTo>
                        <a:pt x="218" y="349"/>
                      </a:lnTo>
                      <a:lnTo>
                        <a:pt x="218" y="350"/>
                      </a:lnTo>
                      <a:lnTo>
                        <a:pt x="221" y="350"/>
                      </a:lnTo>
                      <a:lnTo>
                        <a:pt x="230" y="350"/>
                      </a:lnTo>
                      <a:lnTo>
                        <a:pt x="246" y="350"/>
                      </a:lnTo>
                      <a:lnTo>
                        <a:pt x="266" y="351"/>
                      </a:lnTo>
                      <a:lnTo>
                        <a:pt x="290" y="353"/>
                      </a:lnTo>
                      <a:lnTo>
                        <a:pt x="318" y="355"/>
                      </a:lnTo>
                      <a:lnTo>
                        <a:pt x="349" y="357"/>
                      </a:lnTo>
                      <a:lnTo>
                        <a:pt x="383" y="361"/>
                      </a:lnTo>
                      <a:lnTo>
                        <a:pt x="419" y="365"/>
                      </a:lnTo>
                      <a:lnTo>
                        <a:pt x="457" y="371"/>
                      </a:lnTo>
                      <a:lnTo>
                        <a:pt x="497" y="377"/>
                      </a:lnTo>
                      <a:lnTo>
                        <a:pt x="536" y="385"/>
                      </a:lnTo>
                      <a:lnTo>
                        <a:pt x="575" y="395"/>
                      </a:lnTo>
                      <a:lnTo>
                        <a:pt x="613" y="405"/>
                      </a:lnTo>
                      <a:lnTo>
                        <a:pt x="650" y="418"/>
                      </a:lnTo>
                      <a:lnTo>
                        <a:pt x="686" y="432"/>
                      </a:lnTo>
                      <a:lnTo>
                        <a:pt x="695" y="434"/>
                      </a:lnTo>
                      <a:lnTo>
                        <a:pt x="656" y="626"/>
                      </a:lnTo>
                      <a:lnTo>
                        <a:pt x="211" y="370"/>
                      </a:lnTo>
                      <a:lnTo>
                        <a:pt x="218" y="350"/>
                      </a:lnTo>
                      <a:lnTo>
                        <a:pt x="190" y="325"/>
                      </a:lnTo>
                      <a:lnTo>
                        <a:pt x="189" y="324"/>
                      </a:lnTo>
                      <a:lnTo>
                        <a:pt x="189" y="323"/>
                      </a:lnTo>
                      <a:lnTo>
                        <a:pt x="189" y="321"/>
                      </a:lnTo>
                      <a:lnTo>
                        <a:pt x="189" y="319"/>
                      </a:lnTo>
                      <a:lnTo>
                        <a:pt x="189" y="317"/>
                      </a:lnTo>
                      <a:lnTo>
                        <a:pt x="189" y="314"/>
                      </a:lnTo>
                      <a:lnTo>
                        <a:pt x="189" y="311"/>
                      </a:lnTo>
                      <a:lnTo>
                        <a:pt x="188" y="307"/>
                      </a:lnTo>
                      <a:lnTo>
                        <a:pt x="188" y="304"/>
                      </a:lnTo>
                      <a:lnTo>
                        <a:pt x="187" y="300"/>
                      </a:lnTo>
                      <a:lnTo>
                        <a:pt x="186" y="297"/>
                      </a:lnTo>
                      <a:lnTo>
                        <a:pt x="185" y="294"/>
                      </a:lnTo>
                      <a:lnTo>
                        <a:pt x="184" y="291"/>
                      </a:lnTo>
                      <a:lnTo>
                        <a:pt x="183" y="288"/>
                      </a:lnTo>
                      <a:lnTo>
                        <a:pt x="181" y="285"/>
                      </a:lnTo>
                      <a:lnTo>
                        <a:pt x="180" y="284"/>
                      </a:lnTo>
                      <a:lnTo>
                        <a:pt x="177" y="282"/>
                      </a:lnTo>
                      <a:lnTo>
                        <a:pt x="175" y="280"/>
                      </a:lnTo>
                      <a:lnTo>
                        <a:pt x="171" y="278"/>
                      </a:lnTo>
                      <a:lnTo>
                        <a:pt x="166" y="276"/>
                      </a:lnTo>
                      <a:lnTo>
                        <a:pt x="161" y="274"/>
                      </a:lnTo>
                      <a:lnTo>
                        <a:pt x="156" y="272"/>
                      </a:lnTo>
                      <a:lnTo>
                        <a:pt x="150" y="270"/>
                      </a:lnTo>
                      <a:lnTo>
                        <a:pt x="144" y="268"/>
                      </a:lnTo>
                      <a:lnTo>
                        <a:pt x="139" y="266"/>
                      </a:lnTo>
                      <a:lnTo>
                        <a:pt x="133" y="264"/>
                      </a:lnTo>
                      <a:lnTo>
                        <a:pt x="127" y="263"/>
                      </a:lnTo>
                      <a:lnTo>
                        <a:pt x="122" y="262"/>
                      </a:lnTo>
                      <a:lnTo>
                        <a:pt x="118" y="260"/>
                      </a:lnTo>
                      <a:lnTo>
                        <a:pt x="114" y="259"/>
                      </a:lnTo>
                      <a:lnTo>
                        <a:pt x="111" y="259"/>
                      </a:lnTo>
                      <a:lnTo>
                        <a:pt x="109" y="259"/>
                      </a:lnTo>
                      <a:lnTo>
                        <a:pt x="107" y="258"/>
                      </a:lnTo>
                      <a:lnTo>
                        <a:pt x="104" y="258"/>
                      </a:lnTo>
                      <a:lnTo>
                        <a:pt x="102" y="258"/>
                      </a:lnTo>
                      <a:lnTo>
                        <a:pt x="99" y="258"/>
                      </a:lnTo>
                      <a:lnTo>
                        <a:pt x="96" y="258"/>
                      </a:lnTo>
                      <a:lnTo>
                        <a:pt x="93" y="258"/>
                      </a:lnTo>
                      <a:lnTo>
                        <a:pt x="90" y="258"/>
                      </a:lnTo>
                      <a:lnTo>
                        <a:pt x="87" y="258"/>
                      </a:lnTo>
                      <a:lnTo>
                        <a:pt x="84" y="258"/>
                      </a:lnTo>
                      <a:lnTo>
                        <a:pt x="82" y="258"/>
                      </a:lnTo>
                      <a:lnTo>
                        <a:pt x="79" y="258"/>
                      </a:lnTo>
                      <a:lnTo>
                        <a:pt x="77" y="258"/>
                      </a:lnTo>
                      <a:lnTo>
                        <a:pt x="75" y="258"/>
                      </a:lnTo>
                      <a:lnTo>
                        <a:pt x="74" y="258"/>
                      </a:lnTo>
                      <a:lnTo>
                        <a:pt x="73" y="258"/>
                      </a:lnTo>
                      <a:lnTo>
                        <a:pt x="71" y="260"/>
                      </a:lnTo>
                      <a:lnTo>
                        <a:pt x="70" y="263"/>
                      </a:lnTo>
                      <a:lnTo>
                        <a:pt x="69" y="266"/>
                      </a:lnTo>
                      <a:lnTo>
                        <a:pt x="69" y="270"/>
                      </a:lnTo>
                      <a:lnTo>
                        <a:pt x="70" y="274"/>
                      </a:lnTo>
                      <a:lnTo>
                        <a:pt x="72" y="279"/>
                      </a:lnTo>
                      <a:lnTo>
                        <a:pt x="75" y="285"/>
                      </a:lnTo>
                      <a:lnTo>
                        <a:pt x="80" y="291"/>
                      </a:lnTo>
                      <a:lnTo>
                        <a:pt x="86" y="297"/>
                      </a:lnTo>
                      <a:lnTo>
                        <a:pt x="93" y="305"/>
                      </a:lnTo>
                      <a:lnTo>
                        <a:pt x="103" y="312"/>
                      </a:lnTo>
                      <a:lnTo>
                        <a:pt x="114" y="321"/>
                      </a:lnTo>
                      <a:lnTo>
                        <a:pt x="127" y="329"/>
                      </a:lnTo>
                      <a:lnTo>
                        <a:pt x="143" y="339"/>
                      </a:lnTo>
                      <a:lnTo>
                        <a:pt x="161" y="349"/>
                      </a:lnTo>
                      <a:lnTo>
                        <a:pt x="182" y="360"/>
                      </a:lnTo>
                      <a:lnTo>
                        <a:pt x="201" y="369"/>
                      </a:lnTo>
                      <a:lnTo>
                        <a:pt x="190" y="376"/>
                      </a:lnTo>
                      <a:lnTo>
                        <a:pt x="197" y="379"/>
                      </a:lnTo>
                      <a:lnTo>
                        <a:pt x="228" y="415"/>
                      </a:lnTo>
                      <a:lnTo>
                        <a:pt x="263" y="447"/>
                      </a:lnTo>
                      <a:lnTo>
                        <a:pt x="296" y="475"/>
                      </a:lnTo>
                      <a:lnTo>
                        <a:pt x="330" y="500"/>
                      </a:lnTo>
                      <a:lnTo>
                        <a:pt x="364" y="521"/>
                      </a:lnTo>
                      <a:lnTo>
                        <a:pt x="397" y="538"/>
                      </a:lnTo>
                      <a:lnTo>
                        <a:pt x="428" y="553"/>
                      </a:lnTo>
                      <a:lnTo>
                        <a:pt x="459" y="565"/>
                      </a:lnTo>
                      <a:lnTo>
                        <a:pt x="488" y="574"/>
                      </a:lnTo>
                      <a:lnTo>
                        <a:pt x="514" y="582"/>
                      </a:lnTo>
                      <a:lnTo>
                        <a:pt x="537" y="587"/>
                      </a:lnTo>
                      <a:lnTo>
                        <a:pt x="557" y="591"/>
                      </a:lnTo>
                      <a:lnTo>
                        <a:pt x="573" y="594"/>
                      </a:lnTo>
                      <a:lnTo>
                        <a:pt x="585" y="596"/>
                      </a:lnTo>
                      <a:lnTo>
                        <a:pt x="593" y="596"/>
                      </a:lnTo>
                      <a:lnTo>
                        <a:pt x="596" y="597"/>
                      </a:lnTo>
                      <a:lnTo>
                        <a:pt x="553" y="601"/>
                      </a:lnTo>
                      <a:lnTo>
                        <a:pt x="511" y="591"/>
                      </a:lnTo>
                      <a:lnTo>
                        <a:pt x="472" y="580"/>
                      </a:lnTo>
                      <a:lnTo>
                        <a:pt x="436" y="567"/>
                      </a:lnTo>
                      <a:lnTo>
                        <a:pt x="403" y="553"/>
                      </a:lnTo>
                      <a:lnTo>
                        <a:pt x="372" y="538"/>
                      </a:lnTo>
                      <a:lnTo>
                        <a:pt x="343" y="522"/>
                      </a:lnTo>
                      <a:lnTo>
                        <a:pt x="317" y="506"/>
                      </a:lnTo>
                      <a:lnTo>
                        <a:pt x="294" y="489"/>
                      </a:lnTo>
                      <a:lnTo>
                        <a:pt x="272" y="472"/>
                      </a:lnTo>
                      <a:lnTo>
                        <a:pt x="253" y="456"/>
                      </a:lnTo>
                      <a:lnTo>
                        <a:pt x="236" y="440"/>
                      </a:lnTo>
                      <a:lnTo>
                        <a:pt x="220" y="426"/>
                      </a:lnTo>
                      <a:lnTo>
                        <a:pt x="207" y="412"/>
                      </a:lnTo>
                      <a:lnTo>
                        <a:pt x="197" y="400"/>
                      </a:lnTo>
                      <a:lnTo>
                        <a:pt x="188" y="389"/>
                      </a:lnTo>
                      <a:lnTo>
                        <a:pt x="182" y="381"/>
                      </a:lnTo>
                      <a:lnTo>
                        <a:pt x="104" y="438"/>
                      </a:lnTo>
                      <a:lnTo>
                        <a:pt x="70" y="468"/>
                      </a:lnTo>
                      <a:lnTo>
                        <a:pt x="44" y="500"/>
                      </a:lnTo>
                      <a:lnTo>
                        <a:pt x="24" y="532"/>
                      </a:lnTo>
                      <a:lnTo>
                        <a:pt x="11" y="564"/>
                      </a:lnTo>
                      <a:lnTo>
                        <a:pt x="3" y="596"/>
                      </a:lnTo>
                      <a:lnTo>
                        <a:pt x="0" y="628"/>
                      </a:lnTo>
                      <a:lnTo>
                        <a:pt x="1" y="658"/>
                      </a:lnTo>
                      <a:lnTo>
                        <a:pt x="5" y="687"/>
                      </a:lnTo>
                      <a:lnTo>
                        <a:pt x="11" y="714"/>
                      </a:lnTo>
                      <a:lnTo>
                        <a:pt x="19" y="738"/>
                      </a:lnTo>
                      <a:lnTo>
                        <a:pt x="27" y="760"/>
                      </a:lnTo>
                      <a:lnTo>
                        <a:pt x="36" y="779"/>
                      </a:lnTo>
                      <a:lnTo>
                        <a:pt x="44" y="794"/>
                      </a:lnTo>
                      <a:lnTo>
                        <a:pt x="51" y="807"/>
                      </a:lnTo>
                      <a:lnTo>
                        <a:pt x="56" y="814"/>
                      </a:lnTo>
                      <a:lnTo>
                        <a:pt x="58" y="817"/>
                      </a:lnTo>
                      <a:lnTo>
                        <a:pt x="77" y="814"/>
                      </a:lnTo>
                      <a:lnTo>
                        <a:pt x="90" y="832"/>
                      </a:lnTo>
                      <a:lnTo>
                        <a:pt x="90" y="831"/>
                      </a:lnTo>
                      <a:lnTo>
                        <a:pt x="93" y="831"/>
                      </a:lnTo>
                      <a:lnTo>
                        <a:pt x="97" y="830"/>
                      </a:lnTo>
                      <a:lnTo>
                        <a:pt x="103" y="829"/>
                      </a:lnTo>
                      <a:lnTo>
                        <a:pt x="110" y="827"/>
                      </a:lnTo>
                      <a:lnTo>
                        <a:pt x="117" y="826"/>
                      </a:lnTo>
                      <a:lnTo>
                        <a:pt x="125" y="824"/>
                      </a:lnTo>
                      <a:lnTo>
                        <a:pt x="133" y="822"/>
                      </a:lnTo>
                      <a:lnTo>
                        <a:pt x="142" y="820"/>
                      </a:lnTo>
                      <a:lnTo>
                        <a:pt x="150" y="818"/>
                      </a:lnTo>
                      <a:lnTo>
                        <a:pt x="158" y="816"/>
                      </a:lnTo>
                      <a:lnTo>
                        <a:pt x="165" y="814"/>
                      </a:lnTo>
                      <a:lnTo>
                        <a:pt x="171" y="812"/>
                      </a:lnTo>
                      <a:lnTo>
                        <a:pt x="176" y="811"/>
                      </a:lnTo>
                      <a:lnTo>
                        <a:pt x="180" y="809"/>
                      </a:lnTo>
                      <a:lnTo>
                        <a:pt x="183" y="808"/>
                      </a:lnTo>
                      <a:lnTo>
                        <a:pt x="183" y="806"/>
                      </a:lnTo>
                      <a:lnTo>
                        <a:pt x="182" y="805"/>
                      </a:lnTo>
                      <a:lnTo>
                        <a:pt x="179" y="803"/>
                      </a:lnTo>
                      <a:lnTo>
                        <a:pt x="175" y="802"/>
                      </a:lnTo>
                      <a:lnTo>
                        <a:pt x="170" y="801"/>
                      </a:lnTo>
                      <a:lnTo>
                        <a:pt x="164" y="800"/>
                      </a:lnTo>
                      <a:lnTo>
                        <a:pt x="158" y="799"/>
                      </a:lnTo>
                      <a:lnTo>
                        <a:pt x="150" y="798"/>
                      </a:lnTo>
                      <a:lnTo>
                        <a:pt x="142" y="797"/>
                      </a:lnTo>
                      <a:lnTo>
                        <a:pt x="134" y="797"/>
                      </a:lnTo>
                      <a:lnTo>
                        <a:pt x="126" y="797"/>
                      </a:lnTo>
                      <a:lnTo>
                        <a:pt x="118" y="797"/>
                      </a:lnTo>
                      <a:lnTo>
                        <a:pt x="110" y="797"/>
                      </a:lnTo>
                      <a:lnTo>
                        <a:pt x="102" y="798"/>
                      </a:lnTo>
                      <a:lnTo>
                        <a:pt x="95" y="800"/>
                      </a:lnTo>
                      <a:lnTo>
                        <a:pt x="89" y="802"/>
                      </a:lnTo>
                      <a:lnTo>
                        <a:pt x="76" y="773"/>
                      </a:lnTo>
                      <a:lnTo>
                        <a:pt x="70" y="746"/>
                      </a:lnTo>
                      <a:lnTo>
                        <a:pt x="70" y="721"/>
                      </a:lnTo>
                      <a:lnTo>
                        <a:pt x="76" y="697"/>
                      </a:lnTo>
                      <a:lnTo>
                        <a:pt x="87" y="674"/>
                      </a:lnTo>
                      <a:lnTo>
                        <a:pt x="101" y="653"/>
                      </a:lnTo>
                      <a:lnTo>
                        <a:pt x="118" y="634"/>
                      </a:lnTo>
                      <a:lnTo>
                        <a:pt x="137" y="616"/>
                      </a:lnTo>
                      <a:lnTo>
                        <a:pt x="157" y="600"/>
                      </a:lnTo>
                      <a:lnTo>
                        <a:pt x="178" y="586"/>
                      </a:lnTo>
                      <a:lnTo>
                        <a:pt x="197" y="574"/>
                      </a:lnTo>
                      <a:lnTo>
                        <a:pt x="215" y="564"/>
                      </a:lnTo>
                      <a:lnTo>
                        <a:pt x="231" y="556"/>
                      </a:lnTo>
                      <a:lnTo>
                        <a:pt x="244" y="550"/>
                      </a:lnTo>
                      <a:lnTo>
                        <a:pt x="252" y="547"/>
                      </a:lnTo>
                      <a:lnTo>
                        <a:pt x="255" y="546"/>
                      </a:lnTo>
                      <a:lnTo>
                        <a:pt x="267" y="550"/>
                      </a:lnTo>
                      <a:lnTo>
                        <a:pt x="285" y="559"/>
                      </a:lnTo>
                      <a:lnTo>
                        <a:pt x="308" y="573"/>
                      </a:lnTo>
                      <a:lnTo>
                        <a:pt x="335" y="590"/>
                      </a:lnTo>
                      <a:lnTo>
                        <a:pt x="366" y="611"/>
                      </a:lnTo>
                      <a:lnTo>
                        <a:pt x="398" y="633"/>
                      </a:lnTo>
                      <a:lnTo>
                        <a:pt x="432" y="657"/>
                      </a:lnTo>
                      <a:lnTo>
                        <a:pt x="466" y="682"/>
                      </a:lnTo>
                      <a:lnTo>
                        <a:pt x="502" y="707"/>
                      </a:lnTo>
                      <a:lnTo>
                        <a:pt x="535" y="731"/>
                      </a:lnTo>
                      <a:lnTo>
                        <a:pt x="566" y="755"/>
                      </a:lnTo>
                      <a:lnTo>
                        <a:pt x="594" y="776"/>
                      </a:lnTo>
                      <a:lnTo>
                        <a:pt x="618" y="794"/>
                      </a:lnTo>
                      <a:lnTo>
                        <a:pt x="638" y="811"/>
                      </a:lnTo>
                      <a:lnTo>
                        <a:pt x="652" y="822"/>
                      </a:lnTo>
                      <a:lnTo>
                        <a:pt x="661" y="829"/>
                      </a:lnTo>
                      <a:lnTo>
                        <a:pt x="664" y="821"/>
                      </a:lnTo>
                      <a:lnTo>
                        <a:pt x="666" y="813"/>
                      </a:lnTo>
                      <a:lnTo>
                        <a:pt x="668" y="805"/>
                      </a:lnTo>
                      <a:lnTo>
                        <a:pt x="670" y="797"/>
                      </a:lnTo>
                      <a:lnTo>
                        <a:pt x="672" y="787"/>
                      </a:lnTo>
                      <a:lnTo>
                        <a:pt x="674" y="778"/>
                      </a:lnTo>
                      <a:lnTo>
                        <a:pt x="675" y="769"/>
                      </a:lnTo>
                      <a:lnTo>
                        <a:pt x="676" y="760"/>
                      </a:lnTo>
                      <a:lnTo>
                        <a:pt x="676" y="751"/>
                      </a:lnTo>
                      <a:lnTo>
                        <a:pt x="677" y="741"/>
                      </a:lnTo>
                      <a:lnTo>
                        <a:pt x="677" y="732"/>
                      </a:lnTo>
                      <a:lnTo>
                        <a:pt x="677" y="723"/>
                      </a:lnTo>
                      <a:lnTo>
                        <a:pt x="677" y="714"/>
                      </a:lnTo>
                      <a:lnTo>
                        <a:pt x="676" y="705"/>
                      </a:lnTo>
                      <a:lnTo>
                        <a:pt x="676" y="697"/>
                      </a:lnTo>
                      <a:lnTo>
                        <a:pt x="676" y="689"/>
                      </a:lnTo>
                      <a:lnTo>
                        <a:pt x="677" y="690"/>
                      </a:lnTo>
                      <a:lnTo>
                        <a:pt x="678" y="691"/>
                      </a:lnTo>
                      <a:lnTo>
                        <a:pt x="679" y="692"/>
                      </a:lnTo>
                      <a:lnTo>
                        <a:pt x="680" y="692"/>
                      </a:lnTo>
                      <a:lnTo>
                        <a:pt x="680" y="693"/>
                      </a:lnTo>
                      <a:lnTo>
                        <a:pt x="681" y="694"/>
                      </a:lnTo>
                      <a:lnTo>
                        <a:pt x="682" y="695"/>
                      </a:lnTo>
                      <a:lnTo>
                        <a:pt x="683" y="695"/>
                      </a:lnTo>
                      <a:lnTo>
                        <a:pt x="684" y="696"/>
                      </a:lnTo>
                      <a:lnTo>
                        <a:pt x="685" y="697"/>
                      </a:lnTo>
                      <a:lnTo>
                        <a:pt x="686" y="698"/>
                      </a:lnTo>
                      <a:lnTo>
                        <a:pt x="687" y="699"/>
                      </a:lnTo>
                      <a:lnTo>
                        <a:pt x="688" y="700"/>
                      </a:lnTo>
                      <a:lnTo>
                        <a:pt x="689" y="701"/>
                      </a:lnTo>
                      <a:lnTo>
                        <a:pt x="691" y="702"/>
                      </a:lnTo>
                      <a:lnTo>
                        <a:pt x="705" y="712"/>
                      </a:lnTo>
                      <a:lnTo>
                        <a:pt x="720" y="721"/>
                      </a:lnTo>
                      <a:lnTo>
                        <a:pt x="736" y="727"/>
                      </a:lnTo>
                      <a:lnTo>
                        <a:pt x="753" y="733"/>
                      </a:lnTo>
                      <a:lnTo>
                        <a:pt x="770" y="736"/>
                      </a:lnTo>
                      <a:lnTo>
                        <a:pt x="787" y="738"/>
                      </a:lnTo>
                      <a:lnTo>
                        <a:pt x="805" y="739"/>
                      </a:lnTo>
                      <a:lnTo>
                        <a:pt x="823" y="739"/>
                      </a:lnTo>
                      <a:lnTo>
                        <a:pt x="841" y="738"/>
                      </a:lnTo>
                      <a:lnTo>
                        <a:pt x="859" y="737"/>
                      </a:lnTo>
                      <a:lnTo>
                        <a:pt x="876" y="734"/>
                      </a:lnTo>
                      <a:lnTo>
                        <a:pt x="894" y="732"/>
                      </a:lnTo>
                      <a:lnTo>
                        <a:pt x="911" y="729"/>
                      </a:lnTo>
                      <a:lnTo>
                        <a:pt x="928" y="726"/>
                      </a:lnTo>
                      <a:lnTo>
                        <a:pt x="944" y="722"/>
                      </a:lnTo>
                      <a:lnTo>
                        <a:pt x="960" y="720"/>
                      </a:lnTo>
                      <a:lnTo>
                        <a:pt x="969" y="718"/>
                      </a:lnTo>
                      <a:lnTo>
                        <a:pt x="980" y="717"/>
                      </a:lnTo>
                      <a:lnTo>
                        <a:pt x="992" y="716"/>
                      </a:lnTo>
                      <a:lnTo>
                        <a:pt x="1005" y="716"/>
                      </a:lnTo>
                      <a:lnTo>
                        <a:pt x="1019" y="717"/>
                      </a:lnTo>
                      <a:lnTo>
                        <a:pt x="1033" y="717"/>
                      </a:lnTo>
                      <a:lnTo>
                        <a:pt x="1048" y="718"/>
                      </a:lnTo>
                      <a:lnTo>
                        <a:pt x="1063" y="720"/>
                      </a:lnTo>
                      <a:lnTo>
                        <a:pt x="1078" y="722"/>
                      </a:lnTo>
                      <a:lnTo>
                        <a:pt x="1094" y="723"/>
                      </a:lnTo>
                      <a:lnTo>
                        <a:pt x="1109" y="726"/>
                      </a:lnTo>
                      <a:lnTo>
                        <a:pt x="1125" y="728"/>
                      </a:lnTo>
                      <a:lnTo>
                        <a:pt x="1140" y="730"/>
                      </a:lnTo>
                      <a:lnTo>
                        <a:pt x="1155" y="733"/>
                      </a:lnTo>
                      <a:lnTo>
                        <a:pt x="1169" y="735"/>
                      </a:lnTo>
                      <a:lnTo>
                        <a:pt x="1184" y="738"/>
                      </a:lnTo>
                      <a:lnTo>
                        <a:pt x="1183" y="733"/>
                      </a:lnTo>
                      <a:lnTo>
                        <a:pt x="1182" y="728"/>
                      </a:lnTo>
                      <a:lnTo>
                        <a:pt x="1182" y="724"/>
                      </a:lnTo>
                      <a:lnTo>
                        <a:pt x="1181" y="719"/>
                      </a:lnTo>
                      <a:lnTo>
                        <a:pt x="1181" y="715"/>
                      </a:lnTo>
                      <a:lnTo>
                        <a:pt x="1180" y="710"/>
                      </a:lnTo>
                      <a:lnTo>
                        <a:pt x="1180" y="706"/>
                      </a:lnTo>
                      <a:lnTo>
                        <a:pt x="1180" y="701"/>
                      </a:lnTo>
                      <a:lnTo>
                        <a:pt x="1179" y="696"/>
                      </a:lnTo>
                      <a:lnTo>
                        <a:pt x="1179" y="692"/>
                      </a:lnTo>
                      <a:lnTo>
                        <a:pt x="1178" y="687"/>
                      </a:lnTo>
                      <a:lnTo>
                        <a:pt x="1178" y="682"/>
                      </a:lnTo>
                      <a:lnTo>
                        <a:pt x="1178" y="678"/>
                      </a:lnTo>
                      <a:lnTo>
                        <a:pt x="1177" y="673"/>
                      </a:lnTo>
                      <a:lnTo>
                        <a:pt x="1177" y="668"/>
                      </a:lnTo>
                      <a:lnTo>
                        <a:pt x="1177" y="664"/>
                      </a:lnTo>
                      <a:lnTo>
                        <a:pt x="1165" y="656"/>
                      </a:lnTo>
                      <a:lnTo>
                        <a:pt x="1154" y="648"/>
                      </a:lnTo>
                      <a:lnTo>
                        <a:pt x="1143" y="641"/>
                      </a:lnTo>
                      <a:lnTo>
                        <a:pt x="1132" y="633"/>
                      </a:lnTo>
                      <a:lnTo>
                        <a:pt x="1121" y="626"/>
                      </a:lnTo>
                      <a:lnTo>
                        <a:pt x="1110" y="619"/>
                      </a:lnTo>
                      <a:lnTo>
                        <a:pt x="1099" y="612"/>
                      </a:lnTo>
                      <a:lnTo>
                        <a:pt x="1089" y="605"/>
                      </a:lnTo>
                      <a:lnTo>
                        <a:pt x="1079" y="599"/>
                      </a:lnTo>
                      <a:lnTo>
                        <a:pt x="1070" y="593"/>
                      </a:lnTo>
                      <a:lnTo>
                        <a:pt x="1061" y="588"/>
                      </a:lnTo>
                      <a:lnTo>
                        <a:pt x="1053" y="583"/>
                      </a:lnTo>
                      <a:lnTo>
                        <a:pt x="1046" y="579"/>
                      </a:lnTo>
                      <a:lnTo>
                        <a:pt x="1040" y="575"/>
                      </a:lnTo>
                      <a:lnTo>
                        <a:pt x="1035" y="573"/>
                      </a:lnTo>
                      <a:lnTo>
                        <a:pt x="1031" y="571"/>
                      </a:lnTo>
                      <a:close/>
                    </a:path>
                  </a:pathLst>
                </a:custGeom>
                <a:solidFill>
                  <a:srgbClr val="5286BD"/>
                </a:solidFill>
                <a:ln w="9525">
                  <a:noFill/>
                  <a:round/>
                  <a:headEnd/>
                  <a:tailEnd/>
                </a:ln>
              </p:spPr>
              <p:txBody>
                <a:bodyPr/>
                <a:lstStyle/>
                <a:p>
                  <a:pPr algn="ctr">
                    <a:defRPr/>
                  </a:pPr>
                  <a:endParaRPr lang="fr-FR" sz="1400">
                    <a:latin typeface="+mn-lt"/>
                    <a:cs typeface="Arial" pitchFamily="34" charset="0"/>
                  </a:endParaRPr>
                </a:p>
              </p:txBody>
            </p:sp>
            <p:sp>
              <p:nvSpPr>
                <p:cNvPr id="153" name="Freeform 13"/>
                <p:cNvSpPr>
                  <a:spLocks/>
                </p:cNvSpPr>
                <p:nvPr/>
              </p:nvSpPr>
              <p:spPr bwMode="auto">
                <a:xfrm>
                  <a:off x="2122" y="3089"/>
                  <a:ext cx="21" cy="47"/>
                </a:xfrm>
                <a:custGeom>
                  <a:avLst/>
                  <a:gdLst>
                    <a:gd name="T0" fmla="*/ 0 w 227"/>
                    <a:gd name="T1" fmla="*/ 0 h 549"/>
                    <a:gd name="T2" fmla="*/ 0 w 227"/>
                    <a:gd name="T3" fmla="*/ 0 h 549"/>
                    <a:gd name="T4" fmla="*/ 0 w 227"/>
                    <a:gd name="T5" fmla="*/ 0 h 549"/>
                    <a:gd name="T6" fmla="*/ 0 w 227"/>
                    <a:gd name="T7" fmla="*/ 0 h 549"/>
                    <a:gd name="T8" fmla="*/ 0 w 227"/>
                    <a:gd name="T9" fmla="*/ 0 h 549"/>
                    <a:gd name="T10" fmla="*/ 0 w 227"/>
                    <a:gd name="T11" fmla="*/ 0 h 549"/>
                    <a:gd name="T12" fmla="*/ 0 w 227"/>
                    <a:gd name="T13" fmla="*/ 0 h 549"/>
                    <a:gd name="T14" fmla="*/ 0 w 227"/>
                    <a:gd name="T15" fmla="*/ 0 h 549"/>
                    <a:gd name="T16" fmla="*/ 0 w 227"/>
                    <a:gd name="T17" fmla="*/ 0 h 549"/>
                    <a:gd name="T18" fmla="*/ 0 w 227"/>
                    <a:gd name="T19" fmla="*/ 0 h 549"/>
                    <a:gd name="T20" fmla="*/ 0 w 227"/>
                    <a:gd name="T21" fmla="*/ 0 h 549"/>
                    <a:gd name="T22" fmla="*/ 0 w 227"/>
                    <a:gd name="T23" fmla="*/ 0 h 549"/>
                    <a:gd name="T24" fmla="*/ 0 w 227"/>
                    <a:gd name="T25" fmla="*/ 0 h 549"/>
                    <a:gd name="T26" fmla="*/ 0 w 227"/>
                    <a:gd name="T27" fmla="*/ 0 h 549"/>
                    <a:gd name="T28" fmla="*/ 0 w 227"/>
                    <a:gd name="T29" fmla="*/ 0 h 549"/>
                    <a:gd name="T30" fmla="*/ 0 w 227"/>
                    <a:gd name="T31" fmla="*/ 0 h 549"/>
                    <a:gd name="T32" fmla="*/ 0 w 227"/>
                    <a:gd name="T33" fmla="*/ 0 h 549"/>
                    <a:gd name="T34" fmla="*/ 0 w 227"/>
                    <a:gd name="T35" fmla="*/ 0 h 549"/>
                    <a:gd name="T36" fmla="*/ 0 w 227"/>
                    <a:gd name="T37" fmla="*/ 0 h 549"/>
                    <a:gd name="T38" fmla="*/ 0 w 227"/>
                    <a:gd name="T39" fmla="*/ 0 h 549"/>
                    <a:gd name="T40" fmla="*/ 0 w 227"/>
                    <a:gd name="T41" fmla="*/ 0 h 549"/>
                    <a:gd name="T42" fmla="*/ 0 w 227"/>
                    <a:gd name="T43" fmla="*/ 0 h 549"/>
                    <a:gd name="T44" fmla="*/ 0 w 227"/>
                    <a:gd name="T45" fmla="*/ 0 h 549"/>
                    <a:gd name="T46" fmla="*/ 0 w 227"/>
                    <a:gd name="T47" fmla="*/ 0 h 549"/>
                    <a:gd name="T48" fmla="*/ 0 w 227"/>
                    <a:gd name="T49" fmla="*/ 0 h 549"/>
                    <a:gd name="T50" fmla="*/ 0 w 227"/>
                    <a:gd name="T51" fmla="*/ 0 h 549"/>
                    <a:gd name="T52" fmla="*/ 0 w 227"/>
                    <a:gd name="T53" fmla="*/ 0 h 549"/>
                    <a:gd name="T54" fmla="*/ 0 w 227"/>
                    <a:gd name="T55" fmla="*/ 0 h 549"/>
                    <a:gd name="T56" fmla="*/ 0 w 227"/>
                    <a:gd name="T57" fmla="*/ 0 h 549"/>
                    <a:gd name="T58" fmla="*/ 0 w 227"/>
                    <a:gd name="T59" fmla="*/ 0 h 549"/>
                    <a:gd name="T60" fmla="*/ 0 w 227"/>
                    <a:gd name="T61" fmla="*/ 0 h 549"/>
                    <a:gd name="T62" fmla="*/ 0 w 227"/>
                    <a:gd name="T63" fmla="*/ 0 h 549"/>
                    <a:gd name="T64" fmla="*/ 0 w 227"/>
                    <a:gd name="T65" fmla="*/ 0 h 549"/>
                    <a:gd name="T66" fmla="*/ 0 w 227"/>
                    <a:gd name="T67" fmla="*/ 0 h 549"/>
                    <a:gd name="T68" fmla="*/ 0 w 227"/>
                    <a:gd name="T69" fmla="*/ 0 h 549"/>
                    <a:gd name="T70" fmla="*/ 0 w 227"/>
                    <a:gd name="T71" fmla="*/ 0 h 549"/>
                    <a:gd name="T72" fmla="*/ 0 w 227"/>
                    <a:gd name="T73" fmla="*/ 0 h 549"/>
                    <a:gd name="T74" fmla="*/ 0 w 227"/>
                    <a:gd name="T75" fmla="*/ 0 h 549"/>
                    <a:gd name="T76" fmla="*/ 0 w 227"/>
                    <a:gd name="T77" fmla="*/ 0 h 549"/>
                    <a:gd name="T78" fmla="*/ 0 w 227"/>
                    <a:gd name="T79" fmla="*/ 0 h 549"/>
                    <a:gd name="T80" fmla="*/ 0 w 227"/>
                    <a:gd name="T81" fmla="*/ 0 h 549"/>
                    <a:gd name="T82" fmla="*/ 0 w 227"/>
                    <a:gd name="T83" fmla="*/ 0 h 549"/>
                    <a:gd name="T84" fmla="*/ 0 w 227"/>
                    <a:gd name="T85" fmla="*/ 0 h 549"/>
                    <a:gd name="T86" fmla="*/ 0 w 227"/>
                    <a:gd name="T87" fmla="*/ 0 h 549"/>
                    <a:gd name="T88" fmla="*/ 0 w 227"/>
                    <a:gd name="T89" fmla="*/ 0 h 549"/>
                    <a:gd name="T90" fmla="*/ 0 w 227"/>
                    <a:gd name="T91" fmla="*/ 0 h 549"/>
                    <a:gd name="T92" fmla="*/ 0 w 227"/>
                    <a:gd name="T93" fmla="*/ 0 h 549"/>
                    <a:gd name="T94" fmla="*/ 0 w 227"/>
                    <a:gd name="T95" fmla="*/ 0 h 549"/>
                    <a:gd name="T96" fmla="*/ 0 w 227"/>
                    <a:gd name="T97" fmla="*/ 0 h 549"/>
                    <a:gd name="T98" fmla="*/ 0 w 227"/>
                    <a:gd name="T99" fmla="*/ 0 h 549"/>
                    <a:gd name="T100" fmla="*/ 0 w 227"/>
                    <a:gd name="T101" fmla="*/ 0 h 549"/>
                    <a:gd name="T102" fmla="*/ 0 w 227"/>
                    <a:gd name="T103" fmla="*/ 0 h 549"/>
                    <a:gd name="T104" fmla="*/ 0 w 227"/>
                    <a:gd name="T105" fmla="*/ 0 h 549"/>
                    <a:gd name="T106" fmla="*/ 0 w 227"/>
                    <a:gd name="T107" fmla="*/ 0 h 549"/>
                    <a:gd name="T108" fmla="*/ 0 w 227"/>
                    <a:gd name="T109" fmla="*/ 0 h 549"/>
                    <a:gd name="T110" fmla="*/ 0 w 227"/>
                    <a:gd name="T111" fmla="*/ 0 h 549"/>
                    <a:gd name="T112" fmla="*/ 0 w 227"/>
                    <a:gd name="T113" fmla="*/ 0 h 549"/>
                    <a:gd name="T114" fmla="*/ 0 w 227"/>
                    <a:gd name="T115" fmla="*/ 0 h 549"/>
                    <a:gd name="T116" fmla="*/ 0 w 227"/>
                    <a:gd name="T117" fmla="*/ 0 h 5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7"/>
                    <a:gd name="T178" fmla="*/ 0 h 549"/>
                    <a:gd name="T179" fmla="*/ 227 w 227"/>
                    <a:gd name="T180" fmla="*/ 549 h 5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7" h="549">
                      <a:moveTo>
                        <a:pt x="101" y="10"/>
                      </a:moveTo>
                      <a:lnTo>
                        <a:pt x="98" y="7"/>
                      </a:lnTo>
                      <a:lnTo>
                        <a:pt x="95" y="5"/>
                      </a:lnTo>
                      <a:lnTo>
                        <a:pt x="92" y="3"/>
                      </a:lnTo>
                      <a:lnTo>
                        <a:pt x="90" y="2"/>
                      </a:lnTo>
                      <a:lnTo>
                        <a:pt x="88" y="1"/>
                      </a:lnTo>
                      <a:lnTo>
                        <a:pt x="85" y="1"/>
                      </a:lnTo>
                      <a:lnTo>
                        <a:pt x="83" y="0"/>
                      </a:lnTo>
                      <a:lnTo>
                        <a:pt x="81" y="1"/>
                      </a:lnTo>
                      <a:lnTo>
                        <a:pt x="80" y="1"/>
                      </a:lnTo>
                      <a:lnTo>
                        <a:pt x="78" y="1"/>
                      </a:lnTo>
                      <a:lnTo>
                        <a:pt x="77" y="2"/>
                      </a:lnTo>
                      <a:lnTo>
                        <a:pt x="76" y="2"/>
                      </a:lnTo>
                      <a:lnTo>
                        <a:pt x="75" y="3"/>
                      </a:lnTo>
                      <a:lnTo>
                        <a:pt x="74" y="3"/>
                      </a:lnTo>
                      <a:lnTo>
                        <a:pt x="74" y="4"/>
                      </a:lnTo>
                      <a:lnTo>
                        <a:pt x="67" y="8"/>
                      </a:lnTo>
                      <a:lnTo>
                        <a:pt x="61" y="13"/>
                      </a:lnTo>
                      <a:lnTo>
                        <a:pt x="56" y="18"/>
                      </a:lnTo>
                      <a:lnTo>
                        <a:pt x="51" y="24"/>
                      </a:lnTo>
                      <a:lnTo>
                        <a:pt x="47" y="29"/>
                      </a:lnTo>
                      <a:lnTo>
                        <a:pt x="42" y="35"/>
                      </a:lnTo>
                      <a:lnTo>
                        <a:pt x="38" y="41"/>
                      </a:lnTo>
                      <a:lnTo>
                        <a:pt x="35" y="48"/>
                      </a:lnTo>
                      <a:lnTo>
                        <a:pt x="31" y="54"/>
                      </a:lnTo>
                      <a:lnTo>
                        <a:pt x="27" y="61"/>
                      </a:lnTo>
                      <a:lnTo>
                        <a:pt x="24" y="68"/>
                      </a:lnTo>
                      <a:lnTo>
                        <a:pt x="21" y="75"/>
                      </a:lnTo>
                      <a:lnTo>
                        <a:pt x="19" y="84"/>
                      </a:lnTo>
                      <a:lnTo>
                        <a:pt x="16" y="91"/>
                      </a:lnTo>
                      <a:lnTo>
                        <a:pt x="14" y="99"/>
                      </a:lnTo>
                      <a:lnTo>
                        <a:pt x="12" y="107"/>
                      </a:lnTo>
                      <a:lnTo>
                        <a:pt x="16" y="110"/>
                      </a:lnTo>
                      <a:lnTo>
                        <a:pt x="20" y="114"/>
                      </a:lnTo>
                      <a:lnTo>
                        <a:pt x="24" y="118"/>
                      </a:lnTo>
                      <a:lnTo>
                        <a:pt x="27" y="121"/>
                      </a:lnTo>
                      <a:lnTo>
                        <a:pt x="31" y="125"/>
                      </a:lnTo>
                      <a:lnTo>
                        <a:pt x="35" y="129"/>
                      </a:lnTo>
                      <a:lnTo>
                        <a:pt x="38" y="133"/>
                      </a:lnTo>
                      <a:lnTo>
                        <a:pt x="42" y="136"/>
                      </a:lnTo>
                      <a:lnTo>
                        <a:pt x="45" y="140"/>
                      </a:lnTo>
                      <a:lnTo>
                        <a:pt x="49" y="144"/>
                      </a:lnTo>
                      <a:lnTo>
                        <a:pt x="52" y="147"/>
                      </a:lnTo>
                      <a:lnTo>
                        <a:pt x="55" y="151"/>
                      </a:lnTo>
                      <a:lnTo>
                        <a:pt x="58" y="154"/>
                      </a:lnTo>
                      <a:lnTo>
                        <a:pt x="60" y="158"/>
                      </a:lnTo>
                      <a:lnTo>
                        <a:pt x="63" y="161"/>
                      </a:lnTo>
                      <a:lnTo>
                        <a:pt x="66" y="165"/>
                      </a:lnTo>
                      <a:lnTo>
                        <a:pt x="75" y="177"/>
                      </a:lnTo>
                      <a:lnTo>
                        <a:pt x="60" y="195"/>
                      </a:lnTo>
                      <a:lnTo>
                        <a:pt x="59" y="194"/>
                      </a:lnTo>
                      <a:lnTo>
                        <a:pt x="58" y="194"/>
                      </a:lnTo>
                      <a:lnTo>
                        <a:pt x="57" y="193"/>
                      </a:lnTo>
                      <a:lnTo>
                        <a:pt x="55" y="192"/>
                      </a:lnTo>
                      <a:lnTo>
                        <a:pt x="53" y="190"/>
                      </a:lnTo>
                      <a:lnTo>
                        <a:pt x="50" y="189"/>
                      </a:lnTo>
                      <a:lnTo>
                        <a:pt x="47" y="187"/>
                      </a:lnTo>
                      <a:lnTo>
                        <a:pt x="43" y="185"/>
                      </a:lnTo>
                      <a:lnTo>
                        <a:pt x="39" y="182"/>
                      </a:lnTo>
                      <a:lnTo>
                        <a:pt x="35" y="180"/>
                      </a:lnTo>
                      <a:lnTo>
                        <a:pt x="30" y="177"/>
                      </a:lnTo>
                      <a:lnTo>
                        <a:pt x="25" y="174"/>
                      </a:lnTo>
                      <a:lnTo>
                        <a:pt x="20" y="171"/>
                      </a:lnTo>
                      <a:lnTo>
                        <a:pt x="14" y="168"/>
                      </a:lnTo>
                      <a:lnTo>
                        <a:pt x="9" y="165"/>
                      </a:lnTo>
                      <a:lnTo>
                        <a:pt x="3" y="162"/>
                      </a:lnTo>
                      <a:lnTo>
                        <a:pt x="2" y="167"/>
                      </a:lnTo>
                      <a:lnTo>
                        <a:pt x="2" y="173"/>
                      </a:lnTo>
                      <a:lnTo>
                        <a:pt x="1" y="179"/>
                      </a:lnTo>
                      <a:lnTo>
                        <a:pt x="1" y="185"/>
                      </a:lnTo>
                      <a:lnTo>
                        <a:pt x="1" y="191"/>
                      </a:lnTo>
                      <a:lnTo>
                        <a:pt x="0" y="197"/>
                      </a:lnTo>
                      <a:lnTo>
                        <a:pt x="0" y="203"/>
                      </a:lnTo>
                      <a:lnTo>
                        <a:pt x="0" y="209"/>
                      </a:lnTo>
                      <a:lnTo>
                        <a:pt x="0" y="215"/>
                      </a:lnTo>
                      <a:lnTo>
                        <a:pt x="0" y="221"/>
                      </a:lnTo>
                      <a:lnTo>
                        <a:pt x="0" y="227"/>
                      </a:lnTo>
                      <a:lnTo>
                        <a:pt x="0" y="233"/>
                      </a:lnTo>
                      <a:lnTo>
                        <a:pt x="0" y="239"/>
                      </a:lnTo>
                      <a:lnTo>
                        <a:pt x="0" y="245"/>
                      </a:lnTo>
                      <a:lnTo>
                        <a:pt x="0" y="251"/>
                      </a:lnTo>
                      <a:lnTo>
                        <a:pt x="1" y="257"/>
                      </a:lnTo>
                      <a:lnTo>
                        <a:pt x="11" y="263"/>
                      </a:lnTo>
                      <a:lnTo>
                        <a:pt x="20" y="270"/>
                      </a:lnTo>
                      <a:lnTo>
                        <a:pt x="30" y="276"/>
                      </a:lnTo>
                      <a:lnTo>
                        <a:pt x="39" y="282"/>
                      </a:lnTo>
                      <a:lnTo>
                        <a:pt x="48" y="288"/>
                      </a:lnTo>
                      <a:lnTo>
                        <a:pt x="56" y="294"/>
                      </a:lnTo>
                      <a:lnTo>
                        <a:pt x="64" y="300"/>
                      </a:lnTo>
                      <a:lnTo>
                        <a:pt x="71" y="305"/>
                      </a:lnTo>
                      <a:lnTo>
                        <a:pt x="79" y="309"/>
                      </a:lnTo>
                      <a:lnTo>
                        <a:pt x="85" y="313"/>
                      </a:lnTo>
                      <a:lnTo>
                        <a:pt x="90" y="317"/>
                      </a:lnTo>
                      <a:lnTo>
                        <a:pt x="94" y="320"/>
                      </a:lnTo>
                      <a:lnTo>
                        <a:pt x="98" y="322"/>
                      </a:lnTo>
                      <a:lnTo>
                        <a:pt x="100" y="324"/>
                      </a:lnTo>
                      <a:lnTo>
                        <a:pt x="102" y="325"/>
                      </a:lnTo>
                      <a:lnTo>
                        <a:pt x="103" y="326"/>
                      </a:lnTo>
                      <a:lnTo>
                        <a:pt x="93" y="348"/>
                      </a:lnTo>
                      <a:lnTo>
                        <a:pt x="92" y="347"/>
                      </a:lnTo>
                      <a:lnTo>
                        <a:pt x="91" y="347"/>
                      </a:lnTo>
                      <a:lnTo>
                        <a:pt x="89" y="347"/>
                      </a:lnTo>
                      <a:lnTo>
                        <a:pt x="86" y="346"/>
                      </a:lnTo>
                      <a:lnTo>
                        <a:pt x="83" y="345"/>
                      </a:lnTo>
                      <a:lnTo>
                        <a:pt x="79" y="344"/>
                      </a:lnTo>
                      <a:lnTo>
                        <a:pt x="74" y="343"/>
                      </a:lnTo>
                      <a:lnTo>
                        <a:pt x="68" y="342"/>
                      </a:lnTo>
                      <a:lnTo>
                        <a:pt x="62" y="341"/>
                      </a:lnTo>
                      <a:lnTo>
                        <a:pt x="55" y="340"/>
                      </a:lnTo>
                      <a:lnTo>
                        <a:pt x="48" y="338"/>
                      </a:lnTo>
                      <a:lnTo>
                        <a:pt x="41" y="337"/>
                      </a:lnTo>
                      <a:lnTo>
                        <a:pt x="33" y="335"/>
                      </a:lnTo>
                      <a:lnTo>
                        <a:pt x="25" y="334"/>
                      </a:lnTo>
                      <a:lnTo>
                        <a:pt x="16" y="332"/>
                      </a:lnTo>
                      <a:lnTo>
                        <a:pt x="8" y="331"/>
                      </a:lnTo>
                      <a:lnTo>
                        <a:pt x="10" y="351"/>
                      </a:lnTo>
                      <a:lnTo>
                        <a:pt x="13" y="370"/>
                      </a:lnTo>
                      <a:lnTo>
                        <a:pt x="16" y="390"/>
                      </a:lnTo>
                      <a:lnTo>
                        <a:pt x="20" y="408"/>
                      </a:lnTo>
                      <a:lnTo>
                        <a:pt x="23" y="426"/>
                      </a:lnTo>
                      <a:lnTo>
                        <a:pt x="27" y="442"/>
                      </a:lnTo>
                      <a:lnTo>
                        <a:pt x="30" y="458"/>
                      </a:lnTo>
                      <a:lnTo>
                        <a:pt x="33" y="472"/>
                      </a:lnTo>
                      <a:lnTo>
                        <a:pt x="36" y="485"/>
                      </a:lnTo>
                      <a:lnTo>
                        <a:pt x="39" y="497"/>
                      </a:lnTo>
                      <a:lnTo>
                        <a:pt x="42" y="507"/>
                      </a:lnTo>
                      <a:lnTo>
                        <a:pt x="44" y="515"/>
                      </a:lnTo>
                      <a:lnTo>
                        <a:pt x="46" y="522"/>
                      </a:lnTo>
                      <a:lnTo>
                        <a:pt x="47" y="527"/>
                      </a:lnTo>
                      <a:lnTo>
                        <a:pt x="48" y="530"/>
                      </a:lnTo>
                      <a:lnTo>
                        <a:pt x="49" y="532"/>
                      </a:lnTo>
                      <a:lnTo>
                        <a:pt x="60" y="536"/>
                      </a:lnTo>
                      <a:lnTo>
                        <a:pt x="71" y="540"/>
                      </a:lnTo>
                      <a:lnTo>
                        <a:pt x="82" y="543"/>
                      </a:lnTo>
                      <a:lnTo>
                        <a:pt x="91" y="546"/>
                      </a:lnTo>
                      <a:lnTo>
                        <a:pt x="98" y="547"/>
                      </a:lnTo>
                      <a:lnTo>
                        <a:pt x="106" y="548"/>
                      </a:lnTo>
                      <a:lnTo>
                        <a:pt x="112" y="549"/>
                      </a:lnTo>
                      <a:lnTo>
                        <a:pt x="117" y="549"/>
                      </a:lnTo>
                      <a:lnTo>
                        <a:pt x="122" y="549"/>
                      </a:lnTo>
                      <a:lnTo>
                        <a:pt x="126" y="548"/>
                      </a:lnTo>
                      <a:lnTo>
                        <a:pt x="129" y="548"/>
                      </a:lnTo>
                      <a:lnTo>
                        <a:pt x="132" y="547"/>
                      </a:lnTo>
                      <a:lnTo>
                        <a:pt x="134" y="547"/>
                      </a:lnTo>
                      <a:lnTo>
                        <a:pt x="135" y="546"/>
                      </a:lnTo>
                      <a:lnTo>
                        <a:pt x="136" y="546"/>
                      </a:lnTo>
                      <a:lnTo>
                        <a:pt x="137" y="546"/>
                      </a:lnTo>
                      <a:lnTo>
                        <a:pt x="141" y="545"/>
                      </a:lnTo>
                      <a:lnTo>
                        <a:pt x="146" y="544"/>
                      </a:lnTo>
                      <a:lnTo>
                        <a:pt x="152" y="543"/>
                      </a:lnTo>
                      <a:lnTo>
                        <a:pt x="158" y="541"/>
                      </a:lnTo>
                      <a:lnTo>
                        <a:pt x="164" y="539"/>
                      </a:lnTo>
                      <a:lnTo>
                        <a:pt x="171" y="537"/>
                      </a:lnTo>
                      <a:lnTo>
                        <a:pt x="177" y="534"/>
                      </a:lnTo>
                      <a:lnTo>
                        <a:pt x="183" y="532"/>
                      </a:lnTo>
                      <a:lnTo>
                        <a:pt x="189" y="529"/>
                      </a:lnTo>
                      <a:lnTo>
                        <a:pt x="195" y="526"/>
                      </a:lnTo>
                      <a:lnTo>
                        <a:pt x="200" y="524"/>
                      </a:lnTo>
                      <a:lnTo>
                        <a:pt x="204" y="522"/>
                      </a:lnTo>
                      <a:lnTo>
                        <a:pt x="207" y="520"/>
                      </a:lnTo>
                      <a:lnTo>
                        <a:pt x="210" y="519"/>
                      </a:lnTo>
                      <a:lnTo>
                        <a:pt x="212" y="518"/>
                      </a:lnTo>
                      <a:lnTo>
                        <a:pt x="213" y="518"/>
                      </a:lnTo>
                      <a:lnTo>
                        <a:pt x="222" y="444"/>
                      </a:lnTo>
                      <a:lnTo>
                        <a:pt x="226" y="376"/>
                      </a:lnTo>
                      <a:lnTo>
                        <a:pt x="227" y="317"/>
                      </a:lnTo>
                      <a:lnTo>
                        <a:pt x="223" y="265"/>
                      </a:lnTo>
                      <a:lnTo>
                        <a:pt x="217" y="218"/>
                      </a:lnTo>
                      <a:lnTo>
                        <a:pt x="209" y="178"/>
                      </a:lnTo>
                      <a:lnTo>
                        <a:pt x="198" y="144"/>
                      </a:lnTo>
                      <a:lnTo>
                        <a:pt x="186" y="114"/>
                      </a:lnTo>
                      <a:lnTo>
                        <a:pt x="173" y="89"/>
                      </a:lnTo>
                      <a:lnTo>
                        <a:pt x="159" y="67"/>
                      </a:lnTo>
                      <a:lnTo>
                        <a:pt x="146" y="50"/>
                      </a:lnTo>
                      <a:lnTo>
                        <a:pt x="133" y="37"/>
                      </a:lnTo>
                      <a:lnTo>
                        <a:pt x="122" y="27"/>
                      </a:lnTo>
                      <a:lnTo>
                        <a:pt x="112" y="19"/>
                      </a:lnTo>
                      <a:lnTo>
                        <a:pt x="105" y="13"/>
                      </a:lnTo>
                      <a:lnTo>
                        <a:pt x="101" y="10"/>
                      </a:lnTo>
                      <a:close/>
                    </a:path>
                  </a:pathLst>
                </a:custGeom>
                <a:solidFill>
                  <a:srgbClr val="5286BD"/>
                </a:solidFill>
                <a:ln w="9525">
                  <a:noFill/>
                  <a:round/>
                  <a:headEnd/>
                  <a:tailEnd/>
                </a:ln>
              </p:spPr>
              <p:txBody>
                <a:bodyPr/>
                <a:lstStyle/>
                <a:p>
                  <a:pPr algn="ctr">
                    <a:defRPr/>
                  </a:pPr>
                  <a:endParaRPr lang="fr-FR" sz="1400">
                    <a:latin typeface="+mn-lt"/>
                    <a:cs typeface="Arial" pitchFamily="34" charset="0"/>
                  </a:endParaRPr>
                </a:p>
              </p:txBody>
            </p:sp>
            <p:sp>
              <p:nvSpPr>
                <p:cNvPr id="154" name="Freeform 14"/>
                <p:cNvSpPr>
                  <a:spLocks/>
                </p:cNvSpPr>
                <p:nvPr/>
              </p:nvSpPr>
              <p:spPr bwMode="auto">
                <a:xfrm>
                  <a:off x="1298" y="2711"/>
                  <a:ext cx="21" cy="5"/>
                </a:xfrm>
                <a:custGeom>
                  <a:avLst/>
                  <a:gdLst>
                    <a:gd name="T0" fmla="*/ 0 w 200"/>
                    <a:gd name="T1" fmla="*/ 0 h 49"/>
                    <a:gd name="T2" fmla="*/ 0 w 200"/>
                    <a:gd name="T3" fmla="*/ 0 h 49"/>
                    <a:gd name="T4" fmla="*/ 0 w 200"/>
                    <a:gd name="T5" fmla="*/ 0 h 49"/>
                    <a:gd name="T6" fmla="*/ 0 w 200"/>
                    <a:gd name="T7" fmla="*/ 0 h 49"/>
                    <a:gd name="T8" fmla="*/ 0 w 200"/>
                    <a:gd name="T9" fmla="*/ 0 h 49"/>
                    <a:gd name="T10" fmla="*/ 0 w 200"/>
                    <a:gd name="T11" fmla="*/ 0 h 49"/>
                    <a:gd name="T12" fmla="*/ 0 w 200"/>
                    <a:gd name="T13" fmla="*/ 0 h 49"/>
                    <a:gd name="T14" fmla="*/ 0 w 200"/>
                    <a:gd name="T15" fmla="*/ 0 h 49"/>
                    <a:gd name="T16" fmla="*/ 0 w 200"/>
                    <a:gd name="T17" fmla="*/ 0 h 49"/>
                    <a:gd name="T18" fmla="*/ 0 w 200"/>
                    <a:gd name="T19" fmla="*/ 0 h 49"/>
                    <a:gd name="T20" fmla="*/ 0 w 200"/>
                    <a:gd name="T21" fmla="*/ 0 h 49"/>
                    <a:gd name="T22" fmla="*/ 0 w 200"/>
                    <a:gd name="T23" fmla="*/ 0 h 49"/>
                    <a:gd name="T24" fmla="*/ 0 w 200"/>
                    <a:gd name="T25" fmla="*/ 0 h 49"/>
                    <a:gd name="T26" fmla="*/ 0 w 200"/>
                    <a:gd name="T27" fmla="*/ 0 h 49"/>
                    <a:gd name="T28" fmla="*/ 0 w 200"/>
                    <a:gd name="T29" fmla="*/ 0 h 49"/>
                    <a:gd name="T30" fmla="*/ 0 w 200"/>
                    <a:gd name="T31" fmla="*/ 0 h 49"/>
                    <a:gd name="T32" fmla="*/ 0 w 200"/>
                    <a:gd name="T33" fmla="*/ 0 h 49"/>
                    <a:gd name="T34" fmla="*/ 0 w 200"/>
                    <a:gd name="T35" fmla="*/ 0 h 49"/>
                    <a:gd name="T36" fmla="*/ 0 w 200"/>
                    <a:gd name="T37" fmla="*/ 0 h 49"/>
                    <a:gd name="T38" fmla="*/ 0 w 200"/>
                    <a:gd name="T39" fmla="*/ 0 h 49"/>
                    <a:gd name="T40" fmla="*/ 0 w 200"/>
                    <a:gd name="T41" fmla="*/ 0 h 49"/>
                    <a:gd name="T42" fmla="*/ 0 w 200"/>
                    <a:gd name="T43" fmla="*/ 0 h 49"/>
                    <a:gd name="T44" fmla="*/ 0 w 200"/>
                    <a:gd name="T45" fmla="*/ 0 h 49"/>
                    <a:gd name="T46" fmla="*/ 0 w 200"/>
                    <a:gd name="T47" fmla="*/ 0 h 49"/>
                    <a:gd name="T48" fmla="*/ 0 w 200"/>
                    <a:gd name="T49" fmla="*/ 0 h 49"/>
                    <a:gd name="T50" fmla="*/ 0 w 200"/>
                    <a:gd name="T51" fmla="*/ 0 h 49"/>
                    <a:gd name="T52" fmla="*/ 0 w 200"/>
                    <a:gd name="T53" fmla="*/ 0 h 49"/>
                    <a:gd name="T54" fmla="*/ 0 w 200"/>
                    <a:gd name="T55" fmla="*/ 0 h 49"/>
                    <a:gd name="T56" fmla="*/ 0 w 200"/>
                    <a:gd name="T57" fmla="*/ 0 h 49"/>
                    <a:gd name="T58" fmla="*/ 0 w 200"/>
                    <a:gd name="T59" fmla="*/ 0 h 49"/>
                    <a:gd name="T60" fmla="*/ 0 w 200"/>
                    <a:gd name="T61" fmla="*/ 0 h 49"/>
                    <a:gd name="T62" fmla="*/ 0 w 200"/>
                    <a:gd name="T63" fmla="*/ 0 h 49"/>
                    <a:gd name="T64" fmla="*/ 0 w 200"/>
                    <a:gd name="T65" fmla="*/ 0 h 49"/>
                    <a:gd name="T66" fmla="*/ 0 w 200"/>
                    <a:gd name="T67" fmla="*/ 0 h 49"/>
                    <a:gd name="T68" fmla="*/ 0 w 200"/>
                    <a:gd name="T69" fmla="*/ 0 h 49"/>
                    <a:gd name="T70" fmla="*/ 0 w 200"/>
                    <a:gd name="T71" fmla="*/ 0 h 49"/>
                    <a:gd name="T72" fmla="*/ 0 w 200"/>
                    <a:gd name="T73" fmla="*/ 0 h 49"/>
                    <a:gd name="T74" fmla="*/ 0 w 200"/>
                    <a:gd name="T75" fmla="*/ 0 h 49"/>
                    <a:gd name="T76" fmla="*/ 0 w 200"/>
                    <a:gd name="T77" fmla="*/ 0 h 49"/>
                    <a:gd name="T78" fmla="*/ 0 w 200"/>
                    <a:gd name="T79" fmla="*/ 0 h 49"/>
                    <a:gd name="T80" fmla="*/ 0 w 200"/>
                    <a:gd name="T81" fmla="*/ 0 h 49"/>
                    <a:gd name="T82" fmla="*/ 0 w 200"/>
                    <a:gd name="T83" fmla="*/ 0 h 49"/>
                    <a:gd name="T84" fmla="*/ 0 w 200"/>
                    <a:gd name="T85" fmla="*/ 0 h 49"/>
                    <a:gd name="T86" fmla="*/ 0 w 200"/>
                    <a:gd name="T87" fmla="*/ 0 h 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0"/>
                    <a:gd name="T133" fmla="*/ 0 h 49"/>
                    <a:gd name="T134" fmla="*/ 200 w 200"/>
                    <a:gd name="T135" fmla="*/ 49 h 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0" h="49">
                      <a:moveTo>
                        <a:pt x="10" y="8"/>
                      </a:moveTo>
                      <a:lnTo>
                        <a:pt x="23" y="13"/>
                      </a:lnTo>
                      <a:lnTo>
                        <a:pt x="37" y="18"/>
                      </a:lnTo>
                      <a:lnTo>
                        <a:pt x="51" y="22"/>
                      </a:lnTo>
                      <a:lnTo>
                        <a:pt x="65" y="26"/>
                      </a:lnTo>
                      <a:lnTo>
                        <a:pt x="80" y="30"/>
                      </a:lnTo>
                      <a:lnTo>
                        <a:pt x="94" y="33"/>
                      </a:lnTo>
                      <a:lnTo>
                        <a:pt x="108" y="36"/>
                      </a:lnTo>
                      <a:lnTo>
                        <a:pt x="122" y="39"/>
                      </a:lnTo>
                      <a:lnTo>
                        <a:pt x="135" y="41"/>
                      </a:lnTo>
                      <a:lnTo>
                        <a:pt x="147" y="43"/>
                      </a:lnTo>
                      <a:lnTo>
                        <a:pt x="158" y="44"/>
                      </a:lnTo>
                      <a:lnTo>
                        <a:pt x="168" y="46"/>
                      </a:lnTo>
                      <a:lnTo>
                        <a:pt x="176" y="47"/>
                      </a:lnTo>
                      <a:lnTo>
                        <a:pt x="183" y="48"/>
                      </a:lnTo>
                      <a:lnTo>
                        <a:pt x="188" y="48"/>
                      </a:lnTo>
                      <a:lnTo>
                        <a:pt x="192" y="49"/>
                      </a:lnTo>
                      <a:lnTo>
                        <a:pt x="194" y="49"/>
                      </a:lnTo>
                      <a:lnTo>
                        <a:pt x="196" y="49"/>
                      </a:lnTo>
                      <a:lnTo>
                        <a:pt x="197" y="49"/>
                      </a:lnTo>
                      <a:lnTo>
                        <a:pt x="198" y="48"/>
                      </a:lnTo>
                      <a:lnTo>
                        <a:pt x="199" y="48"/>
                      </a:lnTo>
                      <a:lnTo>
                        <a:pt x="200" y="48"/>
                      </a:lnTo>
                      <a:lnTo>
                        <a:pt x="200" y="47"/>
                      </a:lnTo>
                      <a:lnTo>
                        <a:pt x="199" y="46"/>
                      </a:lnTo>
                      <a:lnTo>
                        <a:pt x="191" y="41"/>
                      </a:lnTo>
                      <a:lnTo>
                        <a:pt x="180" y="36"/>
                      </a:lnTo>
                      <a:lnTo>
                        <a:pt x="168" y="31"/>
                      </a:lnTo>
                      <a:lnTo>
                        <a:pt x="154" y="27"/>
                      </a:lnTo>
                      <a:lnTo>
                        <a:pt x="139" y="23"/>
                      </a:lnTo>
                      <a:lnTo>
                        <a:pt x="124" y="20"/>
                      </a:lnTo>
                      <a:lnTo>
                        <a:pt x="107" y="16"/>
                      </a:lnTo>
                      <a:lnTo>
                        <a:pt x="91" y="13"/>
                      </a:lnTo>
                      <a:lnTo>
                        <a:pt x="76" y="11"/>
                      </a:lnTo>
                      <a:lnTo>
                        <a:pt x="61" y="8"/>
                      </a:lnTo>
                      <a:lnTo>
                        <a:pt x="47" y="6"/>
                      </a:lnTo>
                      <a:lnTo>
                        <a:pt x="35" y="5"/>
                      </a:lnTo>
                      <a:lnTo>
                        <a:pt x="25" y="3"/>
                      </a:lnTo>
                      <a:lnTo>
                        <a:pt x="17" y="2"/>
                      </a:lnTo>
                      <a:lnTo>
                        <a:pt x="12" y="2"/>
                      </a:lnTo>
                      <a:lnTo>
                        <a:pt x="11" y="2"/>
                      </a:lnTo>
                      <a:lnTo>
                        <a:pt x="0" y="0"/>
                      </a:lnTo>
                      <a:lnTo>
                        <a:pt x="2" y="5"/>
                      </a:lnTo>
                      <a:lnTo>
                        <a:pt x="10" y="8"/>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155" name="Freeform 15"/>
                <p:cNvSpPr>
                  <a:spLocks/>
                </p:cNvSpPr>
                <p:nvPr/>
              </p:nvSpPr>
              <p:spPr bwMode="auto">
                <a:xfrm>
                  <a:off x="1286" y="2697"/>
                  <a:ext cx="57" cy="28"/>
                </a:xfrm>
                <a:custGeom>
                  <a:avLst/>
                  <a:gdLst>
                    <a:gd name="T0" fmla="*/ 0 w 643"/>
                    <a:gd name="T1" fmla="*/ 0 h 327"/>
                    <a:gd name="T2" fmla="*/ 0 w 643"/>
                    <a:gd name="T3" fmla="*/ 0 h 327"/>
                    <a:gd name="T4" fmla="*/ 0 w 643"/>
                    <a:gd name="T5" fmla="*/ 0 h 327"/>
                    <a:gd name="T6" fmla="*/ 0 w 643"/>
                    <a:gd name="T7" fmla="*/ 0 h 327"/>
                    <a:gd name="T8" fmla="*/ 0 w 643"/>
                    <a:gd name="T9" fmla="*/ 0 h 327"/>
                    <a:gd name="T10" fmla="*/ 0 w 643"/>
                    <a:gd name="T11" fmla="*/ 0 h 327"/>
                    <a:gd name="T12" fmla="*/ 0 w 643"/>
                    <a:gd name="T13" fmla="*/ 0 h 327"/>
                    <a:gd name="T14" fmla="*/ 0 w 643"/>
                    <a:gd name="T15" fmla="*/ 0 h 327"/>
                    <a:gd name="T16" fmla="*/ 0 w 643"/>
                    <a:gd name="T17" fmla="*/ 0 h 327"/>
                    <a:gd name="T18" fmla="*/ 0 w 643"/>
                    <a:gd name="T19" fmla="*/ 0 h 327"/>
                    <a:gd name="T20" fmla="*/ 0 w 643"/>
                    <a:gd name="T21" fmla="*/ 0 h 327"/>
                    <a:gd name="T22" fmla="*/ 0 w 643"/>
                    <a:gd name="T23" fmla="*/ 0 h 327"/>
                    <a:gd name="T24" fmla="*/ 0 w 643"/>
                    <a:gd name="T25" fmla="*/ 0 h 327"/>
                    <a:gd name="T26" fmla="*/ 0 w 643"/>
                    <a:gd name="T27" fmla="*/ 0 h 327"/>
                    <a:gd name="T28" fmla="*/ 0 w 643"/>
                    <a:gd name="T29" fmla="*/ 0 h 327"/>
                    <a:gd name="T30" fmla="*/ 0 w 643"/>
                    <a:gd name="T31" fmla="*/ 0 h 327"/>
                    <a:gd name="T32" fmla="*/ 0 w 643"/>
                    <a:gd name="T33" fmla="*/ 0 h 327"/>
                    <a:gd name="T34" fmla="*/ 0 w 643"/>
                    <a:gd name="T35" fmla="*/ 0 h 327"/>
                    <a:gd name="T36" fmla="*/ 0 w 643"/>
                    <a:gd name="T37" fmla="*/ 0 h 327"/>
                    <a:gd name="T38" fmla="*/ 0 w 643"/>
                    <a:gd name="T39" fmla="*/ 0 h 327"/>
                    <a:gd name="T40" fmla="*/ 0 w 643"/>
                    <a:gd name="T41" fmla="*/ 0 h 327"/>
                    <a:gd name="T42" fmla="*/ 0 w 643"/>
                    <a:gd name="T43" fmla="*/ 0 h 327"/>
                    <a:gd name="T44" fmla="*/ 0 w 643"/>
                    <a:gd name="T45" fmla="*/ 0 h 327"/>
                    <a:gd name="T46" fmla="*/ 0 w 643"/>
                    <a:gd name="T47" fmla="*/ 0 h 327"/>
                    <a:gd name="T48" fmla="*/ 0 w 643"/>
                    <a:gd name="T49" fmla="*/ 0 h 327"/>
                    <a:gd name="T50" fmla="*/ 0 w 643"/>
                    <a:gd name="T51" fmla="*/ 0 h 327"/>
                    <a:gd name="T52" fmla="*/ 0 w 643"/>
                    <a:gd name="T53" fmla="*/ 0 h 327"/>
                    <a:gd name="T54" fmla="*/ 0 w 643"/>
                    <a:gd name="T55" fmla="*/ 0 h 327"/>
                    <a:gd name="T56" fmla="*/ 0 w 643"/>
                    <a:gd name="T57" fmla="*/ 0 h 327"/>
                    <a:gd name="T58" fmla="*/ 0 w 643"/>
                    <a:gd name="T59" fmla="*/ 0 h 327"/>
                    <a:gd name="T60" fmla="*/ 0 w 643"/>
                    <a:gd name="T61" fmla="*/ 0 h 327"/>
                    <a:gd name="T62" fmla="*/ 0 w 643"/>
                    <a:gd name="T63" fmla="*/ 0 h 327"/>
                    <a:gd name="T64" fmla="*/ 0 w 643"/>
                    <a:gd name="T65" fmla="*/ 0 h 327"/>
                    <a:gd name="T66" fmla="*/ 0 w 643"/>
                    <a:gd name="T67" fmla="*/ 0 h 327"/>
                    <a:gd name="T68" fmla="*/ 0 w 643"/>
                    <a:gd name="T69" fmla="*/ 0 h 327"/>
                    <a:gd name="T70" fmla="*/ 0 w 643"/>
                    <a:gd name="T71" fmla="*/ 0 h 327"/>
                    <a:gd name="T72" fmla="*/ 0 w 643"/>
                    <a:gd name="T73" fmla="*/ 0 h 327"/>
                    <a:gd name="T74" fmla="*/ 0 w 643"/>
                    <a:gd name="T75" fmla="*/ 0 h 327"/>
                    <a:gd name="T76" fmla="*/ 0 w 643"/>
                    <a:gd name="T77" fmla="*/ 0 h 327"/>
                    <a:gd name="T78" fmla="*/ 0 w 643"/>
                    <a:gd name="T79" fmla="*/ 0 h 327"/>
                    <a:gd name="T80" fmla="*/ 0 w 643"/>
                    <a:gd name="T81" fmla="*/ 0 h 327"/>
                    <a:gd name="T82" fmla="*/ 0 w 643"/>
                    <a:gd name="T83" fmla="*/ 0 h 327"/>
                    <a:gd name="T84" fmla="*/ 0 w 643"/>
                    <a:gd name="T85" fmla="*/ 0 h 327"/>
                    <a:gd name="T86" fmla="*/ 0 w 643"/>
                    <a:gd name="T87" fmla="*/ 0 h 327"/>
                    <a:gd name="T88" fmla="*/ 0 w 643"/>
                    <a:gd name="T89" fmla="*/ 0 h 327"/>
                    <a:gd name="T90" fmla="*/ 0 w 643"/>
                    <a:gd name="T91" fmla="*/ 0 h 327"/>
                    <a:gd name="T92" fmla="*/ 0 w 643"/>
                    <a:gd name="T93" fmla="*/ 0 h 327"/>
                    <a:gd name="T94" fmla="*/ 0 w 643"/>
                    <a:gd name="T95" fmla="*/ 0 h 327"/>
                    <a:gd name="T96" fmla="*/ 0 w 643"/>
                    <a:gd name="T97" fmla="*/ 0 h 327"/>
                    <a:gd name="T98" fmla="*/ 0 w 643"/>
                    <a:gd name="T99" fmla="*/ 0 h 327"/>
                    <a:gd name="T100" fmla="*/ 0 w 643"/>
                    <a:gd name="T101" fmla="*/ 0 h 327"/>
                    <a:gd name="T102" fmla="*/ 0 w 643"/>
                    <a:gd name="T103" fmla="*/ 0 h 327"/>
                    <a:gd name="T104" fmla="*/ 0 w 643"/>
                    <a:gd name="T105" fmla="*/ 0 h 327"/>
                    <a:gd name="T106" fmla="*/ 0 w 643"/>
                    <a:gd name="T107" fmla="*/ 0 h 327"/>
                    <a:gd name="T108" fmla="*/ 0 w 643"/>
                    <a:gd name="T109" fmla="*/ 0 h 327"/>
                    <a:gd name="T110" fmla="*/ 0 w 643"/>
                    <a:gd name="T111" fmla="*/ 0 h 327"/>
                    <a:gd name="T112" fmla="*/ 0 w 643"/>
                    <a:gd name="T113" fmla="*/ 0 h 327"/>
                    <a:gd name="T114" fmla="*/ 0 w 643"/>
                    <a:gd name="T115" fmla="*/ 0 h 327"/>
                    <a:gd name="T116" fmla="*/ 0 w 643"/>
                    <a:gd name="T117" fmla="*/ 0 h 327"/>
                    <a:gd name="T118" fmla="*/ 0 w 643"/>
                    <a:gd name="T119" fmla="*/ 0 h 327"/>
                    <a:gd name="T120" fmla="*/ 0 w 643"/>
                    <a:gd name="T121" fmla="*/ 0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3"/>
                    <a:gd name="T184" fmla="*/ 0 h 327"/>
                    <a:gd name="T185" fmla="*/ 643 w 643"/>
                    <a:gd name="T186" fmla="*/ 327 h 3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3" h="327">
                      <a:moveTo>
                        <a:pt x="555" y="196"/>
                      </a:moveTo>
                      <a:lnTo>
                        <a:pt x="550" y="195"/>
                      </a:lnTo>
                      <a:lnTo>
                        <a:pt x="545" y="194"/>
                      </a:lnTo>
                      <a:lnTo>
                        <a:pt x="538" y="194"/>
                      </a:lnTo>
                      <a:lnTo>
                        <a:pt x="531" y="194"/>
                      </a:lnTo>
                      <a:lnTo>
                        <a:pt x="523" y="195"/>
                      </a:lnTo>
                      <a:lnTo>
                        <a:pt x="515" y="196"/>
                      </a:lnTo>
                      <a:lnTo>
                        <a:pt x="506" y="196"/>
                      </a:lnTo>
                      <a:lnTo>
                        <a:pt x="498" y="197"/>
                      </a:lnTo>
                      <a:lnTo>
                        <a:pt x="490" y="198"/>
                      </a:lnTo>
                      <a:lnTo>
                        <a:pt x="482" y="199"/>
                      </a:lnTo>
                      <a:lnTo>
                        <a:pt x="475" y="200"/>
                      </a:lnTo>
                      <a:lnTo>
                        <a:pt x="469" y="201"/>
                      </a:lnTo>
                      <a:lnTo>
                        <a:pt x="464" y="201"/>
                      </a:lnTo>
                      <a:lnTo>
                        <a:pt x="460" y="202"/>
                      </a:lnTo>
                      <a:lnTo>
                        <a:pt x="457" y="202"/>
                      </a:lnTo>
                      <a:lnTo>
                        <a:pt x="457" y="203"/>
                      </a:lnTo>
                      <a:lnTo>
                        <a:pt x="457" y="202"/>
                      </a:lnTo>
                      <a:lnTo>
                        <a:pt x="459" y="201"/>
                      </a:lnTo>
                      <a:lnTo>
                        <a:pt x="462" y="200"/>
                      </a:lnTo>
                      <a:lnTo>
                        <a:pt x="466" y="198"/>
                      </a:lnTo>
                      <a:lnTo>
                        <a:pt x="470" y="196"/>
                      </a:lnTo>
                      <a:lnTo>
                        <a:pt x="476" y="194"/>
                      </a:lnTo>
                      <a:lnTo>
                        <a:pt x="482" y="191"/>
                      </a:lnTo>
                      <a:lnTo>
                        <a:pt x="488" y="189"/>
                      </a:lnTo>
                      <a:lnTo>
                        <a:pt x="495" y="186"/>
                      </a:lnTo>
                      <a:lnTo>
                        <a:pt x="502" y="183"/>
                      </a:lnTo>
                      <a:lnTo>
                        <a:pt x="509" y="181"/>
                      </a:lnTo>
                      <a:lnTo>
                        <a:pt x="516" y="178"/>
                      </a:lnTo>
                      <a:lnTo>
                        <a:pt x="523" y="176"/>
                      </a:lnTo>
                      <a:lnTo>
                        <a:pt x="530" y="174"/>
                      </a:lnTo>
                      <a:lnTo>
                        <a:pt x="536" y="172"/>
                      </a:lnTo>
                      <a:lnTo>
                        <a:pt x="542" y="171"/>
                      </a:lnTo>
                      <a:lnTo>
                        <a:pt x="545" y="170"/>
                      </a:lnTo>
                      <a:lnTo>
                        <a:pt x="549" y="170"/>
                      </a:lnTo>
                      <a:lnTo>
                        <a:pt x="554" y="170"/>
                      </a:lnTo>
                      <a:lnTo>
                        <a:pt x="559" y="170"/>
                      </a:lnTo>
                      <a:lnTo>
                        <a:pt x="565" y="171"/>
                      </a:lnTo>
                      <a:lnTo>
                        <a:pt x="571" y="172"/>
                      </a:lnTo>
                      <a:lnTo>
                        <a:pt x="577" y="173"/>
                      </a:lnTo>
                      <a:lnTo>
                        <a:pt x="584" y="175"/>
                      </a:lnTo>
                      <a:lnTo>
                        <a:pt x="590" y="176"/>
                      </a:lnTo>
                      <a:lnTo>
                        <a:pt x="597" y="178"/>
                      </a:lnTo>
                      <a:lnTo>
                        <a:pt x="603" y="180"/>
                      </a:lnTo>
                      <a:lnTo>
                        <a:pt x="610" y="181"/>
                      </a:lnTo>
                      <a:lnTo>
                        <a:pt x="616" y="183"/>
                      </a:lnTo>
                      <a:lnTo>
                        <a:pt x="623" y="185"/>
                      </a:lnTo>
                      <a:lnTo>
                        <a:pt x="629" y="187"/>
                      </a:lnTo>
                      <a:lnTo>
                        <a:pt x="636" y="189"/>
                      </a:lnTo>
                      <a:lnTo>
                        <a:pt x="636" y="187"/>
                      </a:lnTo>
                      <a:lnTo>
                        <a:pt x="636" y="186"/>
                      </a:lnTo>
                      <a:lnTo>
                        <a:pt x="637" y="185"/>
                      </a:lnTo>
                      <a:lnTo>
                        <a:pt x="637" y="183"/>
                      </a:lnTo>
                      <a:lnTo>
                        <a:pt x="637" y="182"/>
                      </a:lnTo>
                      <a:lnTo>
                        <a:pt x="638" y="181"/>
                      </a:lnTo>
                      <a:lnTo>
                        <a:pt x="638" y="180"/>
                      </a:lnTo>
                      <a:lnTo>
                        <a:pt x="639" y="179"/>
                      </a:lnTo>
                      <a:lnTo>
                        <a:pt x="639" y="177"/>
                      </a:lnTo>
                      <a:lnTo>
                        <a:pt x="639" y="176"/>
                      </a:lnTo>
                      <a:lnTo>
                        <a:pt x="640" y="175"/>
                      </a:lnTo>
                      <a:lnTo>
                        <a:pt x="640" y="174"/>
                      </a:lnTo>
                      <a:lnTo>
                        <a:pt x="641" y="172"/>
                      </a:lnTo>
                      <a:lnTo>
                        <a:pt x="641" y="171"/>
                      </a:lnTo>
                      <a:lnTo>
                        <a:pt x="642" y="170"/>
                      </a:lnTo>
                      <a:lnTo>
                        <a:pt x="643" y="169"/>
                      </a:lnTo>
                      <a:lnTo>
                        <a:pt x="635" y="164"/>
                      </a:lnTo>
                      <a:lnTo>
                        <a:pt x="627" y="160"/>
                      </a:lnTo>
                      <a:lnTo>
                        <a:pt x="619" y="156"/>
                      </a:lnTo>
                      <a:lnTo>
                        <a:pt x="611" y="152"/>
                      </a:lnTo>
                      <a:lnTo>
                        <a:pt x="603" y="149"/>
                      </a:lnTo>
                      <a:lnTo>
                        <a:pt x="595" y="145"/>
                      </a:lnTo>
                      <a:lnTo>
                        <a:pt x="587" y="142"/>
                      </a:lnTo>
                      <a:lnTo>
                        <a:pt x="579" y="139"/>
                      </a:lnTo>
                      <a:lnTo>
                        <a:pt x="572" y="136"/>
                      </a:lnTo>
                      <a:lnTo>
                        <a:pt x="565" y="133"/>
                      </a:lnTo>
                      <a:lnTo>
                        <a:pt x="559" y="131"/>
                      </a:lnTo>
                      <a:lnTo>
                        <a:pt x="553" y="129"/>
                      </a:lnTo>
                      <a:lnTo>
                        <a:pt x="548" y="127"/>
                      </a:lnTo>
                      <a:lnTo>
                        <a:pt x="543" y="126"/>
                      </a:lnTo>
                      <a:lnTo>
                        <a:pt x="540" y="125"/>
                      </a:lnTo>
                      <a:lnTo>
                        <a:pt x="538" y="125"/>
                      </a:lnTo>
                      <a:lnTo>
                        <a:pt x="531" y="124"/>
                      </a:lnTo>
                      <a:lnTo>
                        <a:pt x="524" y="125"/>
                      </a:lnTo>
                      <a:lnTo>
                        <a:pt x="515" y="126"/>
                      </a:lnTo>
                      <a:lnTo>
                        <a:pt x="506" y="127"/>
                      </a:lnTo>
                      <a:lnTo>
                        <a:pt x="496" y="129"/>
                      </a:lnTo>
                      <a:lnTo>
                        <a:pt x="485" y="131"/>
                      </a:lnTo>
                      <a:lnTo>
                        <a:pt x="473" y="134"/>
                      </a:lnTo>
                      <a:lnTo>
                        <a:pt x="462" y="136"/>
                      </a:lnTo>
                      <a:lnTo>
                        <a:pt x="450" y="139"/>
                      </a:lnTo>
                      <a:lnTo>
                        <a:pt x="439" y="141"/>
                      </a:lnTo>
                      <a:lnTo>
                        <a:pt x="428" y="144"/>
                      </a:lnTo>
                      <a:lnTo>
                        <a:pt x="418" y="147"/>
                      </a:lnTo>
                      <a:lnTo>
                        <a:pt x="409" y="149"/>
                      </a:lnTo>
                      <a:lnTo>
                        <a:pt x="401" y="151"/>
                      </a:lnTo>
                      <a:lnTo>
                        <a:pt x="394" y="153"/>
                      </a:lnTo>
                      <a:lnTo>
                        <a:pt x="389" y="155"/>
                      </a:lnTo>
                      <a:lnTo>
                        <a:pt x="387" y="154"/>
                      </a:lnTo>
                      <a:lnTo>
                        <a:pt x="383" y="152"/>
                      </a:lnTo>
                      <a:lnTo>
                        <a:pt x="377" y="150"/>
                      </a:lnTo>
                      <a:lnTo>
                        <a:pt x="371" y="148"/>
                      </a:lnTo>
                      <a:lnTo>
                        <a:pt x="364" y="145"/>
                      </a:lnTo>
                      <a:lnTo>
                        <a:pt x="356" y="141"/>
                      </a:lnTo>
                      <a:lnTo>
                        <a:pt x="347" y="138"/>
                      </a:lnTo>
                      <a:lnTo>
                        <a:pt x="338" y="134"/>
                      </a:lnTo>
                      <a:lnTo>
                        <a:pt x="329" y="131"/>
                      </a:lnTo>
                      <a:lnTo>
                        <a:pt x="320" y="127"/>
                      </a:lnTo>
                      <a:lnTo>
                        <a:pt x="311" y="124"/>
                      </a:lnTo>
                      <a:lnTo>
                        <a:pt x="302" y="121"/>
                      </a:lnTo>
                      <a:lnTo>
                        <a:pt x="294" y="118"/>
                      </a:lnTo>
                      <a:lnTo>
                        <a:pt x="287" y="116"/>
                      </a:lnTo>
                      <a:lnTo>
                        <a:pt x="281" y="114"/>
                      </a:lnTo>
                      <a:lnTo>
                        <a:pt x="277" y="114"/>
                      </a:lnTo>
                      <a:lnTo>
                        <a:pt x="277" y="113"/>
                      </a:lnTo>
                      <a:lnTo>
                        <a:pt x="279" y="113"/>
                      </a:lnTo>
                      <a:lnTo>
                        <a:pt x="282" y="113"/>
                      </a:lnTo>
                      <a:lnTo>
                        <a:pt x="286" y="113"/>
                      </a:lnTo>
                      <a:lnTo>
                        <a:pt x="291" y="112"/>
                      </a:lnTo>
                      <a:lnTo>
                        <a:pt x="297" y="111"/>
                      </a:lnTo>
                      <a:lnTo>
                        <a:pt x="304" y="110"/>
                      </a:lnTo>
                      <a:lnTo>
                        <a:pt x="310" y="108"/>
                      </a:lnTo>
                      <a:lnTo>
                        <a:pt x="317" y="106"/>
                      </a:lnTo>
                      <a:lnTo>
                        <a:pt x="325" y="104"/>
                      </a:lnTo>
                      <a:lnTo>
                        <a:pt x="332" y="101"/>
                      </a:lnTo>
                      <a:lnTo>
                        <a:pt x="339" y="97"/>
                      </a:lnTo>
                      <a:lnTo>
                        <a:pt x="346" y="94"/>
                      </a:lnTo>
                      <a:lnTo>
                        <a:pt x="353" y="89"/>
                      </a:lnTo>
                      <a:lnTo>
                        <a:pt x="359" y="84"/>
                      </a:lnTo>
                      <a:lnTo>
                        <a:pt x="365" y="78"/>
                      </a:lnTo>
                      <a:lnTo>
                        <a:pt x="369" y="72"/>
                      </a:lnTo>
                      <a:lnTo>
                        <a:pt x="374" y="67"/>
                      </a:lnTo>
                      <a:lnTo>
                        <a:pt x="378" y="62"/>
                      </a:lnTo>
                      <a:lnTo>
                        <a:pt x="382" y="58"/>
                      </a:lnTo>
                      <a:lnTo>
                        <a:pt x="385" y="55"/>
                      </a:lnTo>
                      <a:lnTo>
                        <a:pt x="387" y="51"/>
                      </a:lnTo>
                      <a:lnTo>
                        <a:pt x="389" y="49"/>
                      </a:lnTo>
                      <a:lnTo>
                        <a:pt x="391" y="47"/>
                      </a:lnTo>
                      <a:lnTo>
                        <a:pt x="392" y="45"/>
                      </a:lnTo>
                      <a:lnTo>
                        <a:pt x="393" y="43"/>
                      </a:lnTo>
                      <a:lnTo>
                        <a:pt x="393" y="42"/>
                      </a:lnTo>
                      <a:lnTo>
                        <a:pt x="394" y="41"/>
                      </a:lnTo>
                      <a:lnTo>
                        <a:pt x="394" y="40"/>
                      </a:lnTo>
                      <a:lnTo>
                        <a:pt x="395" y="40"/>
                      </a:lnTo>
                      <a:lnTo>
                        <a:pt x="383" y="39"/>
                      </a:lnTo>
                      <a:lnTo>
                        <a:pt x="384" y="38"/>
                      </a:lnTo>
                      <a:lnTo>
                        <a:pt x="386" y="37"/>
                      </a:lnTo>
                      <a:lnTo>
                        <a:pt x="388" y="37"/>
                      </a:lnTo>
                      <a:lnTo>
                        <a:pt x="390" y="36"/>
                      </a:lnTo>
                      <a:lnTo>
                        <a:pt x="391" y="36"/>
                      </a:lnTo>
                      <a:lnTo>
                        <a:pt x="393" y="35"/>
                      </a:lnTo>
                      <a:lnTo>
                        <a:pt x="394" y="34"/>
                      </a:lnTo>
                      <a:lnTo>
                        <a:pt x="396" y="34"/>
                      </a:lnTo>
                      <a:lnTo>
                        <a:pt x="397" y="33"/>
                      </a:lnTo>
                      <a:lnTo>
                        <a:pt x="398" y="33"/>
                      </a:lnTo>
                      <a:lnTo>
                        <a:pt x="399" y="33"/>
                      </a:lnTo>
                      <a:lnTo>
                        <a:pt x="400" y="32"/>
                      </a:lnTo>
                      <a:lnTo>
                        <a:pt x="401" y="32"/>
                      </a:lnTo>
                      <a:lnTo>
                        <a:pt x="402" y="32"/>
                      </a:lnTo>
                      <a:lnTo>
                        <a:pt x="372" y="1"/>
                      </a:lnTo>
                      <a:lnTo>
                        <a:pt x="371" y="0"/>
                      </a:lnTo>
                      <a:lnTo>
                        <a:pt x="370" y="0"/>
                      </a:lnTo>
                      <a:lnTo>
                        <a:pt x="369" y="0"/>
                      </a:lnTo>
                      <a:lnTo>
                        <a:pt x="368" y="0"/>
                      </a:lnTo>
                      <a:lnTo>
                        <a:pt x="367" y="0"/>
                      </a:lnTo>
                      <a:lnTo>
                        <a:pt x="365" y="0"/>
                      </a:lnTo>
                      <a:lnTo>
                        <a:pt x="364" y="0"/>
                      </a:lnTo>
                      <a:lnTo>
                        <a:pt x="362" y="1"/>
                      </a:lnTo>
                      <a:lnTo>
                        <a:pt x="361" y="1"/>
                      </a:lnTo>
                      <a:lnTo>
                        <a:pt x="359" y="1"/>
                      </a:lnTo>
                      <a:lnTo>
                        <a:pt x="358" y="1"/>
                      </a:lnTo>
                      <a:lnTo>
                        <a:pt x="356" y="2"/>
                      </a:lnTo>
                      <a:lnTo>
                        <a:pt x="354" y="2"/>
                      </a:lnTo>
                      <a:lnTo>
                        <a:pt x="353" y="3"/>
                      </a:lnTo>
                      <a:lnTo>
                        <a:pt x="351" y="3"/>
                      </a:lnTo>
                      <a:lnTo>
                        <a:pt x="349" y="4"/>
                      </a:lnTo>
                      <a:lnTo>
                        <a:pt x="347" y="4"/>
                      </a:lnTo>
                      <a:lnTo>
                        <a:pt x="345" y="5"/>
                      </a:lnTo>
                      <a:lnTo>
                        <a:pt x="344" y="6"/>
                      </a:lnTo>
                      <a:lnTo>
                        <a:pt x="342" y="6"/>
                      </a:lnTo>
                      <a:lnTo>
                        <a:pt x="340" y="7"/>
                      </a:lnTo>
                      <a:lnTo>
                        <a:pt x="339" y="8"/>
                      </a:lnTo>
                      <a:lnTo>
                        <a:pt x="338" y="9"/>
                      </a:lnTo>
                      <a:lnTo>
                        <a:pt x="337" y="9"/>
                      </a:lnTo>
                      <a:lnTo>
                        <a:pt x="336" y="10"/>
                      </a:lnTo>
                      <a:lnTo>
                        <a:pt x="335" y="11"/>
                      </a:lnTo>
                      <a:lnTo>
                        <a:pt x="335" y="12"/>
                      </a:lnTo>
                      <a:lnTo>
                        <a:pt x="335" y="13"/>
                      </a:lnTo>
                      <a:lnTo>
                        <a:pt x="336" y="14"/>
                      </a:lnTo>
                      <a:lnTo>
                        <a:pt x="337" y="15"/>
                      </a:lnTo>
                      <a:lnTo>
                        <a:pt x="338" y="16"/>
                      </a:lnTo>
                      <a:lnTo>
                        <a:pt x="338" y="17"/>
                      </a:lnTo>
                      <a:lnTo>
                        <a:pt x="339" y="18"/>
                      </a:lnTo>
                      <a:lnTo>
                        <a:pt x="341" y="19"/>
                      </a:lnTo>
                      <a:lnTo>
                        <a:pt x="342" y="21"/>
                      </a:lnTo>
                      <a:lnTo>
                        <a:pt x="343" y="22"/>
                      </a:lnTo>
                      <a:lnTo>
                        <a:pt x="345" y="24"/>
                      </a:lnTo>
                      <a:lnTo>
                        <a:pt x="346" y="26"/>
                      </a:lnTo>
                      <a:lnTo>
                        <a:pt x="347" y="27"/>
                      </a:lnTo>
                      <a:lnTo>
                        <a:pt x="349" y="29"/>
                      </a:lnTo>
                      <a:lnTo>
                        <a:pt x="350" y="30"/>
                      </a:lnTo>
                      <a:lnTo>
                        <a:pt x="351" y="32"/>
                      </a:lnTo>
                      <a:lnTo>
                        <a:pt x="352" y="33"/>
                      </a:lnTo>
                      <a:lnTo>
                        <a:pt x="354" y="35"/>
                      </a:lnTo>
                      <a:lnTo>
                        <a:pt x="355" y="36"/>
                      </a:lnTo>
                      <a:lnTo>
                        <a:pt x="356" y="37"/>
                      </a:lnTo>
                      <a:lnTo>
                        <a:pt x="356" y="38"/>
                      </a:lnTo>
                      <a:lnTo>
                        <a:pt x="357" y="38"/>
                      </a:lnTo>
                      <a:lnTo>
                        <a:pt x="357" y="39"/>
                      </a:lnTo>
                      <a:lnTo>
                        <a:pt x="358" y="39"/>
                      </a:lnTo>
                      <a:lnTo>
                        <a:pt x="359" y="39"/>
                      </a:lnTo>
                      <a:lnTo>
                        <a:pt x="359" y="40"/>
                      </a:lnTo>
                      <a:lnTo>
                        <a:pt x="360" y="40"/>
                      </a:lnTo>
                      <a:lnTo>
                        <a:pt x="361" y="40"/>
                      </a:lnTo>
                      <a:lnTo>
                        <a:pt x="362" y="40"/>
                      </a:lnTo>
                      <a:lnTo>
                        <a:pt x="363" y="40"/>
                      </a:lnTo>
                      <a:lnTo>
                        <a:pt x="364" y="40"/>
                      </a:lnTo>
                      <a:lnTo>
                        <a:pt x="366" y="41"/>
                      </a:lnTo>
                      <a:lnTo>
                        <a:pt x="363" y="43"/>
                      </a:lnTo>
                      <a:lnTo>
                        <a:pt x="360" y="45"/>
                      </a:lnTo>
                      <a:lnTo>
                        <a:pt x="357" y="48"/>
                      </a:lnTo>
                      <a:lnTo>
                        <a:pt x="353" y="51"/>
                      </a:lnTo>
                      <a:lnTo>
                        <a:pt x="348" y="54"/>
                      </a:lnTo>
                      <a:lnTo>
                        <a:pt x="343" y="58"/>
                      </a:lnTo>
                      <a:lnTo>
                        <a:pt x="338" y="61"/>
                      </a:lnTo>
                      <a:lnTo>
                        <a:pt x="332" y="65"/>
                      </a:lnTo>
                      <a:lnTo>
                        <a:pt x="325" y="69"/>
                      </a:lnTo>
                      <a:lnTo>
                        <a:pt x="318" y="72"/>
                      </a:lnTo>
                      <a:lnTo>
                        <a:pt x="310" y="75"/>
                      </a:lnTo>
                      <a:lnTo>
                        <a:pt x="302" y="78"/>
                      </a:lnTo>
                      <a:lnTo>
                        <a:pt x="294" y="81"/>
                      </a:lnTo>
                      <a:lnTo>
                        <a:pt x="285" y="84"/>
                      </a:lnTo>
                      <a:lnTo>
                        <a:pt x="275" y="86"/>
                      </a:lnTo>
                      <a:lnTo>
                        <a:pt x="266" y="88"/>
                      </a:lnTo>
                      <a:lnTo>
                        <a:pt x="254" y="89"/>
                      </a:lnTo>
                      <a:lnTo>
                        <a:pt x="243" y="90"/>
                      </a:lnTo>
                      <a:lnTo>
                        <a:pt x="234" y="91"/>
                      </a:lnTo>
                      <a:lnTo>
                        <a:pt x="225" y="92"/>
                      </a:lnTo>
                      <a:lnTo>
                        <a:pt x="218" y="93"/>
                      </a:lnTo>
                      <a:lnTo>
                        <a:pt x="211" y="94"/>
                      </a:lnTo>
                      <a:lnTo>
                        <a:pt x="205" y="95"/>
                      </a:lnTo>
                      <a:lnTo>
                        <a:pt x="200" y="96"/>
                      </a:lnTo>
                      <a:lnTo>
                        <a:pt x="195" y="97"/>
                      </a:lnTo>
                      <a:lnTo>
                        <a:pt x="191" y="98"/>
                      </a:lnTo>
                      <a:lnTo>
                        <a:pt x="188" y="99"/>
                      </a:lnTo>
                      <a:lnTo>
                        <a:pt x="185" y="100"/>
                      </a:lnTo>
                      <a:lnTo>
                        <a:pt x="182" y="101"/>
                      </a:lnTo>
                      <a:lnTo>
                        <a:pt x="180" y="102"/>
                      </a:lnTo>
                      <a:lnTo>
                        <a:pt x="178" y="103"/>
                      </a:lnTo>
                      <a:lnTo>
                        <a:pt x="177" y="104"/>
                      </a:lnTo>
                      <a:lnTo>
                        <a:pt x="175" y="104"/>
                      </a:lnTo>
                      <a:lnTo>
                        <a:pt x="174" y="105"/>
                      </a:lnTo>
                      <a:lnTo>
                        <a:pt x="173" y="106"/>
                      </a:lnTo>
                      <a:lnTo>
                        <a:pt x="172" y="108"/>
                      </a:lnTo>
                      <a:lnTo>
                        <a:pt x="170" y="109"/>
                      </a:lnTo>
                      <a:lnTo>
                        <a:pt x="169" y="110"/>
                      </a:lnTo>
                      <a:lnTo>
                        <a:pt x="167" y="112"/>
                      </a:lnTo>
                      <a:lnTo>
                        <a:pt x="165" y="113"/>
                      </a:lnTo>
                      <a:lnTo>
                        <a:pt x="164" y="115"/>
                      </a:lnTo>
                      <a:lnTo>
                        <a:pt x="162" y="116"/>
                      </a:lnTo>
                      <a:lnTo>
                        <a:pt x="160" y="118"/>
                      </a:lnTo>
                      <a:lnTo>
                        <a:pt x="158" y="120"/>
                      </a:lnTo>
                      <a:lnTo>
                        <a:pt x="156" y="121"/>
                      </a:lnTo>
                      <a:lnTo>
                        <a:pt x="154" y="123"/>
                      </a:lnTo>
                      <a:lnTo>
                        <a:pt x="152" y="125"/>
                      </a:lnTo>
                      <a:lnTo>
                        <a:pt x="151" y="127"/>
                      </a:lnTo>
                      <a:lnTo>
                        <a:pt x="180" y="126"/>
                      </a:lnTo>
                      <a:lnTo>
                        <a:pt x="207" y="126"/>
                      </a:lnTo>
                      <a:lnTo>
                        <a:pt x="231" y="127"/>
                      </a:lnTo>
                      <a:lnTo>
                        <a:pt x="251" y="128"/>
                      </a:lnTo>
                      <a:lnTo>
                        <a:pt x="270" y="130"/>
                      </a:lnTo>
                      <a:lnTo>
                        <a:pt x="286" y="132"/>
                      </a:lnTo>
                      <a:lnTo>
                        <a:pt x="299" y="134"/>
                      </a:lnTo>
                      <a:lnTo>
                        <a:pt x="311" y="137"/>
                      </a:lnTo>
                      <a:lnTo>
                        <a:pt x="320" y="139"/>
                      </a:lnTo>
                      <a:lnTo>
                        <a:pt x="328" y="141"/>
                      </a:lnTo>
                      <a:lnTo>
                        <a:pt x="334" y="143"/>
                      </a:lnTo>
                      <a:lnTo>
                        <a:pt x="339" y="145"/>
                      </a:lnTo>
                      <a:lnTo>
                        <a:pt x="342" y="147"/>
                      </a:lnTo>
                      <a:lnTo>
                        <a:pt x="344" y="148"/>
                      </a:lnTo>
                      <a:lnTo>
                        <a:pt x="345" y="149"/>
                      </a:lnTo>
                      <a:lnTo>
                        <a:pt x="346" y="150"/>
                      </a:lnTo>
                      <a:lnTo>
                        <a:pt x="345" y="149"/>
                      </a:lnTo>
                      <a:lnTo>
                        <a:pt x="344" y="149"/>
                      </a:lnTo>
                      <a:lnTo>
                        <a:pt x="343" y="149"/>
                      </a:lnTo>
                      <a:lnTo>
                        <a:pt x="342" y="148"/>
                      </a:lnTo>
                      <a:lnTo>
                        <a:pt x="340" y="148"/>
                      </a:lnTo>
                      <a:lnTo>
                        <a:pt x="339" y="147"/>
                      </a:lnTo>
                      <a:lnTo>
                        <a:pt x="337" y="147"/>
                      </a:lnTo>
                      <a:lnTo>
                        <a:pt x="335" y="146"/>
                      </a:lnTo>
                      <a:lnTo>
                        <a:pt x="333" y="146"/>
                      </a:lnTo>
                      <a:lnTo>
                        <a:pt x="330" y="145"/>
                      </a:lnTo>
                      <a:lnTo>
                        <a:pt x="328" y="144"/>
                      </a:lnTo>
                      <a:lnTo>
                        <a:pt x="325" y="143"/>
                      </a:lnTo>
                      <a:lnTo>
                        <a:pt x="322" y="143"/>
                      </a:lnTo>
                      <a:lnTo>
                        <a:pt x="311" y="140"/>
                      </a:lnTo>
                      <a:lnTo>
                        <a:pt x="300" y="138"/>
                      </a:lnTo>
                      <a:lnTo>
                        <a:pt x="288" y="136"/>
                      </a:lnTo>
                      <a:lnTo>
                        <a:pt x="275" y="134"/>
                      </a:lnTo>
                      <a:lnTo>
                        <a:pt x="262" y="133"/>
                      </a:lnTo>
                      <a:lnTo>
                        <a:pt x="249" y="132"/>
                      </a:lnTo>
                      <a:lnTo>
                        <a:pt x="236" y="131"/>
                      </a:lnTo>
                      <a:lnTo>
                        <a:pt x="223" y="131"/>
                      </a:lnTo>
                      <a:lnTo>
                        <a:pt x="211" y="131"/>
                      </a:lnTo>
                      <a:lnTo>
                        <a:pt x="199" y="131"/>
                      </a:lnTo>
                      <a:lnTo>
                        <a:pt x="187" y="131"/>
                      </a:lnTo>
                      <a:lnTo>
                        <a:pt x="177" y="131"/>
                      </a:lnTo>
                      <a:lnTo>
                        <a:pt x="167" y="131"/>
                      </a:lnTo>
                      <a:lnTo>
                        <a:pt x="158" y="131"/>
                      </a:lnTo>
                      <a:lnTo>
                        <a:pt x="151" y="131"/>
                      </a:lnTo>
                      <a:lnTo>
                        <a:pt x="146" y="132"/>
                      </a:lnTo>
                      <a:lnTo>
                        <a:pt x="144" y="133"/>
                      </a:lnTo>
                      <a:lnTo>
                        <a:pt x="143" y="134"/>
                      </a:lnTo>
                      <a:lnTo>
                        <a:pt x="141" y="136"/>
                      </a:lnTo>
                      <a:lnTo>
                        <a:pt x="140" y="137"/>
                      </a:lnTo>
                      <a:lnTo>
                        <a:pt x="138" y="138"/>
                      </a:lnTo>
                      <a:lnTo>
                        <a:pt x="137" y="139"/>
                      </a:lnTo>
                      <a:lnTo>
                        <a:pt x="136" y="141"/>
                      </a:lnTo>
                      <a:lnTo>
                        <a:pt x="135" y="142"/>
                      </a:lnTo>
                      <a:lnTo>
                        <a:pt x="134" y="142"/>
                      </a:lnTo>
                      <a:lnTo>
                        <a:pt x="133" y="143"/>
                      </a:lnTo>
                      <a:lnTo>
                        <a:pt x="132" y="144"/>
                      </a:lnTo>
                      <a:lnTo>
                        <a:pt x="131" y="145"/>
                      </a:lnTo>
                      <a:lnTo>
                        <a:pt x="131" y="146"/>
                      </a:lnTo>
                      <a:lnTo>
                        <a:pt x="132" y="145"/>
                      </a:lnTo>
                      <a:lnTo>
                        <a:pt x="137" y="145"/>
                      </a:lnTo>
                      <a:lnTo>
                        <a:pt x="145" y="145"/>
                      </a:lnTo>
                      <a:lnTo>
                        <a:pt x="156" y="144"/>
                      </a:lnTo>
                      <a:lnTo>
                        <a:pt x="169" y="144"/>
                      </a:lnTo>
                      <a:lnTo>
                        <a:pt x="183" y="143"/>
                      </a:lnTo>
                      <a:lnTo>
                        <a:pt x="200" y="143"/>
                      </a:lnTo>
                      <a:lnTo>
                        <a:pt x="218" y="143"/>
                      </a:lnTo>
                      <a:lnTo>
                        <a:pt x="237" y="143"/>
                      </a:lnTo>
                      <a:lnTo>
                        <a:pt x="257" y="144"/>
                      </a:lnTo>
                      <a:lnTo>
                        <a:pt x="277" y="145"/>
                      </a:lnTo>
                      <a:lnTo>
                        <a:pt x="298" y="146"/>
                      </a:lnTo>
                      <a:lnTo>
                        <a:pt x="318" y="148"/>
                      </a:lnTo>
                      <a:lnTo>
                        <a:pt x="338" y="151"/>
                      </a:lnTo>
                      <a:lnTo>
                        <a:pt x="357" y="154"/>
                      </a:lnTo>
                      <a:lnTo>
                        <a:pt x="376" y="158"/>
                      </a:lnTo>
                      <a:lnTo>
                        <a:pt x="382" y="158"/>
                      </a:lnTo>
                      <a:lnTo>
                        <a:pt x="351" y="230"/>
                      </a:lnTo>
                      <a:lnTo>
                        <a:pt x="126" y="154"/>
                      </a:lnTo>
                      <a:lnTo>
                        <a:pt x="131" y="146"/>
                      </a:lnTo>
                      <a:lnTo>
                        <a:pt x="116" y="138"/>
                      </a:lnTo>
                      <a:lnTo>
                        <a:pt x="116" y="137"/>
                      </a:lnTo>
                      <a:lnTo>
                        <a:pt x="116" y="136"/>
                      </a:lnTo>
                      <a:lnTo>
                        <a:pt x="116" y="135"/>
                      </a:lnTo>
                      <a:lnTo>
                        <a:pt x="116" y="134"/>
                      </a:lnTo>
                      <a:lnTo>
                        <a:pt x="116" y="132"/>
                      </a:lnTo>
                      <a:lnTo>
                        <a:pt x="116" y="131"/>
                      </a:lnTo>
                      <a:lnTo>
                        <a:pt x="116" y="130"/>
                      </a:lnTo>
                      <a:lnTo>
                        <a:pt x="116" y="129"/>
                      </a:lnTo>
                      <a:lnTo>
                        <a:pt x="116" y="127"/>
                      </a:lnTo>
                      <a:lnTo>
                        <a:pt x="116" y="126"/>
                      </a:lnTo>
                      <a:lnTo>
                        <a:pt x="115" y="125"/>
                      </a:lnTo>
                      <a:lnTo>
                        <a:pt x="115" y="124"/>
                      </a:lnTo>
                      <a:lnTo>
                        <a:pt x="114" y="123"/>
                      </a:lnTo>
                      <a:lnTo>
                        <a:pt x="112" y="122"/>
                      </a:lnTo>
                      <a:lnTo>
                        <a:pt x="111" y="121"/>
                      </a:lnTo>
                      <a:lnTo>
                        <a:pt x="109" y="121"/>
                      </a:lnTo>
                      <a:lnTo>
                        <a:pt x="106" y="120"/>
                      </a:lnTo>
                      <a:lnTo>
                        <a:pt x="104" y="120"/>
                      </a:lnTo>
                      <a:lnTo>
                        <a:pt x="101" y="119"/>
                      </a:lnTo>
                      <a:lnTo>
                        <a:pt x="98" y="119"/>
                      </a:lnTo>
                      <a:lnTo>
                        <a:pt x="95" y="118"/>
                      </a:lnTo>
                      <a:lnTo>
                        <a:pt x="92" y="118"/>
                      </a:lnTo>
                      <a:lnTo>
                        <a:pt x="89" y="118"/>
                      </a:lnTo>
                      <a:lnTo>
                        <a:pt x="86" y="117"/>
                      </a:lnTo>
                      <a:lnTo>
                        <a:pt x="84" y="117"/>
                      </a:lnTo>
                      <a:lnTo>
                        <a:pt x="81" y="117"/>
                      </a:lnTo>
                      <a:lnTo>
                        <a:pt x="79" y="117"/>
                      </a:lnTo>
                      <a:lnTo>
                        <a:pt x="78" y="117"/>
                      </a:lnTo>
                      <a:lnTo>
                        <a:pt x="77" y="117"/>
                      </a:lnTo>
                      <a:lnTo>
                        <a:pt x="75" y="117"/>
                      </a:lnTo>
                      <a:lnTo>
                        <a:pt x="74" y="117"/>
                      </a:lnTo>
                      <a:lnTo>
                        <a:pt x="73" y="117"/>
                      </a:lnTo>
                      <a:lnTo>
                        <a:pt x="71" y="117"/>
                      </a:lnTo>
                      <a:lnTo>
                        <a:pt x="70" y="117"/>
                      </a:lnTo>
                      <a:lnTo>
                        <a:pt x="68" y="117"/>
                      </a:lnTo>
                      <a:lnTo>
                        <a:pt x="67" y="117"/>
                      </a:lnTo>
                      <a:lnTo>
                        <a:pt x="65" y="117"/>
                      </a:lnTo>
                      <a:lnTo>
                        <a:pt x="64" y="117"/>
                      </a:lnTo>
                      <a:lnTo>
                        <a:pt x="62" y="117"/>
                      </a:lnTo>
                      <a:lnTo>
                        <a:pt x="61" y="117"/>
                      </a:lnTo>
                      <a:lnTo>
                        <a:pt x="60" y="117"/>
                      </a:lnTo>
                      <a:lnTo>
                        <a:pt x="59" y="117"/>
                      </a:lnTo>
                      <a:lnTo>
                        <a:pt x="58" y="117"/>
                      </a:lnTo>
                      <a:lnTo>
                        <a:pt x="58" y="118"/>
                      </a:lnTo>
                      <a:lnTo>
                        <a:pt x="56" y="118"/>
                      </a:lnTo>
                      <a:lnTo>
                        <a:pt x="56" y="119"/>
                      </a:lnTo>
                      <a:lnTo>
                        <a:pt x="55" y="121"/>
                      </a:lnTo>
                      <a:lnTo>
                        <a:pt x="55" y="122"/>
                      </a:lnTo>
                      <a:lnTo>
                        <a:pt x="55" y="124"/>
                      </a:lnTo>
                      <a:lnTo>
                        <a:pt x="56" y="125"/>
                      </a:lnTo>
                      <a:lnTo>
                        <a:pt x="57" y="127"/>
                      </a:lnTo>
                      <a:lnTo>
                        <a:pt x="59" y="129"/>
                      </a:lnTo>
                      <a:lnTo>
                        <a:pt x="62" y="131"/>
                      </a:lnTo>
                      <a:lnTo>
                        <a:pt x="66" y="134"/>
                      </a:lnTo>
                      <a:lnTo>
                        <a:pt x="70" y="136"/>
                      </a:lnTo>
                      <a:lnTo>
                        <a:pt x="76" y="139"/>
                      </a:lnTo>
                      <a:lnTo>
                        <a:pt x="83" y="141"/>
                      </a:lnTo>
                      <a:lnTo>
                        <a:pt x="91" y="144"/>
                      </a:lnTo>
                      <a:lnTo>
                        <a:pt x="100" y="147"/>
                      </a:lnTo>
                      <a:lnTo>
                        <a:pt x="111" y="151"/>
                      </a:lnTo>
                      <a:lnTo>
                        <a:pt x="120" y="154"/>
                      </a:lnTo>
                      <a:lnTo>
                        <a:pt x="114" y="157"/>
                      </a:lnTo>
                      <a:lnTo>
                        <a:pt x="118" y="157"/>
                      </a:lnTo>
                      <a:lnTo>
                        <a:pt x="134" y="169"/>
                      </a:lnTo>
                      <a:lnTo>
                        <a:pt x="150" y="179"/>
                      </a:lnTo>
                      <a:lnTo>
                        <a:pt x="166" y="188"/>
                      </a:lnTo>
                      <a:lnTo>
                        <a:pt x="183" y="196"/>
                      </a:lnTo>
                      <a:lnTo>
                        <a:pt x="200" y="203"/>
                      </a:lnTo>
                      <a:lnTo>
                        <a:pt x="217" y="208"/>
                      </a:lnTo>
                      <a:lnTo>
                        <a:pt x="233" y="212"/>
                      </a:lnTo>
                      <a:lnTo>
                        <a:pt x="249" y="215"/>
                      </a:lnTo>
                      <a:lnTo>
                        <a:pt x="264" y="218"/>
                      </a:lnTo>
                      <a:lnTo>
                        <a:pt x="277" y="219"/>
                      </a:lnTo>
                      <a:lnTo>
                        <a:pt x="290" y="221"/>
                      </a:lnTo>
                      <a:lnTo>
                        <a:pt x="300" y="221"/>
                      </a:lnTo>
                      <a:lnTo>
                        <a:pt x="309" y="222"/>
                      </a:lnTo>
                      <a:lnTo>
                        <a:pt x="315" y="222"/>
                      </a:lnTo>
                      <a:lnTo>
                        <a:pt x="319" y="222"/>
                      </a:lnTo>
                      <a:lnTo>
                        <a:pt x="321" y="222"/>
                      </a:lnTo>
                      <a:lnTo>
                        <a:pt x="298" y="225"/>
                      </a:lnTo>
                      <a:lnTo>
                        <a:pt x="276" y="223"/>
                      </a:lnTo>
                      <a:lnTo>
                        <a:pt x="256" y="220"/>
                      </a:lnTo>
                      <a:lnTo>
                        <a:pt x="237" y="217"/>
                      </a:lnTo>
                      <a:lnTo>
                        <a:pt x="220" y="213"/>
                      </a:lnTo>
                      <a:lnTo>
                        <a:pt x="204" y="209"/>
                      </a:lnTo>
                      <a:lnTo>
                        <a:pt x="189" y="204"/>
                      </a:lnTo>
                      <a:lnTo>
                        <a:pt x="176" y="199"/>
                      </a:lnTo>
                      <a:lnTo>
                        <a:pt x="164" y="194"/>
                      </a:lnTo>
                      <a:lnTo>
                        <a:pt x="154" y="189"/>
                      </a:lnTo>
                      <a:lnTo>
                        <a:pt x="144" y="184"/>
                      </a:lnTo>
                      <a:lnTo>
                        <a:pt x="136" y="179"/>
                      </a:lnTo>
                      <a:lnTo>
                        <a:pt x="128" y="174"/>
                      </a:lnTo>
                      <a:lnTo>
                        <a:pt x="121" y="169"/>
                      </a:lnTo>
                      <a:lnTo>
                        <a:pt x="116" y="165"/>
                      </a:lnTo>
                      <a:lnTo>
                        <a:pt x="112" y="161"/>
                      </a:lnTo>
                      <a:lnTo>
                        <a:pt x="110" y="159"/>
                      </a:lnTo>
                      <a:lnTo>
                        <a:pt x="65" y="183"/>
                      </a:lnTo>
                      <a:lnTo>
                        <a:pt x="45" y="195"/>
                      </a:lnTo>
                      <a:lnTo>
                        <a:pt x="30" y="207"/>
                      </a:lnTo>
                      <a:lnTo>
                        <a:pt x="18" y="220"/>
                      </a:lnTo>
                      <a:lnTo>
                        <a:pt x="10" y="232"/>
                      </a:lnTo>
                      <a:lnTo>
                        <a:pt x="4" y="244"/>
                      </a:lnTo>
                      <a:lnTo>
                        <a:pt x="1" y="256"/>
                      </a:lnTo>
                      <a:lnTo>
                        <a:pt x="0" y="267"/>
                      </a:lnTo>
                      <a:lnTo>
                        <a:pt x="1" y="277"/>
                      </a:lnTo>
                      <a:lnTo>
                        <a:pt x="3" y="287"/>
                      </a:lnTo>
                      <a:lnTo>
                        <a:pt x="6" y="296"/>
                      </a:lnTo>
                      <a:lnTo>
                        <a:pt x="10" y="303"/>
                      </a:lnTo>
                      <a:lnTo>
                        <a:pt x="14" y="310"/>
                      </a:lnTo>
                      <a:lnTo>
                        <a:pt x="17" y="315"/>
                      </a:lnTo>
                      <a:lnTo>
                        <a:pt x="21" y="319"/>
                      </a:lnTo>
                      <a:lnTo>
                        <a:pt x="23" y="322"/>
                      </a:lnTo>
                      <a:lnTo>
                        <a:pt x="24" y="323"/>
                      </a:lnTo>
                      <a:lnTo>
                        <a:pt x="34" y="321"/>
                      </a:lnTo>
                      <a:lnTo>
                        <a:pt x="41" y="327"/>
                      </a:lnTo>
                      <a:lnTo>
                        <a:pt x="41" y="326"/>
                      </a:lnTo>
                      <a:lnTo>
                        <a:pt x="42" y="326"/>
                      </a:lnTo>
                      <a:lnTo>
                        <a:pt x="45" y="326"/>
                      </a:lnTo>
                      <a:lnTo>
                        <a:pt x="48" y="325"/>
                      </a:lnTo>
                      <a:lnTo>
                        <a:pt x="51" y="324"/>
                      </a:lnTo>
                      <a:lnTo>
                        <a:pt x="55" y="323"/>
                      </a:lnTo>
                      <a:lnTo>
                        <a:pt x="60" y="322"/>
                      </a:lnTo>
                      <a:lnTo>
                        <a:pt x="64" y="321"/>
                      </a:lnTo>
                      <a:lnTo>
                        <a:pt x="69" y="320"/>
                      </a:lnTo>
                      <a:lnTo>
                        <a:pt x="73" y="319"/>
                      </a:lnTo>
                      <a:lnTo>
                        <a:pt x="77" y="318"/>
                      </a:lnTo>
                      <a:lnTo>
                        <a:pt x="81" y="317"/>
                      </a:lnTo>
                      <a:lnTo>
                        <a:pt x="84" y="316"/>
                      </a:lnTo>
                      <a:lnTo>
                        <a:pt x="87" y="315"/>
                      </a:lnTo>
                      <a:lnTo>
                        <a:pt x="89" y="314"/>
                      </a:lnTo>
                      <a:lnTo>
                        <a:pt x="91" y="314"/>
                      </a:lnTo>
                      <a:lnTo>
                        <a:pt x="91" y="313"/>
                      </a:lnTo>
                      <a:lnTo>
                        <a:pt x="90" y="313"/>
                      </a:lnTo>
                      <a:lnTo>
                        <a:pt x="89" y="312"/>
                      </a:lnTo>
                      <a:lnTo>
                        <a:pt x="87" y="312"/>
                      </a:lnTo>
                      <a:lnTo>
                        <a:pt x="84" y="312"/>
                      </a:lnTo>
                      <a:lnTo>
                        <a:pt x="81" y="312"/>
                      </a:lnTo>
                      <a:lnTo>
                        <a:pt x="78" y="312"/>
                      </a:lnTo>
                      <a:lnTo>
                        <a:pt x="74" y="312"/>
                      </a:lnTo>
                      <a:lnTo>
                        <a:pt x="70" y="312"/>
                      </a:lnTo>
                      <a:lnTo>
                        <a:pt x="65" y="312"/>
                      </a:lnTo>
                      <a:lnTo>
                        <a:pt x="61" y="312"/>
                      </a:lnTo>
                      <a:lnTo>
                        <a:pt x="56" y="312"/>
                      </a:lnTo>
                      <a:lnTo>
                        <a:pt x="52" y="313"/>
                      </a:lnTo>
                      <a:lnTo>
                        <a:pt x="48" y="314"/>
                      </a:lnTo>
                      <a:lnTo>
                        <a:pt x="44" y="314"/>
                      </a:lnTo>
                      <a:lnTo>
                        <a:pt x="41" y="316"/>
                      </a:lnTo>
                      <a:lnTo>
                        <a:pt x="35" y="306"/>
                      </a:lnTo>
                      <a:lnTo>
                        <a:pt x="33" y="296"/>
                      </a:lnTo>
                      <a:lnTo>
                        <a:pt x="34" y="287"/>
                      </a:lnTo>
                      <a:lnTo>
                        <a:pt x="39" y="278"/>
                      </a:lnTo>
                      <a:lnTo>
                        <a:pt x="45" y="269"/>
                      </a:lnTo>
                      <a:lnTo>
                        <a:pt x="54" y="261"/>
                      </a:lnTo>
                      <a:lnTo>
                        <a:pt x="64" y="254"/>
                      </a:lnTo>
                      <a:lnTo>
                        <a:pt x="75" y="247"/>
                      </a:lnTo>
                      <a:lnTo>
                        <a:pt x="86" y="240"/>
                      </a:lnTo>
                      <a:lnTo>
                        <a:pt x="97" y="234"/>
                      </a:lnTo>
                      <a:lnTo>
                        <a:pt x="108" y="229"/>
                      </a:lnTo>
                      <a:lnTo>
                        <a:pt x="118" y="225"/>
                      </a:lnTo>
                      <a:lnTo>
                        <a:pt x="128" y="221"/>
                      </a:lnTo>
                      <a:lnTo>
                        <a:pt x="135" y="219"/>
                      </a:lnTo>
                      <a:lnTo>
                        <a:pt x="139" y="217"/>
                      </a:lnTo>
                      <a:lnTo>
                        <a:pt x="141" y="217"/>
                      </a:lnTo>
                      <a:lnTo>
                        <a:pt x="147" y="218"/>
                      </a:lnTo>
                      <a:lnTo>
                        <a:pt x="157" y="220"/>
                      </a:lnTo>
                      <a:lnTo>
                        <a:pt x="168" y="224"/>
                      </a:lnTo>
                      <a:lnTo>
                        <a:pt x="182" y="230"/>
                      </a:lnTo>
                      <a:lnTo>
                        <a:pt x="197" y="236"/>
                      </a:lnTo>
                      <a:lnTo>
                        <a:pt x="214" y="243"/>
                      </a:lnTo>
                      <a:lnTo>
                        <a:pt x="231" y="250"/>
                      </a:lnTo>
                      <a:lnTo>
                        <a:pt x="248" y="258"/>
                      </a:lnTo>
                      <a:lnTo>
                        <a:pt x="265" y="265"/>
                      </a:lnTo>
                      <a:lnTo>
                        <a:pt x="282" y="273"/>
                      </a:lnTo>
                      <a:lnTo>
                        <a:pt x="297" y="280"/>
                      </a:lnTo>
                      <a:lnTo>
                        <a:pt x="311" y="287"/>
                      </a:lnTo>
                      <a:lnTo>
                        <a:pt x="324" y="292"/>
                      </a:lnTo>
                      <a:lnTo>
                        <a:pt x="333" y="297"/>
                      </a:lnTo>
                      <a:lnTo>
                        <a:pt x="341" y="301"/>
                      </a:lnTo>
                      <a:lnTo>
                        <a:pt x="345" y="303"/>
                      </a:lnTo>
                      <a:lnTo>
                        <a:pt x="346" y="300"/>
                      </a:lnTo>
                      <a:lnTo>
                        <a:pt x="348" y="297"/>
                      </a:lnTo>
                      <a:lnTo>
                        <a:pt x="350" y="294"/>
                      </a:lnTo>
                      <a:lnTo>
                        <a:pt x="351" y="291"/>
                      </a:lnTo>
                      <a:lnTo>
                        <a:pt x="353" y="288"/>
                      </a:lnTo>
                      <a:lnTo>
                        <a:pt x="354" y="284"/>
                      </a:lnTo>
                      <a:lnTo>
                        <a:pt x="355" y="281"/>
                      </a:lnTo>
                      <a:lnTo>
                        <a:pt x="356" y="278"/>
                      </a:lnTo>
                      <a:lnTo>
                        <a:pt x="356" y="274"/>
                      </a:lnTo>
                      <a:lnTo>
                        <a:pt x="357" y="271"/>
                      </a:lnTo>
                      <a:lnTo>
                        <a:pt x="357" y="268"/>
                      </a:lnTo>
                      <a:lnTo>
                        <a:pt x="358" y="264"/>
                      </a:lnTo>
                      <a:lnTo>
                        <a:pt x="358" y="261"/>
                      </a:lnTo>
                      <a:lnTo>
                        <a:pt x="358" y="258"/>
                      </a:lnTo>
                      <a:lnTo>
                        <a:pt x="358" y="255"/>
                      </a:lnTo>
                      <a:lnTo>
                        <a:pt x="359" y="252"/>
                      </a:lnTo>
                      <a:lnTo>
                        <a:pt x="360" y="253"/>
                      </a:lnTo>
                      <a:lnTo>
                        <a:pt x="361" y="253"/>
                      </a:lnTo>
                      <a:lnTo>
                        <a:pt x="362" y="254"/>
                      </a:lnTo>
                      <a:lnTo>
                        <a:pt x="363" y="254"/>
                      </a:lnTo>
                      <a:lnTo>
                        <a:pt x="363" y="255"/>
                      </a:lnTo>
                      <a:lnTo>
                        <a:pt x="364" y="255"/>
                      </a:lnTo>
                      <a:lnTo>
                        <a:pt x="365" y="255"/>
                      </a:lnTo>
                      <a:lnTo>
                        <a:pt x="365" y="256"/>
                      </a:lnTo>
                      <a:lnTo>
                        <a:pt x="366" y="256"/>
                      </a:lnTo>
                      <a:lnTo>
                        <a:pt x="367" y="257"/>
                      </a:lnTo>
                      <a:lnTo>
                        <a:pt x="374" y="260"/>
                      </a:lnTo>
                      <a:lnTo>
                        <a:pt x="382" y="262"/>
                      </a:lnTo>
                      <a:lnTo>
                        <a:pt x="390" y="264"/>
                      </a:lnTo>
                      <a:lnTo>
                        <a:pt x="399" y="265"/>
                      </a:lnTo>
                      <a:lnTo>
                        <a:pt x="408" y="266"/>
                      </a:lnTo>
                      <a:lnTo>
                        <a:pt x="417" y="266"/>
                      </a:lnTo>
                      <a:lnTo>
                        <a:pt x="426" y="265"/>
                      </a:lnTo>
                      <a:lnTo>
                        <a:pt x="436" y="265"/>
                      </a:lnTo>
                      <a:lnTo>
                        <a:pt x="445" y="263"/>
                      </a:lnTo>
                      <a:lnTo>
                        <a:pt x="455" y="262"/>
                      </a:lnTo>
                      <a:lnTo>
                        <a:pt x="464" y="260"/>
                      </a:lnTo>
                      <a:lnTo>
                        <a:pt x="474" y="259"/>
                      </a:lnTo>
                      <a:lnTo>
                        <a:pt x="483" y="257"/>
                      </a:lnTo>
                      <a:lnTo>
                        <a:pt x="492" y="255"/>
                      </a:lnTo>
                      <a:lnTo>
                        <a:pt x="501" y="253"/>
                      </a:lnTo>
                      <a:lnTo>
                        <a:pt x="510" y="252"/>
                      </a:lnTo>
                      <a:lnTo>
                        <a:pt x="515" y="251"/>
                      </a:lnTo>
                      <a:lnTo>
                        <a:pt x="521" y="250"/>
                      </a:lnTo>
                      <a:lnTo>
                        <a:pt x="527" y="249"/>
                      </a:lnTo>
                      <a:lnTo>
                        <a:pt x="534" y="249"/>
                      </a:lnTo>
                      <a:lnTo>
                        <a:pt x="542" y="248"/>
                      </a:lnTo>
                      <a:lnTo>
                        <a:pt x="549" y="248"/>
                      </a:lnTo>
                      <a:lnTo>
                        <a:pt x="557" y="248"/>
                      </a:lnTo>
                      <a:lnTo>
                        <a:pt x="565" y="248"/>
                      </a:lnTo>
                      <a:lnTo>
                        <a:pt x="574" y="248"/>
                      </a:lnTo>
                      <a:lnTo>
                        <a:pt x="582" y="248"/>
                      </a:lnTo>
                      <a:lnTo>
                        <a:pt x="590" y="248"/>
                      </a:lnTo>
                      <a:lnTo>
                        <a:pt x="599" y="248"/>
                      </a:lnTo>
                      <a:lnTo>
                        <a:pt x="607" y="249"/>
                      </a:lnTo>
                      <a:lnTo>
                        <a:pt x="615" y="249"/>
                      </a:lnTo>
                      <a:lnTo>
                        <a:pt x="622" y="249"/>
                      </a:lnTo>
                      <a:lnTo>
                        <a:pt x="630" y="250"/>
                      </a:lnTo>
                      <a:lnTo>
                        <a:pt x="629" y="248"/>
                      </a:lnTo>
                      <a:lnTo>
                        <a:pt x="629" y="246"/>
                      </a:lnTo>
                      <a:lnTo>
                        <a:pt x="629" y="245"/>
                      </a:lnTo>
                      <a:lnTo>
                        <a:pt x="629" y="243"/>
                      </a:lnTo>
                      <a:lnTo>
                        <a:pt x="629" y="242"/>
                      </a:lnTo>
                      <a:lnTo>
                        <a:pt x="629" y="240"/>
                      </a:lnTo>
                      <a:lnTo>
                        <a:pt x="629" y="239"/>
                      </a:lnTo>
                      <a:lnTo>
                        <a:pt x="629" y="237"/>
                      </a:lnTo>
                      <a:lnTo>
                        <a:pt x="629" y="235"/>
                      </a:lnTo>
                      <a:lnTo>
                        <a:pt x="629" y="234"/>
                      </a:lnTo>
                      <a:lnTo>
                        <a:pt x="629" y="232"/>
                      </a:lnTo>
                      <a:lnTo>
                        <a:pt x="629" y="230"/>
                      </a:lnTo>
                      <a:lnTo>
                        <a:pt x="629" y="229"/>
                      </a:lnTo>
                      <a:lnTo>
                        <a:pt x="629" y="227"/>
                      </a:lnTo>
                      <a:lnTo>
                        <a:pt x="629" y="225"/>
                      </a:lnTo>
                      <a:lnTo>
                        <a:pt x="630" y="224"/>
                      </a:lnTo>
                      <a:lnTo>
                        <a:pt x="624" y="221"/>
                      </a:lnTo>
                      <a:lnTo>
                        <a:pt x="618" y="219"/>
                      </a:lnTo>
                      <a:lnTo>
                        <a:pt x="612" y="217"/>
                      </a:lnTo>
                      <a:lnTo>
                        <a:pt x="607" y="214"/>
                      </a:lnTo>
                      <a:lnTo>
                        <a:pt x="601" y="212"/>
                      </a:lnTo>
                      <a:lnTo>
                        <a:pt x="595" y="210"/>
                      </a:lnTo>
                      <a:lnTo>
                        <a:pt x="590" y="208"/>
                      </a:lnTo>
                      <a:lnTo>
                        <a:pt x="585" y="206"/>
                      </a:lnTo>
                      <a:lnTo>
                        <a:pt x="580" y="204"/>
                      </a:lnTo>
                      <a:lnTo>
                        <a:pt x="575" y="202"/>
                      </a:lnTo>
                      <a:lnTo>
                        <a:pt x="571" y="200"/>
                      </a:lnTo>
                      <a:lnTo>
                        <a:pt x="567" y="199"/>
                      </a:lnTo>
                      <a:lnTo>
                        <a:pt x="563" y="198"/>
                      </a:lnTo>
                      <a:lnTo>
                        <a:pt x="560" y="197"/>
                      </a:lnTo>
                      <a:lnTo>
                        <a:pt x="557" y="196"/>
                      </a:lnTo>
                      <a:lnTo>
                        <a:pt x="555" y="196"/>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156" name="Freeform 16"/>
                <p:cNvSpPr>
                  <a:spLocks/>
                </p:cNvSpPr>
                <p:nvPr/>
              </p:nvSpPr>
              <p:spPr bwMode="auto">
                <a:xfrm>
                  <a:off x="1343" y="2711"/>
                  <a:ext cx="12" cy="16"/>
                </a:xfrm>
                <a:custGeom>
                  <a:avLst/>
                  <a:gdLst>
                    <a:gd name="T0" fmla="*/ 0 w 119"/>
                    <a:gd name="T1" fmla="*/ 0 h 196"/>
                    <a:gd name="T2" fmla="*/ 0 w 119"/>
                    <a:gd name="T3" fmla="*/ 0 h 196"/>
                    <a:gd name="T4" fmla="*/ 0 w 119"/>
                    <a:gd name="T5" fmla="*/ 0 h 196"/>
                    <a:gd name="T6" fmla="*/ 0 w 119"/>
                    <a:gd name="T7" fmla="*/ 0 h 196"/>
                    <a:gd name="T8" fmla="*/ 0 w 119"/>
                    <a:gd name="T9" fmla="*/ 0 h 196"/>
                    <a:gd name="T10" fmla="*/ 0 w 119"/>
                    <a:gd name="T11" fmla="*/ 0 h 196"/>
                    <a:gd name="T12" fmla="*/ 0 w 119"/>
                    <a:gd name="T13" fmla="*/ 0 h 196"/>
                    <a:gd name="T14" fmla="*/ 0 w 119"/>
                    <a:gd name="T15" fmla="*/ 0 h 196"/>
                    <a:gd name="T16" fmla="*/ 0 w 119"/>
                    <a:gd name="T17" fmla="*/ 0 h 196"/>
                    <a:gd name="T18" fmla="*/ 0 w 119"/>
                    <a:gd name="T19" fmla="*/ 0 h 196"/>
                    <a:gd name="T20" fmla="*/ 0 w 119"/>
                    <a:gd name="T21" fmla="*/ 0 h 196"/>
                    <a:gd name="T22" fmla="*/ 0 w 119"/>
                    <a:gd name="T23" fmla="*/ 0 h 196"/>
                    <a:gd name="T24" fmla="*/ 0 w 119"/>
                    <a:gd name="T25" fmla="*/ 0 h 196"/>
                    <a:gd name="T26" fmla="*/ 0 w 119"/>
                    <a:gd name="T27" fmla="*/ 0 h 196"/>
                    <a:gd name="T28" fmla="*/ 0 w 119"/>
                    <a:gd name="T29" fmla="*/ 0 h 196"/>
                    <a:gd name="T30" fmla="*/ 0 w 119"/>
                    <a:gd name="T31" fmla="*/ 0 h 196"/>
                    <a:gd name="T32" fmla="*/ 0 w 119"/>
                    <a:gd name="T33" fmla="*/ 0 h 196"/>
                    <a:gd name="T34" fmla="*/ 0 w 119"/>
                    <a:gd name="T35" fmla="*/ 0 h 196"/>
                    <a:gd name="T36" fmla="*/ 0 w 119"/>
                    <a:gd name="T37" fmla="*/ 0 h 196"/>
                    <a:gd name="T38" fmla="*/ 0 w 119"/>
                    <a:gd name="T39" fmla="*/ 0 h 196"/>
                    <a:gd name="T40" fmla="*/ 0 w 119"/>
                    <a:gd name="T41" fmla="*/ 0 h 196"/>
                    <a:gd name="T42" fmla="*/ 0 w 119"/>
                    <a:gd name="T43" fmla="*/ 0 h 196"/>
                    <a:gd name="T44" fmla="*/ 0 w 119"/>
                    <a:gd name="T45" fmla="*/ 0 h 196"/>
                    <a:gd name="T46" fmla="*/ 0 w 119"/>
                    <a:gd name="T47" fmla="*/ 0 h 196"/>
                    <a:gd name="T48" fmla="*/ 0 w 119"/>
                    <a:gd name="T49" fmla="*/ 0 h 196"/>
                    <a:gd name="T50" fmla="*/ 0 w 119"/>
                    <a:gd name="T51" fmla="*/ 0 h 196"/>
                    <a:gd name="T52" fmla="*/ 0 w 119"/>
                    <a:gd name="T53" fmla="*/ 0 h 196"/>
                    <a:gd name="T54" fmla="*/ 0 w 119"/>
                    <a:gd name="T55" fmla="*/ 0 h 196"/>
                    <a:gd name="T56" fmla="*/ 0 w 119"/>
                    <a:gd name="T57" fmla="*/ 0 h 196"/>
                    <a:gd name="T58" fmla="*/ 0 w 119"/>
                    <a:gd name="T59" fmla="*/ 0 h 196"/>
                    <a:gd name="T60" fmla="*/ 0 w 119"/>
                    <a:gd name="T61" fmla="*/ 0 h 196"/>
                    <a:gd name="T62" fmla="*/ 0 w 119"/>
                    <a:gd name="T63" fmla="*/ 0 h 196"/>
                    <a:gd name="T64" fmla="*/ 0 w 119"/>
                    <a:gd name="T65" fmla="*/ 0 h 196"/>
                    <a:gd name="T66" fmla="*/ 0 w 119"/>
                    <a:gd name="T67" fmla="*/ 0 h 196"/>
                    <a:gd name="T68" fmla="*/ 0 w 119"/>
                    <a:gd name="T69" fmla="*/ 0 h 196"/>
                    <a:gd name="T70" fmla="*/ 0 w 119"/>
                    <a:gd name="T71" fmla="*/ 0 h 196"/>
                    <a:gd name="T72" fmla="*/ 0 w 119"/>
                    <a:gd name="T73" fmla="*/ 0 h 196"/>
                    <a:gd name="T74" fmla="*/ 0 w 119"/>
                    <a:gd name="T75" fmla="*/ 0 h 196"/>
                    <a:gd name="T76" fmla="*/ 0 w 119"/>
                    <a:gd name="T77" fmla="*/ 0 h 196"/>
                    <a:gd name="T78" fmla="*/ 0 w 119"/>
                    <a:gd name="T79" fmla="*/ 0 h 196"/>
                    <a:gd name="T80" fmla="*/ 0 w 119"/>
                    <a:gd name="T81" fmla="*/ 0 h 196"/>
                    <a:gd name="T82" fmla="*/ 0 w 119"/>
                    <a:gd name="T83" fmla="*/ 0 h 196"/>
                    <a:gd name="T84" fmla="*/ 0 w 119"/>
                    <a:gd name="T85" fmla="*/ 0 h 196"/>
                    <a:gd name="T86" fmla="*/ 0 w 119"/>
                    <a:gd name="T87" fmla="*/ 0 h 196"/>
                    <a:gd name="T88" fmla="*/ 0 w 119"/>
                    <a:gd name="T89" fmla="*/ 0 h 196"/>
                    <a:gd name="T90" fmla="*/ 0 w 119"/>
                    <a:gd name="T91" fmla="*/ 0 h 196"/>
                    <a:gd name="T92" fmla="*/ 0 w 119"/>
                    <a:gd name="T93" fmla="*/ 0 h 196"/>
                    <a:gd name="T94" fmla="*/ 0 w 119"/>
                    <a:gd name="T95" fmla="*/ 0 h 196"/>
                    <a:gd name="T96" fmla="*/ 0 w 119"/>
                    <a:gd name="T97" fmla="*/ 0 h 196"/>
                    <a:gd name="T98" fmla="*/ 0 w 119"/>
                    <a:gd name="T99" fmla="*/ 0 h 196"/>
                    <a:gd name="T100" fmla="*/ 0 w 119"/>
                    <a:gd name="T101" fmla="*/ 0 h 196"/>
                    <a:gd name="T102" fmla="*/ 0 w 119"/>
                    <a:gd name="T103" fmla="*/ 0 h 196"/>
                    <a:gd name="T104" fmla="*/ 0 w 119"/>
                    <a:gd name="T105" fmla="*/ 0 h 196"/>
                    <a:gd name="T106" fmla="*/ 0 w 119"/>
                    <a:gd name="T107" fmla="*/ 0 h 196"/>
                    <a:gd name="T108" fmla="*/ 0 w 119"/>
                    <a:gd name="T109" fmla="*/ 0 h 196"/>
                    <a:gd name="T110" fmla="*/ 0 w 119"/>
                    <a:gd name="T111" fmla="*/ 0 h 196"/>
                    <a:gd name="T112" fmla="*/ 0 w 119"/>
                    <a:gd name="T113" fmla="*/ 0 h 1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9"/>
                    <a:gd name="T172" fmla="*/ 0 h 196"/>
                    <a:gd name="T173" fmla="*/ 119 w 119"/>
                    <a:gd name="T174" fmla="*/ 196 h 1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9" h="196">
                      <a:moveTo>
                        <a:pt x="65" y="3"/>
                      </a:moveTo>
                      <a:lnTo>
                        <a:pt x="63" y="2"/>
                      </a:lnTo>
                      <a:lnTo>
                        <a:pt x="62" y="1"/>
                      </a:lnTo>
                      <a:lnTo>
                        <a:pt x="60" y="1"/>
                      </a:lnTo>
                      <a:lnTo>
                        <a:pt x="59" y="0"/>
                      </a:lnTo>
                      <a:lnTo>
                        <a:pt x="58" y="0"/>
                      </a:lnTo>
                      <a:lnTo>
                        <a:pt x="57" y="0"/>
                      </a:lnTo>
                      <a:lnTo>
                        <a:pt x="55" y="0"/>
                      </a:lnTo>
                      <a:lnTo>
                        <a:pt x="54" y="0"/>
                      </a:lnTo>
                      <a:lnTo>
                        <a:pt x="53" y="0"/>
                      </a:lnTo>
                      <a:lnTo>
                        <a:pt x="52" y="1"/>
                      </a:lnTo>
                      <a:lnTo>
                        <a:pt x="51" y="1"/>
                      </a:lnTo>
                      <a:lnTo>
                        <a:pt x="51" y="2"/>
                      </a:lnTo>
                      <a:lnTo>
                        <a:pt x="47" y="3"/>
                      </a:lnTo>
                      <a:lnTo>
                        <a:pt x="44" y="5"/>
                      </a:lnTo>
                      <a:lnTo>
                        <a:pt x="41" y="7"/>
                      </a:lnTo>
                      <a:lnTo>
                        <a:pt x="38" y="9"/>
                      </a:lnTo>
                      <a:lnTo>
                        <a:pt x="35" y="11"/>
                      </a:lnTo>
                      <a:lnTo>
                        <a:pt x="33" y="14"/>
                      </a:lnTo>
                      <a:lnTo>
                        <a:pt x="30" y="16"/>
                      </a:lnTo>
                      <a:lnTo>
                        <a:pt x="28" y="19"/>
                      </a:lnTo>
                      <a:lnTo>
                        <a:pt x="25" y="21"/>
                      </a:lnTo>
                      <a:lnTo>
                        <a:pt x="23" y="24"/>
                      </a:lnTo>
                      <a:lnTo>
                        <a:pt x="21" y="27"/>
                      </a:lnTo>
                      <a:lnTo>
                        <a:pt x="19" y="29"/>
                      </a:lnTo>
                      <a:lnTo>
                        <a:pt x="17" y="32"/>
                      </a:lnTo>
                      <a:lnTo>
                        <a:pt x="16" y="35"/>
                      </a:lnTo>
                      <a:lnTo>
                        <a:pt x="14" y="38"/>
                      </a:lnTo>
                      <a:lnTo>
                        <a:pt x="13" y="42"/>
                      </a:lnTo>
                      <a:lnTo>
                        <a:pt x="15" y="43"/>
                      </a:lnTo>
                      <a:lnTo>
                        <a:pt x="17" y="44"/>
                      </a:lnTo>
                      <a:lnTo>
                        <a:pt x="18" y="45"/>
                      </a:lnTo>
                      <a:lnTo>
                        <a:pt x="20" y="46"/>
                      </a:lnTo>
                      <a:lnTo>
                        <a:pt x="22" y="47"/>
                      </a:lnTo>
                      <a:lnTo>
                        <a:pt x="24" y="49"/>
                      </a:lnTo>
                      <a:lnTo>
                        <a:pt x="26" y="50"/>
                      </a:lnTo>
                      <a:lnTo>
                        <a:pt x="28" y="51"/>
                      </a:lnTo>
                      <a:lnTo>
                        <a:pt x="29" y="52"/>
                      </a:lnTo>
                      <a:lnTo>
                        <a:pt x="31" y="53"/>
                      </a:lnTo>
                      <a:lnTo>
                        <a:pt x="32" y="55"/>
                      </a:lnTo>
                      <a:lnTo>
                        <a:pt x="34" y="56"/>
                      </a:lnTo>
                      <a:lnTo>
                        <a:pt x="35" y="57"/>
                      </a:lnTo>
                      <a:lnTo>
                        <a:pt x="37" y="58"/>
                      </a:lnTo>
                      <a:lnTo>
                        <a:pt x="38" y="59"/>
                      </a:lnTo>
                      <a:lnTo>
                        <a:pt x="40" y="61"/>
                      </a:lnTo>
                      <a:lnTo>
                        <a:pt x="44" y="65"/>
                      </a:lnTo>
                      <a:lnTo>
                        <a:pt x="35" y="72"/>
                      </a:lnTo>
                      <a:lnTo>
                        <a:pt x="34" y="71"/>
                      </a:lnTo>
                      <a:lnTo>
                        <a:pt x="33" y="71"/>
                      </a:lnTo>
                      <a:lnTo>
                        <a:pt x="32" y="71"/>
                      </a:lnTo>
                      <a:lnTo>
                        <a:pt x="31" y="70"/>
                      </a:lnTo>
                      <a:lnTo>
                        <a:pt x="30" y="70"/>
                      </a:lnTo>
                      <a:lnTo>
                        <a:pt x="28" y="69"/>
                      </a:lnTo>
                      <a:lnTo>
                        <a:pt x="26" y="69"/>
                      </a:lnTo>
                      <a:lnTo>
                        <a:pt x="24" y="68"/>
                      </a:lnTo>
                      <a:lnTo>
                        <a:pt x="22" y="67"/>
                      </a:lnTo>
                      <a:lnTo>
                        <a:pt x="20" y="66"/>
                      </a:lnTo>
                      <a:lnTo>
                        <a:pt x="17" y="66"/>
                      </a:lnTo>
                      <a:lnTo>
                        <a:pt x="14" y="65"/>
                      </a:lnTo>
                      <a:lnTo>
                        <a:pt x="12" y="64"/>
                      </a:lnTo>
                      <a:lnTo>
                        <a:pt x="9" y="63"/>
                      </a:lnTo>
                      <a:lnTo>
                        <a:pt x="6" y="62"/>
                      </a:lnTo>
                      <a:lnTo>
                        <a:pt x="5" y="64"/>
                      </a:lnTo>
                      <a:lnTo>
                        <a:pt x="4" y="66"/>
                      </a:lnTo>
                      <a:lnTo>
                        <a:pt x="4" y="68"/>
                      </a:lnTo>
                      <a:lnTo>
                        <a:pt x="2" y="70"/>
                      </a:lnTo>
                      <a:lnTo>
                        <a:pt x="2" y="72"/>
                      </a:lnTo>
                      <a:lnTo>
                        <a:pt x="2" y="74"/>
                      </a:lnTo>
                      <a:lnTo>
                        <a:pt x="1" y="76"/>
                      </a:lnTo>
                      <a:lnTo>
                        <a:pt x="1" y="79"/>
                      </a:lnTo>
                      <a:lnTo>
                        <a:pt x="1" y="81"/>
                      </a:lnTo>
                      <a:lnTo>
                        <a:pt x="0" y="83"/>
                      </a:lnTo>
                      <a:lnTo>
                        <a:pt x="0" y="85"/>
                      </a:lnTo>
                      <a:lnTo>
                        <a:pt x="0" y="88"/>
                      </a:lnTo>
                      <a:lnTo>
                        <a:pt x="0" y="90"/>
                      </a:lnTo>
                      <a:lnTo>
                        <a:pt x="0" y="92"/>
                      </a:lnTo>
                      <a:lnTo>
                        <a:pt x="0" y="94"/>
                      </a:lnTo>
                      <a:lnTo>
                        <a:pt x="0" y="97"/>
                      </a:lnTo>
                      <a:lnTo>
                        <a:pt x="6" y="99"/>
                      </a:lnTo>
                      <a:lnTo>
                        <a:pt x="10" y="101"/>
                      </a:lnTo>
                      <a:lnTo>
                        <a:pt x="15" y="103"/>
                      </a:lnTo>
                      <a:lnTo>
                        <a:pt x="20" y="104"/>
                      </a:lnTo>
                      <a:lnTo>
                        <a:pt x="24" y="106"/>
                      </a:lnTo>
                      <a:lnTo>
                        <a:pt x="29" y="108"/>
                      </a:lnTo>
                      <a:lnTo>
                        <a:pt x="32" y="110"/>
                      </a:lnTo>
                      <a:lnTo>
                        <a:pt x="36" y="111"/>
                      </a:lnTo>
                      <a:lnTo>
                        <a:pt x="39" y="113"/>
                      </a:lnTo>
                      <a:lnTo>
                        <a:pt x="42" y="114"/>
                      </a:lnTo>
                      <a:lnTo>
                        <a:pt x="45" y="115"/>
                      </a:lnTo>
                      <a:lnTo>
                        <a:pt x="47" y="116"/>
                      </a:lnTo>
                      <a:lnTo>
                        <a:pt x="49" y="117"/>
                      </a:lnTo>
                      <a:lnTo>
                        <a:pt x="50" y="117"/>
                      </a:lnTo>
                      <a:lnTo>
                        <a:pt x="51" y="117"/>
                      </a:lnTo>
                      <a:lnTo>
                        <a:pt x="52" y="118"/>
                      </a:lnTo>
                      <a:lnTo>
                        <a:pt x="45" y="126"/>
                      </a:lnTo>
                      <a:lnTo>
                        <a:pt x="44" y="125"/>
                      </a:lnTo>
                      <a:lnTo>
                        <a:pt x="43" y="125"/>
                      </a:lnTo>
                      <a:lnTo>
                        <a:pt x="41" y="125"/>
                      </a:lnTo>
                      <a:lnTo>
                        <a:pt x="40" y="125"/>
                      </a:lnTo>
                      <a:lnTo>
                        <a:pt x="37" y="125"/>
                      </a:lnTo>
                      <a:lnTo>
                        <a:pt x="35" y="125"/>
                      </a:lnTo>
                      <a:lnTo>
                        <a:pt x="32" y="124"/>
                      </a:lnTo>
                      <a:lnTo>
                        <a:pt x="29" y="124"/>
                      </a:lnTo>
                      <a:lnTo>
                        <a:pt x="26" y="124"/>
                      </a:lnTo>
                      <a:lnTo>
                        <a:pt x="22" y="124"/>
                      </a:lnTo>
                      <a:lnTo>
                        <a:pt x="18" y="123"/>
                      </a:lnTo>
                      <a:lnTo>
                        <a:pt x="14" y="123"/>
                      </a:lnTo>
                      <a:lnTo>
                        <a:pt x="10" y="123"/>
                      </a:lnTo>
                      <a:lnTo>
                        <a:pt x="5" y="123"/>
                      </a:lnTo>
                      <a:lnTo>
                        <a:pt x="0" y="123"/>
                      </a:lnTo>
                      <a:lnTo>
                        <a:pt x="0" y="130"/>
                      </a:lnTo>
                      <a:lnTo>
                        <a:pt x="1" y="136"/>
                      </a:lnTo>
                      <a:lnTo>
                        <a:pt x="2" y="143"/>
                      </a:lnTo>
                      <a:lnTo>
                        <a:pt x="4" y="149"/>
                      </a:lnTo>
                      <a:lnTo>
                        <a:pt x="5" y="156"/>
                      </a:lnTo>
                      <a:lnTo>
                        <a:pt x="6" y="161"/>
                      </a:lnTo>
                      <a:lnTo>
                        <a:pt x="7" y="167"/>
                      </a:lnTo>
                      <a:lnTo>
                        <a:pt x="9" y="172"/>
                      </a:lnTo>
                      <a:lnTo>
                        <a:pt x="10" y="176"/>
                      </a:lnTo>
                      <a:lnTo>
                        <a:pt x="11" y="180"/>
                      </a:lnTo>
                      <a:lnTo>
                        <a:pt x="12" y="184"/>
                      </a:lnTo>
                      <a:lnTo>
                        <a:pt x="13" y="187"/>
                      </a:lnTo>
                      <a:lnTo>
                        <a:pt x="13" y="189"/>
                      </a:lnTo>
                      <a:lnTo>
                        <a:pt x="14" y="191"/>
                      </a:lnTo>
                      <a:lnTo>
                        <a:pt x="14" y="192"/>
                      </a:lnTo>
                      <a:lnTo>
                        <a:pt x="15" y="193"/>
                      </a:lnTo>
                      <a:lnTo>
                        <a:pt x="20" y="194"/>
                      </a:lnTo>
                      <a:lnTo>
                        <a:pt x="26" y="195"/>
                      </a:lnTo>
                      <a:lnTo>
                        <a:pt x="31" y="195"/>
                      </a:lnTo>
                      <a:lnTo>
                        <a:pt x="36" y="196"/>
                      </a:lnTo>
                      <a:lnTo>
                        <a:pt x="40" y="196"/>
                      </a:lnTo>
                      <a:lnTo>
                        <a:pt x="44" y="196"/>
                      </a:lnTo>
                      <a:lnTo>
                        <a:pt x="47" y="196"/>
                      </a:lnTo>
                      <a:lnTo>
                        <a:pt x="50" y="196"/>
                      </a:lnTo>
                      <a:lnTo>
                        <a:pt x="52" y="195"/>
                      </a:lnTo>
                      <a:lnTo>
                        <a:pt x="55" y="195"/>
                      </a:lnTo>
                      <a:lnTo>
                        <a:pt x="56" y="195"/>
                      </a:lnTo>
                      <a:lnTo>
                        <a:pt x="58" y="194"/>
                      </a:lnTo>
                      <a:lnTo>
                        <a:pt x="59" y="194"/>
                      </a:lnTo>
                      <a:lnTo>
                        <a:pt x="60" y="194"/>
                      </a:lnTo>
                      <a:lnTo>
                        <a:pt x="61" y="194"/>
                      </a:lnTo>
                      <a:lnTo>
                        <a:pt x="63" y="193"/>
                      </a:lnTo>
                      <a:lnTo>
                        <a:pt x="66" y="193"/>
                      </a:lnTo>
                      <a:lnTo>
                        <a:pt x="69" y="192"/>
                      </a:lnTo>
                      <a:lnTo>
                        <a:pt x="72" y="191"/>
                      </a:lnTo>
                      <a:lnTo>
                        <a:pt x="76" y="190"/>
                      </a:lnTo>
                      <a:lnTo>
                        <a:pt x="79" y="189"/>
                      </a:lnTo>
                      <a:lnTo>
                        <a:pt x="83" y="188"/>
                      </a:lnTo>
                      <a:lnTo>
                        <a:pt x="86" y="187"/>
                      </a:lnTo>
                      <a:lnTo>
                        <a:pt x="89" y="185"/>
                      </a:lnTo>
                      <a:lnTo>
                        <a:pt x="92" y="184"/>
                      </a:lnTo>
                      <a:lnTo>
                        <a:pt x="95" y="183"/>
                      </a:lnTo>
                      <a:lnTo>
                        <a:pt x="98" y="182"/>
                      </a:lnTo>
                      <a:lnTo>
                        <a:pt x="100" y="182"/>
                      </a:lnTo>
                      <a:lnTo>
                        <a:pt x="101" y="181"/>
                      </a:lnTo>
                      <a:lnTo>
                        <a:pt x="102" y="181"/>
                      </a:lnTo>
                      <a:lnTo>
                        <a:pt x="103" y="181"/>
                      </a:lnTo>
                      <a:lnTo>
                        <a:pt x="111" y="154"/>
                      </a:lnTo>
                      <a:lnTo>
                        <a:pt x="116" y="129"/>
                      </a:lnTo>
                      <a:lnTo>
                        <a:pt x="119" y="108"/>
                      </a:lnTo>
                      <a:lnTo>
                        <a:pt x="119" y="89"/>
                      </a:lnTo>
                      <a:lnTo>
                        <a:pt x="118" y="73"/>
                      </a:lnTo>
                      <a:lnTo>
                        <a:pt x="115" y="59"/>
                      </a:lnTo>
                      <a:lnTo>
                        <a:pt x="110" y="47"/>
                      </a:lnTo>
                      <a:lnTo>
                        <a:pt x="105" y="36"/>
                      </a:lnTo>
                      <a:lnTo>
                        <a:pt x="99" y="28"/>
                      </a:lnTo>
                      <a:lnTo>
                        <a:pt x="93" y="21"/>
                      </a:lnTo>
                      <a:lnTo>
                        <a:pt x="87" y="15"/>
                      </a:lnTo>
                      <a:lnTo>
                        <a:pt x="81" y="11"/>
                      </a:lnTo>
                      <a:lnTo>
                        <a:pt x="75" y="8"/>
                      </a:lnTo>
                      <a:lnTo>
                        <a:pt x="70" y="5"/>
                      </a:lnTo>
                      <a:lnTo>
                        <a:pt x="67" y="4"/>
                      </a:lnTo>
                      <a:lnTo>
                        <a:pt x="65" y="3"/>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157" name="Freeform 17"/>
                <p:cNvSpPr>
                  <a:spLocks/>
                </p:cNvSpPr>
                <p:nvPr/>
              </p:nvSpPr>
              <p:spPr bwMode="auto">
                <a:xfrm>
                  <a:off x="1402" y="2657"/>
                  <a:ext cx="59" cy="31"/>
                </a:xfrm>
                <a:custGeom>
                  <a:avLst/>
                  <a:gdLst>
                    <a:gd name="T0" fmla="*/ 0 w 644"/>
                    <a:gd name="T1" fmla="*/ 0 h 313"/>
                    <a:gd name="T2" fmla="*/ 0 w 644"/>
                    <a:gd name="T3" fmla="*/ 0 h 313"/>
                    <a:gd name="T4" fmla="*/ 0 w 644"/>
                    <a:gd name="T5" fmla="*/ 0 h 313"/>
                    <a:gd name="T6" fmla="*/ 0 w 644"/>
                    <a:gd name="T7" fmla="*/ 0 h 313"/>
                    <a:gd name="T8" fmla="*/ 0 w 644"/>
                    <a:gd name="T9" fmla="*/ 0 h 313"/>
                    <a:gd name="T10" fmla="*/ 0 w 644"/>
                    <a:gd name="T11" fmla="*/ 0 h 313"/>
                    <a:gd name="T12" fmla="*/ 0 w 644"/>
                    <a:gd name="T13" fmla="*/ 0 h 313"/>
                    <a:gd name="T14" fmla="*/ 0 w 644"/>
                    <a:gd name="T15" fmla="*/ 0 h 313"/>
                    <a:gd name="T16" fmla="*/ 0 w 644"/>
                    <a:gd name="T17" fmla="*/ 0 h 313"/>
                    <a:gd name="T18" fmla="*/ 0 w 644"/>
                    <a:gd name="T19" fmla="*/ 0 h 313"/>
                    <a:gd name="T20" fmla="*/ 0 w 644"/>
                    <a:gd name="T21" fmla="*/ 0 h 313"/>
                    <a:gd name="T22" fmla="*/ 0 w 644"/>
                    <a:gd name="T23" fmla="*/ 0 h 313"/>
                    <a:gd name="T24" fmla="*/ 0 w 644"/>
                    <a:gd name="T25" fmla="*/ 0 h 313"/>
                    <a:gd name="T26" fmla="*/ 0 w 644"/>
                    <a:gd name="T27" fmla="*/ 0 h 313"/>
                    <a:gd name="T28" fmla="*/ 0 w 644"/>
                    <a:gd name="T29" fmla="*/ 0 h 313"/>
                    <a:gd name="T30" fmla="*/ 0 w 644"/>
                    <a:gd name="T31" fmla="*/ 0 h 313"/>
                    <a:gd name="T32" fmla="*/ 0 w 644"/>
                    <a:gd name="T33" fmla="*/ 0 h 313"/>
                    <a:gd name="T34" fmla="*/ 0 w 644"/>
                    <a:gd name="T35" fmla="*/ 0 h 313"/>
                    <a:gd name="T36" fmla="*/ 0 w 644"/>
                    <a:gd name="T37" fmla="*/ 0 h 313"/>
                    <a:gd name="T38" fmla="*/ 0 w 644"/>
                    <a:gd name="T39" fmla="*/ 0 h 313"/>
                    <a:gd name="T40" fmla="*/ 0 w 644"/>
                    <a:gd name="T41" fmla="*/ 0 h 313"/>
                    <a:gd name="T42" fmla="*/ 0 w 644"/>
                    <a:gd name="T43" fmla="*/ 0 h 313"/>
                    <a:gd name="T44" fmla="*/ 0 w 644"/>
                    <a:gd name="T45" fmla="*/ 0 h 313"/>
                    <a:gd name="T46" fmla="*/ 0 w 644"/>
                    <a:gd name="T47" fmla="*/ 0 h 313"/>
                    <a:gd name="T48" fmla="*/ 0 w 644"/>
                    <a:gd name="T49" fmla="*/ 0 h 313"/>
                    <a:gd name="T50" fmla="*/ 0 w 644"/>
                    <a:gd name="T51" fmla="*/ 0 h 313"/>
                    <a:gd name="T52" fmla="*/ 0 w 644"/>
                    <a:gd name="T53" fmla="*/ 0 h 313"/>
                    <a:gd name="T54" fmla="*/ 0 w 644"/>
                    <a:gd name="T55" fmla="*/ 0 h 313"/>
                    <a:gd name="T56" fmla="*/ 0 w 644"/>
                    <a:gd name="T57" fmla="*/ 0 h 313"/>
                    <a:gd name="T58" fmla="*/ 0 w 644"/>
                    <a:gd name="T59" fmla="*/ 0 h 313"/>
                    <a:gd name="T60" fmla="*/ 0 w 644"/>
                    <a:gd name="T61" fmla="*/ 0 h 313"/>
                    <a:gd name="T62" fmla="*/ 0 w 644"/>
                    <a:gd name="T63" fmla="*/ 0 h 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4"/>
                    <a:gd name="T97" fmla="*/ 0 h 313"/>
                    <a:gd name="T98" fmla="*/ 644 w 644"/>
                    <a:gd name="T99" fmla="*/ 313 h 3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4" h="313">
                      <a:moveTo>
                        <a:pt x="544" y="263"/>
                      </a:moveTo>
                      <a:lnTo>
                        <a:pt x="566" y="250"/>
                      </a:lnTo>
                      <a:lnTo>
                        <a:pt x="586" y="237"/>
                      </a:lnTo>
                      <a:lnTo>
                        <a:pt x="603" y="222"/>
                      </a:lnTo>
                      <a:lnTo>
                        <a:pt x="617" y="208"/>
                      </a:lnTo>
                      <a:lnTo>
                        <a:pt x="629" y="194"/>
                      </a:lnTo>
                      <a:lnTo>
                        <a:pt x="637" y="179"/>
                      </a:lnTo>
                      <a:lnTo>
                        <a:pt x="642" y="164"/>
                      </a:lnTo>
                      <a:lnTo>
                        <a:pt x="644" y="149"/>
                      </a:lnTo>
                      <a:lnTo>
                        <a:pt x="644" y="134"/>
                      </a:lnTo>
                      <a:lnTo>
                        <a:pt x="640" y="119"/>
                      </a:lnTo>
                      <a:lnTo>
                        <a:pt x="634" y="104"/>
                      </a:lnTo>
                      <a:lnTo>
                        <a:pt x="625" y="90"/>
                      </a:lnTo>
                      <a:lnTo>
                        <a:pt x="611" y="76"/>
                      </a:lnTo>
                      <a:lnTo>
                        <a:pt x="596" y="63"/>
                      </a:lnTo>
                      <a:lnTo>
                        <a:pt x="578" y="51"/>
                      </a:lnTo>
                      <a:lnTo>
                        <a:pt x="557" y="40"/>
                      </a:lnTo>
                      <a:lnTo>
                        <a:pt x="533" y="30"/>
                      </a:lnTo>
                      <a:lnTo>
                        <a:pt x="508" y="21"/>
                      </a:lnTo>
                      <a:lnTo>
                        <a:pt x="481" y="14"/>
                      </a:lnTo>
                      <a:lnTo>
                        <a:pt x="453" y="8"/>
                      </a:lnTo>
                      <a:lnTo>
                        <a:pt x="424" y="4"/>
                      </a:lnTo>
                      <a:lnTo>
                        <a:pt x="394" y="1"/>
                      </a:lnTo>
                      <a:lnTo>
                        <a:pt x="363" y="0"/>
                      </a:lnTo>
                      <a:lnTo>
                        <a:pt x="332" y="0"/>
                      </a:lnTo>
                      <a:lnTo>
                        <a:pt x="301" y="1"/>
                      </a:lnTo>
                      <a:lnTo>
                        <a:pt x="271" y="4"/>
                      </a:lnTo>
                      <a:lnTo>
                        <a:pt x="240" y="9"/>
                      </a:lnTo>
                      <a:lnTo>
                        <a:pt x="211" y="14"/>
                      </a:lnTo>
                      <a:lnTo>
                        <a:pt x="182" y="21"/>
                      </a:lnTo>
                      <a:lnTo>
                        <a:pt x="154" y="30"/>
                      </a:lnTo>
                      <a:lnTo>
                        <a:pt x="128" y="39"/>
                      </a:lnTo>
                      <a:lnTo>
                        <a:pt x="102" y="51"/>
                      </a:lnTo>
                      <a:lnTo>
                        <a:pt x="79" y="63"/>
                      </a:lnTo>
                      <a:lnTo>
                        <a:pt x="59" y="76"/>
                      </a:lnTo>
                      <a:lnTo>
                        <a:pt x="42" y="90"/>
                      </a:lnTo>
                      <a:lnTo>
                        <a:pt x="28" y="104"/>
                      </a:lnTo>
                      <a:lnTo>
                        <a:pt x="17" y="119"/>
                      </a:lnTo>
                      <a:lnTo>
                        <a:pt x="8" y="134"/>
                      </a:lnTo>
                      <a:lnTo>
                        <a:pt x="3" y="149"/>
                      </a:lnTo>
                      <a:lnTo>
                        <a:pt x="0" y="164"/>
                      </a:lnTo>
                      <a:lnTo>
                        <a:pt x="1" y="179"/>
                      </a:lnTo>
                      <a:lnTo>
                        <a:pt x="4" y="193"/>
                      </a:lnTo>
                      <a:lnTo>
                        <a:pt x="11" y="208"/>
                      </a:lnTo>
                      <a:lnTo>
                        <a:pt x="20" y="222"/>
                      </a:lnTo>
                      <a:lnTo>
                        <a:pt x="32" y="236"/>
                      </a:lnTo>
                      <a:lnTo>
                        <a:pt x="48" y="249"/>
                      </a:lnTo>
                      <a:lnTo>
                        <a:pt x="66" y="261"/>
                      </a:lnTo>
                      <a:lnTo>
                        <a:pt x="88" y="273"/>
                      </a:lnTo>
                      <a:lnTo>
                        <a:pt x="111" y="283"/>
                      </a:lnTo>
                      <a:lnTo>
                        <a:pt x="137" y="291"/>
                      </a:lnTo>
                      <a:lnTo>
                        <a:pt x="164" y="299"/>
                      </a:lnTo>
                      <a:lnTo>
                        <a:pt x="192" y="304"/>
                      </a:lnTo>
                      <a:lnTo>
                        <a:pt x="221" y="309"/>
                      </a:lnTo>
                      <a:lnTo>
                        <a:pt x="251" y="312"/>
                      </a:lnTo>
                      <a:lnTo>
                        <a:pt x="282" y="313"/>
                      </a:lnTo>
                      <a:lnTo>
                        <a:pt x="313" y="313"/>
                      </a:lnTo>
                      <a:lnTo>
                        <a:pt x="343" y="312"/>
                      </a:lnTo>
                      <a:lnTo>
                        <a:pt x="375" y="309"/>
                      </a:lnTo>
                      <a:lnTo>
                        <a:pt x="405" y="305"/>
                      </a:lnTo>
                      <a:lnTo>
                        <a:pt x="435" y="299"/>
                      </a:lnTo>
                      <a:lnTo>
                        <a:pt x="464" y="292"/>
                      </a:lnTo>
                      <a:lnTo>
                        <a:pt x="492" y="284"/>
                      </a:lnTo>
                      <a:lnTo>
                        <a:pt x="518" y="274"/>
                      </a:lnTo>
                      <a:lnTo>
                        <a:pt x="544" y="263"/>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58" name="Freeform 18"/>
                <p:cNvSpPr>
                  <a:spLocks/>
                </p:cNvSpPr>
                <p:nvPr/>
              </p:nvSpPr>
              <p:spPr bwMode="auto">
                <a:xfrm>
                  <a:off x="1644" y="2784"/>
                  <a:ext cx="21" cy="9"/>
                </a:xfrm>
                <a:custGeom>
                  <a:avLst/>
                  <a:gdLst>
                    <a:gd name="T0" fmla="*/ 0 w 215"/>
                    <a:gd name="T1" fmla="*/ 0 h 126"/>
                    <a:gd name="T2" fmla="*/ 0 w 215"/>
                    <a:gd name="T3" fmla="*/ 0 h 126"/>
                    <a:gd name="T4" fmla="*/ 0 w 215"/>
                    <a:gd name="T5" fmla="*/ 0 h 126"/>
                    <a:gd name="T6" fmla="*/ 0 w 215"/>
                    <a:gd name="T7" fmla="*/ 0 h 126"/>
                    <a:gd name="T8" fmla="*/ 0 w 215"/>
                    <a:gd name="T9" fmla="*/ 0 h 126"/>
                    <a:gd name="T10" fmla="*/ 0 w 215"/>
                    <a:gd name="T11" fmla="*/ 0 h 126"/>
                    <a:gd name="T12" fmla="*/ 0 w 215"/>
                    <a:gd name="T13" fmla="*/ 0 h 126"/>
                    <a:gd name="T14" fmla="*/ 0 w 215"/>
                    <a:gd name="T15" fmla="*/ 0 h 126"/>
                    <a:gd name="T16" fmla="*/ 0 w 215"/>
                    <a:gd name="T17" fmla="*/ 0 h 126"/>
                    <a:gd name="T18" fmla="*/ 0 w 215"/>
                    <a:gd name="T19" fmla="*/ 0 h 126"/>
                    <a:gd name="T20" fmla="*/ 0 w 215"/>
                    <a:gd name="T21" fmla="*/ 0 h 126"/>
                    <a:gd name="T22" fmla="*/ 0 w 215"/>
                    <a:gd name="T23" fmla="*/ 0 h 126"/>
                    <a:gd name="T24" fmla="*/ 0 w 215"/>
                    <a:gd name="T25" fmla="*/ 0 h 126"/>
                    <a:gd name="T26" fmla="*/ 0 w 215"/>
                    <a:gd name="T27" fmla="*/ 0 h 126"/>
                    <a:gd name="T28" fmla="*/ 0 w 215"/>
                    <a:gd name="T29" fmla="*/ 0 h 126"/>
                    <a:gd name="T30" fmla="*/ 0 w 215"/>
                    <a:gd name="T31" fmla="*/ 0 h 126"/>
                    <a:gd name="T32" fmla="*/ 0 w 215"/>
                    <a:gd name="T33" fmla="*/ 0 h 126"/>
                    <a:gd name="T34" fmla="*/ 0 w 215"/>
                    <a:gd name="T35" fmla="*/ 0 h 126"/>
                    <a:gd name="T36" fmla="*/ 0 w 215"/>
                    <a:gd name="T37" fmla="*/ 0 h 126"/>
                    <a:gd name="T38" fmla="*/ 0 w 215"/>
                    <a:gd name="T39" fmla="*/ 0 h 126"/>
                    <a:gd name="T40" fmla="*/ 0 w 215"/>
                    <a:gd name="T41" fmla="*/ 0 h 126"/>
                    <a:gd name="T42" fmla="*/ 0 w 215"/>
                    <a:gd name="T43" fmla="*/ 0 h 126"/>
                    <a:gd name="T44" fmla="*/ 0 w 215"/>
                    <a:gd name="T45" fmla="*/ 0 h 126"/>
                    <a:gd name="T46" fmla="*/ 0 w 215"/>
                    <a:gd name="T47" fmla="*/ 0 h 126"/>
                    <a:gd name="T48" fmla="*/ 0 w 215"/>
                    <a:gd name="T49" fmla="*/ 0 h 126"/>
                    <a:gd name="T50" fmla="*/ 0 w 215"/>
                    <a:gd name="T51" fmla="*/ 0 h 126"/>
                    <a:gd name="T52" fmla="*/ 0 w 215"/>
                    <a:gd name="T53" fmla="*/ 0 h 126"/>
                    <a:gd name="T54" fmla="*/ 0 w 215"/>
                    <a:gd name="T55" fmla="*/ 0 h 126"/>
                    <a:gd name="T56" fmla="*/ 0 w 215"/>
                    <a:gd name="T57" fmla="*/ 0 h 126"/>
                    <a:gd name="T58" fmla="*/ 0 w 215"/>
                    <a:gd name="T59" fmla="*/ 0 h 126"/>
                    <a:gd name="T60" fmla="*/ 0 w 215"/>
                    <a:gd name="T61" fmla="*/ 0 h 126"/>
                    <a:gd name="T62" fmla="*/ 0 w 215"/>
                    <a:gd name="T63" fmla="*/ 0 h 126"/>
                    <a:gd name="T64" fmla="*/ 0 w 215"/>
                    <a:gd name="T65" fmla="*/ 0 h 126"/>
                    <a:gd name="T66" fmla="*/ 0 w 215"/>
                    <a:gd name="T67" fmla="*/ 0 h 126"/>
                    <a:gd name="T68" fmla="*/ 0 w 215"/>
                    <a:gd name="T69" fmla="*/ 0 h 126"/>
                    <a:gd name="T70" fmla="*/ 0 w 215"/>
                    <a:gd name="T71" fmla="*/ 0 h 126"/>
                    <a:gd name="T72" fmla="*/ 0 w 215"/>
                    <a:gd name="T73" fmla="*/ 0 h 126"/>
                    <a:gd name="T74" fmla="*/ 0 w 215"/>
                    <a:gd name="T75" fmla="*/ 0 h 126"/>
                    <a:gd name="T76" fmla="*/ 0 w 215"/>
                    <a:gd name="T77" fmla="*/ 0 h 126"/>
                    <a:gd name="T78" fmla="*/ 0 w 215"/>
                    <a:gd name="T79" fmla="*/ 0 h 126"/>
                    <a:gd name="T80" fmla="*/ 0 w 215"/>
                    <a:gd name="T81" fmla="*/ 0 h 126"/>
                    <a:gd name="T82" fmla="*/ 0 w 215"/>
                    <a:gd name="T83" fmla="*/ 0 h 126"/>
                    <a:gd name="T84" fmla="*/ 0 w 215"/>
                    <a:gd name="T85" fmla="*/ 0 h 126"/>
                    <a:gd name="T86" fmla="*/ 0 w 215"/>
                    <a:gd name="T87" fmla="*/ 0 h 126"/>
                    <a:gd name="T88" fmla="*/ 0 w 215"/>
                    <a:gd name="T89" fmla="*/ 0 h 126"/>
                    <a:gd name="T90" fmla="*/ 0 w 215"/>
                    <a:gd name="T91" fmla="*/ 0 h 126"/>
                    <a:gd name="T92" fmla="*/ 0 w 215"/>
                    <a:gd name="T93" fmla="*/ 0 h 126"/>
                    <a:gd name="T94" fmla="*/ 0 w 215"/>
                    <a:gd name="T95" fmla="*/ 0 h 126"/>
                    <a:gd name="T96" fmla="*/ 0 w 215"/>
                    <a:gd name="T97" fmla="*/ 0 h 1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5"/>
                    <a:gd name="T148" fmla="*/ 0 h 126"/>
                    <a:gd name="T149" fmla="*/ 215 w 215"/>
                    <a:gd name="T150" fmla="*/ 126 h 1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5" h="126">
                      <a:moveTo>
                        <a:pt x="75" y="64"/>
                      </a:moveTo>
                      <a:lnTo>
                        <a:pt x="87" y="58"/>
                      </a:lnTo>
                      <a:lnTo>
                        <a:pt x="90" y="56"/>
                      </a:lnTo>
                      <a:lnTo>
                        <a:pt x="93" y="54"/>
                      </a:lnTo>
                      <a:lnTo>
                        <a:pt x="96" y="52"/>
                      </a:lnTo>
                      <a:lnTo>
                        <a:pt x="99" y="50"/>
                      </a:lnTo>
                      <a:lnTo>
                        <a:pt x="101" y="48"/>
                      </a:lnTo>
                      <a:lnTo>
                        <a:pt x="104" y="46"/>
                      </a:lnTo>
                      <a:lnTo>
                        <a:pt x="106" y="44"/>
                      </a:lnTo>
                      <a:lnTo>
                        <a:pt x="108" y="42"/>
                      </a:lnTo>
                      <a:lnTo>
                        <a:pt x="109" y="39"/>
                      </a:lnTo>
                      <a:lnTo>
                        <a:pt x="110" y="37"/>
                      </a:lnTo>
                      <a:lnTo>
                        <a:pt x="110" y="34"/>
                      </a:lnTo>
                      <a:lnTo>
                        <a:pt x="110" y="32"/>
                      </a:lnTo>
                      <a:lnTo>
                        <a:pt x="109" y="30"/>
                      </a:lnTo>
                      <a:lnTo>
                        <a:pt x="107" y="27"/>
                      </a:lnTo>
                      <a:lnTo>
                        <a:pt x="105" y="25"/>
                      </a:lnTo>
                      <a:lnTo>
                        <a:pt x="102" y="23"/>
                      </a:lnTo>
                      <a:lnTo>
                        <a:pt x="98" y="21"/>
                      </a:lnTo>
                      <a:lnTo>
                        <a:pt x="95" y="19"/>
                      </a:lnTo>
                      <a:lnTo>
                        <a:pt x="92" y="18"/>
                      </a:lnTo>
                      <a:lnTo>
                        <a:pt x="88" y="17"/>
                      </a:lnTo>
                      <a:lnTo>
                        <a:pt x="85" y="17"/>
                      </a:lnTo>
                      <a:lnTo>
                        <a:pt x="81" y="17"/>
                      </a:lnTo>
                      <a:lnTo>
                        <a:pt x="78" y="17"/>
                      </a:lnTo>
                      <a:lnTo>
                        <a:pt x="74" y="17"/>
                      </a:lnTo>
                      <a:lnTo>
                        <a:pt x="71" y="17"/>
                      </a:lnTo>
                      <a:lnTo>
                        <a:pt x="67" y="18"/>
                      </a:lnTo>
                      <a:lnTo>
                        <a:pt x="64" y="18"/>
                      </a:lnTo>
                      <a:lnTo>
                        <a:pt x="60" y="19"/>
                      </a:lnTo>
                      <a:lnTo>
                        <a:pt x="57" y="20"/>
                      </a:lnTo>
                      <a:lnTo>
                        <a:pt x="54" y="22"/>
                      </a:lnTo>
                      <a:lnTo>
                        <a:pt x="51" y="23"/>
                      </a:lnTo>
                      <a:lnTo>
                        <a:pt x="48" y="25"/>
                      </a:lnTo>
                      <a:lnTo>
                        <a:pt x="45" y="26"/>
                      </a:lnTo>
                      <a:lnTo>
                        <a:pt x="42" y="27"/>
                      </a:lnTo>
                      <a:lnTo>
                        <a:pt x="40" y="29"/>
                      </a:lnTo>
                      <a:lnTo>
                        <a:pt x="38" y="30"/>
                      </a:lnTo>
                      <a:lnTo>
                        <a:pt x="36" y="31"/>
                      </a:lnTo>
                      <a:lnTo>
                        <a:pt x="34" y="33"/>
                      </a:lnTo>
                      <a:lnTo>
                        <a:pt x="32" y="34"/>
                      </a:lnTo>
                      <a:lnTo>
                        <a:pt x="30" y="36"/>
                      </a:lnTo>
                      <a:lnTo>
                        <a:pt x="29" y="37"/>
                      </a:lnTo>
                      <a:lnTo>
                        <a:pt x="27" y="39"/>
                      </a:lnTo>
                      <a:lnTo>
                        <a:pt x="26" y="40"/>
                      </a:lnTo>
                      <a:lnTo>
                        <a:pt x="25" y="42"/>
                      </a:lnTo>
                      <a:lnTo>
                        <a:pt x="24" y="43"/>
                      </a:lnTo>
                      <a:lnTo>
                        <a:pt x="22" y="45"/>
                      </a:lnTo>
                      <a:lnTo>
                        <a:pt x="21" y="46"/>
                      </a:lnTo>
                      <a:lnTo>
                        <a:pt x="21" y="48"/>
                      </a:lnTo>
                      <a:lnTo>
                        <a:pt x="0" y="37"/>
                      </a:lnTo>
                      <a:lnTo>
                        <a:pt x="1" y="35"/>
                      </a:lnTo>
                      <a:lnTo>
                        <a:pt x="2" y="34"/>
                      </a:lnTo>
                      <a:lnTo>
                        <a:pt x="4" y="32"/>
                      </a:lnTo>
                      <a:lnTo>
                        <a:pt x="6" y="31"/>
                      </a:lnTo>
                      <a:lnTo>
                        <a:pt x="8" y="29"/>
                      </a:lnTo>
                      <a:lnTo>
                        <a:pt x="10" y="28"/>
                      </a:lnTo>
                      <a:lnTo>
                        <a:pt x="12" y="26"/>
                      </a:lnTo>
                      <a:lnTo>
                        <a:pt x="14" y="25"/>
                      </a:lnTo>
                      <a:lnTo>
                        <a:pt x="16" y="23"/>
                      </a:lnTo>
                      <a:lnTo>
                        <a:pt x="18" y="21"/>
                      </a:lnTo>
                      <a:lnTo>
                        <a:pt x="20" y="20"/>
                      </a:lnTo>
                      <a:lnTo>
                        <a:pt x="23" y="18"/>
                      </a:lnTo>
                      <a:lnTo>
                        <a:pt x="25" y="17"/>
                      </a:lnTo>
                      <a:lnTo>
                        <a:pt x="28" y="15"/>
                      </a:lnTo>
                      <a:lnTo>
                        <a:pt x="30" y="14"/>
                      </a:lnTo>
                      <a:lnTo>
                        <a:pt x="33" y="13"/>
                      </a:lnTo>
                      <a:lnTo>
                        <a:pt x="38" y="10"/>
                      </a:lnTo>
                      <a:lnTo>
                        <a:pt x="43" y="8"/>
                      </a:lnTo>
                      <a:lnTo>
                        <a:pt x="49" y="6"/>
                      </a:lnTo>
                      <a:lnTo>
                        <a:pt x="55" y="4"/>
                      </a:lnTo>
                      <a:lnTo>
                        <a:pt x="61" y="2"/>
                      </a:lnTo>
                      <a:lnTo>
                        <a:pt x="67" y="1"/>
                      </a:lnTo>
                      <a:lnTo>
                        <a:pt x="73" y="0"/>
                      </a:lnTo>
                      <a:lnTo>
                        <a:pt x="79" y="0"/>
                      </a:lnTo>
                      <a:lnTo>
                        <a:pt x="85" y="0"/>
                      </a:lnTo>
                      <a:lnTo>
                        <a:pt x="91" y="0"/>
                      </a:lnTo>
                      <a:lnTo>
                        <a:pt x="97" y="1"/>
                      </a:lnTo>
                      <a:lnTo>
                        <a:pt x="103" y="2"/>
                      </a:lnTo>
                      <a:lnTo>
                        <a:pt x="109" y="3"/>
                      </a:lnTo>
                      <a:lnTo>
                        <a:pt x="114" y="5"/>
                      </a:lnTo>
                      <a:lnTo>
                        <a:pt x="120" y="8"/>
                      </a:lnTo>
                      <a:lnTo>
                        <a:pt x="126" y="11"/>
                      </a:lnTo>
                      <a:lnTo>
                        <a:pt x="129" y="13"/>
                      </a:lnTo>
                      <a:lnTo>
                        <a:pt x="132" y="15"/>
                      </a:lnTo>
                      <a:lnTo>
                        <a:pt x="134" y="17"/>
                      </a:lnTo>
                      <a:lnTo>
                        <a:pt x="136" y="19"/>
                      </a:lnTo>
                      <a:lnTo>
                        <a:pt x="137" y="22"/>
                      </a:lnTo>
                      <a:lnTo>
                        <a:pt x="138" y="24"/>
                      </a:lnTo>
                      <a:lnTo>
                        <a:pt x="138" y="27"/>
                      </a:lnTo>
                      <a:lnTo>
                        <a:pt x="138" y="29"/>
                      </a:lnTo>
                      <a:lnTo>
                        <a:pt x="138" y="32"/>
                      </a:lnTo>
                      <a:lnTo>
                        <a:pt x="137" y="34"/>
                      </a:lnTo>
                      <a:lnTo>
                        <a:pt x="136" y="37"/>
                      </a:lnTo>
                      <a:lnTo>
                        <a:pt x="135" y="39"/>
                      </a:lnTo>
                      <a:lnTo>
                        <a:pt x="133" y="41"/>
                      </a:lnTo>
                      <a:lnTo>
                        <a:pt x="131" y="44"/>
                      </a:lnTo>
                      <a:lnTo>
                        <a:pt x="128" y="46"/>
                      </a:lnTo>
                      <a:lnTo>
                        <a:pt x="126" y="49"/>
                      </a:lnTo>
                      <a:lnTo>
                        <a:pt x="130" y="47"/>
                      </a:lnTo>
                      <a:lnTo>
                        <a:pt x="135" y="46"/>
                      </a:lnTo>
                      <a:lnTo>
                        <a:pt x="140" y="45"/>
                      </a:lnTo>
                      <a:lnTo>
                        <a:pt x="145" y="44"/>
                      </a:lnTo>
                      <a:lnTo>
                        <a:pt x="149" y="43"/>
                      </a:lnTo>
                      <a:lnTo>
                        <a:pt x="154" y="43"/>
                      </a:lnTo>
                      <a:lnTo>
                        <a:pt x="159" y="43"/>
                      </a:lnTo>
                      <a:lnTo>
                        <a:pt x="164" y="43"/>
                      </a:lnTo>
                      <a:lnTo>
                        <a:pt x="168" y="43"/>
                      </a:lnTo>
                      <a:lnTo>
                        <a:pt x="173" y="43"/>
                      </a:lnTo>
                      <a:lnTo>
                        <a:pt x="177" y="44"/>
                      </a:lnTo>
                      <a:lnTo>
                        <a:pt x="182" y="45"/>
                      </a:lnTo>
                      <a:lnTo>
                        <a:pt x="186" y="47"/>
                      </a:lnTo>
                      <a:lnTo>
                        <a:pt x="190" y="48"/>
                      </a:lnTo>
                      <a:lnTo>
                        <a:pt x="194" y="50"/>
                      </a:lnTo>
                      <a:lnTo>
                        <a:pt x="199" y="53"/>
                      </a:lnTo>
                      <a:lnTo>
                        <a:pt x="204" y="56"/>
                      </a:lnTo>
                      <a:lnTo>
                        <a:pt x="209" y="60"/>
                      </a:lnTo>
                      <a:lnTo>
                        <a:pt x="212" y="64"/>
                      </a:lnTo>
                      <a:lnTo>
                        <a:pt x="214" y="68"/>
                      </a:lnTo>
                      <a:lnTo>
                        <a:pt x="215" y="73"/>
                      </a:lnTo>
                      <a:lnTo>
                        <a:pt x="215" y="77"/>
                      </a:lnTo>
                      <a:lnTo>
                        <a:pt x="214" y="80"/>
                      </a:lnTo>
                      <a:lnTo>
                        <a:pt x="213" y="84"/>
                      </a:lnTo>
                      <a:lnTo>
                        <a:pt x="210" y="87"/>
                      </a:lnTo>
                      <a:lnTo>
                        <a:pt x="207" y="91"/>
                      </a:lnTo>
                      <a:lnTo>
                        <a:pt x="204" y="94"/>
                      </a:lnTo>
                      <a:lnTo>
                        <a:pt x="199" y="98"/>
                      </a:lnTo>
                      <a:lnTo>
                        <a:pt x="195" y="101"/>
                      </a:lnTo>
                      <a:lnTo>
                        <a:pt x="190" y="104"/>
                      </a:lnTo>
                      <a:lnTo>
                        <a:pt x="184" y="107"/>
                      </a:lnTo>
                      <a:lnTo>
                        <a:pt x="179" y="111"/>
                      </a:lnTo>
                      <a:lnTo>
                        <a:pt x="176" y="112"/>
                      </a:lnTo>
                      <a:lnTo>
                        <a:pt x="173" y="113"/>
                      </a:lnTo>
                      <a:lnTo>
                        <a:pt x="171" y="114"/>
                      </a:lnTo>
                      <a:lnTo>
                        <a:pt x="168" y="115"/>
                      </a:lnTo>
                      <a:lnTo>
                        <a:pt x="166" y="116"/>
                      </a:lnTo>
                      <a:lnTo>
                        <a:pt x="163" y="118"/>
                      </a:lnTo>
                      <a:lnTo>
                        <a:pt x="160" y="119"/>
                      </a:lnTo>
                      <a:lnTo>
                        <a:pt x="158" y="120"/>
                      </a:lnTo>
                      <a:lnTo>
                        <a:pt x="155" y="120"/>
                      </a:lnTo>
                      <a:lnTo>
                        <a:pt x="152" y="121"/>
                      </a:lnTo>
                      <a:lnTo>
                        <a:pt x="149" y="122"/>
                      </a:lnTo>
                      <a:lnTo>
                        <a:pt x="147" y="123"/>
                      </a:lnTo>
                      <a:lnTo>
                        <a:pt x="144" y="124"/>
                      </a:lnTo>
                      <a:lnTo>
                        <a:pt x="142" y="124"/>
                      </a:lnTo>
                      <a:lnTo>
                        <a:pt x="139" y="125"/>
                      </a:lnTo>
                      <a:lnTo>
                        <a:pt x="137" y="126"/>
                      </a:lnTo>
                      <a:lnTo>
                        <a:pt x="118" y="114"/>
                      </a:lnTo>
                      <a:lnTo>
                        <a:pt x="120" y="113"/>
                      </a:lnTo>
                      <a:lnTo>
                        <a:pt x="122" y="113"/>
                      </a:lnTo>
                      <a:lnTo>
                        <a:pt x="125" y="112"/>
                      </a:lnTo>
                      <a:lnTo>
                        <a:pt x="127" y="112"/>
                      </a:lnTo>
                      <a:lnTo>
                        <a:pt x="130" y="111"/>
                      </a:lnTo>
                      <a:lnTo>
                        <a:pt x="133" y="110"/>
                      </a:lnTo>
                      <a:lnTo>
                        <a:pt x="135" y="110"/>
                      </a:lnTo>
                      <a:lnTo>
                        <a:pt x="138" y="109"/>
                      </a:lnTo>
                      <a:lnTo>
                        <a:pt x="141" y="108"/>
                      </a:lnTo>
                      <a:lnTo>
                        <a:pt x="144" y="107"/>
                      </a:lnTo>
                      <a:lnTo>
                        <a:pt x="147" y="106"/>
                      </a:lnTo>
                      <a:lnTo>
                        <a:pt x="150" y="105"/>
                      </a:lnTo>
                      <a:lnTo>
                        <a:pt x="152" y="104"/>
                      </a:lnTo>
                      <a:lnTo>
                        <a:pt x="155" y="103"/>
                      </a:lnTo>
                      <a:lnTo>
                        <a:pt x="158" y="102"/>
                      </a:lnTo>
                      <a:lnTo>
                        <a:pt x="161" y="101"/>
                      </a:lnTo>
                      <a:lnTo>
                        <a:pt x="164" y="99"/>
                      </a:lnTo>
                      <a:lnTo>
                        <a:pt x="167" y="97"/>
                      </a:lnTo>
                      <a:lnTo>
                        <a:pt x="170" y="95"/>
                      </a:lnTo>
                      <a:lnTo>
                        <a:pt x="172" y="93"/>
                      </a:lnTo>
                      <a:lnTo>
                        <a:pt x="175" y="91"/>
                      </a:lnTo>
                      <a:lnTo>
                        <a:pt x="177" y="88"/>
                      </a:lnTo>
                      <a:lnTo>
                        <a:pt x="179" y="86"/>
                      </a:lnTo>
                      <a:lnTo>
                        <a:pt x="181" y="84"/>
                      </a:lnTo>
                      <a:lnTo>
                        <a:pt x="182" y="81"/>
                      </a:lnTo>
                      <a:lnTo>
                        <a:pt x="182" y="79"/>
                      </a:lnTo>
                      <a:lnTo>
                        <a:pt x="182" y="77"/>
                      </a:lnTo>
                      <a:lnTo>
                        <a:pt x="182" y="74"/>
                      </a:lnTo>
                      <a:lnTo>
                        <a:pt x="181" y="72"/>
                      </a:lnTo>
                      <a:lnTo>
                        <a:pt x="179" y="69"/>
                      </a:lnTo>
                      <a:lnTo>
                        <a:pt x="177" y="67"/>
                      </a:lnTo>
                      <a:lnTo>
                        <a:pt x="174" y="65"/>
                      </a:lnTo>
                      <a:lnTo>
                        <a:pt x="169" y="62"/>
                      </a:lnTo>
                      <a:lnTo>
                        <a:pt x="165" y="60"/>
                      </a:lnTo>
                      <a:lnTo>
                        <a:pt x="161" y="59"/>
                      </a:lnTo>
                      <a:lnTo>
                        <a:pt x="157" y="58"/>
                      </a:lnTo>
                      <a:lnTo>
                        <a:pt x="152" y="57"/>
                      </a:lnTo>
                      <a:lnTo>
                        <a:pt x="148" y="57"/>
                      </a:lnTo>
                      <a:lnTo>
                        <a:pt x="143" y="57"/>
                      </a:lnTo>
                      <a:lnTo>
                        <a:pt x="139" y="57"/>
                      </a:lnTo>
                      <a:lnTo>
                        <a:pt x="135" y="58"/>
                      </a:lnTo>
                      <a:lnTo>
                        <a:pt x="130" y="59"/>
                      </a:lnTo>
                      <a:lnTo>
                        <a:pt x="126" y="60"/>
                      </a:lnTo>
                      <a:lnTo>
                        <a:pt x="122" y="61"/>
                      </a:lnTo>
                      <a:lnTo>
                        <a:pt x="118" y="62"/>
                      </a:lnTo>
                      <a:lnTo>
                        <a:pt x="114" y="64"/>
                      </a:lnTo>
                      <a:lnTo>
                        <a:pt x="109" y="66"/>
                      </a:lnTo>
                      <a:lnTo>
                        <a:pt x="106" y="68"/>
                      </a:lnTo>
                      <a:lnTo>
                        <a:pt x="92" y="76"/>
                      </a:lnTo>
                      <a:lnTo>
                        <a:pt x="75" y="64"/>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59" name="Freeform 19"/>
                <p:cNvSpPr>
                  <a:spLocks/>
                </p:cNvSpPr>
                <p:nvPr/>
              </p:nvSpPr>
              <p:spPr bwMode="auto">
                <a:xfrm>
                  <a:off x="1656" y="2777"/>
                  <a:ext cx="21" cy="12"/>
                </a:xfrm>
                <a:custGeom>
                  <a:avLst/>
                  <a:gdLst>
                    <a:gd name="T0" fmla="*/ 0 w 216"/>
                    <a:gd name="T1" fmla="*/ 0 h 126"/>
                    <a:gd name="T2" fmla="*/ 0 w 216"/>
                    <a:gd name="T3" fmla="*/ 0 h 126"/>
                    <a:gd name="T4" fmla="*/ 0 w 216"/>
                    <a:gd name="T5" fmla="*/ 0 h 126"/>
                    <a:gd name="T6" fmla="*/ 0 w 216"/>
                    <a:gd name="T7" fmla="*/ 0 h 126"/>
                    <a:gd name="T8" fmla="*/ 0 w 216"/>
                    <a:gd name="T9" fmla="*/ 0 h 126"/>
                    <a:gd name="T10" fmla="*/ 0 w 216"/>
                    <a:gd name="T11" fmla="*/ 0 h 126"/>
                    <a:gd name="T12" fmla="*/ 0 w 216"/>
                    <a:gd name="T13" fmla="*/ 0 h 126"/>
                    <a:gd name="T14" fmla="*/ 0 w 216"/>
                    <a:gd name="T15" fmla="*/ 0 h 126"/>
                    <a:gd name="T16" fmla="*/ 0 w 216"/>
                    <a:gd name="T17" fmla="*/ 0 h 126"/>
                    <a:gd name="T18" fmla="*/ 0 w 216"/>
                    <a:gd name="T19" fmla="*/ 0 h 126"/>
                    <a:gd name="T20" fmla="*/ 0 w 216"/>
                    <a:gd name="T21" fmla="*/ 0 h 126"/>
                    <a:gd name="T22" fmla="*/ 0 w 216"/>
                    <a:gd name="T23" fmla="*/ 0 h 126"/>
                    <a:gd name="T24" fmla="*/ 0 w 216"/>
                    <a:gd name="T25" fmla="*/ 0 h 126"/>
                    <a:gd name="T26" fmla="*/ 0 w 216"/>
                    <a:gd name="T27" fmla="*/ 0 h 126"/>
                    <a:gd name="T28" fmla="*/ 0 w 216"/>
                    <a:gd name="T29" fmla="*/ 0 h 126"/>
                    <a:gd name="T30" fmla="*/ 0 w 216"/>
                    <a:gd name="T31" fmla="*/ 0 h 126"/>
                    <a:gd name="T32" fmla="*/ 0 w 216"/>
                    <a:gd name="T33" fmla="*/ 0 h 126"/>
                    <a:gd name="T34" fmla="*/ 0 w 216"/>
                    <a:gd name="T35" fmla="*/ 0 h 126"/>
                    <a:gd name="T36" fmla="*/ 0 w 216"/>
                    <a:gd name="T37" fmla="*/ 0 h 126"/>
                    <a:gd name="T38" fmla="*/ 0 w 216"/>
                    <a:gd name="T39" fmla="*/ 0 h 126"/>
                    <a:gd name="T40" fmla="*/ 0 w 216"/>
                    <a:gd name="T41" fmla="*/ 0 h 126"/>
                    <a:gd name="T42" fmla="*/ 0 w 216"/>
                    <a:gd name="T43" fmla="*/ 0 h 126"/>
                    <a:gd name="T44" fmla="*/ 0 w 216"/>
                    <a:gd name="T45" fmla="*/ 0 h 126"/>
                    <a:gd name="T46" fmla="*/ 0 w 216"/>
                    <a:gd name="T47" fmla="*/ 0 h 126"/>
                    <a:gd name="T48" fmla="*/ 0 w 216"/>
                    <a:gd name="T49" fmla="*/ 0 h 126"/>
                    <a:gd name="T50" fmla="*/ 0 w 216"/>
                    <a:gd name="T51" fmla="*/ 0 h 126"/>
                    <a:gd name="T52" fmla="*/ 0 w 216"/>
                    <a:gd name="T53" fmla="*/ 0 h 126"/>
                    <a:gd name="T54" fmla="*/ 0 w 216"/>
                    <a:gd name="T55" fmla="*/ 0 h 126"/>
                    <a:gd name="T56" fmla="*/ 0 w 216"/>
                    <a:gd name="T57" fmla="*/ 0 h 126"/>
                    <a:gd name="T58" fmla="*/ 0 w 216"/>
                    <a:gd name="T59" fmla="*/ 0 h 126"/>
                    <a:gd name="T60" fmla="*/ 0 w 216"/>
                    <a:gd name="T61" fmla="*/ 0 h 126"/>
                    <a:gd name="T62" fmla="*/ 0 w 216"/>
                    <a:gd name="T63" fmla="*/ 0 h 126"/>
                    <a:gd name="T64" fmla="*/ 0 w 216"/>
                    <a:gd name="T65" fmla="*/ 0 h 126"/>
                    <a:gd name="T66" fmla="*/ 0 w 216"/>
                    <a:gd name="T67" fmla="*/ 0 h 126"/>
                    <a:gd name="T68" fmla="*/ 0 w 216"/>
                    <a:gd name="T69" fmla="*/ 0 h 126"/>
                    <a:gd name="T70" fmla="*/ 0 w 216"/>
                    <a:gd name="T71" fmla="*/ 0 h 126"/>
                    <a:gd name="T72" fmla="*/ 0 w 216"/>
                    <a:gd name="T73" fmla="*/ 0 h 126"/>
                    <a:gd name="T74" fmla="*/ 0 w 216"/>
                    <a:gd name="T75" fmla="*/ 0 h 126"/>
                    <a:gd name="T76" fmla="*/ 0 w 216"/>
                    <a:gd name="T77" fmla="*/ 0 h 126"/>
                    <a:gd name="T78" fmla="*/ 0 w 216"/>
                    <a:gd name="T79" fmla="*/ 0 h 126"/>
                    <a:gd name="T80" fmla="*/ 0 w 216"/>
                    <a:gd name="T81" fmla="*/ 0 h 126"/>
                    <a:gd name="T82" fmla="*/ 0 w 216"/>
                    <a:gd name="T83" fmla="*/ 0 h 126"/>
                    <a:gd name="T84" fmla="*/ 0 w 216"/>
                    <a:gd name="T85" fmla="*/ 0 h 126"/>
                    <a:gd name="T86" fmla="*/ 0 w 216"/>
                    <a:gd name="T87" fmla="*/ 0 h 126"/>
                    <a:gd name="T88" fmla="*/ 0 w 216"/>
                    <a:gd name="T89" fmla="*/ 0 h 126"/>
                    <a:gd name="T90" fmla="*/ 0 w 216"/>
                    <a:gd name="T91" fmla="*/ 0 h 126"/>
                    <a:gd name="T92" fmla="*/ 0 w 216"/>
                    <a:gd name="T93" fmla="*/ 0 h 126"/>
                    <a:gd name="T94" fmla="*/ 0 w 216"/>
                    <a:gd name="T95" fmla="*/ 0 h 126"/>
                    <a:gd name="T96" fmla="*/ 0 w 216"/>
                    <a:gd name="T97" fmla="*/ 0 h 1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6"/>
                    <a:gd name="T148" fmla="*/ 0 h 126"/>
                    <a:gd name="T149" fmla="*/ 216 w 216"/>
                    <a:gd name="T150" fmla="*/ 126 h 1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6" h="126">
                      <a:moveTo>
                        <a:pt x="75" y="65"/>
                      </a:moveTo>
                      <a:lnTo>
                        <a:pt x="87" y="58"/>
                      </a:lnTo>
                      <a:lnTo>
                        <a:pt x="90" y="56"/>
                      </a:lnTo>
                      <a:lnTo>
                        <a:pt x="93" y="54"/>
                      </a:lnTo>
                      <a:lnTo>
                        <a:pt x="96" y="52"/>
                      </a:lnTo>
                      <a:lnTo>
                        <a:pt x="99" y="50"/>
                      </a:lnTo>
                      <a:lnTo>
                        <a:pt x="101" y="48"/>
                      </a:lnTo>
                      <a:lnTo>
                        <a:pt x="104" y="46"/>
                      </a:lnTo>
                      <a:lnTo>
                        <a:pt x="106" y="44"/>
                      </a:lnTo>
                      <a:lnTo>
                        <a:pt x="108" y="42"/>
                      </a:lnTo>
                      <a:lnTo>
                        <a:pt x="109" y="39"/>
                      </a:lnTo>
                      <a:lnTo>
                        <a:pt x="110" y="37"/>
                      </a:lnTo>
                      <a:lnTo>
                        <a:pt x="110" y="35"/>
                      </a:lnTo>
                      <a:lnTo>
                        <a:pt x="110" y="32"/>
                      </a:lnTo>
                      <a:lnTo>
                        <a:pt x="109" y="30"/>
                      </a:lnTo>
                      <a:lnTo>
                        <a:pt x="107" y="28"/>
                      </a:lnTo>
                      <a:lnTo>
                        <a:pt x="105" y="26"/>
                      </a:lnTo>
                      <a:lnTo>
                        <a:pt x="102" y="24"/>
                      </a:lnTo>
                      <a:lnTo>
                        <a:pt x="98" y="22"/>
                      </a:lnTo>
                      <a:lnTo>
                        <a:pt x="95" y="20"/>
                      </a:lnTo>
                      <a:lnTo>
                        <a:pt x="92" y="19"/>
                      </a:lnTo>
                      <a:lnTo>
                        <a:pt x="88" y="18"/>
                      </a:lnTo>
                      <a:lnTo>
                        <a:pt x="85" y="18"/>
                      </a:lnTo>
                      <a:lnTo>
                        <a:pt x="81" y="17"/>
                      </a:lnTo>
                      <a:lnTo>
                        <a:pt x="78" y="17"/>
                      </a:lnTo>
                      <a:lnTo>
                        <a:pt x="74" y="17"/>
                      </a:lnTo>
                      <a:lnTo>
                        <a:pt x="71" y="18"/>
                      </a:lnTo>
                      <a:lnTo>
                        <a:pt x="67" y="18"/>
                      </a:lnTo>
                      <a:lnTo>
                        <a:pt x="64" y="19"/>
                      </a:lnTo>
                      <a:lnTo>
                        <a:pt x="60" y="20"/>
                      </a:lnTo>
                      <a:lnTo>
                        <a:pt x="57" y="21"/>
                      </a:lnTo>
                      <a:lnTo>
                        <a:pt x="54" y="22"/>
                      </a:lnTo>
                      <a:lnTo>
                        <a:pt x="51" y="24"/>
                      </a:lnTo>
                      <a:lnTo>
                        <a:pt x="48" y="26"/>
                      </a:lnTo>
                      <a:lnTo>
                        <a:pt x="45" y="27"/>
                      </a:lnTo>
                      <a:lnTo>
                        <a:pt x="42" y="28"/>
                      </a:lnTo>
                      <a:lnTo>
                        <a:pt x="40" y="30"/>
                      </a:lnTo>
                      <a:lnTo>
                        <a:pt x="38" y="31"/>
                      </a:lnTo>
                      <a:lnTo>
                        <a:pt x="36" y="32"/>
                      </a:lnTo>
                      <a:lnTo>
                        <a:pt x="34" y="34"/>
                      </a:lnTo>
                      <a:lnTo>
                        <a:pt x="32" y="35"/>
                      </a:lnTo>
                      <a:lnTo>
                        <a:pt x="30" y="37"/>
                      </a:lnTo>
                      <a:lnTo>
                        <a:pt x="29" y="38"/>
                      </a:lnTo>
                      <a:lnTo>
                        <a:pt x="27" y="39"/>
                      </a:lnTo>
                      <a:lnTo>
                        <a:pt x="26" y="41"/>
                      </a:lnTo>
                      <a:lnTo>
                        <a:pt x="25" y="42"/>
                      </a:lnTo>
                      <a:lnTo>
                        <a:pt x="24" y="43"/>
                      </a:lnTo>
                      <a:lnTo>
                        <a:pt x="22" y="45"/>
                      </a:lnTo>
                      <a:lnTo>
                        <a:pt x="21" y="46"/>
                      </a:lnTo>
                      <a:lnTo>
                        <a:pt x="21" y="48"/>
                      </a:lnTo>
                      <a:lnTo>
                        <a:pt x="0" y="38"/>
                      </a:lnTo>
                      <a:lnTo>
                        <a:pt x="1" y="36"/>
                      </a:lnTo>
                      <a:lnTo>
                        <a:pt x="2" y="34"/>
                      </a:lnTo>
                      <a:lnTo>
                        <a:pt x="4" y="33"/>
                      </a:lnTo>
                      <a:lnTo>
                        <a:pt x="6" y="31"/>
                      </a:lnTo>
                      <a:lnTo>
                        <a:pt x="8" y="30"/>
                      </a:lnTo>
                      <a:lnTo>
                        <a:pt x="10" y="28"/>
                      </a:lnTo>
                      <a:lnTo>
                        <a:pt x="12" y="26"/>
                      </a:lnTo>
                      <a:lnTo>
                        <a:pt x="14" y="25"/>
                      </a:lnTo>
                      <a:lnTo>
                        <a:pt x="16" y="23"/>
                      </a:lnTo>
                      <a:lnTo>
                        <a:pt x="18" y="22"/>
                      </a:lnTo>
                      <a:lnTo>
                        <a:pt x="20" y="20"/>
                      </a:lnTo>
                      <a:lnTo>
                        <a:pt x="23" y="19"/>
                      </a:lnTo>
                      <a:lnTo>
                        <a:pt x="25" y="17"/>
                      </a:lnTo>
                      <a:lnTo>
                        <a:pt x="28" y="16"/>
                      </a:lnTo>
                      <a:lnTo>
                        <a:pt x="30" y="15"/>
                      </a:lnTo>
                      <a:lnTo>
                        <a:pt x="33" y="14"/>
                      </a:lnTo>
                      <a:lnTo>
                        <a:pt x="38" y="11"/>
                      </a:lnTo>
                      <a:lnTo>
                        <a:pt x="43" y="8"/>
                      </a:lnTo>
                      <a:lnTo>
                        <a:pt x="49" y="6"/>
                      </a:lnTo>
                      <a:lnTo>
                        <a:pt x="55" y="4"/>
                      </a:lnTo>
                      <a:lnTo>
                        <a:pt x="61" y="3"/>
                      </a:lnTo>
                      <a:lnTo>
                        <a:pt x="67" y="2"/>
                      </a:lnTo>
                      <a:lnTo>
                        <a:pt x="73" y="1"/>
                      </a:lnTo>
                      <a:lnTo>
                        <a:pt x="79" y="0"/>
                      </a:lnTo>
                      <a:lnTo>
                        <a:pt x="85" y="0"/>
                      </a:lnTo>
                      <a:lnTo>
                        <a:pt x="91" y="0"/>
                      </a:lnTo>
                      <a:lnTo>
                        <a:pt x="97" y="1"/>
                      </a:lnTo>
                      <a:lnTo>
                        <a:pt x="103" y="2"/>
                      </a:lnTo>
                      <a:lnTo>
                        <a:pt x="109" y="4"/>
                      </a:lnTo>
                      <a:lnTo>
                        <a:pt x="114" y="5"/>
                      </a:lnTo>
                      <a:lnTo>
                        <a:pt x="121" y="8"/>
                      </a:lnTo>
                      <a:lnTo>
                        <a:pt x="127" y="11"/>
                      </a:lnTo>
                      <a:lnTo>
                        <a:pt x="130" y="13"/>
                      </a:lnTo>
                      <a:lnTo>
                        <a:pt x="132" y="15"/>
                      </a:lnTo>
                      <a:lnTo>
                        <a:pt x="134" y="18"/>
                      </a:lnTo>
                      <a:lnTo>
                        <a:pt x="136" y="20"/>
                      </a:lnTo>
                      <a:lnTo>
                        <a:pt x="137" y="22"/>
                      </a:lnTo>
                      <a:lnTo>
                        <a:pt x="138" y="25"/>
                      </a:lnTo>
                      <a:lnTo>
                        <a:pt x="139" y="27"/>
                      </a:lnTo>
                      <a:lnTo>
                        <a:pt x="139" y="30"/>
                      </a:lnTo>
                      <a:lnTo>
                        <a:pt x="139" y="32"/>
                      </a:lnTo>
                      <a:lnTo>
                        <a:pt x="138" y="35"/>
                      </a:lnTo>
                      <a:lnTo>
                        <a:pt x="137" y="37"/>
                      </a:lnTo>
                      <a:lnTo>
                        <a:pt x="135" y="40"/>
                      </a:lnTo>
                      <a:lnTo>
                        <a:pt x="134" y="42"/>
                      </a:lnTo>
                      <a:lnTo>
                        <a:pt x="132" y="44"/>
                      </a:lnTo>
                      <a:lnTo>
                        <a:pt x="129" y="46"/>
                      </a:lnTo>
                      <a:lnTo>
                        <a:pt x="127" y="49"/>
                      </a:lnTo>
                      <a:lnTo>
                        <a:pt x="131" y="47"/>
                      </a:lnTo>
                      <a:lnTo>
                        <a:pt x="136" y="46"/>
                      </a:lnTo>
                      <a:lnTo>
                        <a:pt x="141" y="45"/>
                      </a:lnTo>
                      <a:lnTo>
                        <a:pt x="145" y="44"/>
                      </a:lnTo>
                      <a:lnTo>
                        <a:pt x="150" y="43"/>
                      </a:lnTo>
                      <a:lnTo>
                        <a:pt x="155" y="43"/>
                      </a:lnTo>
                      <a:lnTo>
                        <a:pt x="159" y="43"/>
                      </a:lnTo>
                      <a:lnTo>
                        <a:pt x="164" y="43"/>
                      </a:lnTo>
                      <a:lnTo>
                        <a:pt x="169" y="43"/>
                      </a:lnTo>
                      <a:lnTo>
                        <a:pt x="173" y="44"/>
                      </a:lnTo>
                      <a:lnTo>
                        <a:pt x="178" y="45"/>
                      </a:lnTo>
                      <a:lnTo>
                        <a:pt x="182" y="46"/>
                      </a:lnTo>
                      <a:lnTo>
                        <a:pt x="187" y="48"/>
                      </a:lnTo>
                      <a:lnTo>
                        <a:pt x="191" y="49"/>
                      </a:lnTo>
                      <a:lnTo>
                        <a:pt x="195" y="51"/>
                      </a:lnTo>
                      <a:lnTo>
                        <a:pt x="200" y="54"/>
                      </a:lnTo>
                      <a:lnTo>
                        <a:pt x="205" y="57"/>
                      </a:lnTo>
                      <a:lnTo>
                        <a:pt x="210" y="61"/>
                      </a:lnTo>
                      <a:lnTo>
                        <a:pt x="213" y="65"/>
                      </a:lnTo>
                      <a:lnTo>
                        <a:pt x="215" y="69"/>
                      </a:lnTo>
                      <a:lnTo>
                        <a:pt x="216" y="72"/>
                      </a:lnTo>
                      <a:lnTo>
                        <a:pt x="216" y="76"/>
                      </a:lnTo>
                      <a:lnTo>
                        <a:pt x="215" y="80"/>
                      </a:lnTo>
                      <a:lnTo>
                        <a:pt x="214" y="84"/>
                      </a:lnTo>
                      <a:lnTo>
                        <a:pt x="211" y="87"/>
                      </a:lnTo>
                      <a:lnTo>
                        <a:pt x="208" y="91"/>
                      </a:lnTo>
                      <a:lnTo>
                        <a:pt x="205" y="94"/>
                      </a:lnTo>
                      <a:lnTo>
                        <a:pt x="200" y="98"/>
                      </a:lnTo>
                      <a:lnTo>
                        <a:pt x="196" y="101"/>
                      </a:lnTo>
                      <a:lnTo>
                        <a:pt x="191" y="104"/>
                      </a:lnTo>
                      <a:lnTo>
                        <a:pt x="185" y="107"/>
                      </a:lnTo>
                      <a:lnTo>
                        <a:pt x="180" y="111"/>
                      </a:lnTo>
                      <a:lnTo>
                        <a:pt x="177" y="112"/>
                      </a:lnTo>
                      <a:lnTo>
                        <a:pt x="174" y="113"/>
                      </a:lnTo>
                      <a:lnTo>
                        <a:pt x="172" y="114"/>
                      </a:lnTo>
                      <a:lnTo>
                        <a:pt x="169" y="115"/>
                      </a:lnTo>
                      <a:lnTo>
                        <a:pt x="167" y="116"/>
                      </a:lnTo>
                      <a:lnTo>
                        <a:pt x="164" y="117"/>
                      </a:lnTo>
                      <a:lnTo>
                        <a:pt x="161" y="118"/>
                      </a:lnTo>
                      <a:lnTo>
                        <a:pt x="159" y="119"/>
                      </a:lnTo>
                      <a:lnTo>
                        <a:pt x="156" y="120"/>
                      </a:lnTo>
                      <a:lnTo>
                        <a:pt x="153" y="121"/>
                      </a:lnTo>
                      <a:lnTo>
                        <a:pt x="150" y="121"/>
                      </a:lnTo>
                      <a:lnTo>
                        <a:pt x="148" y="122"/>
                      </a:lnTo>
                      <a:lnTo>
                        <a:pt x="145" y="123"/>
                      </a:lnTo>
                      <a:lnTo>
                        <a:pt x="143" y="124"/>
                      </a:lnTo>
                      <a:lnTo>
                        <a:pt x="140" y="125"/>
                      </a:lnTo>
                      <a:lnTo>
                        <a:pt x="138" y="126"/>
                      </a:lnTo>
                      <a:lnTo>
                        <a:pt x="119" y="113"/>
                      </a:lnTo>
                      <a:lnTo>
                        <a:pt x="121" y="112"/>
                      </a:lnTo>
                      <a:lnTo>
                        <a:pt x="123" y="112"/>
                      </a:lnTo>
                      <a:lnTo>
                        <a:pt x="126" y="111"/>
                      </a:lnTo>
                      <a:lnTo>
                        <a:pt x="128" y="111"/>
                      </a:lnTo>
                      <a:lnTo>
                        <a:pt x="131" y="110"/>
                      </a:lnTo>
                      <a:lnTo>
                        <a:pt x="134" y="109"/>
                      </a:lnTo>
                      <a:lnTo>
                        <a:pt x="136" y="109"/>
                      </a:lnTo>
                      <a:lnTo>
                        <a:pt x="139" y="108"/>
                      </a:lnTo>
                      <a:lnTo>
                        <a:pt x="142" y="107"/>
                      </a:lnTo>
                      <a:lnTo>
                        <a:pt x="145" y="106"/>
                      </a:lnTo>
                      <a:lnTo>
                        <a:pt x="148" y="105"/>
                      </a:lnTo>
                      <a:lnTo>
                        <a:pt x="151" y="104"/>
                      </a:lnTo>
                      <a:lnTo>
                        <a:pt x="153" y="103"/>
                      </a:lnTo>
                      <a:lnTo>
                        <a:pt x="156" y="102"/>
                      </a:lnTo>
                      <a:lnTo>
                        <a:pt x="159" y="101"/>
                      </a:lnTo>
                      <a:lnTo>
                        <a:pt x="162" y="100"/>
                      </a:lnTo>
                      <a:lnTo>
                        <a:pt x="165" y="98"/>
                      </a:lnTo>
                      <a:lnTo>
                        <a:pt x="168" y="96"/>
                      </a:lnTo>
                      <a:lnTo>
                        <a:pt x="171" y="94"/>
                      </a:lnTo>
                      <a:lnTo>
                        <a:pt x="173" y="92"/>
                      </a:lnTo>
                      <a:lnTo>
                        <a:pt x="176" y="90"/>
                      </a:lnTo>
                      <a:lnTo>
                        <a:pt x="178" y="88"/>
                      </a:lnTo>
                      <a:lnTo>
                        <a:pt x="180" y="86"/>
                      </a:lnTo>
                      <a:lnTo>
                        <a:pt x="182" y="84"/>
                      </a:lnTo>
                      <a:lnTo>
                        <a:pt x="183" y="81"/>
                      </a:lnTo>
                      <a:lnTo>
                        <a:pt x="183" y="79"/>
                      </a:lnTo>
                      <a:lnTo>
                        <a:pt x="183" y="76"/>
                      </a:lnTo>
                      <a:lnTo>
                        <a:pt x="183" y="74"/>
                      </a:lnTo>
                      <a:lnTo>
                        <a:pt x="182" y="72"/>
                      </a:lnTo>
                      <a:lnTo>
                        <a:pt x="180" y="69"/>
                      </a:lnTo>
                      <a:lnTo>
                        <a:pt x="178" y="67"/>
                      </a:lnTo>
                      <a:lnTo>
                        <a:pt x="175" y="65"/>
                      </a:lnTo>
                      <a:lnTo>
                        <a:pt x="170" y="62"/>
                      </a:lnTo>
                      <a:lnTo>
                        <a:pt x="166" y="60"/>
                      </a:lnTo>
                      <a:lnTo>
                        <a:pt x="162" y="59"/>
                      </a:lnTo>
                      <a:lnTo>
                        <a:pt x="157" y="58"/>
                      </a:lnTo>
                      <a:lnTo>
                        <a:pt x="153" y="57"/>
                      </a:lnTo>
                      <a:lnTo>
                        <a:pt x="149" y="57"/>
                      </a:lnTo>
                      <a:lnTo>
                        <a:pt x="144" y="57"/>
                      </a:lnTo>
                      <a:lnTo>
                        <a:pt x="140" y="57"/>
                      </a:lnTo>
                      <a:lnTo>
                        <a:pt x="135" y="58"/>
                      </a:lnTo>
                      <a:lnTo>
                        <a:pt x="131" y="59"/>
                      </a:lnTo>
                      <a:lnTo>
                        <a:pt x="127" y="60"/>
                      </a:lnTo>
                      <a:lnTo>
                        <a:pt x="122" y="61"/>
                      </a:lnTo>
                      <a:lnTo>
                        <a:pt x="118" y="62"/>
                      </a:lnTo>
                      <a:lnTo>
                        <a:pt x="113" y="64"/>
                      </a:lnTo>
                      <a:lnTo>
                        <a:pt x="109" y="66"/>
                      </a:lnTo>
                      <a:lnTo>
                        <a:pt x="106" y="68"/>
                      </a:lnTo>
                      <a:lnTo>
                        <a:pt x="92" y="75"/>
                      </a:lnTo>
                      <a:lnTo>
                        <a:pt x="75" y="65"/>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0" name="Freeform 20"/>
                <p:cNvSpPr>
                  <a:spLocks noEditPoints="1"/>
                </p:cNvSpPr>
                <p:nvPr/>
              </p:nvSpPr>
              <p:spPr bwMode="auto">
                <a:xfrm>
                  <a:off x="1670" y="2770"/>
                  <a:ext cx="19" cy="9"/>
                </a:xfrm>
                <a:custGeom>
                  <a:avLst/>
                  <a:gdLst>
                    <a:gd name="T0" fmla="*/ 0 w 194"/>
                    <a:gd name="T1" fmla="*/ 0 h 121"/>
                    <a:gd name="T2" fmla="*/ 0 w 194"/>
                    <a:gd name="T3" fmla="*/ 0 h 121"/>
                    <a:gd name="T4" fmla="*/ 0 w 194"/>
                    <a:gd name="T5" fmla="*/ 0 h 121"/>
                    <a:gd name="T6" fmla="*/ 0 w 194"/>
                    <a:gd name="T7" fmla="*/ 0 h 121"/>
                    <a:gd name="T8" fmla="*/ 0 w 194"/>
                    <a:gd name="T9" fmla="*/ 0 h 121"/>
                    <a:gd name="T10" fmla="*/ 0 w 194"/>
                    <a:gd name="T11" fmla="*/ 0 h 121"/>
                    <a:gd name="T12" fmla="*/ 0 w 194"/>
                    <a:gd name="T13" fmla="*/ 0 h 121"/>
                    <a:gd name="T14" fmla="*/ 0 w 194"/>
                    <a:gd name="T15" fmla="*/ 0 h 121"/>
                    <a:gd name="T16" fmla="*/ 0 w 194"/>
                    <a:gd name="T17" fmla="*/ 0 h 121"/>
                    <a:gd name="T18" fmla="*/ 0 w 194"/>
                    <a:gd name="T19" fmla="*/ 0 h 121"/>
                    <a:gd name="T20" fmla="*/ 0 w 194"/>
                    <a:gd name="T21" fmla="*/ 0 h 121"/>
                    <a:gd name="T22" fmla="*/ 0 w 194"/>
                    <a:gd name="T23" fmla="*/ 0 h 121"/>
                    <a:gd name="T24" fmla="*/ 0 w 194"/>
                    <a:gd name="T25" fmla="*/ 0 h 121"/>
                    <a:gd name="T26" fmla="*/ 0 w 194"/>
                    <a:gd name="T27" fmla="*/ 0 h 121"/>
                    <a:gd name="T28" fmla="*/ 0 w 194"/>
                    <a:gd name="T29" fmla="*/ 0 h 121"/>
                    <a:gd name="T30" fmla="*/ 0 w 194"/>
                    <a:gd name="T31" fmla="*/ 0 h 121"/>
                    <a:gd name="T32" fmla="*/ 0 w 194"/>
                    <a:gd name="T33" fmla="*/ 0 h 121"/>
                    <a:gd name="T34" fmla="*/ 0 w 194"/>
                    <a:gd name="T35" fmla="*/ 0 h 121"/>
                    <a:gd name="T36" fmla="*/ 0 w 194"/>
                    <a:gd name="T37" fmla="*/ 0 h 121"/>
                    <a:gd name="T38" fmla="*/ 0 w 194"/>
                    <a:gd name="T39" fmla="*/ 0 h 121"/>
                    <a:gd name="T40" fmla="*/ 0 w 194"/>
                    <a:gd name="T41" fmla="*/ 0 h 121"/>
                    <a:gd name="T42" fmla="*/ 0 w 194"/>
                    <a:gd name="T43" fmla="*/ 0 h 121"/>
                    <a:gd name="T44" fmla="*/ 0 w 194"/>
                    <a:gd name="T45" fmla="*/ 0 h 121"/>
                    <a:gd name="T46" fmla="*/ 0 w 194"/>
                    <a:gd name="T47" fmla="*/ 0 h 121"/>
                    <a:gd name="T48" fmla="*/ 0 w 194"/>
                    <a:gd name="T49" fmla="*/ 0 h 121"/>
                    <a:gd name="T50" fmla="*/ 0 w 194"/>
                    <a:gd name="T51" fmla="*/ 0 h 121"/>
                    <a:gd name="T52" fmla="*/ 0 w 194"/>
                    <a:gd name="T53" fmla="*/ 0 h 121"/>
                    <a:gd name="T54" fmla="*/ 0 w 194"/>
                    <a:gd name="T55" fmla="*/ 0 h 121"/>
                    <a:gd name="T56" fmla="*/ 0 w 194"/>
                    <a:gd name="T57" fmla="*/ 0 h 121"/>
                    <a:gd name="T58" fmla="*/ 0 w 194"/>
                    <a:gd name="T59" fmla="*/ 0 h 121"/>
                    <a:gd name="T60" fmla="*/ 0 w 194"/>
                    <a:gd name="T61" fmla="*/ 0 h 121"/>
                    <a:gd name="T62" fmla="*/ 0 w 194"/>
                    <a:gd name="T63" fmla="*/ 0 h 121"/>
                    <a:gd name="T64" fmla="*/ 0 w 194"/>
                    <a:gd name="T65" fmla="*/ 0 h 121"/>
                    <a:gd name="T66" fmla="*/ 0 w 194"/>
                    <a:gd name="T67" fmla="*/ 0 h 121"/>
                    <a:gd name="T68" fmla="*/ 0 w 194"/>
                    <a:gd name="T69" fmla="*/ 0 h 121"/>
                    <a:gd name="T70" fmla="*/ 0 w 194"/>
                    <a:gd name="T71" fmla="*/ 0 h 121"/>
                    <a:gd name="T72" fmla="*/ 0 w 194"/>
                    <a:gd name="T73" fmla="*/ 0 h 121"/>
                    <a:gd name="T74" fmla="*/ 0 w 194"/>
                    <a:gd name="T75" fmla="*/ 0 h 121"/>
                    <a:gd name="T76" fmla="*/ 0 w 194"/>
                    <a:gd name="T77" fmla="*/ 0 h 121"/>
                    <a:gd name="T78" fmla="*/ 0 w 194"/>
                    <a:gd name="T79" fmla="*/ 0 h 121"/>
                    <a:gd name="T80" fmla="*/ 0 w 194"/>
                    <a:gd name="T81" fmla="*/ 0 h 121"/>
                    <a:gd name="T82" fmla="*/ 0 w 194"/>
                    <a:gd name="T83" fmla="*/ 0 h 121"/>
                    <a:gd name="T84" fmla="*/ 0 w 194"/>
                    <a:gd name="T85" fmla="*/ 0 h 121"/>
                    <a:gd name="T86" fmla="*/ 0 w 194"/>
                    <a:gd name="T87" fmla="*/ 0 h 121"/>
                    <a:gd name="T88" fmla="*/ 0 w 194"/>
                    <a:gd name="T89" fmla="*/ 0 h 121"/>
                    <a:gd name="T90" fmla="*/ 0 w 194"/>
                    <a:gd name="T91" fmla="*/ 0 h 121"/>
                    <a:gd name="T92" fmla="*/ 0 w 194"/>
                    <a:gd name="T93" fmla="*/ 0 h 121"/>
                    <a:gd name="T94" fmla="*/ 0 w 194"/>
                    <a:gd name="T95" fmla="*/ 0 h 1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1"/>
                    <a:gd name="T146" fmla="*/ 194 w 194"/>
                    <a:gd name="T147" fmla="*/ 121 h 1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1">
                      <a:moveTo>
                        <a:pt x="80" y="13"/>
                      </a:moveTo>
                      <a:lnTo>
                        <a:pt x="77" y="13"/>
                      </a:lnTo>
                      <a:lnTo>
                        <a:pt x="75" y="13"/>
                      </a:lnTo>
                      <a:lnTo>
                        <a:pt x="73" y="13"/>
                      </a:lnTo>
                      <a:lnTo>
                        <a:pt x="71" y="14"/>
                      </a:lnTo>
                      <a:lnTo>
                        <a:pt x="68" y="14"/>
                      </a:lnTo>
                      <a:lnTo>
                        <a:pt x="66" y="15"/>
                      </a:lnTo>
                      <a:lnTo>
                        <a:pt x="64" y="15"/>
                      </a:lnTo>
                      <a:lnTo>
                        <a:pt x="62" y="16"/>
                      </a:lnTo>
                      <a:lnTo>
                        <a:pt x="60" y="17"/>
                      </a:lnTo>
                      <a:lnTo>
                        <a:pt x="57" y="17"/>
                      </a:lnTo>
                      <a:lnTo>
                        <a:pt x="55" y="18"/>
                      </a:lnTo>
                      <a:lnTo>
                        <a:pt x="53" y="19"/>
                      </a:lnTo>
                      <a:lnTo>
                        <a:pt x="51" y="20"/>
                      </a:lnTo>
                      <a:lnTo>
                        <a:pt x="49" y="21"/>
                      </a:lnTo>
                      <a:lnTo>
                        <a:pt x="47" y="22"/>
                      </a:lnTo>
                      <a:lnTo>
                        <a:pt x="46" y="23"/>
                      </a:lnTo>
                      <a:lnTo>
                        <a:pt x="40" y="25"/>
                      </a:lnTo>
                      <a:lnTo>
                        <a:pt x="36" y="28"/>
                      </a:lnTo>
                      <a:lnTo>
                        <a:pt x="33" y="32"/>
                      </a:lnTo>
                      <a:lnTo>
                        <a:pt x="30" y="35"/>
                      </a:lnTo>
                      <a:lnTo>
                        <a:pt x="29" y="38"/>
                      </a:lnTo>
                      <a:lnTo>
                        <a:pt x="28" y="42"/>
                      </a:lnTo>
                      <a:lnTo>
                        <a:pt x="28" y="46"/>
                      </a:lnTo>
                      <a:lnTo>
                        <a:pt x="29" y="49"/>
                      </a:lnTo>
                      <a:lnTo>
                        <a:pt x="30" y="53"/>
                      </a:lnTo>
                      <a:lnTo>
                        <a:pt x="32" y="57"/>
                      </a:lnTo>
                      <a:lnTo>
                        <a:pt x="35" y="60"/>
                      </a:lnTo>
                      <a:lnTo>
                        <a:pt x="38" y="64"/>
                      </a:lnTo>
                      <a:lnTo>
                        <a:pt x="42" y="67"/>
                      </a:lnTo>
                      <a:lnTo>
                        <a:pt x="46" y="71"/>
                      </a:lnTo>
                      <a:lnTo>
                        <a:pt x="50" y="74"/>
                      </a:lnTo>
                      <a:lnTo>
                        <a:pt x="56" y="78"/>
                      </a:lnTo>
                      <a:lnTo>
                        <a:pt x="56" y="75"/>
                      </a:lnTo>
                      <a:lnTo>
                        <a:pt x="56" y="74"/>
                      </a:lnTo>
                      <a:lnTo>
                        <a:pt x="57" y="72"/>
                      </a:lnTo>
                      <a:lnTo>
                        <a:pt x="57" y="70"/>
                      </a:lnTo>
                      <a:lnTo>
                        <a:pt x="58" y="68"/>
                      </a:lnTo>
                      <a:lnTo>
                        <a:pt x="59" y="66"/>
                      </a:lnTo>
                      <a:lnTo>
                        <a:pt x="60" y="65"/>
                      </a:lnTo>
                      <a:lnTo>
                        <a:pt x="62" y="63"/>
                      </a:lnTo>
                      <a:lnTo>
                        <a:pt x="63" y="61"/>
                      </a:lnTo>
                      <a:lnTo>
                        <a:pt x="64" y="60"/>
                      </a:lnTo>
                      <a:lnTo>
                        <a:pt x="66" y="58"/>
                      </a:lnTo>
                      <a:lnTo>
                        <a:pt x="68" y="57"/>
                      </a:lnTo>
                      <a:lnTo>
                        <a:pt x="70" y="56"/>
                      </a:lnTo>
                      <a:lnTo>
                        <a:pt x="72" y="54"/>
                      </a:lnTo>
                      <a:lnTo>
                        <a:pt x="74" y="53"/>
                      </a:lnTo>
                      <a:lnTo>
                        <a:pt x="77" y="52"/>
                      </a:lnTo>
                      <a:lnTo>
                        <a:pt x="82" y="49"/>
                      </a:lnTo>
                      <a:lnTo>
                        <a:pt x="88" y="46"/>
                      </a:lnTo>
                      <a:lnTo>
                        <a:pt x="94" y="45"/>
                      </a:lnTo>
                      <a:lnTo>
                        <a:pt x="101" y="43"/>
                      </a:lnTo>
                      <a:lnTo>
                        <a:pt x="107" y="42"/>
                      </a:lnTo>
                      <a:lnTo>
                        <a:pt x="113" y="42"/>
                      </a:lnTo>
                      <a:lnTo>
                        <a:pt x="119" y="41"/>
                      </a:lnTo>
                      <a:lnTo>
                        <a:pt x="126" y="42"/>
                      </a:lnTo>
                      <a:lnTo>
                        <a:pt x="132" y="42"/>
                      </a:lnTo>
                      <a:lnTo>
                        <a:pt x="138" y="43"/>
                      </a:lnTo>
                      <a:lnTo>
                        <a:pt x="144" y="44"/>
                      </a:lnTo>
                      <a:lnTo>
                        <a:pt x="150" y="46"/>
                      </a:lnTo>
                      <a:lnTo>
                        <a:pt x="156" y="48"/>
                      </a:lnTo>
                      <a:lnTo>
                        <a:pt x="162" y="50"/>
                      </a:lnTo>
                      <a:lnTo>
                        <a:pt x="167" y="53"/>
                      </a:lnTo>
                      <a:lnTo>
                        <a:pt x="173" y="56"/>
                      </a:lnTo>
                      <a:lnTo>
                        <a:pt x="178" y="59"/>
                      </a:lnTo>
                      <a:lnTo>
                        <a:pt x="182" y="62"/>
                      </a:lnTo>
                      <a:lnTo>
                        <a:pt x="186" y="66"/>
                      </a:lnTo>
                      <a:lnTo>
                        <a:pt x="189" y="70"/>
                      </a:lnTo>
                      <a:lnTo>
                        <a:pt x="191" y="73"/>
                      </a:lnTo>
                      <a:lnTo>
                        <a:pt x="193" y="77"/>
                      </a:lnTo>
                      <a:lnTo>
                        <a:pt x="194" y="81"/>
                      </a:lnTo>
                      <a:lnTo>
                        <a:pt x="194" y="85"/>
                      </a:lnTo>
                      <a:lnTo>
                        <a:pt x="193" y="88"/>
                      </a:lnTo>
                      <a:lnTo>
                        <a:pt x="192" y="92"/>
                      </a:lnTo>
                      <a:lnTo>
                        <a:pt x="190" y="95"/>
                      </a:lnTo>
                      <a:lnTo>
                        <a:pt x="188" y="99"/>
                      </a:lnTo>
                      <a:lnTo>
                        <a:pt x="185" y="102"/>
                      </a:lnTo>
                      <a:lnTo>
                        <a:pt x="181" y="105"/>
                      </a:lnTo>
                      <a:lnTo>
                        <a:pt x="176" y="108"/>
                      </a:lnTo>
                      <a:lnTo>
                        <a:pt x="172" y="111"/>
                      </a:lnTo>
                      <a:lnTo>
                        <a:pt x="163" y="114"/>
                      </a:lnTo>
                      <a:lnTo>
                        <a:pt x="155" y="117"/>
                      </a:lnTo>
                      <a:lnTo>
                        <a:pt x="146" y="119"/>
                      </a:lnTo>
                      <a:lnTo>
                        <a:pt x="138" y="121"/>
                      </a:lnTo>
                      <a:lnTo>
                        <a:pt x="129" y="121"/>
                      </a:lnTo>
                      <a:lnTo>
                        <a:pt x="121" y="121"/>
                      </a:lnTo>
                      <a:lnTo>
                        <a:pt x="113" y="120"/>
                      </a:lnTo>
                      <a:lnTo>
                        <a:pt x="104" y="119"/>
                      </a:lnTo>
                      <a:lnTo>
                        <a:pt x="96" y="117"/>
                      </a:lnTo>
                      <a:lnTo>
                        <a:pt x="88" y="115"/>
                      </a:lnTo>
                      <a:lnTo>
                        <a:pt x="81" y="112"/>
                      </a:lnTo>
                      <a:lnTo>
                        <a:pt x="73" y="110"/>
                      </a:lnTo>
                      <a:lnTo>
                        <a:pt x="66" y="106"/>
                      </a:lnTo>
                      <a:lnTo>
                        <a:pt x="59" y="103"/>
                      </a:lnTo>
                      <a:lnTo>
                        <a:pt x="52" y="99"/>
                      </a:lnTo>
                      <a:lnTo>
                        <a:pt x="46" y="96"/>
                      </a:lnTo>
                      <a:lnTo>
                        <a:pt x="38" y="91"/>
                      </a:lnTo>
                      <a:lnTo>
                        <a:pt x="31" y="86"/>
                      </a:lnTo>
                      <a:lnTo>
                        <a:pt x="24" y="81"/>
                      </a:lnTo>
                      <a:lnTo>
                        <a:pt x="18" y="76"/>
                      </a:lnTo>
                      <a:lnTo>
                        <a:pt x="13" y="70"/>
                      </a:lnTo>
                      <a:lnTo>
                        <a:pt x="8" y="65"/>
                      </a:lnTo>
                      <a:lnTo>
                        <a:pt x="5" y="60"/>
                      </a:lnTo>
                      <a:lnTo>
                        <a:pt x="2" y="55"/>
                      </a:lnTo>
                      <a:lnTo>
                        <a:pt x="0" y="49"/>
                      </a:lnTo>
                      <a:lnTo>
                        <a:pt x="0" y="44"/>
                      </a:lnTo>
                      <a:lnTo>
                        <a:pt x="0" y="39"/>
                      </a:lnTo>
                      <a:lnTo>
                        <a:pt x="3" y="33"/>
                      </a:lnTo>
                      <a:lnTo>
                        <a:pt x="6" y="28"/>
                      </a:lnTo>
                      <a:lnTo>
                        <a:pt x="11" y="23"/>
                      </a:lnTo>
                      <a:lnTo>
                        <a:pt x="18" y="18"/>
                      </a:lnTo>
                      <a:lnTo>
                        <a:pt x="27" y="14"/>
                      </a:lnTo>
                      <a:lnTo>
                        <a:pt x="29" y="12"/>
                      </a:lnTo>
                      <a:lnTo>
                        <a:pt x="31" y="11"/>
                      </a:lnTo>
                      <a:lnTo>
                        <a:pt x="33" y="10"/>
                      </a:lnTo>
                      <a:lnTo>
                        <a:pt x="36" y="9"/>
                      </a:lnTo>
                      <a:lnTo>
                        <a:pt x="38" y="8"/>
                      </a:lnTo>
                      <a:lnTo>
                        <a:pt x="41" y="7"/>
                      </a:lnTo>
                      <a:lnTo>
                        <a:pt x="44" y="6"/>
                      </a:lnTo>
                      <a:lnTo>
                        <a:pt x="46" y="5"/>
                      </a:lnTo>
                      <a:lnTo>
                        <a:pt x="49" y="4"/>
                      </a:lnTo>
                      <a:lnTo>
                        <a:pt x="51" y="3"/>
                      </a:lnTo>
                      <a:lnTo>
                        <a:pt x="54" y="2"/>
                      </a:lnTo>
                      <a:lnTo>
                        <a:pt x="56" y="1"/>
                      </a:lnTo>
                      <a:lnTo>
                        <a:pt x="58" y="1"/>
                      </a:lnTo>
                      <a:lnTo>
                        <a:pt x="60" y="0"/>
                      </a:lnTo>
                      <a:lnTo>
                        <a:pt x="62" y="0"/>
                      </a:lnTo>
                      <a:lnTo>
                        <a:pt x="64" y="0"/>
                      </a:lnTo>
                      <a:lnTo>
                        <a:pt x="80" y="13"/>
                      </a:lnTo>
                      <a:close/>
                      <a:moveTo>
                        <a:pt x="92" y="64"/>
                      </a:moveTo>
                      <a:lnTo>
                        <a:pt x="88" y="65"/>
                      </a:lnTo>
                      <a:lnTo>
                        <a:pt x="85" y="67"/>
                      </a:lnTo>
                      <a:lnTo>
                        <a:pt x="83" y="69"/>
                      </a:lnTo>
                      <a:lnTo>
                        <a:pt x="81" y="71"/>
                      </a:lnTo>
                      <a:lnTo>
                        <a:pt x="80" y="74"/>
                      </a:lnTo>
                      <a:lnTo>
                        <a:pt x="79" y="76"/>
                      </a:lnTo>
                      <a:lnTo>
                        <a:pt x="78" y="78"/>
                      </a:lnTo>
                      <a:lnTo>
                        <a:pt x="78" y="80"/>
                      </a:lnTo>
                      <a:lnTo>
                        <a:pt x="79" y="82"/>
                      </a:lnTo>
                      <a:lnTo>
                        <a:pt x="79" y="84"/>
                      </a:lnTo>
                      <a:lnTo>
                        <a:pt x="81" y="86"/>
                      </a:lnTo>
                      <a:lnTo>
                        <a:pt x="82" y="89"/>
                      </a:lnTo>
                      <a:lnTo>
                        <a:pt x="84" y="91"/>
                      </a:lnTo>
                      <a:lnTo>
                        <a:pt x="86" y="93"/>
                      </a:lnTo>
                      <a:lnTo>
                        <a:pt x="89" y="95"/>
                      </a:lnTo>
                      <a:lnTo>
                        <a:pt x="92" y="97"/>
                      </a:lnTo>
                      <a:lnTo>
                        <a:pt x="94" y="98"/>
                      </a:lnTo>
                      <a:lnTo>
                        <a:pt x="98" y="99"/>
                      </a:lnTo>
                      <a:lnTo>
                        <a:pt x="101" y="101"/>
                      </a:lnTo>
                      <a:lnTo>
                        <a:pt x="105" y="102"/>
                      </a:lnTo>
                      <a:lnTo>
                        <a:pt x="108" y="103"/>
                      </a:lnTo>
                      <a:lnTo>
                        <a:pt x="112" y="104"/>
                      </a:lnTo>
                      <a:lnTo>
                        <a:pt x="116" y="105"/>
                      </a:lnTo>
                      <a:lnTo>
                        <a:pt x="120" y="105"/>
                      </a:lnTo>
                      <a:lnTo>
                        <a:pt x="124" y="106"/>
                      </a:lnTo>
                      <a:lnTo>
                        <a:pt x="128" y="106"/>
                      </a:lnTo>
                      <a:lnTo>
                        <a:pt x="132" y="106"/>
                      </a:lnTo>
                      <a:lnTo>
                        <a:pt x="136" y="106"/>
                      </a:lnTo>
                      <a:lnTo>
                        <a:pt x="140" y="105"/>
                      </a:lnTo>
                      <a:lnTo>
                        <a:pt x="144" y="104"/>
                      </a:lnTo>
                      <a:lnTo>
                        <a:pt x="148" y="103"/>
                      </a:lnTo>
                      <a:lnTo>
                        <a:pt x="152" y="102"/>
                      </a:lnTo>
                      <a:lnTo>
                        <a:pt x="155" y="100"/>
                      </a:lnTo>
                      <a:lnTo>
                        <a:pt x="158" y="98"/>
                      </a:lnTo>
                      <a:lnTo>
                        <a:pt x="160" y="96"/>
                      </a:lnTo>
                      <a:lnTo>
                        <a:pt x="162" y="93"/>
                      </a:lnTo>
                      <a:lnTo>
                        <a:pt x="163" y="91"/>
                      </a:lnTo>
                      <a:lnTo>
                        <a:pt x="164" y="89"/>
                      </a:lnTo>
                      <a:lnTo>
                        <a:pt x="164" y="87"/>
                      </a:lnTo>
                      <a:lnTo>
                        <a:pt x="163" y="85"/>
                      </a:lnTo>
                      <a:lnTo>
                        <a:pt x="163" y="82"/>
                      </a:lnTo>
                      <a:lnTo>
                        <a:pt x="162" y="80"/>
                      </a:lnTo>
                      <a:lnTo>
                        <a:pt x="160" y="78"/>
                      </a:lnTo>
                      <a:lnTo>
                        <a:pt x="158" y="76"/>
                      </a:lnTo>
                      <a:lnTo>
                        <a:pt x="156" y="73"/>
                      </a:lnTo>
                      <a:lnTo>
                        <a:pt x="153" y="71"/>
                      </a:lnTo>
                      <a:lnTo>
                        <a:pt x="151" y="69"/>
                      </a:lnTo>
                      <a:lnTo>
                        <a:pt x="148" y="68"/>
                      </a:lnTo>
                      <a:lnTo>
                        <a:pt x="145" y="66"/>
                      </a:lnTo>
                      <a:lnTo>
                        <a:pt x="142" y="65"/>
                      </a:lnTo>
                      <a:lnTo>
                        <a:pt x="139" y="63"/>
                      </a:lnTo>
                      <a:lnTo>
                        <a:pt x="135" y="62"/>
                      </a:lnTo>
                      <a:lnTo>
                        <a:pt x="132" y="61"/>
                      </a:lnTo>
                      <a:lnTo>
                        <a:pt x="128" y="60"/>
                      </a:lnTo>
                      <a:lnTo>
                        <a:pt x="125" y="60"/>
                      </a:lnTo>
                      <a:lnTo>
                        <a:pt x="121" y="59"/>
                      </a:lnTo>
                      <a:lnTo>
                        <a:pt x="117" y="59"/>
                      </a:lnTo>
                      <a:lnTo>
                        <a:pt x="113" y="59"/>
                      </a:lnTo>
                      <a:lnTo>
                        <a:pt x="110" y="59"/>
                      </a:lnTo>
                      <a:lnTo>
                        <a:pt x="106" y="59"/>
                      </a:lnTo>
                      <a:lnTo>
                        <a:pt x="102" y="60"/>
                      </a:lnTo>
                      <a:lnTo>
                        <a:pt x="99" y="61"/>
                      </a:lnTo>
                      <a:lnTo>
                        <a:pt x="95" y="62"/>
                      </a:lnTo>
                      <a:lnTo>
                        <a:pt x="92" y="64"/>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1" name="Freeform 21"/>
                <p:cNvSpPr>
                  <a:spLocks noEditPoints="1"/>
                </p:cNvSpPr>
                <p:nvPr/>
              </p:nvSpPr>
              <p:spPr bwMode="auto">
                <a:xfrm>
                  <a:off x="1677" y="2768"/>
                  <a:ext cx="21" cy="9"/>
                </a:xfrm>
                <a:custGeom>
                  <a:avLst/>
                  <a:gdLst>
                    <a:gd name="T0" fmla="*/ 0 w 198"/>
                    <a:gd name="T1" fmla="*/ 0 h 111"/>
                    <a:gd name="T2" fmla="*/ 0 w 198"/>
                    <a:gd name="T3" fmla="*/ 0 h 111"/>
                    <a:gd name="T4" fmla="*/ 0 w 198"/>
                    <a:gd name="T5" fmla="*/ 0 h 111"/>
                    <a:gd name="T6" fmla="*/ 0 w 198"/>
                    <a:gd name="T7" fmla="*/ 0 h 111"/>
                    <a:gd name="T8" fmla="*/ 0 w 198"/>
                    <a:gd name="T9" fmla="*/ 0 h 111"/>
                    <a:gd name="T10" fmla="*/ 0 w 198"/>
                    <a:gd name="T11" fmla="*/ 0 h 111"/>
                    <a:gd name="T12" fmla="*/ 0 w 198"/>
                    <a:gd name="T13" fmla="*/ 0 h 111"/>
                    <a:gd name="T14" fmla="*/ 0 w 198"/>
                    <a:gd name="T15" fmla="*/ 0 h 111"/>
                    <a:gd name="T16" fmla="*/ 0 w 198"/>
                    <a:gd name="T17" fmla="*/ 0 h 111"/>
                    <a:gd name="T18" fmla="*/ 0 w 198"/>
                    <a:gd name="T19" fmla="*/ 0 h 111"/>
                    <a:gd name="T20" fmla="*/ 0 w 198"/>
                    <a:gd name="T21" fmla="*/ 0 h 111"/>
                    <a:gd name="T22" fmla="*/ 0 w 198"/>
                    <a:gd name="T23" fmla="*/ 0 h 111"/>
                    <a:gd name="T24" fmla="*/ 0 w 198"/>
                    <a:gd name="T25" fmla="*/ 0 h 111"/>
                    <a:gd name="T26" fmla="*/ 0 w 198"/>
                    <a:gd name="T27" fmla="*/ 0 h 111"/>
                    <a:gd name="T28" fmla="*/ 0 w 198"/>
                    <a:gd name="T29" fmla="*/ 0 h 111"/>
                    <a:gd name="T30" fmla="*/ 0 w 198"/>
                    <a:gd name="T31" fmla="*/ 0 h 111"/>
                    <a:gd name="T32" fmla="*/ 0 w 198"/>
                    <a:gd name="T33" fmla="*/ 0 h 111"/>
                    <a:gd name="T34" fmla="*/ 0 w 198"/>
                    <a:gd name="T35" fmla="*/ 0 h 111"/>
                    <a:gd name="T36" fmla="*/ 0 w 198"/>
                    <a:gd name="T37" fmla="*/ 0 h 111"/>
                    <a:gd name="T38" fmla="*/ 0 w 198"/>
                    <a:gd name="T39" fmla="*/ 0 h 111"/>
                    <a:gd name="T40" fmla="*/ 0 w 198"/>
                    <a:gd name="T41" fmla="*/ 0 h 111"/>
                    <a:gd name="T42" fmla="*/ 0 w 198"/>
                    <a:gd name="T43" fmla="*/ 0 h 111"/>
                    <a:gd name="T44" fmla="*/ 0 w 198"/>
                    <a:gd name="T45" fmla="*/ 0 h 111"/>
                    <a:gd name="T46" fmla="*/ 0 w 198"/>
                    <a:gd name="T47" fmla="*/ 0 h 111"/>
                    <a:gd name="T48" fmla="*/ 0 w 198"/>
                    <a:gd name="T49" fmla="*/ 0 h 111"/>
                    <a:gd name="T50" fmla="*/ 0 w 198"/>
                    <a:gd name="T51" fmla="*/ 0 h 111"/>
                    <a:gd name="T52" fmla="*/ 0 w 198"/>
                    <a:gd name="T53" fmla="*/ 0 h 111"/>
                    <a:gd name="T54" fmla="*/ 0 w 198"/>
                    <a:gd name="T55" fmla="*/ 0 h 111"/>
                    <a:gd name="T56" fmla="*/ 0 w 198"/>
                    <a:gd name="T57" fmla="*/ 0 h 111"/>
                    <a:gd name="T58" fmla="*/ 0 w 198"/>
                    <a:gd name="T59" fmla="*/ 0 h 111"/>
                    <a:gd name="T60" fmla="*/ 0 w 198"/>
                    <a:gd name="T61" fmla="*/ 0 h 111"/>
                    <a:gd name="T62" fmla="*/ 0 w 198"/>
                    <a:gd name="T63" fmla="*/ 0 h 111"/>
                    <a:gd name="T64" fmla="*/ 0 w 198"/>
                    <a:gd name="T65" fmla="*/ 0 h 111"/>
                    <a:gd name="T66" fmla="*/ 0 w 198"/>
                    <a:gd name="T67" fmla="*/ 0 h 111"/>
                    <a:gd name="T68" fmla="*/ 0 w 198"/>
                    <a:gd name="T69" fmla="*/ 0 h 111"/>
                    <a:gd name="T70" fmla="*/ 0 w 198"/>
                    <a:gd name="T71" fmla="*/ 0 h 111"/>
                    <a:gd name="T72" fmla="*/ 0 w 198"/>
                    <a:gd name="T73" fmla="*/ 0 h 111"/>
                    <a:gd name="T74" fmla="*/ 0 w 198"/>
                    <a:gd name="T75" fmla="*/ 0 h 111"/>
                    <a:gd name="T76" fmla="*/ 0 w 198"/>
                    <a:gd name="T77" fmla="*/ 0 h 111"/>
                    <a:gd name="T78" fmla="*/ 0 w 198"/>
                    <a:gd name="T79" fmla="*/ 0 h 111"/>
                    <a:gd name="T80" fmla="*/ 0 w 198"/>
                    <a:gd name="T81" fmla="*/ 0 h 111"/>
                    <a:gd name="T82" fmla="*/ 0 w 198"/>
                    <a:gd name="T83" fmla="*/ 0 h 111"/>
                    <a:gd name="T84" fmla="*/ 0 w 198"/>
                    <a:gd name="T85" fmla="*/ 0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8"/>
                    <a:gd name="T130" fmla="*/ 0 h 111"/>
                    <a:gd name="T131" fmla="*/ 198 w 198"/>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8" h="111">
                      <a:moveTo>
                        <a:pt x="21" y="10"/>
                      </a:moveTo>
                      <a:lnTo>
                        <a:pt x="29" y="6"/>
                      </a:lnTo>
                      <a:lnTo>
                        <a:pt x="38" y="3"/>
                      </a:lnTo>
                      <a:lnTo>
                        <a:pt x="47" y="1"/>
                      </a:lnTo>
                      <a:lnTo>
                        <a:pt x="55" y="0"/>
                      </a:lnTo>
                      <a:lnTo>
                        <a:pt x="64" y="0"/>
                      </a:lnTo>
                      <a:lnTo>
                        <a:pt x="73" y="1"/>
                      </a:lnTo>
                      <a:lnTo>
                        <a:pt x="82" y="2"/>
                      </a:lnTo>
                      <a:lnTo>
                        <a:pt x="91" y="3"/>
                      </a:lnTo>
                      <a:lnTo>
                        <a:pt x="100" y="5"/>
                      </a:lnTo>
                      <a:lnTo>
                        <a:pt x="108" y="8"/>
                      </a:lnTo>
                      <a:lnTo>
                        <a:pt x="116" y="10"/>
                      </a:lnTo>
                      <a:lnTo>
                        <a:pt x="125" y="14"/>
                      </a:lnTo>
                      <a:lnTo>
                        <a:pt x="133" y="17"/>
                      </a:lnTo>
                      <a:lnTo>
                        <a:pt x="140" y="20"/>
                      </a:lnTo>
                      <a:lnTo>
                        <a:pt x="147" y="24"/>
                      </a:lnTo>
                      <a:lnTo>
                        <a:pt x="154" y="28"/>
                      </a:lnTo>
                      <a:lnTo>
                        <a:pt x="160" y="31"/>
                      </a:lnTo>
                      <a:lnTo>
                        <a:pt x="166" y="36"/>
                      </a:lnTo>
                      <a:lnTo>
                        <a:pt x="172" y="40"/>
                      </a:lnTo>
                      <a:lnTo>
                        <a:pt x="177" y="44"/>
                      </a:lnTo>
                      <a:lnTo>
                        <a:pt x="182" y="49"/>
                      </a:lnTo>
                      <a:lnTo>
                        <a:pt x="187" y="54"/>
                      </a:lnTo>
                      <a:lnTo>
                        <a:pt x="191" y="59"/>
                      </a:lnTo>
                      <a:lnTo>
                        <a:pt x="194" y="64"/>
                      </a:lnTo>
                      <a:lnTo>
                        <a:pt x="196" y="69"/>
                      </a:lnTo>
                      <a:lnTo>
                        <a:pt x="198" y="74"/>
                      </a:lnTo>
                      <a:lnTo>
                        <a:pt x="198" y="79"/>
                      </a:lnTo>
                      <a:lnTo>
                        <a:pt x="197" y="83"/>
                      </a:lnTo>
                      <a:lnTo>
                        <a:pt x="194" y="88"/>
                      </a:lnTo>
                      <a:lnTo>
                        <a:pt x="190" y="93"/>
                      </a:lnTo>
                      <a:lnTo>
                        <a:pt x="185" y="97"/>
                      </a:lnTo>
                      <a:lnTo>
                        <a:pt x="178" y="102"/>
                      </a:lnTo>
                      <a:lnTo>
                        <a:pt x="169" y="105"/>
                      </a:lnTo>
                      <a:lnTo>
                        <a:pt x="161" y="108"/>
                      </a:lnTo>
                      <a:lnTo>
                        <a:pt x="152" y="110"/>
                      </a:lnTo>
                      <a:lnTo>
                        <a:pt x="143" y="111"/>
                      </a:lnTo>
                      <a:lnTo>
                        <a:pt x="134" y="111"/>
                      </a:lnTo>
                      <a:lnTo>
                        <a:pt x="125" y="110"/>
                      </a:lnTo>
                      <a:lnTo>
                        <a:pt x="116" y="109"/>
                      </a:lnTo>
                      <a:lnTo>
                        <a:pt x="107" y="108"/>
                      </a:lnTo>
                      <a:lnTo>
                        <a:pt x="98" y="106"/>
                      </a:lnTo>
                      <a:lnTo>
                        <a:pt x="90" y="103"/>
                      </a:lnTo>
                      <a:lnTo>
                        <a:pt x="82" y="100"/>
                      </a:lnTo>
                      <a:lnTo>
                        <a:pt x="74" y="97"/>
                      </a:lnTo>
                      <a:lnTo>
                        <a:pt x="66" y="94"/>
                      </a:lnTo>
                      <a:lnTo>
                        <a:pt x="59" y="90"/>
                      </a:lnTo>
                      <a:lnTo>
                        <a:pt x="52" y="86"/>
                      </a:lnTo>
                      <a:lnTo>
                        <a:pt x="46" y="83"/>
                      </a:lnTo>
                      <a:lnTo>
                        <a:pt x="39" y="79"/>
                      </a:lnTo>
                      <a:lnTo>
                        <a:pt x="33" y="75"/>
                      </a:lnTo>
                      <a:lnTo>
                        <a:pt x="27" y="70"/>
                      </a:lnTo>
                      <a:lnTo>
                        <a:pt x="21" y="66"/>
                      </a:lnTo>
                      <a:lnTo>
                        <a:pt x="16" y="61"/>
                      </a:lnTo>
                      <a:lnTo>
                        <a:pt x="11" y="56"/>
                      </a:lnTo>
                      <a:lnTo>
                        <a:pt x="7" y="52"/>
                      </a:lnTo>
                      <a:lnTo>
                        <a:pt x="4" y="47"/>
                      </a:lnTo>
                      <a:lnTo>
                        <a:pt x="2" y="42"/>
                      </a:lnTo>
                      <a:lnTo>
                        <a:pt x="1" y="37"/>
                      </a:lnTo>
                      <a:lnTo>
                        <a:pt x="0" y="32"/>
                      </a:lnTo>
                      <a:lnTo>
                        <a:pt x="1" y="27"/>
                      </a:lnTo>
                      <a:lnTo>
                        <a:pt x="4" y="23"/>
                      </a:lnTo>
                      <a:lnTo>
                        <a:pt x="8" y="18"/>
                      </a:lnTo>
                      <a:lnTo>
                        <a:pt x="13" y="14"/>
                      </a:lnTo>
                      <a:lnTo>
                        <a:pt x="21" y="10"/>
                      </a:lnTo>
                      <a:close/>
                      <a:moveTo>
                        <a:pt x="160" y="91"/>
                      </a:moveTo>
                      <a:lnTo>
                        <a:pt x="164" y="88"/>
                      </a:lnTo>
                      <a:lnTo>
                        <a:pt x="167" y="85"/>
                      </a:lnTo>
                      <a:lnTo>
                        <a:pt x="168" y="82"/>
                      </a:lnTo>
                      <a:lnTo>
                        <a:pt x="169" y="78"/>
                      </a:lnTo>
                      <a:lnTo>
                        <a:pt x="168" y="75"/>
                      </a:lnTo>
                      <a:lnTo>
                        <a:pt x="167" y="71"/>
                      </a:lnTo>
                      <a:lnTo>
                        <a:pt x="165" y="68"/>
                      </a:lnTo>
                      <a:lnTo>
                        <a:pt x="162" y="64"/>
                      </a:lnTo>
                      <a:lnTo>
                        <a:pt x="158" y="61"/>
                      </a:lnTo>
                      <a:lnTo>
                        <a:pt x="154" y="57"/>
                      </a:lnTo>
                      <a:lnTo>
                        <a:pt x="150" y="54"/>
                      </a:lnTo>
                      <a:lnTo>
                        <a:pt x="146" y="51"/>
                      </a:lnTo>
                      <a:lnTo>
                        <a:pt x="142" y="48"/>
                      </a:lnTo>
                      <a:lnTo>
                        <a:pt x="137" y="45"/>
                      </a:lnTo>
                      <a:lnTo>
                        <a:pt x="133" y="43"/>
                      </a:lnTo>
                      <a:lnTo>
                        <a:pt x="130" y="41"/>
                      </a:lnTo>
                      <a:lnTo>
                        <a:pt x="126" y="38"/>
                      </a:lnTo>
                      <a:lnTo>
                        <a:pt x="121" y="36"/>
                      </a:lnTo>
                      <a:lnTo>
                        <a:pt x="115" y="33"/>
                      </a:lnTo>
                      <a:lnTo>
                        <a:pt x="110" y="30"/>
                      </a:lnTo>
                      <a:lnTo>
                        <a:pt x="105" y="28"/>
                      </a:lnTo>
                      <a:lnTo>
                        <a:pt x="99" y="25"/>
                      </a:lnTo>
                      <a:lnTo>
                        <a:pt x="93" y="23"/>
                      </a:lnTo>
                      <a:lnTo>
                        <a:pt x="87" y="21"/>
                      </a:lnTo>
                      <a:lnTo>
                        <a:pt x="80" y="19"/>
                      </a:lnTo>
                      <a:lnTo>
                        <a:pt x="74" y="17"/>
                      </a:lnTo>
                      <a:lnTo>
                        <a:pt x="68" y="16"/>
                      </a:lnTo>
                      <a:lnTo>
                        <a:pt x="61" y="16"/>
                      </a:lnTo>
                      <a:lnTo>
                        <a:pt x="55" y="16"/>
                      </a:lnTo>
                      <a:lnTo>
                        <a:pt x="49" y="16"/>
                      </a:lnTo>
                      <a:lnTo>
                        <a:pt x="44" y="17"/>
                      </a:lnTo>
                      <a:lnTo>
                        <a:pt x="39" y="20"/>
                      </a:lnTo>
                      <a:lnTo>
                        <a:pt x="34" y="22"/>
                      </a:lnTo>
                      <a:lnTo>
                        <a:pt x="32" y="25"/>
                      </a:lnTo>
                      <a:lnTo>
                        <a:pt x="30" y="28"/>
                      </a:lnTo>
                      <a:lnTo>
                        <a:pt x="30" y="31"/>
                      </a:lnTo>
                      <a:lnTo>
                        <a:pt x="30" y="35"/>
                      </a:lnTo>
                      <a:lnTo>
                        <a:pt x="32" y="38"/>
                      </a:lnTo>
                      <a:lnTo>
                        <a:pt x="34" y="42"/>
                      </a:lnTo>
                      <a:lnTo>
                        <a:pt x="37" y="46"/>
                      </a:lnTo>
                      <a:lnTo>
                        <a:pt x="41" y="49"/>
                      </a:lnTo>
                      <a:lnTo>
                        <a:pt x="44" y="53"/>
                      </a:lnTo>
                      <a:lnTo>
                        <a:pt x="49" y="56"/>
                      </a:lnTo>
                      <a:lnTo>
                        <a:pt x="53" y="60"/>
                      </a:lnTo>
                      <a:lnTo>
                        <a:pt x="57" y="63"/>
                      </a:lnTo>
                      <a:lnTo>
                        <a:pt x="62" y="66"/>
                      </a:lnTo>
                      <a:lnTo>
                        <a:pt x="66" y="68"/>
                      </a:lnTo>
                      <a:lnTo>
                        <a:pt x="70" y="71"/>
                      </a:lnTo>
                      <a:lnTo>
                        <a:pt x="73" y="73"/>
                      </a:lnTo>
                      <a:lnTo>
                        <a:pt x="78" y="75"/>
                      </a:lnTo>
                      <a:lnTo>
                        <a:pt x="82" y="78"/>
                      </a:lnTo>
                      <a:lnTo>
                        <a:pt x="88" y="80"/>
                      </a:lnTo>
                      <a:lnTo>
                        <a:pt x="93" y="83"/>
                      </a:lnTo>
                      <a:lnTo>
                        <a:pt x="99" y="85"/>
                      </a:lnTo>
                      <a:lnTo>
                        <a:pt x="105" y="88"/>
                      </a:lnTo>
                      <a:lnTo>
                        <a:pt x="111" y="90"/>
                      </a:lnTo>
                      <a:lnTo>
                        <a:pt x="117" y="92"/>
                      </a:lnTo>
                      <a:lnTo>
                        <a:pt x="124" y="93"/>
                      </a:lnTo>
                      <a:lnTo>
                        <a:pt x="131" y="94"/>
                      </a:lnTo>
                      <a:lnTo>
                        <a:pt x="137" y="95"/>
                      </a:lnTo>
                      <a:lnTo>
                        <a:pt x="143" y="95"/>
                      </a:lnTo>
                      <a:lnTo>
                        <a:pt x="149" y="94"/>
                      </a:lnTo>
                      <a:lnTo>
                        <a:pt x="154" y="93"/>
                      </a:lnTo>
                      <a:lnTo>
                        <a:pt x="160" y="91"/>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2" name="Freeform 22"/>
                <p:cNvSpPr>
                  <a:spLocks noEditPoints="1"/>
                </p:cNvSpPr>
                <p:nvPr/>
              </p:nvSpPr>
              <p:spPr bwMode="auto">
                <a:xfrm>
                  <a:off x="1691" y="2758"/>
                  <a:ext cx="17" cy="14"/>
                </a:xfrm>
                <a:custGeom>
                  <a:avLst/>
                  <a:gdLst>
                    <a:gd name="T0" fmla="*/ 0 w 196"/>
                    <a:gd name="T1" fmla="*/ 0 h 111"/>
                    <a:gd name="T2" fmla="*/ 0 w 196"/>
                    <a:gd name="T3" fmla="*/ 0 h 111"/>
                    <a:gd name="T4" fmla="*/ 0 w 196"/>
                    <a:gd name="T5" fmla="*/ 0 h 111"/>
                    <a:gd name="T6" fmla="*/ 0 w 196"/>
                    <a:gd name="T7" fmla="*/ 0 h 111"/>
                    <a:gd name="T8" fmla="*/ 0 w 196"/>
                    <a:gd name="T9" fmla="*/ 0 h 111"/>
                    <a:gd name="T10" fmla="*/ 0 w 196"/>
                    <a:gd name="T11" fmla="*/ 0 h 111"/>
                    <a:gd name="T12" fmla="*/ 0 w 196"/>
                    <a:gd name="T13" fmla="*/ 0 h 111"/>
                    <a:gd name="T14" fmla="*/ 0 w 196"/>
                    <a:gd name="T15" fmla="*/ 0 h 111"/>
                    <a:gd name="T16" fmla="*/ 0 w 196"/>
                    <a:gd name="T17" fmla="*/ 0 h 111"/>
                    <a:gd name="T18" fmla="*/ 0 w 196"/>
                    <a:gd name="T19" fmla="*/ 0 h 111"/>
                    <a:gd name="T20" fmla="*/ 0 w 196"/>
                    <a:gd name="T21" fmla="*/ 0 h 111"/>
                    <a:gd name="T22" fmla="*/ 0 w 196"/>
                    <a:gd name="T23" fmla="*/ 0 h 111"/>
                    <a:gd name="T24" fmla="*/ 0 w 196"/>
                    <a:gd name="T25" fmla="*/ 0 h 111"/>
                    <a:gd name="T26" fmla="*/ 0 w 196"/>
                    <a:gd name="T27" fmla="*/ 0 h 111"/>
                    <a:gd name="T28" fmla="*/ 0 w 196"/>
                    <a:gd name="T29" fmla="*/ 0 h 111"/>
                    <a:gd name="T30" fmla="*/ 0 w 196"/>
                    <a:gd name="T31" fmla="*/ 0 h 111"/>
                    <a:gd name="T32" fmla="*/ 0 w 196"/>
                    <a:gd name="T33" fmla="*/ 0 h 111"/>
                    <a:gd name="T34" fmla="*/ 0 w 196"/>
                    <a:gd name="T35" fmla="*/ 0 h 111"/>
                    <a:gd name="T36" fmla="*/ 0 w 196"/>
                    <a:gd name="T37" fmla="*/ 0 h 111"/>
                    <a:gd name="T38" fmla="*/ 0 w 196"/>
                    <a:gd name="T39" fmla="*/ 0 h 111"/>
                    <a:gd name="T40" fmla="*/ 0 w 196"/>
                    <a:gd name="T41" fmla="*/ 0 h 111"/>
                    <a:gd name="T42" fmla="*/ 0 w 196"/>
                    <a:gd name="T43" fmla="*/ 0 h 111"/>
                    <a:gd name="T44" fmla="*/ 0 w 196"/>
                    <a:gd name="T45" fmla="*/ 0 h 111"/>
                    <a:gd name="T46" fmla="*/ 0 w 196"/>
                    <a:gd name="T47" fmla="*/ 0 h 111"/>
                    <a:gd name="T48" fmla="*/ 0 w 196"/>
                    <a:gd name="T49" fmla="*/ 0 h 111"/>
                    <a:gd name="T50" fmla="*/ 0 w 196"/>
                    <a:gd name="T51" fmla="*/ 0 h 111"/>
                    <a:gd name="T52" fmla="*/ 0 w 196"/>
                    <a:gd name="T53" fmla="*/ 0 h 111"/>
                    <a:gd name="T54" fmla="*/ 0 w 196"/>
                    <a:gd name="T55" fmla="*/ 0 h 111"/>
                    <a:gd name="T56" fmla="*/ 0 w 196"/>
                    <a:gd name="T57" fmla="*/ 0 h 111"/>
                    <a:gd name="T58" fmla="*/ 0 w 196"/>
                    <a:gd name="T59" fmla="*/ 0 h 111"/>
                    <a:gd name="T60" fmla="*/ 0 w 196"/>
                    <a:gd name="T61" fmla="*/ 0 h 111"/>
                    <a:gd name="T62" fmla="*/ 0 w 196"/>
                    <a:gd name="T63" fmla="*/ 0 h 111"/>
                    <a:gd name="T64" fmla="*/ 0 w 196"/>
                    <a:gd name="T65" fmla="*/ 0 h 111"/>
                    <a:gd name="T66" fmla="*/ 0 w 196"/>
                    <a:gd name="T67" fmla="*/ 0 h 111"/>
                    <a:gd name="T68" fmla="*/ 0 w 196"/>
                    <a:gd name="T69" fmla="*/ 0 h 111"/>
                    <a:gd name="T70" fmla="*/ 0 w 196"/>
                    <a:gd name="T71" fmla="*/ 0 h 111"/>
                    <a:gd name="T72" fmla="*/ 0 w 196"/>
                    <a:gd name="T73" fmla="*/ 0 h 111"/>
                    <a:gd name="T74" fmla="*/ 0 w 196"/>
                    <a:gd name="T75" fmla="*/ 0 h 111"/>
                    <a:gd name="T76" fmla="*/ 0 w 196"/>
                    <a:gd name="T77" fmla="*/ 0 h 111"/>
                    <a:gd name="T78" fmla="*/ 0 w 196"/>
                    <a:gd name="T79" fmla="*/ 0 h 111"/>
                    <a:gd name="T80" fmla="*/ 0 w 196"/>
                    <a:gd name="T81" fmla="*/ 0 h 111"/>
                    <a:gd name="T82" fmla="*/ 0 w 196"/>
                    <a:gd name="T83" fmla="*/ 0 h 111"/>
                    <a:gd name="T84" fmla="*/ 0 w 196"/>
                    <a:gd name="T85" fmla="*/ 0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6"/>
                    <a:gd name="T130" fmla="*/ 0 h 111"/>
                    <a:gd name="T131" fmla="*/ 196 w 196"/>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6" h="111">
                      <a:moveTo>
                        <a:pt x="21" y="11"/>
                      </a:moveTo>
                      <a:lnTo>
                        <a:pt x="29" y="7"/>
                      </a:lnTo>
                      <a:lnTo>
                        <a:pt x="37" y="4"/>
                      </a:lnTo>
                      <a:lnTo>
                        <a:pt x="46" y="1"/>
                      </a:lnTo>
                      <a:lnTo>
                        <a:pt x="55" y="0"/>
                      </a:lnTo>
                      <a:lnTo>
                        <a:pt x="64" y="0"/>
                      </a:lnTo>
                      <a:lnTo>
                        <a:pt x="73" y="0"/>
                      </a:lnTo>
                      <a:lnTo>
                        <a:pt x="81" y="1"/>
                      </a:lnTo>
                      <a:lnTo>
                        <a:pt x="90" y="4"/>
                      </a:lnTo>
                      <a:lnTo>
                        <a:pt x="99" y="6"/>
                      </a:lnTo>
                      <a:lnTo>
                        <a:pt x="107" y="8"/>
                      </a:lnTo>
                      <a:lnTo>
                        <a:pt x="115" y="11"/>
                      </a:lnTo>
                      <a:lnTo>
                        <a:pt x="123" y="14"/>
                      </a:lnTo>
                      <a:lnTo>
                        <a:pt x="131" y="18"/>
                      </a:lnTo>
                      <a:lnTo>
                        <a:pt x="138" y="21"/>
                      </a:lnTo>
                      <a:lnTo>
                        <a:pt x="145" y="25"/>
                      </a:lnTo>
                      <a:lnTo>
                        <a:pt x="152" y="29"/>
                      </a:lnTo>
                      <a:lnTo>
                        <a:pt x="158" y="32"/>
                      </a:lnTo>
                      <a:lnTo>
                        <a:pt x="164" y="36"/>
                      </a:lnTo>
                      <a:lnTo>
                        <a:pt x="170" y="40"/>
                      </a:lnTo>
                      <a:lnTo>
                        <a:pt x="175" y="45"/>
                      </a:lnTo>
                      <a:lnTo>
                        <a:pt x="180" y="49"/>
                      </a:lnTo>
                      <a:lnTo>
                        <a:pt x="185" y="54"/>
                      </a:lnTo>
                      <a:lnTo>
                        <a:pt x="189" y="59"/>
                      </a:lnTo>
                      <a:lnTo>
                        <a:pt x="192" y="64"/>
                      </a:lnTo>
                      <a:lnTo>
                        <a:pt x="194" y="69"/>
                      </a:lnTo>
                      <a:lnTo>
                        <a:pt x="196" y="74"/>
                      </a:lnTo>
                      <a:lnTo>
                        <a:pt x="196" y="79"/>
                      </a:lnTo>
                      <a:lnTo>
                        <a:pt x="195" y="83"/>
                      </a:lnTo>
                      <a:lnTo>
                        <a:pt x="192" y="88"/>
                      </a:lnTo>
                      <a:lnTo>
                        <a:pt x="188" y="93"/>
                      </a:lnTo>
                      <a:lnTo>
                        <a:pt x="183" y="97"/>
                      </a:lnTo>
                      <a:lnTo>
                        <a:pt x="176" y="102"/>
                      </a:lnTo>
                      <a:lnTo>
                        <a:pt x="167" y="105"/>
                      </a:lnTo>
                      <a:lnTo>
                        <a:pt x="159" y="108"/>
                      </a:lnTo>
                      <a:lnTo>
                        <a:pt x="150" y="110"/>
                      </a:lnTo>
                      <a:lnTo>
                        <a:pt x="142" y="111"/>
                      </a:lnTo>
                      <a:lnTo>
                        <a:pt x="133" y="111"/>
                      </a:lnTo>
                      <a:lnTo>
                        <a:pt x="124" y="111"/>
                      </a:lnTo>
                      <a:lnTo>
                        <a:pt x="115" y="110"/>
                      </a:lnTo>
                      <a:lnTo>
                        <a:pt x="106" y="108"/>
                      </a:lnTo>
                      <a:lnTo>
                        <a:pt x="98" y="106"/>
                      </a:lnTo>
                      <a:lnTo>
                        <a:pt x="89" y="104"/>
                      </a:lnTo>
                      <a:lnTo>
                        <a:pt x="81" y="101"/>
                      </a:lnTo>
                      <a:lnTo>
                        <a:pt x="73" y="98"/>
                      </a:lnTo>
                      <a:lnTo>
                        <a:pt x="65" y="94"/>
                      </a:lnTo>
                      <a:lnTo>
                        <a:pt x="58" y="91"/>
                      </a:lnTo>
                      <a:lnTo>
                        <a:pt x="51" y="87"/>
                      </a:lnTo>
                      <a:lnTo>
                        <a:pt x="45" y="84"/>
                      </a:lnTo>
                      <a:lnTo>
                        <a:pt x="38" y="80"/>
                      </a:lnTo>
                      <a:lnTo>
                        <a:pt x="33" y="76"/>
                      </a:lnTo>
                      <a:lnTo>
                        <a:pt x="27" y="71"/>
                      </a:lnTo>
                      <a:lnTo>
                        <a:pt x="21" y="67"/>
                      </a:lnTo>
                      <a:lnTo>
                        <a:pt x="16" y="62"/>
                      </a:lnTo>
                      <a:lnTo>
                        <a:pt x="12" y="57"/>
                      </a:lnTo>
                      <a:lnTo>
                        <a:pt x="8" y="53"/>
                      </a:lnTo>
                      <a:lnTo>
                        <a:pt x="4" y="48"/>
                      </a:lnTo>
                      <a:lnTo>
                        <a:pt x="2" y="43"/>
                      </a:lnTo>
                      <a:lnTo>
                        <a:pt x="0" y="38"/>
                      </a:lnTo>
                      <a:lnTo>
                        <a:pt x="0" y="33"/>
                      </a:lnTo>
                      <a:lnTo>
                        <a:pt x="2" y="28"/>
                      </a:lnTo>
                      <a:lnTo>
                        <a:pt x="4" y="24"/>
                      </a:lnTo>
                      <a:lnTo>
                        <a:pt x="8" y="19"/>
                      </a:lnTo>
                      <a:lnTo>
                        <a:pt x="13" y="15"/>
                      </a:lnTo>
                      <a:lnTo>
                        <a:pt x="21" y="11"/>
                      </a:lnTo>
                      <a:close/>
                      <a:moveTo>
                        <a:pt x="158" y="92"/>
                      </a:moveTo>
                      <a:lnTo>
                        <a:pt x="162" y="89"/>
                      </a:lnTo>
                      <a:lnTo>
                        <a:pt x="165" y="86"/>
                      </a:lnTo>
                      <a:lnTo>
                        <a:pt x="166" y="83"/>
                      </a:lnTo>
                      <a:lnTo>
                        <a:pt x="167" y="79"/>
                      </a:lnTo>
                      <a:lnTo>
                        <a:pt x="166" y="76"/>
                      </a:lnTo>
                      <a:lnTo>
                        <a:pt x="165" y="72"/>
                      </a:lnTo>
                      <a:lnTo>
                        <a:pt x="163" y="68"/>
                      </a:lnTo>
                      <a:lnTo>
                        <a:pt x="160" y="65"/>
                      </a:lnTo>
                      <a:lnTo>
                        <a:pt x="156" y="61"/>
                      </a:lnTo>
                      <a:lnTo>
                        <a:pt x="152" y="58"/>
                      </a:lnTo>
                      <a:lnTo>
                        <a:pt x="148" y="54"/>
                      </a:lnTo>
                      <a:lnTo>
                        <a:pt x="144" y="51"/>
                      </a:lnTo>
                      <a:lnTo>
                        <a:pt x="140" y="48"/>
                      </a:lnTo>
                      <a:lnTo>
                        <a:pt x="135" y="45"/>
                      </a:lnTo>
                      <a:lnTo>
                        <a:pt x="131" y="43"/>
                      </a:lnTo>
                      <a:lnTo>
                        <a:pt x="128" y="41"/>
                      </a:lnTo>
                      <a:lnTo>
                        <a:pt x="124" y="38"/>
                      </a:lnTo>
                      <a:lnTo>
                        <a:pt x="119" y="36"/>
                      </a:lnTo>
                      <a:lnTo>
                        <a:pt x="114" y="33"/>
                      </a:lnTo>
                      <a:lnTo>
                        <a:pt x="109" y="31"/>
                      </a:lnTo>
                      <a:lnTo>
                        <a:pt x="104" y="28"/>
                      </a:lnTo>
                      <a:lnTo>
                        <a:pt x="98" y="26"/>
                      </a:lnTo>
                      <a:lnTo>
                        <a:pt x="92" y="24"/>
                      </a:lnTo>
                      <a:lnTo>
                        <a:pt x="86" y="22"/>
                      </a:lnTo>
                      <a:lnTo>
                        <a:pt x="79" y="20"/>
                      </a:lnTo>
                      <a:lnTo>
                        <a:pt x="73" y="18"/>
                      </a:lnTo>
                      <a:lnTo>
                        <a:pt x="67" y="17"/>
                      </a:lnTo>
                      <a:lnTo>
                        <a:pt x="61" y="17"/>
                      </a:lnTo>
                      <a:lnTo>
                        <a:pt x="55" y="17"/>
                      </a:lnTo>
                      <a:lnTo>
                        <a:pt x="49" y="17"/>
                      </a:lnTo>
                      <a:lnTo>
                        <a:pt x="44" y="18"/>
                      </a:lnTo>
                      <a:lnTo>
                        <a:pt x="39" y="21"/>
                      </a:lnTo>
                      <a:lnTo>
                        <a:pt x="34" y="23"/>
                      </a:lnTo>
                      <a:lnTo>
                        <a:pt x="32" y="26"/>
                      </a:lnTo>
                      <a:lnTo>
                        <a:pt x="30" y="29"/>
                      </a:lnTo>
                      <a:lnTo>
                        <a:pt x="30" y="32"/>
                      </a:lnTo>
                      <a:lnTo>
                        <a:pt x="30" y="36"/>
                      </a:lnTo>
                      <a:lnTo>
                        <a:pt x="32" y="39"/>
                      </a:lnTo>
                      <a:lnTo>
                        <a:pt x="34" y="43"/>
                      </a:lnTo>
                      <a:lnTo>
                        <a:pt x="37" y="46"/>
                      </a:lnTo>
                      <a:lnTo>
                        <a:pt x="40" y="50"/>
                      </a:lnTo>
                      <a:lnTo>
                        <a:pt x="44" y="53"/>
                      </a:lnTo>
                      <a:lnTo>
                        <a:pt x="48" y="57"/>
                      </a:lnTo>
                      <a:lnTo>
                        <a:pt x="52" y="60"/>
                      </a:lnTo>
                      <a:lnTo>
                        <a:pt x="56" y="63"/>
                      </a:lnTo>
                      <a:lnTo>
                        <a:pt x="61" y="66"/>
                      </a:lnTo>
                      <a:lnTo>
                        <a:pt x="65" y="68"/>
                      </a:lnTo>
                      <a:lnTo>
                        <a:pt x="69" y="71"/>
                      </a:lnTo>
                      <a:lnTo>
                        <a:pt x="72" y="73"/>
                      </a:lnTo>
                      <a:lnTo>
                        <a:pt x="77" y="75"/>
                      </a:lnTo>
                      <a:lnTo>
                        <a:pt x="81" y="78"/>
                      </a:lnTo>
                      <a:lnTo>
                        <a:pt x="87" y="80"/>
                      </a:lnTo>
                      <a:lnTo>
                        <a:pt x="92" y="83"/>
                      </a:lnTo>
                      <a:lnTo>
                        <a:pt x="98" y="86"/>
                      </a:lnTo>
                      <a:lnTo>
                        <a:pt x="104" y="88"/>
                      </a:lnTo>
                      <a:lnTo>
                        <a:pt x="110" y="90"/>
                      </a:lnTo>
                      <a:lnTo>
                        <a:pt x="116" y="92"/>
                      </a:lnTo>
                      <a:lnTo>
                        <a:pt x="122" y="94"/>
                      </a:lnTo>
                      <a:lnTo>
                        <a:pt x="129" y="95"/>
                      </a:lnTo>
                      <a:lnTo>
                        <a:pt x="135" y="96"/>
                      </a:lnTo>
                      <a:lnTo>
                        <a:pt x="141" y="96"/>
                      </a:lnTo>
                      <a:lnTo>
                        <a:pt x="147" y="95"/>
                      </a:lnTo>
                      <a:lnTo>
                        <a:pt x="152" y="94"/>
                      </a:lnTo>
                      <a:lnTo>
                        <a:pt x="158" y="92"/>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3" name="Freeform 23"/>
                <p:cNvSpPr>
                  <a:spLocks/>
                </p:cNvSpPr>
                <p:nvPr/>
              </p:nvSpPr>
              <p:spPr bwMode="auto">
                <a:xfrm>
                  <a:off x="1516" y="2791"/>
                  <a:ext cx="24" cy="19"/>
                </a:xfrm>
                <a:custGeom>
                  <a:avLst/>
                  <a:gdLst>
                    <a:gd name="T0" fmla="*/ 0 w 290"/>
                    <a:gd name="T1" fmla="*/ 0 h 184"/>
                    <a:gd name="T2" fmla="*/ 0 w 290"/>
                    <a:gd name="T3" fmla="*/ 0 h 184"/>
                    <a:gd name="T4" fmla="*/ 0 w 290"/>
                    <a:gd name="T5" fmla="*/ 0 h 184"/>
                    <a:gd name="T6" fmla="*/ 0 w 290"/>
                    <a:gd name="T7" fmla="*/ 0 h 184"/>
                    <a:gd name="T8" fmla="*/ 0 w 290"/>
                    <a:gd name="T9" fmla="*/ 0 h 184"/>
                    <a:gd name="T10" fmla="*/ 0 w 290"/>
                    <a:gd name="T11" fmla="*/ 0 h 184"/>
                    <a:gd name="T12" fmla="*/ 0 w 290"/>
                    <a:gd name="T13" fmla="*/ 0 h 184"/>
                    <a:gd name="T14" fmla="*/ 0 w 290"/>
                    <a:gd name="T15" fmla="*/ 0 h 184"/>
                    <a:gd name="T16" fmla="*/ 0 w 290"/>
                    <a:gd name="T17" fmla="*/ 0 h 184"/>
                    <a:gd name="T18" fmla="*/ 0 w 290"/>
                    <a:gd name="T19" fmla="*/ 0 h 184"/>
                    <a:gd name="T20" fmla="*/ 0 w 290"/>
                    <a:gd name="T21" fmla="*/ 0 h 184"/>
                    <a:gd name="T22" fmla="*/ 0 w 290"/>
                    <a:gd name="T23" fmla="*/ 0 h 184"/>
                    <a:gd name="T24" fmla="*/ 0 w 290"/>
                    <a:gd name="T25" fmla="*/ 0 h 184"/>
                    <a:gd name="T26" fmla="*/ 0 w 290"/>
                    <a:gd name="T27" fmla="*/ 0 h 184"/>
                    <a:gd name="T28" fmla="*/ 0 w 290"/>
                    <a:gd name="T29" fmla="*/ 0 h 184"/>
                    <a:gd name="T30" fmla="*/ 0 w 290"/>
                    <a:gd name="T31" fmla="*/ 0 h 184"/>
                    <a:gd name="T32" fmla="*/ 0 w 290"/>
                    <a:gd name="T33" fmla="*/ 0 h 184"/>
                    <a:gd name="T34" fmla="*/ 0 w 290"/>
                    <a:gd name="T35" fmla="*/ 0 h 184"/>
                    <a:gd name="T36" fmla="*/ 0 w 290"/>
                    <a:gd name="T37" fmla="*/ 0 h 184"/>
                    <a:gd name="T38" fmla="*/ 0 w 290"/>
                    <a:gd name="T39" fmla="*/ 0 h 184"/>
                    <a:gd name="T40" fmla="*/ 0 w 290"/>
                    <a:gd name="T41" fmla="*/ 0 h 184"/>
                    <a:gd name="T42" fmla="*/ 0 w 290"/>
                    <a:gd name="T43" fmla="*/ 0 h 184"/>
                    <a:gd name="T44" fmla="*/ 0 w 290"/>
                    <a:gd name="T45" fmla="*/ 0 h 184"/>
                    <a:gd name="T46" fmla="*/ 0 w 290"/>
                    <a:gd name="T47" fmla="*/ 0 h 184"/>
                    <a:gd name="T48" fmla="*/ 0 w 290"/>
                    <a:gd name="T49" fmla="*/ 0 h 184"/>
                    <a:gd name="T50" fmla="*/ 0 w 290"/>
                    <a:gd name="T51" fmla="*/ 0 h 184"/>
                    <a:gd name="T52" fmla="*/ 0 w 290"/>
                    <a:gd name="T53" fmla="*/ 0 h 184"/>
                    <a:gd name="T54" fmla="*/ 0 w 290"/>
                    <a:gd name="T55" fmla="*/ 0 h 184"/>
                    <a:gd name="T56" fmla="*/ 0 w 290"/>
                    <a:gd name="T57" fmla="*/ 0 h 184"/>
                    <a:gd name="T58" fmla="*/ 0 w 290"/>
                    <a:gd name="T59" fmla="*/ 0 h 184"/>
                    <a:gd name="T60" fmla="*/ 0 w 290"/>
                    <a:gd name="T61" fmla="*/ 0 h 184"/>
                    <a:gd name="T62" fmla="*/ 0 w 290"/>
                    <a:gd name="T63" fmla="*/ 0 h 184"/>
                    <a:gd name="T64" fmla="*/ 0 w 290"/>
                    <a:gd name="T65" fmla="*/ 0 h 184"/>
                    <a:gd name="T66" fmla="*/ 0 w 290"/>
                    <a:gd name="T67" fmla="*/ 0 h 184"/>
                    <a:gd name="T68" fmla="*/ 0 w 290"/>
                    <a:gd name="T69" fmla="*/ 0 h 184"/>
                    <a:gd name="T70" fmla="*/ 0 w 290"/>
                    <a:gd name="T71" fmla="*/ 0 h 184"/>
                    <a:gd name="T72" fmla="*/ 0 w 290"/>
                    <a:gd name="T73" fmla="*/ 0 h 184"/>
                    <a:gd name="T74" fmla="*/ 0 w 290"/>
                    <a:gd name="T75" fmla="*/ 0 h 184"/>
                    <a:gd name="T76" fmla="*/ 0 w 290"/>
                    <a:gd name="T77" fmla="*/ 0 h 184"/>
                    <a:gd name="T78" fmla="*/ 0 w 290"/>
                    <a:gd name="T79" fmla="*/ 0 h 184"/>
                    <a:gd name="T80" fmla="*/ 0 w 290"/>
                    <a:gd name="T81" fmla="*/ 0 h 184"/>
                    <a:gd name="T82" fmla="*/ 0 w 290"/>
                    <a:gd name="T83" fmla="*/ 0 h 184"/>
                    <a:gd name="T84" fmla="*/ 0 w 290"/>
                    <a:gd name="T85" fmla="*/ 0 h 184"/>
                    <a:gd name="T86" fmla="*/ 0 w 290"/>
                    <a:gd name="T87" fmla="*/ 0 h 184"/>
                    <a:gd name="T88" fmla="*/ 0 w 290"/>
                    <a:gd name="T89" fmla="*/ 0 h 184"/>
                    <a:gd name="T90" fmla="*/ 0 w 290"/>
                    <a:gd name="T91" fmla="*/ 0 h 184"/>
                    <a:gd name="T92" fmla="*/ 0 w 290"/>
                    <a:gd name="T93" fmla="*/ 0 h 184"/>
                    <a:gd name="T94" fmla="*/ 0 w 290"/>
                    <a:gd name="T95" fmla="*/ 0 h 184"/>
                    <a:gd name="T96" fmla="*/ 0 w 290"/>
                    <a:gd name="T97" fmla="*/ 0 h 184"/>
                    <a:gd name="T98" fmla="*/ 0 w 290"/>
                    <a:gd name="T99" fmla="*/ 0 h 184"/>
                    <a:gd name="T100" fmla="*/ 0 w 290"/>
                    <a:gd name="T101" fmla="*/ 0 h 184"/>
                    <a:gd name="T102" fmla="*/ 0 w 290"/>
                    <a:gd name="T103" fmla="*/ 0 h 184"/>
                    <a:gd name="T104" fmla="*/ 0 w 290"/>
                    <a:gd name="T105" fmla="*/ 0 h 184"/>
                    <a:gd name="T106" fmla="*/ 0 w 290"/>
                    <a:gd name="T107" fmla="*/ 0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0"/>
                    <a:gd name="T163" fmla="*/ 0 h 184"/>
                    <a:gd name="T164" fmla="*/ 290 w 290"/>
                    <a:gd name="T165" fmla="*/ 184 h 18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0" h="184">
                      <a:moveTo>
                        <a:pt x="122" y="19"/>
                      </a:moveTo>
                      <a:lnTo>
                        <a:pt x="117" y="19"/>
                      </a:lnTo>
                      <a:lnTo>
                        <a:pt x="113" y="20"/>
                      </a:lnTo>
                      <a:lnTo>
                        <a:pt x="110" y="21"/>
                      </a:lnTo>
                      <a:lnTo>
                        <a:pt x="106" y="22"/>
                      </a:lnTo>
                      <a:lnTo>
                        <a:pt x="103" y="23"/>
                      </a:lnTo>
                      <a:lnTo>
                        <a:pt x="99" y="24"/>
                      </a:lnTo>
                      <a:lnTo>
                        <a:pt x="96" y="25"/>
                      </a:lnTo>
                      <a:lnTo>
                        <a:pt x="93" y="25"/>
                      </a:lnTo>
                      <a:lnTo>
                        <a:pt x="90" y="26"/>
                      </a:lnTo>
                      <a:lnTo>
                        <a:pt x="87" y="27"/>
                      </a:lnTo>
                      <a:lnTo>
                        <a:pt x="84" y="28"/>
                      </a:lnTo>
                      <a:lnTo>
                        <a:pt x="81" y="29"/>
                      </a:lnTo>
                      <a:lnTo>
                        <a:pt x="78" y="30"/>
                      </a:lnTo>
                      <a:lnTo>
                        <a:pt x="75" y="32"/>
                      </a:lnTo>
                      <a:lnTo>
                        <a:pt x="72" y="33"/>
                      </a:lnTo>
                      <a:lnTo>
                        <a:pt x="69" y="35"/>
                      </a:lnTo>
                      <a:lnTo>
                        <a:pt x="65" y="36"/>
                      </a:lnTo>
                      <a:lnTo>
                        <a:pt x="62" y="38"/>
                      </a:lnTo>
                      <a:lnTo>
                        <a:pt x="58" y="41"/>
                      </a:lnTo>
                      <a:lnTo>
                        <a:pt x="55" y="43"/>
                      </a:lnTo>
                      <a:lnTo>
                        <a:pt x="53" y="45"/>
                      </a:lnTo>
                      <a:lnTo>
                        <a:pt x="50" y="47"/>
                      </a:lnTo>
                      <a:lnTo>
                        <a:pt x="48" y="50"/>
                      </a:lnTo>
                      <a:lnTo>
                        <a:pt x="47" y="52"/>
                      </a:lnTo>
                      <a:lnTo>
                        <a:pt x="46" y="54"/>
                      </a:lnTo>
                      <a:lnTo>
                        <a:pt x="45" y="57"/>
                      </a:lnTo>
                      <a:lnTo>
                        <a:pt x="45" y="59"/>
                      </a:lnTo>
                      <a:lnTo>
                        <a:pt x="46" y="62"/>
                      </a:lnTo>
                      <a:lnTo>
                        <a:pt x="47" y="64"/>
                      </a:lnTo>
                      <a:lnTo>
                        <a:pt x="50" y="67"/>
                      </a:lnTo>
                      <a:lnTo>
                        <a:pt x="53" y="69"/>
                      </a:lnTo>
                      <a:lnTo>
                        <a:pt x="57" y="72"/>
                      </a:lnTo>
                      <a:lnTo>
                        <a:pt x="65" y="75"/>
                      </a:lnTo>
                      <a:lnTo>
                        <a:pt x="74" y="77"/>
                      </a:lnTo>
                      <a:lnTo>
                        <a:pt x="85" y="78"/>
                      </a:lnTo>
                      <a:lnTo>
                        <a:pt x="96" y="78"/>
                      </a:lnTo>
                      <a:lnTo>
                        <a:pt x="108" y="77"/>
                      </a:lnTo>
                      <a:lnTo>
                        <a:pt x="121" y="75"/>
                      </a:lnTo>
                      <a:lnTo>
                        <a:pt x="135" y="73"/>
                      </a:lnTo>
                      <a:lnTo>
                        <a:pt x="148" y="71"/>
                      </a:lnTo>
                      <a:lnTo>
                        <a:pt x="164" y="69"/>
                      </a:lnTo>
                      <a:lnTo>
                        <a:pt x="178" y="67"/>
                      </a:lnTo>
                      <a:lnTo>
                        <a:pt x="193" y="67"/>
                      </a:lnTo>
                      <a:lnTo>
                        <a:pt x="207" y="67"/>
                      </a:lnTo>
                      <a:lnTo>
                        <a:pt x="222" y="69"/>
                      </a:lnTo>
                      <a:lnTo>
                        <a:pt x="236" y="72"/>
                      </a:lnTo>
                      <a:lnTo>
                        <a:pt x="251" y="77"/>
                      </a:lnTo>
                      <a:lnTo>
                        <a:pt x="265" y="84"/>
                      </a:lnTo>
                      <a:lnTo>
                        <a:pt x="272" y="89"/>
                      </a:lnTo>
                      <a:lnTo>
                        <a:pt x="279" y="94"/>
                      </a:lnTo>
                      <a:lnTo>
                        <a:pt x="284" y="99"/>
                      </a:lnTo>
                      <a:lnTo>
                        <a:pt x="287" y="104"/>
                      </a:lnTo>
                      <a:lnTo>
                        <a:pt x="289" y="109"/>
                      </a:lnTo>
                      <a:lnTo>
                        <a:pt x="290" y="115"/>
                      </a:lnTo>
                      <a:lnTo>
                        <a:pt x="290" y="120"/>
                      </a:lnTo>
                      <a:lnTo>
                        <a:pt x="289" y="125"/>
                      </a:lnTo>
                      <a:lnTo>
                        <a:pt x="286" y="130"/>
                      </a:lnTo>
                      <a:lnTo>
                        <a:pt x="283" y="135"/>
                      </a:lnTo>
                      <a:lnTo>
                        <a:pt x="278" y="141"/>
                      </a:lnTo>
                      <a:lnTo>
                        <a:pt x="273" y="146"/>
                      </a:lnTo>
                      <a:lnTo>
                        <a:pt x="267" y="150"/>
                      </a:lnTo>
                      <a:lnTo>
                        <a:pt x="260" y="155"/>
                      </a:lnTo>
                      <a:lnTo>
                        <a:pt x="252" y="160"/>
                      </a:lnTo>
                      <a:lnTo>
                        <a:pt x="244" y="165"/>
                      </a:lnTo>
                      <a:lnTo>
                        <a:pt x="240" y="166"/>
                      </a:lnTo>
                      <a:lnTo>
                        <a:pt x="237" y="167"/>
                      </a:lnTo>
                      <a:lnTo>
                        <a:pt x="234" y="169"/>
                      </a:lnTo>
                      <a:lnTo>
                        <a:pt x="230" y="170"/>
                      </a:lnTo>
                      <a:lnTo>
                        <a:pt x="227" y="171"/>
                      </a:lnTo>
                      <a:lnTo>
                        <a:pt x="223" y="173"/>
                      </a:lnTo>
                      <a:lnTo>
                        <a:pt x="219" y="174"/>
                      </a:lnTo>
                      <a:lnTo>
                        <a:pt x="216" y="175"/>
                      </a:lnTo>
                      <a:lnTo>
                        <a:pt x="212" y="176"/>
                      </a:lnTo>
                      <a:lnTo>
                        <a:pt x="208" y="177"/>
                      </a:lnTo>
                      <a:lnTo>
                        <a:pt x="204" y="178"/>
                      </a:lnTo>
                      <a:lnTo>
                        <a:pt x="200" y="180"/>
                      </a:lnTo>
                      <a:lnTo>
                        <a:pt x="196" y="181"/>
                      </a:lnTo>
                      <a:lnTo>
                        <a:pt x="192" y="182"/>
                      </a:lnTo>
                      <a:lnTo>
                        <a:pt x="188" y="183"/>
                      </a:lnTo>
                      <a:lnTo>
                        <a:pt x="185" y="184"/>
                      </a:lnTo>
                      <a:lnTo>
                        <a:pt x="160" y="165"/>
                      </a:lnTo>
                      <a:lnTo>
                        <a:pt x="163" y="164"/>
                      </a:lnTo>
                      <a:lnTo>
                        <a:pt x="166" y="163"/>
                      </a:lnTo>
                      <a:lnTo>
                        <a:pt x="169" y="162"/>
                      </a:lnTo>
                      <a:lnTo>
                        <a:pt x="173" y="161"/>
                      </a:lnTo>
                      <a:lnTo>
                        <a:pt x="177" y="160"/>
                      </a:lnTo>
                      <a:lnTo>
                        <a:pt x="181" y="159"/>
                      </a:lnTo>
                      <a:lnTo>
                        <a:pt x="185" y="158"/>
                      </a:lnTo>
                      <a:lnTo>
                        <a:pt x="189" y="157"/>
                      </a:lnTo>
                      <a:lnTo>
                        <a:pt x="193" y="156"/>
                      </a:lnTo>
                      <a:lnTo>
                        <a:pt x="197" y="154"/>
                      </a:lnTo>
                      <a:lnTo>
                        <a:pt x="201" y="153"/>
                      </a:lnTo>
                      <a:lnTo>
                        <a:pt x="205" y="151"/>
                      </a:lnTo>
                      <a:lnTo>
                        <a:pt x="209" y="150"/>
                      </a:lnTo>
                      <a:lnTo>
                        <a:pt x="212" y="148"/>
                      </a:lnTo>
                      <a:lnTo>
                        <a:pt x="216" y="147"/>
                      </a:lnTo>
                      <a:lnTo>
                        <a:pt x="220" y="146"/>
                      </a:lnTo>
                      <a:lnTo>
                        <a:pt x="223" y="144"/>
                      </a:lnTo>
                      <a:lnTo>
                        <a:pt x="226" y="142"/>
                      </a:lnTo>
                      <a:lnTo>
                        <a:pt x="230" y="139"/>
                      </a:lnTo>
                      <a:lnTo>
                        <a:pt x="233" y="137"/>
                      </a:lnTo>
                      <a:lnTo>
                        <a:pt x="236" y="134"/>
                      </a:lnTo>
                      <a:lnTo>
                        <a:pt x="238" y="132"/>
                      </a:lnTo>
                      <a:lnTo>
                        <a:pt x="240" y="129"/>
                      </a:lnTo>
                      <a:lnTo>
                        <a:pt x="242" y="126"/>
                      </a:lnTo>
                      <a:lnTo>
                        <a:pt x="243" y="123"/>
                      </a:lnTo>
                      <a:lnTo>
                        <a:pt x="243" y="120"/>
                      </a:lnTo>
                      <a:lnTo>
                        <a:pt x="243" y="117"/>
                      </a:lnTo>
                      <a:lnTo>
                        <a:pt x="242" y="113"/>
                      </a:lnTo>
                      <a:lnTo>
                        <a:pt x="240" y="110"/>
                      </a:lnTo>
                      <a:lnTo>
                        <a:pt x="238" y="107"/>
                      </a:lnTo>
                      <a:lnTo>
                        <a:pt x="235" y="104"/>
                      </a:lnTo>
                      <a:lnTo>
                        <a:pt x="231" y="102"/>
                      </a:lnTo>
                      <a:lnTo>
                        <a:pt x="221" y="97"/>
                      </a:lnTo>
                      <a:lnTo>
                        <a:pt x="210" y="95"/>
                      </a:lnTo>
                      <a:lnTo>
                        <a:pt x="199" y="94"/>
                      </a:lnTo>
                      <a:lnTo>
                        <a:pt x="187" y="94"/>
                      </a:lnTo>
                      <a:lnTo>
                        <a:pt x="174" y="95"/>
                      </a:lnTo>
                      <a:lnTo>
                        <a:pt x="161" y="96"/>
                      </a:lnTo>
                      <a:lnTo>
                        <a:pt x="147" y="98"/>
                      </a:lnTo>
                      <a:lnTo>
                        <a:pt x="133" y="101"/>
                      </a:lnTo>
                      <a:lnTo>
                        <a:pt x="119" y="103"/>
                      </a:lnTo>
                      <a:lnTo>
                        <a:pt x="105" y="104"/>
                      </a:lnTo>
                      <a:lnTo>
                        <a:pt x="91" y="105"/>
                      </a:lnTo>
                      <a:lnTo>
                        <a:pt x="77" y="106"/>
                      </a:lnTo>
                      <a:lnTo>
                        <a:pt x="63" y="105"/>
                      </a:lnTo>
                      <a:lnTo>
                        <a:pt x="50" y="102"/>
                      </a:lnTo>
                      <a:lnTo>
                        <a:pt x="36" y="98"/>
                      </a:lnTo>
                      <a:lnTo>
                        <a:pt x="24" y="92"/>
                      </a:lnTo>
                      <a:lnTo>
                        <a:pt x="17" y="87"/>
                      </a:lnTo>
                      <a:lnTo>
                        <a:pt x="11" y="83"/>
                      </a:lnTo>
                      <a:lnTo>
                        <a:pt x="7" y="78"/>
                      </a:lnTo>
                      <a:lnTo>
                        <a:pt x="4" y="74"/>
                      </a:lnTo>
                      <a:lnTo>
                        <a:pt x="1" y="69"/>
                      </a:lnTo>
                      <a:lnTo>
                        <a:pt x="0" y="64"/>
                      </a:lnTo>
                      <a:lnTo>
                        <a:pt x="0" y="59"/>
                      </a:lnTo>
                      <a:lnTo>
                        <a:pt x="1" y="55"/>
                      </a:lnTo>
                      <a:lnTo>
                        <a:pt x="3" y="50"/>
                      </a:lnTo>
                      <a:lnTo>
                        <a:pt x="6" y="45"/>
                      </a:lnTo>
                      <a:lnTo>
                        <a:pt x="9" y="41"/>
                      </a:lnTo>
                      <a:lnTo>
                        <a:pt x="14" y="36"/>
                      </a:lnTo>
                      <a:lnTo>
                        <a:pt x="19" y="32"/>
                      </a:lnTo>
                      <a:lnTo>
                        <a:pt x="25" y="28"/>
                      </a:lnTo>
                      <a:lnTo>
                        <a:pt x="32" y="24"/>
                      </a:lnTo>
                      <a:lnTo>
                        <a:pt x="40" y="20"/>
                      </a:lnTo>
                      <a:lnTo>
                        <a:pt x="43" y="18"/>
                      </a:lnTo>
                      <a:lnTo>
                        <a:pt x="46" y="17"/>
                      </a:lnTo>
                      <a:lnTo>
                        <a:pt x="49" y="15"/>
                      </a:lnTo>
                      <a:lnTo>
                        <a:pt x="52" y="14"/>
                      </a:lnTo>
                      <a:lnTo>
                        <a:pt x="56" y="12"/>
                      </a:lnTo>
                      <a:lnTo>
                        <a:pt x="59" y="11"/>
                      </a:lnTo>
                      <a:lnTo>
                        <a:pt x="63" y="10"/>
                      </a:lnTo>
                      <a:lnTo>
                        <a:pt x="67" y="8"/>
                      </a:lnTo>
                      <a:lnTo>
                        <a:pt x="70" y="7"/>
                      </a:lnTo>
                      <a:lnTo>
                        <a:pt x="74" y="6"/>
                      </a:lnTo>
                      <a:lnTo>
                        <a:pt x="78" y="5"/>
                      </a:lnTo>
                      <a:lnTo>
                        <a:pt x="82" y="4"/>
                      </a:lnTo>
                      <a:lnTo>
                        <a:pt x="86" y="3"/>
                      </a:lnTo>
                      <a:lnTo>
                        <a:pt x="90" y="1"/>
                      </a:lnTo>
                      <a:lnTo>
                        <a:pt x="94" y="0"/>
                      </a:lnTo>
                      <a:lnTo>
                        <a:pt x="98" y="0"/>
                      </a:lnTo>
                      <a:lnTo>
                        <a:pt x="122" y="1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4" name="Freeform 24"/>
                <p:cNvSpPr>
                  <a:spLocks/>
                </p:cNvSpPr>
                <p:nvPr/>
              </p:nvSpPr>
              <p:spPr bwMode="auto">
                <a:xfrm>
                  <a:off x="1530" y="2787"/>
                  <a:ext cx="31" cy="16"/>
                </a:xfrm>
                <a:custGeom>
                  <a:avLst/>
                  <a:gdLst>
                    <a:gd name="T0" fmla="*/ 0 w 347"/>
                    <a:gd name="T1" fmla="*/ 0 h 186"/>
                    <a:gd name="T2" fmla="*/ 0 w 347"/>
                    <a:gd name="T3" fmla="*/ 0 h 186"/>
                    <a:gd name="T4" fmla="*/ 0 w 347"/>
                    <a:gd name="T5" fmla="*/ 0 h 186"/>
                    <a:gd name="T6" fmla="*/ 0 w 347"/>
                    <a:gd name="T7" fmla="*/ 0 h 186"/>
                    <a:gd name="T8" fmla="*/ 0 w 347"/>
                    <a:gd name="T9" fmla="*/ 0 h 186"/>
                    <a:gd name="T10" fmla="*/ 0 w 347"/>
                    <a:gd name="T11" fmla="*/ 0 h 186"/>
                    <a:gd name="T12" fmla="*/ 0 w 347"/>
                    <a:gd name="T13" fmla="*/ 0 h 186"/>
                    <a:gd name="T14" fmla="*/ 0 w 347"/>
                    <a:gd name="T15" fmla="*/ 0 h 186"/>
                    <a:gd name="T16" fmla="*/ 0 w 347"/>
                    <a:gd name="T17" fmla="*/ 0 h 186"/>
                    <a:gd name="T18" fmla="*/ 0 w 347"/>
                    <a:gd name="T19" fmla="*/ 0 h 186"/>
                    <a:gd name="T20" fmla="*/ 0 w 347"/>
                    <a:gd name="T21" fmla="*/ 0 h 186"/>
                    <a:gd name="T22" fmla="*/ 0 w 347"/>
                    <a:gd name="T23" fmla="*/ 0 h 186"/>
                    <a:gd name="T24" fmla="*/ 0 w 347"/>
                    <a:gd name="T25" fmla="*/ 0 h 186"/>
                    <a:gd name="T26" fmla="*/ 0 w 347"/>
                    <a:gd name="T27" fmla="*/ 0 h 186"/>
                    <a:gd name="T28" fmla="*/ 0 w 347"/>
                    <a:gd name="T29" fmla="*/ 0 h 1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186"/>
                    <a:gd name="T47" fmla="*/ 347 w 347"/>
                    <a:gd name="T48" fmla="*/ 186 h 1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186">
                      <a:moveTo>
                        <a:pt x="0" y="93"/>
                      </a:moveTo>
                      <a:lnTo>
                        <a:pt x="41" y="73"/>
                      </a:lnTo>
                      <a:lnTo>
                        <a:pt x="227" y="123"/>
                      </a:lnTo>
                      <a:lnTo>
                        <a:pt x="147" y="20"/>
                      </a:lnTo>
                      <a:lnTo>
                        <a:pt x="187" y="0"/>
                      </a:lnTo>
                      <a:lnTo>
                        <a:pt x="347" y="93"/>
                      </a:lnTo>
                      <a:lnTo>
                        <a:pt x="322" y="105"/>
                      </a:lnTo>
                      <a:lnTo>
                        <a:pt x="184" y="24"/>
                      </a:lnTo>
                      <a:lnTo>
                        <a:pt x="266" y="133"/>
                      </a:lnTo>
                      <a:lnTo>
                        <a:pt x="242" y="145"/>
                      </a:lnTo>
                      <a:lnTo>
                        <a:pt x="47" y="93"/>
                      </a:lnTo>
                      <a:lnTo>
                        <a:pt x="46" y="93"/>
                      </a:lnTo>
                      <a:lnTo>
                        <a:pt x="184" y="173"/>
                      </a:lnTo>
                      <a:lnTo>
                        <a:pt x="159" y="186"/>
                      </a:lnTo>
                      <a:lnTo>
                        <a:pt x="0" y="93"/>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5" name="Freeform 25"/>
                <p:cNvSpPr>
                  <a:spLocks noEditPoints="1"/>
                </p:cNvSpPr>
                <p:nvPr/>
              </p:nvSpPr>
              <p:spPr bwMode="auto">
                <a:xfrm>
                  <a:off x="1556" y="2779"/>
                  <a:ext cx="24" cy="16"/>
                </a:xfrm>
                <a:custGeom>
                  <a:avLst/>
                  <a:gdLst>
                    <a:gd name="T0" fmla="*/ 0 w 256"/>
                    <a:gd name="T1" fmla="*/ 0 h 142"/>
                    <a:gd name="T2" fmla="*/ 0 w 256"/>
                    <a:gd name="T3" fmla="*/ 0 h 142"/>
                    <a:gd name="T4" fmla="*/ 0 w 256"/>
                    <a:gd name="T5" fmla="*/ 0 h 142"/>
                    <a:gd name="T6" fmla="*/ 0 w 256"/>
                    <a:gd name="T7" fmla="*/ 0 h 142"/>
                    <a:gd name="T8" fmla="*/ 0 w 256"/>
                    <a:gd name="T9" fmla="*/ 0 h 142"/>
                    <a:gd name="T10" fmla="*/ 0 w 256"/>
                    <a:gd name="T11" fmla="*/ 0 h 142"/>
                    <a:gd name="T12" fmla="*/ 0 w 256"/>
                    <a:gd name="T13" fmla="*/ 0 h 142"/>
                    <a:gd name="T14" fmla="*/ 0 w 256"/>
                    <a:gd name="T15" fmla="*/ 0 h 142"/>
                    <a:gd name="T16" fmla="*/ 0 w 256"/>
                    <a:gd name="T17" fmla="*/ 0 h 142"/>
                    <a:gd name="T18" fmla="*/ 0 w 256"/>
                    <a:gd name="T19" fmla="*/ 0 h 142"/>
                    <a:gd name="T20" fmla="*/ 0 w 256"/>
                    <a:gd name="T21" fmla="*/ 0 h 142"/>
                    <a:gd name="T22" fmla="*/ 0 w 256"/>
                    <a:gd name="T23" fmla="*/ 0 h 142"/>
                    <a:gd name="T24" fmla="*/ 0 w 256"/>
                    <a:gd name="T25" fmla="*/ 0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6"/>
                    <a:gd name="T40" fmla="*/ 0 h 142"/>
                    <a:gd name="T41" fmla="*/ 256 w 256"/>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6" h="142">
                      <a:moveTo>
                        <a:pt x="0" y="13"/>
                      </a:moveTo>
                      <a:lnTo>
                        <a:pt x="25" y="0"/>
                      </a:lnTo>
                      <a:lnTo>
                        <a:pt x="256" y="56"/>
                      </a:lnTo>
                      <a:lnTo>
                        <a:pt x="230" y="70"/>
                      </a:lnTo>
                      <a:lnTo>
                        <a:pt x="172" y="55"/>
                      </a:lnTo>
                      <a:lnTo>
                        <a:pt x="89" y="96"/>
                      </a:lnTo>
                      <a:lnTo>
                        <a:pt x="111" y="129"/>
                      </a:lnTo>
                      <a:lnTo>
                        <a:pt x="86" y="142"/>
                      </a:lnTo>
                      <a:lnTo>
                        <a:pt x="0" y="13"/>
                      </a:lnTo>
                      <a:close/>
                      <a:moveTo>
                        <a:pt x="33" y="19"/>
                      </a:moveTo>
                      <a:lnTo>
                        <a:pt x="78" y="81"/>
                      </a:lnTo>
                      <a:lnTo>
                        <a:pt x="145" y="48"/>
                      </a:lnTo>
                      <a:lnTo>
                        <a:pt x="33" y="1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6" name="Freeform 26"/>
                <p:cNvSpPr>
                  <a:spLocks noEditPoints="1"/>
                </p:cNvSpPr>
                <p:nvPr/>
              </p:nvSpPr>
              <p:spPr bwMode="auto">
                <a:xfrm>
                  <a:off x="1568" y="2770"/>
                  <a:ext cx="26" cy="14"/>
                </a:xfrm>
                <a:custGeom>
                  <a:avLst/>
                  <a:gdLst>
                    <a:gd name="T0" fmla="*/ 0 w 281"/>
                    <a:gd name="T1" fmla="*/ 0 h 132"/>
                    <a:gd name="T2" fmla="*/ 0 w 281"/>
                    <a:gd name="T3" fmla="*/ 0 h 132"/>
                    <a:gd name="T4" fmla="*/ 0 w 281"/>
                    <a:gd name="T5" fmla="*/ 0 h 132"/>
                    <a:gd name="T6" fmla="*/ 0 w 281"/>
                    <a:gd name="T7" fmla="*/ 0 h 132"/>
                    <a:gd name="T8" fmla="*/ 0 w 281"/>
                    <a:gd name="T9" fmla="*/ 0 h 132"/>
                    <a:gd name="T10" fmla="*/ 0 w 281"/>
                    <a:gd name="T11" fmla="*/ 0 h 132"/>
                    <a:gd name="T12" fmla="*/ 0 w 281"/>
                    <a:gd name="T13" fmla="*/ 0 h 132"/>
                    <a:gd name="T14" fmla="*/ 0 w 281"/>
                    <a:gd name="T15" fmla="*/ 0 h 132"/>
                    <a:gd name="T16" fmla="*/ 0 w 281"/>
                    <a:gd name="T17" fmla="*/ 0 h 132"/>
                    <a:gd name="T18" fmla="*/ 0 w 281"/>
                    <a:gd name="T19" fmla="*/ 0 h 132"/>
                    <a:gd name="T20" fmla="*/ 0 w 281"/>
                    <a:gd name="T21" fmla="*/ 0 h 132"/>
                    <a:gd name="T22" fmla="*/ 0 w 281"/>
                    <a:gd name="T23" fmla="*/ 0 h 132"/>
                    <a:gd name="T24" fmla="*/ 0 w 281"/>
                    <a:gd name="T25" fmla="*/ 0 h 132"/>
                    <a:gd name="T26" fmla="*/ 0 w 281"/>
                    <a:gd name="T27" fmla="*/ 0 h 132"/>
                    <a:gd name="T28" fmla="*/ 0 w 281"/>
                    <a:gd name="T29" fmla="*/ 0 h 132"/>
                    <a:gd name="T30" fmla="*/ 0 w 281"/>
                    <a:gd name="T31" fmla="*/ 0 h 132"/>
                    <a:gd name="T32" fmla="*/ 0 w 281"/>
                    <a:gd name="T33" fmla="*/ 0 h 132"/>
                    <a:gd name="T34" fmla="*/ 0 w 281"/>
                    <a:gd name="T35" fmla="*/ 0 h 132"/>
                    <a:gd name="T36" fmla="*/ 0 w 281"/>
                    <a:gd name="T37" fmla="*/ 0 h 132"/>
                    <a:gd name="T38" fmla="*/ 0 w 281"/>
                    <a:gd name="T39" fmla="*/ 0 h 132"/>
                    <a:gd name="T40" fmla="*/ 0 w 281"/>
                    <a:gd name="T41" fmla="*/ 0 h 132"/>
                    <a:gd name="T42" fmla="*/ 0 w 281"/>
                    <a:gd name="T43" fmla="*/ 0 h 132"/>
                    <a:gd name="T44" fmla="*/ 0 w 281"/>
                    <a:gd name="T45" fmla="*/ 0 h 132"/>
                    <a:gd name="T46" fmla="*/ 0 w 281"/>
                    <a:gd name="T47" fmla="*/ 0 h 132"/>
                    <a:gd name="T48" fmla="*/ 0 w 281"/>
                    <a:gd name="T49" fmla="*/ 0 h 132"/>
                    <a:gd name="T50" fmla="*/ 0 w 281"/>
                    <a:gd name="T51" fmla="*/ 0 h 132"/>
                    <a:gd name="T52" fmla="*/ 0 w 281"/>
                    <a:gd name="T53" fmla="*/ 0 h 132"/>
                    <a:gd name="T54" fmla="*/ 0 w 281"/>
                    <a:gd name="T55" fmla="*/ 0 h 132"/>
                    <a:gd name="T56" fmla="*/ 0 w 281"/>
                    <a:gd name="T57" fmla="*/ 0 h 132"/>
                    <a:gd name="T58" fmla="*/ 0 w 281"/>
                    <a:gd name="T59" fmla="*/ 0 h 132"/>
                    <a:gd name="T60" fmla="*/ 0 w 281"/>
                    <a:gd name="T61" fmla="*/ 0 h 132"/>
                    <a:gd name="T62" fmla="*/ 0 w 281"/>
                    <a:gd name="T63" fmla="*/ 0 h 132"/>
                    <a:gd name="T64" fmla="*/ 0 w 281"/>
                    <a:gd name="T65" fmla="*/ 0 h 132"/>
                    <a:gd name="T66" fmla="*/ 0 w 281"/>
                    <a:gd name="T67" fmla="*/ 0 h 132"/>
                    <a:gd name="T68" fmla="*/ 0 w 281"/>
                    <a:gd name="T69" fmla="*/ 0 h 132"/>
                    <a:gd name="T70" fmla="*/ 0 w 281"/>
                    <a:gd name="T71" fmla="*/ 0 h 132"/>
                    <a:gd name="T72" fmla="*/ 0 w 281"/>
                    <a:gd name="T73" fmla="*/ 0 h 132"/>
                    <a:gd name="T74" fmla="*/ 0 w 281"/>
                    <a:gd name="T75" fmla="*/ 0 h 132"/>
                    <a:gd name="T76" fmla="*/ 0 w 281"/>
                    <a:gd name="T77" fmla="*/ 0 h 132"/>
                    <a:gd name="T78" fmla="*/ 0 w 281"/>
                    <a:gd name="T79" fmla="*/ 0 h 132"/>
                    <a:gd name="T80" fmla="*/ 0 w 281"/>
                    <a:gd name="T81" fmla="*/ 0 h 132"/>
                    <a:gd name="T82" fmla="*/ 0 w 281"/>
                    <a:gd name="T83" fmla="*/ 0 h 132"/>
                    <a:gd name="T84" fmla="*/ 0 w 281"/>
                    <a:gd name="T85" fmla="*/ 0 h 132"/>
                    <a:gd name="T86" fmla="*/ 0 w 281"/>
                    <a:gd name="T87" fmla="*/ 0 h 132"/>
                    <a:gd name="T88" fmla="*/ 0 w 281"/>
                    <a:gd name="T89" fmla="*/ 0 h 132"/>
                    <a:gd name="T90" fmla="*/ 0 w 281"/>
                    <a:gd name="T91" fmla="*/ 0 h 132"/>
                    <a:gd name="T92" fmla="*/ 0 w 281"/>
                    <a:gd name="T93" fmla="*/ 0 h 132"/>
                    <a:gd name="T94" fmla="*/ 0 w 281"/>
                    <a:gd name="T95" fmla="*/ 0 h 132"/>
                    <a:gd name="T96" fmla="*/ 0 w 281"/>
                    <a:gd name="T97" fmla="*/ 0 h 132"/>
                    <a:gd name="T98" fmla="*/ 0 w 281"/>
                    <a:gd name="T99" fmla="*/ 0 h 132"/>
                    <a:gd name="T100" fmla="*/ 0 w 281"/>
                    <a:gd name="T101" fmla="*/ 0 h 132"/>
                    <a:gd name="T102" fmla="*/ 0 w 281"/>
                    <a:gd name="T103" fmla="*/ 0 h 132"/>
                    <a:gd name="T104" fmla="*/ 0 w 281"/>
                    <a:gd name="T105" fmla="*/ 0 h 132"/>
                    <a:gd name="T106" fmla="*/ 0 w 281"/>
                    <a:gd name="T107" fmla="*/ 0 h 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1"/>
                    <a:gd name="T163" fmla="*/ 0 h 132"/>
                    <a:gd name="T164" fmla="*/ 281 w 281"/>
                    <a:gd name="T165" fmla="*/ 132 h 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1" h="132">
                      <a:moveTo>
                        <a:pt x="0" y="40"/>
                      </a:moveTo>
                      <a:lnTo>
                        <a:pt x="42" y="19"/>
                      </a:lnTo>
                      <a:lnTo>
                        <a:pt x="48" y="16"/>
                      </a:lnTo>
                      <a:lnTo>
                        <a:pt x="54" y="13"/>
                      </a:lnTo>
                      <a:lnTo>
                        <a:pt x="61" y="10"/>
                      </a:lnTo>
                      <a:lnTo>
                        <a:pt x="67" y="8"/>
                      </a:lnTo>
                      <a:lnTo>
                        <a:pt x="74" y="5"/>
                      </a:lnTo>
                      <a:lnTo>
                        <a:pt x="81" y="3"/>
                      </a:lnTo>
                      <a:lnTo>
                        <a:pt x="88" y="2"/>
                      </a:lnTo>
                      <a:lnTo>
                        <a:pt x="95" y="1"/>
                      </a:lnTo>
                      <a:lnTo>
                        <a:pt x="102" y="0"/>
                      </a:lnTo>
                      <a:lnTo>
                        <a:pt x="109" y="0"/>
                      </a:lnTo>
                      <a:lnTo>
                        <a:pt x="116" y="0"/>
                      </a:lnTo>
                      <a:lnTo>
                        <a:pt x="123" y="1"/>
                      </a:lnTo>
                      <a:lnTo>
                        <a:pt x="130" y="2"/>
                      </a:lnTo>
                      <a:lnTo>
                        <a:pt x="137" y="4"/>
                      </a:lnTo>
                      <a:lnTo>
                        <a:pt x="144" y="7"/>
                      </a:lnTo>
                      <a:lnTo>
                        <a:pt x="151" y="11"/>
                      </a:lnTo>
                      <a:lnTo>
                        <a:pt x="154" y="13"/>
                      </a:lnTo>
                      <a:lnTo>
                        <a:pt x="157" y="15"/>
                      </a:lnTo>
                      <a:lnTo>
                        <a:pt x="159" y="18"/>
                      </a:lnTo>
                      <a:lnTo>
                        <a:pt x="162" y="20"/>
                      </a:lnTo>
                      <a:lnTo>
                        <a:pt x="163" y="22"/>
                      </a:lnTo>
                      <a:lnTo>
                        <a:pt x="164" y="25"/>
                      </a:lnTo>
                      <a:lnTo>
                        <a:pt x="165" y="27"/>
                      </a:lnTo>
                      <a:lnTo>
                        <a:pt x="165" y="30"/>
                      </a:lnTo>
                      <a:lnTo>
                        <a:pt x="165" y="33"/>
                      </a:lnTo>
                      <a:lnTo>
                        <a:pt x="164" y="35"/>
                      </a:lnTo>
                      <a:lnTo>
                        <a:pt x="163" y="38"/>
                      </a:lnTo>
                      <a:lnTo>
                        <a:pt x="162" y="40"/>
                      </a:lnTo>
                      <a:lnTo>
                        <a:pt x="160" y="42"/>
                      </a:lnTo>
                      <a:lnTo>
                        <a:pt x="158" y="45"/>
                      </a:lnTo>
                      <a:lnTo>
                        <a:pt x="155" y="47"/>
                      </a:lnTo>
                      <a:lnTo>
                        <a:pt x="153" y="50"/>
                      </a:lnTo>
                      <a:lnTo>
                        <a:pt x="154" y="49"/>
                      </a:lnTo>
                      <a:lnTo>
                        <a:pt x="156" y="49"/>
                      </a:lnTo>
                      <a:lnTo>
                        <a:pt x="158" y="49"/>
                      </a:lnTo>
                      <a:lnTo>
                        <a:pt x="160" y="48"/>
                      </a:lnTo>
                      <a:lnTo>
                        <a:pt x="161" y="48"/>
                      </a:lnTo>
                      <a:lnTo>
                        <a:pt x="163" y="48"/>
                      </a:lnTo>
                      <a:lnTo>
                        <a:pt x="165" y="48"/>
                      </a:lnTo>
                      <a:lnTo>
                        <a:pt x="167" y="48"/>
                      </a:lnTo>
                      <a:lnTo>
                        <a:pt x="169" y="48"/>
                      </a:lnTo>
                      <a:lnTo>
                        <a:pt x="171" y="48"/>
                      </a:lnTo>
                      <a:lnTo>
                        <a:pt x="173" y="49"/>
                      </a:lnTo>
                      <a:lnTo>
                        <a:pt x="175" y="49"/>
                      </a:lnTo>
                      <a:lnTo>
                        <a:pt x="177" y="49"/>
                      </a:lnTo>
                      <a:lnTo>
                        <a:pt x="180" y="50"/>
                      </a:lnTo>
                      <a:lnTo>
                        <a:pt x="183" y="50"/>
                      </a:lnTo>
                      <a:lnTo>
                        <a:pt x="186" y="51"/>
                      </a:lnTo>
                      <a:lnTo>
                        <a:pt x="281" y="72"/>
                      </a:lnTo>
                      <a:lnTo>
                        <a:pt x="254" y="85"/>
                      </a:lnTo>
                      <a:lnTo>
                        <a:pt x="172" y="66"/>
                      </a:lnTo>
                      <a:lnTo>
                        <a:pt x="167" y="65"/>
                      </a:lnTo>
                      <a:lnTo>
                        <a:pt x="164" y="64"/>
                      </a:lnTo>
                      <a:lnTo>
                        <a:pt x="160" y="64"/>
                      </a:lnTo>
                      <a:lnTo>
                        <a:pt x="157" y="63"/>
                      </a:lnTo>
                      <a:lnTo>
                        <a:pt x="154" y="63"/>
                      </a:lnTo>
                      <a:lnTo>
                        <a:pt x="151" y="63"/>
                      </a:lnTo>
                      <a:lnTo>
                        <a:pt x="148" y="64"/>
                      </a:lnTo>
                      <a:lnTo>
                        <a:pt x="146" y="64"/>
                      </a:lnTo>
                      <a:lnTo>
                        <a:pt x="143" y="64"/>
                      </a:lnTo>
                      <a:lnTo>
                        <a:pt x="141" y="65"/>
                      </a:lnTo>
                      <a:lnTo>
                        <a:pt x="139" y="66"/>
                      </a:lnTo>
                      <a:lnTo>
                        <a:pt x="137" y="66"/>
                      </a:lnTo>
                      <a:lnTo>
                        <a:pt x="134" y="67"/>
                      </a:lnTo>
                      <a:lnTo>
                        <a:pt x="132" y="68"/>
                      </a:lnTo>
                      <a:lnTo>
                        <a:pt x="130" y="69"/>
                      </a:lnTo>
                      <a:lnTo>
                        <a:pt x="128" y="71"/>
                      </a:lnTo>
                      <a:lnTo>
                        <a:pt x="114" y="79"/>
                      </a:lnTo>
                      <a:lnTo>
                        <a:pt x="185" y="120"/>
                      </a:lnTo>
                      <a:lnTo>
                        <a:pt x="160" y="132"/>
                      </a:lnTo>
                      <a:lnTo>
                        <a:pt x="0" y="40"/>
                      </a:lnTo>
                      <a:close/>
                      <a:moveTo>
                        <a:pt x="94" y="67"/>
                      </a:moveTo>
                      <a:lnTo>
                        <a:pt x="114" y="57"/>
                      </a:lnTo>
                      <a:lnTo>
                        <a:pt x="118" y="54"/>
                      </a:lnTo>
                      <a:lnTo>
                        <a:pt x="121" y="52"/>
                      </a:lnTo>
                      <a:lnTo>
                        <a:pt x="124" y="50"/>
                      </a:lnTo>
                      <a:lnTo>
                        <a:pt x="127" y="48"/>
                      </a:lnTo>
                      <a:lnTo>
                        <a:pt x="129" y="45"/>
                      </a:lnTo>
                      <a:lnTo>
                        <a:pt x="131" y="43"/>
                      </a:lnTo>
                      <a:lnTo>
                        <a:pt x="133" y="41"/>
                      </a:lnTo>
                      <a:lnTo>
                        <a:pt x="134" y="39"/>
                      </a:lnTo>
                      <a:lnTo>
                        <a:pt x="134" y="37"/>
                      </a:lnTo>
                      <a:lnTo>
                        <a:pt x="134" y="35"/>
                      </a:lnTo>
                      <a:lnTo>
                        <a:pt x="134" y="33"/>
                      </a:lnTo>
                      <a:lnTo>
                        <a:pt x="133" y="31"/>
                      </a:lnTo>
                      <a:lnTo>
                        <a:pt x="132" y="29"/>
                      </a:lnTo>
                      <a:lnTo>
                        <a:pt x="130" y="27"/>
                      </a:lnTo>
                      <a:lnTo>
                        <a:pt x="128" y="25"/>
                      </a:lnTo>
                      <a:lnTo>
                        <a:pt x="126" y="24"/>
                      </a:lnTo>
                      <a:lnTo>
                        <a:pt x="123" y="22"/>
                      </a:lnTo>
                      <a:lnTo>
                        <a:pt x="120" y="21"/>
                      </a:lnTo>
                      <a:lnTo>
                        <a:pt x="117" y="20"/>
                      </a:lnTo>
                      <a:lnTo>
                        <a:pt x="114" y="19"/>
                      </a:lnTo>
                      <a:lnTo>
                        <a:pt x="111" y="19"/>
                      </a:lnTo>
                      <a:lnTo>
                        <a:pt x="107" y="18"/>
                      </a:lnTo>
                      <a:lnTo>
                        <a:pt x="104" y="18"/>
                      </a:lnTo>
                      <a:lnTo>
                        <a:pt x="100" y="18"/>
                      </a:lnTo>
                      <a:lnTo>
                        <a:pt x="96" y="19"/>
                      </a:lnTo>
                      <a:lnTo>
                        <a:pt x="93" y="19"/>
                      </a:lnTo>
                      <a:lnTo>
                        <a:pt x="89" y="20"/>
                      </a:lnTo>
                      <a:lnTo>
                        <a:pt x="85" y="21"/>
                      </a:lnTo>
                      <a:lnTo>
                        <a:pt x="81" y="22"/>
                      </a:lnTo>
                      <a:lnTo>
                        <a:pt x="76" y="24"/>
                      </a:lnTo>
                      <a:lnTo>
                        <a:pt x="72" y="26"/>
                      </a:lnTo>
                      <a:lnTo>
                        <a:pt x="68" y="28"/>
                      </a:lnTo>
                      <a:lnTo>
                        <a:pt x="45" y="39"/>
                      </a:lnTo>
                      <a:lnTo>
                        <a:pt x="94" y="6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7" name="Freeform 27"/>
                <p:cNvSpPr>
                  <a:spLocks/>
                </p:cNvSpPr>
                <p:nvPr/>
              </p:nvSpPr>
              <p:spPr bwMode="auto">
                <a:xfrm>
                  <a:off x="1578" y="2765"/>
                  <a:ext cx="21" cy="12"/>
                </a:xfrm>
                <a:custGeom>
                  <a:avLst/>
                  <a:gdLst>
                    <a:gd name="T0" fmla="*/ 0 w 237"/>
                    <a:gd name="T1" fmla="*/ 0 h 130"/>
                    <a:gd name="T2" fmla="*/ 0 w 237"/>
                    <a:gd name="T3" fmla="*/ 0 h 130"/>
                    <a:gd name="T4" fmla="*/ 0 w 237"/>
                    <a:gd name="T5" fmla="*/ 0 h 130"/>
                    <a:gd name="T6" fmla="*/ 0 w 237"/>
                    <a:gd name="T7" fmla="*/ 0 h 130"/>
                    <a:gd name="T8" fmla="*/ 0 w 237"/>
                    <a:gd name="T9" fmla="*/ 0 h 130"/>
                    <a:gd name="T10" fmla="*/ 0 w 237"/>
                    <a:gd name="T11" fmla="*/ 0 h 130"/>
                    <a:gd name="T12" fmla="*/ 0 w 237"/>
                    <a:gd name="T13" fmla="*/ 0 h 130"/>
                    <a:gd name="T14" fmla="*/ 0 w 237"/>
                    <a:gd name="T15" fmla="*/ 0 h 130"/>
                    <a:gd name="T16" fmla="*/ 0 w 237"/>
                    <a:gd name="T17" fmla="*/ 0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30"/>
                    <a:gd name="T29" fmla="*/ 237 w 237"/>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30">
                      <a:moveTo>
                        <a:pt x="73" y="49"/>
                      </a:moveTo>
                      <a:lnTo>
                        <a:pt x="20" y="75"/>
                      </a:lnTo>
                      <a:lnTo>
                        <a:pt x="0" y="64"/>
                      </a:lnTo>
                      <a:lnTo>
                        <a:pt x="130" y="0"/>
                      </a:lnTo>
                      <a:lnTo>
                        <a:pt x="150" y="11"/>
                      </a:lnTo>
                      <a:lnTo>
                        <a:pt x="98" y="37"/>
                      </a:lnTo>
                      <a:lnTo>
                        <a:pt x="237" y="117"/>
                      </a:lnTo>
                      <a:lnTo>
                        <a:pt x="212" y="130"/>
                      </a:lnTo>
                      <a:lnTo>
                        <a:pt x="73" y="4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8" name="Freeform 28"/>
                <p:cNvSpPr>
                  <a:spLocks/>
                </p:cNvSpPr>
                <p:nvPr/>
              </p:nvSpPr>
              <p:spPr bwMode="auto">
                <a:xfrm>
                  <a:off x="1596" y="2751"/>
                  <a:ext cx="31" cy="16"/>
                </a:xfrm>
                <a:custGeom>
                  <a:avLst/>
                  <a:gdLst>
                    <a:gd name="T0" fmla="*/ 0 w 329"/>
                    <a:gd name="T1" fmla="*/ 0 h 178"/>
                    <a:gd name="T2" fmla="*/ 0 w 329"/>
                    <a:gd name="T3" fmla="*/ 0 h 178"/>
                    <a:gd name="T4" fmla="*/ 0 w 329"/>
                    <a:gd name="T5" fmla="*/ 0 h 178"/>
                    <a:gd name="T6" fmla="*/ 0 w 329"/>
                    <a:gd name="T7" fmla="*/ 0 h 178"/>
                    <a:gd name="T8" fmla="*/ 0 w 329"/>
                    <a:gd name="T9" fmla="*/ 0 h 178"/>
                    <a:gd name="T10" fmla="*/ 0 w 329"/>
                    <a:gd name="T11" fmla="*/ 0 h 178"/>
                    <a:gd name="T12" fmla="*/ 0 w 329"/>
                    <a:gd name="T13" fmla="*/ 0 h 178"/>
                    <a:gd name="T14" fmla="*/ 0 w 329"/>
                    <a:gd name="T15" fmla="*/ 0 h 178"/>
                    <a:gd name="T16" fmla="*/ 0 w 329"/>
                    <a:gd name="T17" fmla="*/ 0 h 178"/>
                    <a:gd name="T18" fmla="*/ 0 w 329"/>
                    <a:gd name="T19" fmla="*/ 0 h 178"/>
                    <a:gd name="T20" fmla="*/ 0 w 329"/>
                    <a:gd name="T21" fmla="*/ 0 h 178"/>
                    <a:gd name="T22" fmla="*/ 0 w 329"/>
                    <a:gd name="T23" fmla="*/ 0 h 178"/>
                    <a:gd name="T24" fmla="*/ 0 w 329"/>
                    <a:gd name="T25" fmla="*/ 0 h 178"/>
                    <a:gd name="T26" fmla="*/ 0 w 329"/>
                    <a:gd name="T27" fmla="*/ 0 h 178"/>
                    <a:gd name="T28" fmla="*/ 0 w 329"/>
                    <a:gd name="T29" fmla="*/ 0 h 178"/>
                    <a:gd name="T30" fmla="*/ 0 w 329"/>
                    <a:gd name="T31" fmla="*/ 0 h 178"/>
                    <a:gd name="T32" fmla="*/ 0 w 329"/>
                    <a:gd name="T33" fmla="*/ 0 h 178"/>
                    <a:gd name="T34" fmla="*/ 0 w 329"/>
                    <a:gd name="T35" fmla="*/ 0 h 178"/>
                    <a:gd name="T36" fmla="*/ 0 w 329"/>
                    <a:gd name="T37" fmla="*/ 0 h 178"/>
                    <a:gd name="T38" fmla="*/ 0 w 329"/>
                    <a:gd name="T39" fmla="*/ 0 h 178"/>
                    <a:gd name="T40" fmla="*/ 0 w 329"/>
                    <a:gd name="T41" fmla="*/ 0 h 178"/>
                    <a:gd name="T42" fmla="*/ 0 w 329"/>
                    <a:gd name="T43" fmla="*/ 0 h 178"/>
                    <a:gd name="T44" fmla="*/ 0 w 329"/>
                    <a:gd name="T45" fmla="*/ 0 h 178"/>
                    <a:gd name="T46" fmla="*/ 0 w 329"/>
                    <a:gd name="T47" fmla="*/ 0 h 178"/>
                    <a:gd name="T48" fmla="*/ 0 w 329"/>
                    <a:gd name="T49" fmla="*/ 0 h 178"/>
                    <a:gd name="T50" fmla="*/ 0 w 329"/>
                    <a:gd name="T51" fmla="*/ 0 h 178"/>
                    <a:gd name="T52" fmla="*/ 0 w 329"/>
                    <a:gd name="T53" fmla="*/ 0 h 178"/>
                    <a:gd name="T54" fmla="*/ 0 w 329"/>
                    <a:gd name="T55" fmla="*/ 0 h 178"/>
                    <a:gd name="T56" fmla="*/ 0 w 329"/>
                    <a:gd name="T57" fmla="*/ 0 h 178"/>
                    <a:gd name="T58" fmla="*/ 0 w 329"/>
                    <a:gd name="T59" fmla="*/ 0 h 178"/>
                    <a:gd name="T60" fmla="*/ 0 w 329"/>
                    <a:gd name="T61" fmla="*/ 0 h 178"/>
                    <a:gd name="T62" fmla="*/ 0 w 329"/>
                    <a:gd name="T63" fmla="*/ 0 h 178"/>
                    <a:gd name="T64" fmla="*/ 0 w 329"/>
                    <a:gd name="T65" fmla="*/ 0 h 178"/>
                    <a:gd name="T66" fmla="*/ 0 w 329"/>
                    <a:gd name="T67" fmla="*/ 0 h 178"/>
                    <a:gd name="T68" fmla="*/ 0 w 329"/>
                    <a:gd name="T69" fmla="*/ 0 h 178"/>
                    <a:gd name="T70" fmla="*/ 0 w 329"/>
                    <a:gd name="T71" fmla="*/ 0 h 178"/>
                    <a:gd name="T72" fmla="*/ 0 w 329"/>
                    <a:gd name="T73" fmla="*/ 0 h 178"/>
                    <a:gd name="T74" fmla="*/ 0 w 329"/>
                    <a:gd name="T75" fmla="*/ 0 h 178"/>
                    <a:gd name="T76" fmla="*/ 0 w 329"/>
                    <a:gd name="T77" fmla="*/ 0 h 178"/>
                    <a:gd name="T78" fmla="*/ 0 w 329"/>
                    <a:gd name="T79" fmla="*/ 0 h 178"/>
                    <a:gd name="T80" fmla="*/ 0 w 329"/>
                    <a:gd name="T81" fmla="*/ 0 h 178"/>
                    <a:gd name="T82" fmla="*/ 0 w 329"/>
                    <a:gd name="T83" fmla="*/ 0 h 178"/>
                    <a:gd name="T84" fmla="*/ 0 w 329"/>
                    <a:gd name="T85" fmla="*/ 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9"/>
                    <a:gd name="T130" fmla="*/ 0 h 178"/>
                    <a:gd name="T131" fmla="*/ 329 w 329"/>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9" h="178">
                      <a:moveTo>
                        <a:pt x="147" y="19"/>
                      </a:moveTo>
                      <a:lnTo>
                        <a:pt x="142" y="19"/>
                      </a:lnTo>
                      <a:lnTo>
                        <a:pt x="138" y="20"/>
                      </a:lnTo>
                      <a:lnTo>
                        <a:pt x="134" y="20"/>
                      </a:lnTo>
                      <a:lnTo>
                        <a:pt x="130" y="21"/>
                      </a:lnTo>
                      <a:lnTo>
                        <a:pt x="126" y="22"/>
                      </a:lnTo>
                      <a:lnTo>
                        <a:pt x="122" y="23"/>
                      </a:lnTo>
                      <a:lnTo>
                        <a:pt x="118" y="24"/>
                      </a:lnTo>
                      <a:lnTo>
                        <a:pt x="114" y="25"/>
                      </a:lnTo>
                      <a:lnTo>
                        <a:pt x="111" y="26"/>
                      </a:lnTo>
                      <a:lnTo>
                        <a:pt x="107" y="27"/>
                      </a:lnTo>
                      <a:lnTo>
                        <a:pt x="103" y="28"/>
                      </a:lnTo>
                      <a:lnTo>
                        <a:pt x="100" y="29"/>
                      </a:lnTo>
                      <a:lnTo>
                        <a:pt x="96" y="31"/>
                      </a:lnTo>
                      <a:lnTo>
                        <a:pt x="93" y="32"/>
                      </a:lnTo>
                      <a:lnTo>
                        <a:pt x="90" y="34"/>
                      </a:lnTo>
                      <a:lnTo>
                        <a:pt x="87" y="36"/>
                      </a:lnTo>
                      <a:lnTo>
                        <a:pt x="77" y="41"/>
                      </a:lnTo>
                      <a:lnTo>
                        <a:pt x="69" y="46"/>
                      </a:lnTo>
                      <a:lnTo>
                        <a:pt x="62" y="51"/>
                      </a:lnTo>
                      <a:lnTo>
                        <a:pt x="57" y="57"/>
                      </a:lnTo>
                      <a:lnTo>
                        <a:pt x="52" y="63"/>
                      </a:lnTo>
                      <a:lnTo>
                        <a:pt x="49" y="69"/>
                      </a:lnTo>
                      <a:lnTo>
                        <a:pt x="47" y="75"/>
                      </a:lnTo>
                      <a:lnTo>
                        <a:pt x="47" y="82"/>
                      </a:lnTo>
                      <a:lnTo>
                        <a:pt x="47" y="88"/>
                      </a:lnTo>
                      <a:lnTo>
                        <a:pt x="49" y="94"/>
                      </a:lnTo>
                      <a:lnTo>
                        <a:pt x="52" y="101"/>
                      </a:lnTo>
                      <a:lnTo>
                        <a:pt x="56" y="107"/>
                      </a:lnTo>
                      <a:lnTo>
                        <a:pt x="61" y="113"/>
                      </a:lnTo>
                      <a:lnTo>
                        <a:pt x="67" y="119"/>
                      </a:lnTo>
                      <a:lnTo>
                        <a:pt x="75" y="125"/>
                      </a:lnTo>
                      <a:lnTo>
                        <a:pt x="84" y="131"/>
                      </a:lnTo>
                      <a:lnTo>
                        <a:pt x="93" y="136"/>
                      </a:lnTo>
                      <a:lnTo>
                        <a:pt x="104" y="140"/>
                      </a:lnTo>
                      <a:lnTo>
                        <a:pt x="114" y="144"/>
                      </a:lnTo>
                      <a:lnTo>
                        <a:pt x="125" y="147"/>
                      </a:lnTo>
                      <a:lnTo>
                        <a:pt x="136" y="149"/>
                      </a:lnTo>
                      <a:lnTo>
                        <a:pt x="148" y="151"/>
                      </a:lnTo>
                      <a:lnTo>
                        <a:pt x="159" y="152"/>
                      </a:lnTo>
                      <a:lnTo>
                        <a:pt x="171" y="153"/>
                      </a:lnTo>
                      <a:lnTo>
                        <a:pt x="182" y="153"/>
                      </a:lnTo>
                      <a:lnTo>
                        <a:pt x="193" y="152"/>
                      </a:lnTo>
                      <a:lnTo>
                        <a:pt x="205" y="151"/>
                      </a:lnTo>
                      <a:lnTo>
                        <a:pt x="216" y="149"/>
                      </a:lnTo>
                      <a:lnTo>
                        <a:pt x="226" y="146"/>
                      </a:lnTo>
                      <a:lnTo>
                        <a:pt x="236" y="143"/>
                      </a:lnTo>
                      <a:lnTo>
                        <a:pt x="246" y="140"/>
                      </a:lnTo>
                      <a:lnTo>
                        <a:pt x="256" y="136"/>
                      </a:lnTo>
                      <a:lnTo>
                        <a:pt x="259" y="134"/>
                      </a:lnTo>
                      <a:lnTo>
                        <a:pt x="262" y="132"/>
                      </a:lnTo>
                      <a:lnTo>
                        <a:pt x="265" y="131"/>
                      </a:lnTo>
                      <a:lnTo>
                        <a:pt x="268" y="129"/>
                      </a:lnTo>
                      <a:lnTo>
                        <a:pt x="272" y="127"/>
                      </a:lnTo>
                      <a:lnTo>
                        <a:pt x="275" y="125"/>
                      </a:lnTo>
                      <a:lnTo>
                        <a:pt x="277" y="123"/>
                      </a:lnTo>
                      <a:lnTo>
                        <a:pt x="280" y="121"/>
                      </a:lnTo>
                      <a:lnTo>
                        <a:pt x="283" y="119"/>
                      </a:lnTo>
                      <a:lnTo>
                        <a:pt x="285" y="116"/>
                      </a:lnTo>
                      <a:lnTo>
                        <a:pt x="287" y="114"/>
                      </a:lnTo>
                      <a:lnTo>
                        <a:pt x="290" y="111"/>
                      </a:lnTo>
                      <a:lnTo>
                        <a:pt x="291" y="109"/>
                      </a:lnTo>
                      <a:lnTo>
                        <a:pt x="293" y="107"/>
                      </a:lnTo>
                      <a:lnTo>
                        <a:pt x="294" y="105"/>
                      </a:lnTo>
                      <a:lnTo>
                        <a:pt x="296" y="104"/>
                      </a:lnTo>
                      <a:lnTo>
                        <a:pt x="329" y="122"/>
                      </a:lnTo>
                      <a:lnTo>
                        <a:pt x="326" y="124"/>
                      </a:lnTo>
                      <a:lnTo>
                        <a:pt x="324" y="126"/>
                      </a:lnTo>
                      <a:lnTo>
                        <a:pt x="321" y="128"/>
                      </a:lnTo>
                      <a:lnTo>
                        <a:pt x="319" y="130"/>
                      </a:lnTo>
                      <a:lnTo>
                        <a:pt x="316" y="133"/>
                      </a:lnTo>
                      <a:lnTo>
                        <a:pt x="313" y="135"/>
                      </a:lnTo>
                      <a:lnTo>
                        <a:pt x="310" y="137"/>
                      </a:lnTo>
                      <a:lnTo>
                        <a:pt x="307" y="139"/>
                      </a:lnTo>
                      <a:lnTo>
                        <a:pt x="304" y="141"/>
                      </a:lnTo>
                      <a:lnTo>
                        <a:pt x="301" y="143"/>
                      </a:lnTo>
                      <a:lnTo>
                        <a:pt x="297" y="144"/>
                      </a:lnTo>
                      <a:lnTo>
                        <a:pt x="294" y="146"/>
                      </a:lnTo>
                      <a:lnTo>
                        <a:pt x="292" y="148"/>
                      </a:lnTo>
                      <a:lnTo>
                        <a:pt x="289" y="149"/>
                      </a:lnTo>
                      <a:lnTo>
                        <a:pt x="286" y="150"/>
                      </a:lnTo>
                      <a:lnTo>
                        <a:pt x="284" y="152"/>
                      </a:lnTo>
                      <a:lnTo>
                        <a:pt x="269" y="158"/>
                      </a:lnTo>
                      <a:lnTo>
                        <a:pt x="254" y="164"/>
                      </a:lnTo>
                      <a:lnTo>
                        <a:pt x="240" y="168"/>
                      </a:lnTo>
                      <a:lnTo>
                        <a:pt x="225" y="172"/>
                      </a:lnTo>
                      <a:lnTo>
                        <a:pt x="210" y="175"/>
                      </a:lnTo>
                      <a:lnTo>
                        <a:pt x="194" y="177"/>
                      </a:lnTo>
                      <a:lnTo>
                        <a:pt x="179" y="178"/>
                      </a:lnTo>
                      <a:lnTo>
                        <a:pt x="164" y="178"/>
                      </a:lnTo>
                      <a:lnTo>
                        <a:pt x="148" y="178"/>
                      </a:lnTo>
                      <a:lnTo>
                        <a:pt x="133" y="176"/>
                      </a:lnTo>
                      <a:lnTo>
                        <a:pt x="118" y="174"/>
                      </a:lnTo>
                      <a:lnTo>
                        <a:pt x="103" y="170"/>
                      </a:lnTo>
                      <a:lnTo>
                        <a:pt x="89" y="166"/>
                      </a:lnTo>
                      <a:lnTo>
                        <a:pt x="74" y="161"/>
                      </a:lnTo>
                      <a:lnTo>
                        <a:pt x="61" y="155"/>
                      </a:lnTo>
                      <a:lnTo>
                        <a:pt x="48" y="148"/>
                      </a:lnTo>
                      <a:lnTo>
                        <a:pt x="36" y="140"/>
                      </a:lnTo>
                      <a:lnTo>
                        <a:pt x="26" y="132"/>
                      </a:lnTo>
                      <a:lnTo>
                        <a:pt x="18" y="124"/>
                      </a:lnTo>
                      <a:lnTo>
                        <a:pt x="10" y="115"/>
                      </a:lnTo>
                      <a:lnTo>
                        <a:pt x="5" y="107"/>
                      </a:lnTo>
                      <a:lnTo>
                        <a:pt x="2" y="99"/>
                      </a:lnTo>
                      <a:lnTo>
                        <a:pt x="0" y="90"/>
                      </a:lnTo>
                      <a:lnTo>
                        <a:pt x="0" y="82"/>
                      </a:lnTo>
                      <a:lnTo>
                        <a:pt x="2" y="74"/>
                      </a:lnTo>
                      <a:lnTo>
                        <a:pt x="5" y="65"/>
                      </a:lnTo>
                      <a:lnTo>
                        <a:pt x="10" y="57"/>
                      </a:lnTo>
                      <a:lnTo>
                        <a:pt x="17" y="49"/>
                      </a:lnTo>
                      <a:lnTo>
                        <a:pt x="25" y="42"/>
                      </a:lnTo>
                      <a:lnTo>
                        <a:pt x="34" y="34"/>
                      </a:lnTo>
                      <a:lnTo>
                        <a:pt x="45" y="27"/>
                      </a:lnTo>
                      <a:lnTo>
                        <a:pt x="58" y="21"/>
                      </a:lnTo>
                      <a:lnTo>
                        <a:pt x="61" y="19"/>
                      </a:lnTo>
                      <a:lnTo>
                        <a:pt x="64" y="17"/>
                      </a:lnTo>
                      <a:lnTo>
                        <a:pt x="68" y="16"/>
                      </a:lnTo>
                      <a:lnTo>
                        <a:pt x="71" y="14"/>
                      </a:lnTo>
                      <a:lnTo>
                        <a:pt x="75" y="13"/>
                      </a:lnTo>
                      <a:lnTo>
                        <a:pt x="79" y="11"/>
                      </a:lnTo>
                      <a:lnTo>
                        <a:pt x="82" y="10"/>
                      </a:lnTo>
                      <a:lnTo>
                        <a:pt x="86" y="9"/>
                      </a:lnTo>
                      <a:lnTo>
                        <a:pt x="90" y="7"/>
                      </a:lnTo>
                      <a:lnTo>
                        <a:pt x="94" y="6"/>
                      </a:lnTo>
                      <a:lnTo>
                        <a:pt x="98" y="5"/>
                      </a:lnTo>
                      <a:lnTo>
                        <a:pt x="102" y="4"/>
                      </a:lnTo>
                      <a:lnTo>
                        <a:pt x="106" y="3"/>
                      </a:lnTo>
                      <a:lnTo>
                        <a:pt x="111" y="1"/>
                      </a:lnTo>
                      <a:lnTo>
                        <a:pt x="115" y="0"/>
                      </a:lnTo>
                      <a:lnTo>
                        <a:pt x="120" y="0"/>
                      </a:lnTo>
                      <a:lnTo>
                        <a:pt x="147" y="1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69" name="Freeform 29"/>
                <p:cNvSpPr>
                  <a:spLocks noEditPoints="1"/>
                </p:cNvSpPr>
                <p:nvPr/>
              </p:nvSpPr>
              <p:spPr bwMode="auto">
                <a:xfrm>
                  <a:off x="1620" y="2749"/>
                  <a:ext cx="21" cy="12"/>
                </a:xfrm>
                <a:custGeom>
                  <a:avLst/>
                  <a:gdLst>
                    <a:gd name="T0" fmla="*/ 0 w 256"/>
                    <a:gd name="T1" fmla="*/ 0 h 141"/>
                    <a:gd name="T2" fmla="*/ 0 w 256"/>
                    <a:gd name="T3" fmla="*/ 0 h 141"/>
                    <a:gd name="T4" fmla="*/ 0 w 256"/>
                    <a:gd name="T5" fmla="*/ 0 h 141"/>
                    <a:gd name="T6" fmla="*/ 0 w 256"/>
                    <a:gd name="T7" fmla="*/ 0 h 141"/>
                    <a:gd name="T8" fmla="*/ 0 w 256"/>
                    <a:gd name="T9" fmla="*/ 0 h 141"/>
                    <a:gd name="T10" fmla="*/ 0 w 256"/>
                    <a:gd name="T11" fmla="*/ 0 h 141"/>
                    <a:gd name="T12" fmla="*/ 0 w 256"/>
                    <a:gd name="T13" fmla="*/ 0 h 141"/>
                    <a:gd name="T14" fmla="*/ 0 w 256"/>
                    <a:gd name="T15" fmla="*/ 0 h 141"/>
                    <a:gd name="T16" fmla="*/ 0 w 256"/>
                    <a:gd name="T17" fmla="*/ 0 h 141"/>
                    <a:gd name="T18" fmla="*/ 0 w 256"/>
                    <a:gd name="T19" fmla="*/ 0 h 141"/>
                    <a:gd name="T20" fmla="*/ 0 w 256"/>
                    <a:gd name="T21" fmla="*/ 0 h 141"/>
                    <a:gd name="T22" fmla="*/ 0 w 256"/>
                    <a:gd name="T23" fmla="*/ 0 h 141"/>
                    <a:gd name="T24" fmla="*/ 0 w 256"/>
                    <a:gd name="T25" fmla="*/ 0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6"/>
                    <a:gd name="T40" fmla="*/ 0 h 141"/>
                    <a:gd name="T41" fmla="*/ 256 w 256"/>
                    <a:gd name="T42" fmla="*/ 141 h 1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6" h="141">
                      <a:moveTo>
                        <a:pt x="0" y="12"/>
                      </a:moveTo>
                      <a:lnTo>
                        <a:pt x="26" y="0"/>
                      </a:lnTo>
                      <a:lnTo>
                        <a:pt x="256" y="55"/>
                      </a:lnTo>
                      <a:lnTo>
                        <a:pt x="230" y="68"/>
                      </a:lnTo>
                      <a:lnTo>
                        <a:pt x="173" y="54"/>
                      </a:lnTo>
                      <a:lnTo>
                        <a:pt x="90" y="95"/>
                      </a:lnTo>
                      <a:lnTo>
                        <a:pt x="113" y="127"/>
                      </a:lnTo>
                      <a:lnTo>
                        <a:pt x="88" y="141"/>
                      </a:lnTo>
                      <a:lnTo>
                        <a:pt x="0" y="12"/>
                      </a:lnTo>
                      <a:close/>
                      <a:moveTo>
                        <a:pt x="34" y="19"/>
                      </a:moveTo>
                      <a:lnTo>
                        <a:pt x="79" y="80"/>
                      </a:lnTo>
                      <a:lnTo>
                        <a:pt x="146" y="47"/>
                      </a:lnTo>
                      <a:lnTo>
                        <a:pt x="34" y="1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0" name="Freeform 30"/>
                <p:cNvSpPr>
                  <a:spLocks noEditPoints="1"/>
                </p:cNvSpPr>
                <p:nvPr/>
              </p:nvSpPr>
              <p:spPr bwMode="auto">
                <a:xfrm>
                  <a:off x="1627" y="2742"/>
                  <a:ext cx="26" cy="12"/>
                </a:xfrm>
                <a:custGeom>
                  <a:avLst/>
                  <a:gdLst>
                    <a:gd name="T0" fmla="*/ 0 w 279"/>
                    <a:gd name="T1" fmla="*/ 0 h 130"/>
                    <a:gd name="T2" fmla="*/ 0 w 279"/>
                    <a:gd name="T3" fmla="*/ 0 h 130"/>
                    <a:gd name="T4" fmla="*/ 0 w 279"/>
                    <a:gd name="T5" fmla="*/ 0 h 130"/>
                    <a:gd name="T6" fmla="*/ 0 w 279"/>
                    <a:gd name="T7" fmla="*/ 0 h 130"/>
                    <a:gd name="T8" fmla="*/ 0 w 279"/>
                    <a:gd name="T9" fmla="*/ 0 h 130"/>
                    <a:gd name="T10" fmla="*/ 0 w 279"/>
                    <a:gd name="T11" fmla="*/ 0 h 130"/>
                    <a:gd name="T12" fmla="*/ 0 w 279"/>
                    <a:gd name="T13" fmla="*/ 0 h 130"/>
                    <a:gd name="T14" fmla="*/ 0 w 279"/>
                    <a:gd name="T15" fmla="*/ 0 h 130"/>
                    <a:gd name="T16" fmla="*/ 0 w 279"/>
                    <a:gd name="T17" fmla="*/ 0 h 130"/>
                    <a:gd name="T18" fmla="*/ 0 w 279"/>
                    <a:gd name="T19" fmla="*/ 0 h 130"/>
                    <a:gd name="T20" fmla="*/ 0 w 279"/>
                    <a:gd name="T21" fmla="*/ 0 h 130"/>
                    <a:gd name="T22" fmla="*/ 0 w 279"/>
                    <a:gd name="T23" fmla="*/ 0 h 130"/>
                    <a:gd name="T24" fmla="*/ 0 w 279"/>
                    <a:gd name="T25" fmla="*/ 0 h 130"/>
                    <a:gd name="T26" fmla="*/ 0 w 279"/>
                    <a:gd name="T27" fmla="*/ 0 h 130"/>
                    <a:gd name="T28" fmla="*/ 0 w 279"/>
                    <a:gd name="T29" fmla="*/ 0 h 130"/>
                    <a:gd name="T30" fmla="*/ 0 w 279"/>
                    <a:gd name="T31" fmla="*/ 0 h 130"/>
                    <a:gd name="T32" fmla="*/ 0 w 279"/>
                    <a:gd name="T33" fmla="*/ 0 h 130"/>
                    <a:gd name="T34" fmla="*/ 0 w 279"/>
                    <a:gd name="T35" fmla="*/ 0 h 130"/>
                    <a:gd name="T36" fmla="*/ 0 w 279"/>
                    <a:gd name="T37" fmla="*/ 0 h 130"/>
                    <a:gd name="T38" fmla="*/ 0 w 279"/>
                    <a:gd name="T39" fmla="*/ 0 h 130"/>
                    <a:gd name="T40" fmla="*/ 0 w 279"/>
                    <a:gd name="T41" fmla="*/ 0 h 130"/>
                    <a:gd name="T42" fmla="*/ 0 w 279"/>
                    <a:gd name="T43" fmla="*/ 0 h 130"/>
                    <a:gd name="T44" fmla="*/ 0 w 279"/>
                    <a:gd name="T45" fmla="*/ 0 h 130"/>
                    <a:gd name="T46" fmla="*/ 0 w 279"/>
                    <a:gd name="T47" fmla="*/ 0 h 130"/>
                    <a:gd name="T48" fmla="*/ 0 w 279"/>
                    <a:gd name="T49" fmla="*/ 0 h 130"/>
                    <a:gd name="T50" fmla="*/ 0 w 279"/>
                    <a:gd name="T51" fmla="*/ 0 h 130"/>
                    <a:gd name="T52" fmla="*/ 0 w 279"/>
                    <a:gd name="T53" fmla="*/ 0 h 130"/>
                    <a:gd name="T54" fmla="*/ 0 w 279"/>
                    <a:gd name="T55" fmla="*/ 0 h 130"/>
                    <a:gd name="T56" fmla="*/ 0 w 279"/>
                    <a:gd name="T57" fmla="*/ 0 h 130"/>
                    <a:gd name="T58" fmla="*/ 0 w 279"/>
                    <a:gd name="T59" fmla="*/ 0 h 130"/>
                    <a:gd name="T60" fmla="*/ 0 w 279"/>
                    <a:gd name="T61" fmla="*/ 0 h 130"/>
                    <a:gd name="T62" fmla="*/ 0 w 279"/>
                    <a:gd name="T63" fmla="*/ 0 h 130"/>
                    <a:gd name="T64" fmla="*/ 0 w 279"/>
                    <a:gd name="T65" fmla="*/ 0 h 130"/>
                    <a:gd name="T66" fmla="*/ 0 w 279"/>
                    <a:gd name="T67" fmla="*/ 0 h 130"/>
                    <a:gd name="T68" fmla="*/ 0 w 279"/>
                    <a:gd name="T69" fmla="*/ 0 h 130"/>
                    <a:gd name="T70" fmla="*/ 0 w 279"/>
                    <a:gd name="T71" fmla="*/ 0 h 130"/>
                    <a:gd name="T72" fmla="*/ 0 w 279"/>
                    <a:gd name="T73" fmla="*/ 0 h 130"/>
                    <a:gd name="T74" fmla="*/ 0 w 279"/>
                    <a:gd name="T75" fmla="*/ 0 h 130"/>
                    <a:gd name="T76" fmla="*/ 0 w 279"/>
                    <a:gd name="T77" fmla="*/ 0 h 130"/>
                    <a:gd name="T78" fmla="*/ 0 w 279"/>
                    <a:gd name="T79" fmla="*/ 0 h 130"/>
                    <a:gd name="T80" fmla="*/ 0 w 279"/>
                    <a:gd name="T81" fmla="*/ 0 h 130"/>
                    <a:gd name="T82" fmla="*/ 0 w 279"/>
                    <a:gd name="T83" fmla="*/ 0 h 130"/>
                    <a:gd name="T84" fmla="*/ 0 w 279"/>
                    <a:gd name="T85" fmla="*/ 0 h 130"/>
                    <a:gd name="T86" fmla="*/ 0 w 279"/>
                    <a:gd name="T87" fmla="*/ 0 h 130"/>
                    <a:gd name="T88" fmla="*/ 0 w 279"/>
                    <a:gd name="T89" fmla="*/ 0 h 130"/>
                    <a:gd name="T90" fmla="*/ 0 w 279"/>
                    <a:gd name="T91" fmla="*/ 0 h 130"/>
                    <a:gd name="T92" fmla="*/ 0 w 279"/>
                    <a:gd name="T93" fmla="*/ 0 h 130"/>
                    <a:gd name="T94" fmla="*/ 0 w 279"/>
                    <a:gd name="T95" fmla="*/ 0 h 130"/>
                    <a:gd name="T96" fmla="*/ 0 w 279"/>
                    <a:gd name="T97" fmla="*/ 0 h 130"/>
                    <a:gd name="T98" fmla="*/ 0 w 279"/>
                    <a:gd name="T99" fmla="*/ 0 h 130"/>
                    <a:gd name="T100" fmla="*/ 0 w 279"/>
                    <a:gd name="T101" fmla="*/ 0 h 130"/>
                    <a:gd name="T102" fmla="*/ 0 w 279"/>
                    <a:gd name="T103" fmla="*/ 0 h 130"/>
                    <a:gd name="T104" fmla="*/ 0 w 279"/>
                    <a:gd name="T105" fmla="*/ 0 h 130"/>
                    <a:gd name="T106" fmla="*/ 0 w 279"/>
                    <a:gd name="T107" fmla="*/ 0 h 130"/>
                    <a:gd name="T108" fmla="*/ 0 w 279"/>
                    <a:gd name="T109" fmla="*/ 0 h 1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9"/>
                    <a:gd name="T166" fmla="*/ 0 h 130"/>
                    <a:gd name="T167" fmla="*/ 279 w 279"/>
                    <a:gd name="T168" fmla="*/ 130 h 1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9" h="130">
                      <a:moveTo>
                        <a:pt x="0" y="40"/>
                      </a:moveTo>
                      <a:lnTo>
                        <a:pt x="41" y="19"/>
                      </a:lnTo>
                      <a:lnTo>
                        <a:pt x="47" y="16"/>
                      </a:lnTo>
                      <a:lnTo>
                        <a:pt x="53" y="13"/>
                      </a:lnTo>
                      <a:lnTo>
                        <a:pt x="60" y="10"/>
                      </a:lnTo>
                      <a:lnTo>
                        <a:pt x="67" y="8"/>
                      </a:lnTo>
                      <a:lnTo>
                        <a:pt x="73" y="5"/>
                      </a:lnTo>
                      <a:lnTo>
                        <a:pt x="80" y="3"/>
                      </a:lnTo>
                      <a:lnTo>
                        <a:pt x="87" y="2"/>
                      </a:lnTo>
                      <a:lnTo>
                        <a:pt x="94" y="1"/>
                      </a:lnTo>
                      <a:lnTo>
                        <a:pt x="100" y="0"/>
                      </a:lnTo>
                      <a:lnTo>
                        <a:pt x="107" y="0"/>
                      </a:lnTo>
                      <a:lnTo>
                        <a:pt x="114" y="0"/>
                      </a:lnTo>
                      <a:lnTo>
                        <a:pt x="121" y="1"/>
                      </a:lnTo>
                      <a:lnTo>
                        <a:pt x="128" y="2"/>
                      </a:lnTo>
                      <a:lnTo>
                        <a:pt x="135" y="4"/>
                      </a:lnTo>
                      <a:lnTo>
                        <a:pt x="142" y="7"/>
                      </a:lnTo>
                      <a:lnTo>
                        <a:pt x="150" y="11"/>
                      </a:lnTo>
                      <a:lnTo>
                        <a:pt x="153" y="13"/>
                      </a:lnTo>
                      <a:lnTo>
                        <a:pt x="156" y="15"/>
                      </a:lnTo>
                      <a:lnTo>
                        <a:pt x="158" y="17"/>
                      </a:lnTo>
                      <a:lnTo>
                        <a:pt x="160" y="19"/>
                      </a:lnTo>
                      <a:lnTo>
                        <a:pt x="161" y="22"/>
                      </a:lnTo>
                      <a:lnTo>
                        <a:pt x="162" y="24"/>
                      </a:lnTo>
                      <a:lnTo>
                        <a:pt x="163" y="27"/>
                      </a:lnTo>
                      <a:lnTo>
                        <a:pt x="163" y="29"/>
                      </a:lnTo>
                      <a:lnTo>
                        <a:pt x="163" y="32"/>
                      </a:lnTo>
                      <a:lnTo>
                        <a:pt x="162" y="34"/>
                      </a:lnTo>
                      <a:lnTo>
                        <a:pt x="161" y="37"/>
                      </a:lnTo>
                      <a:lnTo>
                        <a:pt x="160" y="39"/>
                      </a:lnTo>
                      <a:lnTo>
                        <a:pt x="158" y="41"/>
                      </a:lnTo>
                      <a:lnTo>
                        <a:pt x="156" y="44"/>
                      </a:lnTo>
                      <a:lnTo>
                        <a:pt x="153" y="46"/>
                      </a:lnTo>
                      <a:lnTo>
                        <a:pt x="151" y="49"/>
                      </a:lnTo>
                      <a:lnTo>
                        <a:pt x="152" y="49"/>
                      </a:lnTo>
                      <a:lnTo>
                        <a:pt x="153" y="48"/>
                      </a:lnTo>
                      <a:lnTo>
                        <a:pt x="155" y="48"/>
                      </a:lnTo>
                      <a:lnTo>
                        <a:pt x="157" y="48"/>
                      </a:lnTo>
                      <a:lnTo>
                        <a:pt x="159" y="47"/>
                      </a:lnTo>
                      <a:lnTo>
                        <a:pt x="160" y="47"/>
                      </a:lnTo>
                      <a:lnTo>
                        <a:pt x="162" y="47"/>
                      </a:lnTo>
                      <a:lnTo>
                        <a:pt x="164" y="47"/>
                      </a:lnTo>
                      <a:lnTo>
                        <a:pt x="166" y="47"/>
                      </a:lnTo>
                      <a:lnTo>
                        <a:pt x="167" y="47"/>
                      </a:lnTo>
                      <a:lnTo>
                        <a:pt x="170" y="47"/>
                      </a:lnTo>
                      <a:lnTo>
                        <a:pt x="172" y="48"/>
                      </a:lnTo>
                      <a:lnTo>
                        <a:pt x="175" y="48"/>
                      </a:lnTo>
                      <a:lnTo>
                        <a:pt x="177" y="48"/>
                      </a:lnTo>
                      <a:lnTo>
                        <a:pt x="179" y="49"/>
                      </a:lnTo>
                      <a:lnTo>
                        <a:pt x="182" y="49"/>
                      </a:lnTo>
                      <a:lnTo>
                        <a:pt x="185" y="50"/>
                      </a:lnTo>
                      <a:lnTo>
                        <a:pt x="279" y="70"/>
                      </a:lnTo>
                      <a:lnTo>
                        <a:pt x="252" y="84"/>
                      </a:lnTo>
                      <a:lnTo>
                        <a:pt x="172" y="65"/>
                      </a:lnTo>
                      <a:lnTo>
                        <a:pt x="166" y="64"/>
                      </a:lnTo>
                      <a:lnTo>
                        <a:pt x="163" y="63"/>
                      </a:lnTo>
                      <a:lnTo>
                        <a:pt x="159" y="63"/>
                      </a:lnTo>
                      <a:lnTo>
                        <a:pt x="156" y="62"/>
                      </a:lnTo>
                      <a:lnTo>
                        <a:pt x="153" y="62"/>
                      </a:lnTo>
                      <a:lnTo>
                        <a:pt x="150" y="62"/>
                      </a:lnTo>
                      <a:lnTo>
                        <a:pt x="147" y="63"/>
                      </a:lnTo>
                      <a:lnTo>
                        <a:pt x="145" y="63"/>
                      </a:lnTo>
                      <a:lnTo>
                        <a:pt x="142" y="64"/>
                      </a:lnTo>
                      <a:lnTo>
                        <a:pt x="140" y="64"/>
                      </a:lnTo>
                      <a:lnTo>
                        <a:pt x="138" y="65"/>
                      </a:lnTo>
                      <a:lnTo>
                        <a:pt x="136" y="66"/>
                      </a:lnTo>
                      <a:lnTo>
                        <a:pt x="133" y="67"/>
                      </a:lnTo>
                      <a:lnTo>
                        <a:pt x="131" y="68"/>
                      </a:lnTo>
                      <a:lnTo>
                        <a:pt x="129" y="69"/>
                      </a:lnTo>
                      <a:lnTo>
                        <a:pt x="127" y="71"/>
                      </a:lnTo>
                      <a:lnTo>
                        <a:pt x="113" y="78"/>
                      </a:lnTo>
                      <a:lnTo>
                        <a:pt x="184" y="118"/>
                      </a:lnTo>
                      <a:lnTo>
                        <a:pt x="159" y="130"/>
                      </a:lnTo>
                      <a:lnTo>
                        <a:pt x="0" y="40"/>
                      </a:lnTo>
                      <a:close/>
                      <a:moveTo>
                        <a:pt x="93" y="66"/>
                      </a:moveTo>
                      <a:lnTo>
                        <a:pt x="113" y="56"/>
                      </a:lnTo>
                      <a:lnTo>
                        <a:pt x="117" y="53"/>
                      </a:lnTo>
                      <a:lnTo>
                        <a:pt x="120" y="51"/>
                      </a:lnTo>
                      <a:lnTo>
                        <a:pt x="123" y="49"/>
                      </a:lnTo>
                      <a:lnTo>
                        <a:pt x="126" y="47"/>
                      </a:lnTo>
                      <a:lnTo>
                        <a:pt x="128" y="45"/>
                      </a:lnTo>
                      <a:lnTo>
                        <a:pt x="130" y="43"/>
                      </a:lnTo>
                      <a:lnTo>
                        <a:pt x="132" y="41"/>
                      </a:lnTo>
                      <a:lnTo>
                        <a:pt x="133" y="39"/>
                      </a:lnTo>
                      <a:lnTo>
                        <a:pt x="133" y="37"/>
                      </a:lnTo>
                      <a:lnTo>
                        <a:pt x="133" y="35"/>
                      </a:lnTo>
                      <a:lnTo>
                        <a:pt x="133" y="33"/>
                      </a:lnTo>
                      <a:lnTo>
                        <a:pt x="132" y="31"/>
                      </a:lnTo>
                      <a:lnTo>
                        <a:pt x="131" y="29"/>
                      </a:lnTo>
                      <a:lnTo>
                        <a:pt x="129" y="27"/>
                      </a:lnTo>
                      <a:lnTo>
                        <a:pt x="127" y="25"/>
                      </a:lnTo>
                      <a:lnTo>
                        <a:pt x="125" y="24"/>
                      </a:lnTo>
                      <a:lnTo>
                        <a:pt x="122" y="22"/>
                      </a:lnTo>
                      <a:lnTo>
                        <a:pt x="119" y="21"/>
                      </a:lnTo>
                      <a:lnTo>
                        <a:pt x="116" y="20"/>
                      </a:lnTo>
                      <a:lnTo>
                        <a:pt x="112" y="19"/>
                      </a:lnTo>
                      <a:lnTo>
                        <a:pt x="109" y="19"/>
                      </a:lnTo>
                      <a:lnTo>
                        <a:pt x="106" y="18"/>
                      </a:lnTo>
                      <a:lnTo>
                        <a:pt x="102" y="18"/>
                      </a:lnTo>
                      <a:lnTo>
                        <a:pt x="99" y="18"/>
                      </a:lnTo>
                      <a:lnTo>
                        <a:pt x="95" y="19"/>
                      </a:lnTo>
                      <a:lnTo>
                        <a:pt x="91" y="19"/>
                      </a:lnTo>
                      <a:lnTo>
                        <a:pt x="87" y="20"/>
                      </a:lnTo>
                      <a:lnTo>
                        <a:pt x="84" y="21"/>
                      </a:lnTo>
                      <a:lnTo>
                        <a:pt x="80" y="22"/>
                      </a:lnTo>
                      <a:lnTo>
                        <a:pt x="76" y="24"/>
                      </a:lnTo>
                      <a:lnTo>
                        <a:pt x="72" y="26"/>
                      </a:lnTo>
                      <a:lnTo>
                        <a:pt x="68" y="28"/>
                      </a:lnTo>
                      <a:lnTo>
                        <a:pt x="44" y="39"/>
                      </a:lnTo>
                      <a:lnTo>
                        <a:pt x="93" y="66"/>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1" name="Freeform 31"/>
                <p:cNvSpPr>
                  <a:spLocks noEditPoints="1"/>
                </p:cNvSpPr>
                <p:nvPr/>
              </p:nvSpPr>
              <p:spPr bwMode="auto">
                <a:xfrm>
                  <a:off x="1639" y="2733"/>
                  <a:ext cx="24" cy="14"/>
                </a:xfrm>
                <a:custGeom>
                  <a:avLst/>
                  <a:gdLst>
                    <a:gd name="T0" fmla="*/ 0 w 252"/>
                    <a:gd name="T1" fmla="*/ 0 h 134"/>
                    <a:gd name="T2" fmla="*/ 0 w 252"/>
                    <a:gd name="T3" fmla="*/ 0 h 134"/>
                    <a:gd name="T4" fmla="*/ 0 w 252"/>
                    <a:gd name="T5" fmla="*/ 0 h 134"/>
                    <a:gd name="T6" fmla="*/ 0 w 252"/>
                    <a:gd name="T7" fmla="*/ 0 h 134"/>
                    <a:gd name="T8" fmla="*/ 0 w 252"/>
                    <a:gd name="T9" fmla="*/ 0 h 134"/>
                    <a:gd name="T10" fmla="*/ 0 w 252"/>
                    <a:gd name="T11" fmla="*/ 0 h 134"/>
                    <a:gd name="T12" fmla="*/ 0 w 252"/>
                    <a:gd name="T13" fmla="*/ 0 h 134"/>
                    <a:gd name="T14" fmla="*/ 0 w 252"/>
                    <a:gd name="T15" fmla="*/ 0 h 134"/>
                    <a:gd name="T16" fmla="*/ 0 w 252"/>
                    <a:gd name="T17" fmla="*/ 0 h 134"/>
                    <a:gd name="T18" fmla="*/ 0 w 252"/>
                    <a:gd name="T19" fmla="*/ 0 h 134"/>
                    <a:gd name="T20" fmla="*/ 0 w 252"/>
                    <a:gd name="T21" fmla="*/ 0 h 134"/>
                    <a:gd name="T22" fmla="*/ 0 w 252"/>
                    <a:gd name="T23" fmla="*/ 0 h 134"/>
                    <a:gd name="T24" fmla="*/ 0 w 252"/>
                    <a:gd name="T25" fmla="*/ 0 h 134"/>
                    <a:gd name="T26" fmla="*/ 0 w 252"/>
                    <a:gd name="T27" fmla="*/ 0 h 134"/>
                    <a:gd name="T28" fmla="*/ 0 w 252"/>
                    <a:gd name="T29" fmla="*/ 0 h 134"/>
                    <a:gd name="T30" fmla="*/ 0 w 252"/>
                    <a:gd name="T31" fmla="*/ 0 h 134"/>
                    <a:gd name="T32" fmla="*/ 0 w 252"/>
                    <a:gd name="T33" fmla="*/ 0 h 134"/>
                    <a:gd name="T34" fmla="*/ 0 w 252"/>
                    <a:gd name="T35" fmla="*/ 0 h 134"/>
                    <a:gd name="T36" fmla="*/ 0 w 252"/>
                    <a:gd name="T37" fmla="*/ 0 h 134"/>
                    <a:gd name="T38" fmla="*/ 0 w 252"/>
                    <a:gd name="T39" fmla="*/ 0 h 134"/>
                    <a:gd name="T40" fmla="*/ 0 w 252"/>
                    <a:gd name="T41" fmla="*/ 0 h 134"/>
                    <a:gd name="T42" fmla="*/ 0 w 252"/>
                    <a:gd name="T43" fmla="*/ 0 h 134"/>
                    <a:gd name="T44" fmla="*/ 0 w 252"/>
                    <a:gd name="T45" fmla="*/ 0 h 134"/>
                    <a:gd name="T46" fmla="*/ 0 w 252"/>
                    <a:gd name="T47" fmla="*/ 0 h 134"/>
                    <a:gd name="T48" fmla="*/ 0 w 252"/>
                    <a:gd name="T49" fmla="*/ 0 h 134"/>
                    <a:gd name="T50" fmla="*/ 0 w 252"/>
                    <a:gd name="T51" fmla="*/ 0 h 134"/>
                    <a:gd name="T52" fmla="*/ 0 w 252"/>
                    <a:gd name="T53" fmla="*/ 0 h 134"/>
                    <a:gd name="T54" fmla="*/ 0 w 252"/>
                    <a:gd name="T55" fmla="*/ 0 h 134"/>
                    <a:gd name="T56" fmla="*/ 0 w 252"/>
                    <a:gd name="T57" fmla="*/ 0 h 134"/>
                    <a:gd name="T58" fmla="*/ 0 w 252"/>
                    <a:gd name="T59" fmla="*/ 0 h 134"/>
                    <a:gd name="T60" fmla="*/ 0 w 252"/>
                    <a:gd name="T61" fmla="*/ 0 h 134"/>
                    <a:gd name="T62" fmla="*/ 0 w 252"/>
                    <a:gd name="T63" fmla="*/ 0 h 134"/>
                    <a:gd name="T64" fmla="*/ 0 w 252"/>
                    <a:gd name="T65" fmla="*/ 0 h 134"/>
                    <a:gd name="T66" fmla="*/ 0 w 252"/>
                    <a:gd name="T67" fmla="*/ 0 h 134"/>
                    <a:gd name="T68" fmla="*/ 0 w 252"/>
                    <a:gd name="T69" fmla="*/ 0 h 134"/>
                    <a:gd name="T70" fmla="*/ 0 w 252"/>
                    <a:gd name="T71" fmla="*/ 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2"/>
                    <a:gd name="T109" fmla="*/ 0 h 134"/>
                    <a:gd name="T110" fmla="*/ 252 w 252"/>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2" h="134">
                      <a:moveTo>
                        <a:pt x="0" y="44"/>
                      </a:moveTo>
                      <a:lnTo>
                        <a:pt x="50" y="20"/>
                      </a:lnTo>
                      <a:lnTo>
                        <a:pt x="59" y="15"/>
                      </a:lnTo>
                      <a:lnTo>
                        <a:pt x="69" y="11"/>
                      </a:lnTo>
                      <a:lnTo>
                        <a:pt x="79" y="8"/>
                      </a:lnTo>
                      <a:lnTo>
                        <a:pt x="89" y="5"/>
                      </a:lnTo>
                      <a:lnTo>
                        <a:pt x="100" y="3"/>
                      </a:lnTo>
                      <a:lnTo>
                        <a:pt x="111" y="1"/>
                      </a:lnTo>
                      <a:lnTo>
                        <a:pt x="122" y="0"/>
                      </a:lnTo>
                      <a:lnTo>
                        <a:pt x="133" y="0"/>
                      </a:lnTo>
                      <a:lnTo>
                        <a:pt x="143" y="0"/>
                      </a:lnTo>
                      <a:lnTo>
                        <a:pt x="154" y="0"/>
                      </a:lnTo>
                      <a:lnTo>
                        <a:pt x="165" y="2"/>
                      </a:lnTo>
                      <a:lnTo>
                        <a:pt x="176" y="4"/>
                      </a:lnTo>
                      <a:lnTo>
                        <a:pt x="186" y="6"/>
                      </a:lnTo>
                      <a:lnTo>
                        <a:pt x="196" y="10"/>
                      </a:lnTo>
                      <a:lnTo>
                        <a:pt x="206" y="14"/>
                      </a:lnTo>
                      <a:lnTo>
                        <a:pt x="216" y="19"/>
                      </a:lnTo>
                      <a:lnTo>
                        <a:pt x="225" y="24"/>
                      </a:lnTo>
                      <a:lnTo>
                        <a:pt x="233" y="30"/>
                      </a:lnTo>
                      <a:lnTo>
                        <a:pt x="239" y="36"/>
                      </a:lnTo>
                      <a:lnTo>
                        <a:pt x="244" y="41"/>
                      </a:lnTo>
                      <a:lnTo>
                        <a:pt x="248" y="47"/>
                      </a:lnTo>
                      <a:lnTo>
                        <a:pt x="250" y="53"/>
                      </a:lnTo>
                      <a:lnTo>
                        <a:pt x="252" y="59"/>
                      </a:lnTo>
                      <a:lnTo>
                        <a:pt x="252" y="65"/>
                      </a:lnTo>
                      <a:lnTo>
                        <a:pt x="250" y="71"/>
                      </a:lnTo>
                      <a:lnTo>
                        <a:pt x="247" y="76"/>
                      </a:lnTo>
                      <a:lnTo>
                        <a:pt x="244" y="82"/>
                      </a:lnTo>
                      <a:lnTo>
                        <a:pt x="239" y="88"/>
                      </a:lnTo>
                      <a:lnTo>
                        <a:pt x="232" y="93"/>
                      </a:lnTo>
                      <a:lnTo>
                        <a:pt x="225" y="99"/>
                      </a:lnTo>
                      <a:lnTo>
                        <a:pt x="216" y="104"/>
                      </a:lnTo>
                      <a:lnTo>
                        <a:pt x="207" y="110"/>
                      </a:lnTo>
                      <a:lnTo>
                        <a:pt x="158" y="134"/>
                      </a:lnTo>
                      <a:lnTo>
                        <a:pt x="0" y="44"/>
                      </a:lnTo>
                      <a:close/>
                      <a:moveTo>
                        <a:pt x="162" y="111"/>
                      </a:moveTo>
                      <a:lnTo>
                        <a:pt x="187" y="98"/>
                      </a:lnTo>
                      <a:lnTo>
                        <a:pt x="194" y="94"/>
                      </a:lnTo>
                      <a:lnTo>
                        <a:pt x="200" y="90"/>
                      </a:lnTo>
                      <a:lnTo>
                        <a:pt x="206" y="86"/>
                      </a:lnTo>
                      <a:lnTo>
                        <a:pt x="210" y="82"/>
                      </a:lnTo>
                      <a:lnTo>
                        <a:pt x="214" y="78"/>
                      </a:lnTo>
                      <a:lnTo>
                        <a:pt x="217" y="74"/>
                      </a:lnTo>
                      <a:lnTo>
                        <a:pt x="218" y="70"/>
                      </a:lnTo>
                      <a:lnTo>
                        <a:pt x="219" y="66"/>
                      </a:lnTo>
                      <a:lnTo>
                        <a:pt x="219" y="62"/>
                      </a:lnTo>
                      <a:lnTo>
                        <a:pt x="218" y="58"/>
                      </a:lnTo>
                      <a:lnTo>
                        <a:pt x="216" y="53"/>
                      </a:lnTo>
                      <a:lnTo>
                        <a:pt x="213" y="49"/>
                      </a:lnTo>
                      <a:lnTo>
                        <a:pt x="209" y="45"/>
                      </a:lnTo>
                      <a:lnTo>
                        <a:pt x="204" y="40"/>
                      </a:lnTo>
                      <a:lnTo>
                        <a:pt x="198" y="36"/>
                      </a:lnTo>
                      <a:lnTo>
                        <a:pt x="192" y="32"/>
                      </a:lnTo>
                      <a:lnTo>
                        <a:pt x="184" y="28"/>
                      </a:lnTo>
                      <a:lnTo>
                        <a:pt x="177" y="25"/>
                      </a:lnTo>
                      <a:lnTo>
                        <a:pt x="170" y="22"/>
                      </a:lnTo>
                      <a:lnTo>
                        <a:pt x="162" y="20"/>
                      </a:lnTo>
                      <a:lnTo>
                        <a:pt x="154" y="18"/>
                      </a:lnTo>
                      <a:lnTo>
                        <a:pt x="147" y="17"/>
                      </a:lnTo>
                      <a:lnTo>
                        <a:pt x="139" y="16"/>
                      </a:lnTo>
                      <a:lnTo>
                        <a:pt x="131" y="16"/>
                      </a:lnTo>
                      <a:lnTo>
                        <a:pt x="123" y="16"/>
                      </a:lnTo>
                      <a:lnTo>
                        <a:pt x="115" y="17"/>
                      </a:lnTo>
                      <a:lnTo>
                        <a:pt x="107" y="18"/>
                      </a:lnTo>
                      <a:lnTo>
                        <a:pt x="100" y="19"/>
                      </a:lnTo>
                      <a:lnTo>
                        <a:pt x="92" y="21"/>
                      </a:lnTo>
                      <a:lnTo>
                        <a:pt x="85" y="24"/>
                      </a:lnTo>
                      <a:lnTo>
                        <a:pt x="78" y="26"/>
                      </a:lnTo>
                      <a:lnTo>
                        <a:pt x="72" y="30"/>
                      </a:lnTo>
                      <a:lnTo>
                        <a:pt x="44" y="44"/>
                      </a:lnTo>
                      <a:lnTo>
                        <a:pt x="162" y="111"/>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2" name="Freeform 32"/>
                <p:cNvSpPr>
                  <a:spLocks noEditPoints="1"/>
                </p:cNvSpPr>
                <p:nvPr/>
              </p:nvSpPr>
              <p:spPr bwMode="auto">
                <a:xfrm>
                  <a:off x="1502" y="2822"/>
                  <a:ext cx="38" cy="16"/>
                </a:xfrm>
                <a:custGeom>
                  <a:avLst/>
                  <a:gdLst>
                    <a:gd name="T0" fmla="*/ 0 w 390"/>
                    <a:gd name="T1" fmla="*/ 0 h 187"/>
                    <a:gd name="T2" fmla="*/ 0 w 390"/>
                    <a:gd name="T3" fmla="*/ 0 h 187"/>
                    <a:gd name="T4" fmla="*/ 0 w 390"/>
                    <a:gd name="T5" fmla="*/ 0 h 187"/>
                    <a:gd name="T6" fmla="*/ 0 w 390"/>
                    <a:gd name="T7" fmla="*/ 0 h 187"/>
                    <a:gd name="T8" fmla="*/ 0 w 390"/>
                    <a:gd name="T9" fmla="*/ 0 h 187"/>
                    <a:gd name="T10" fmla="*/ 0 w 390"/>
                    <a:gd name="T11" fmla="*/ 0 h 187"/>
                    <a:gd name="T12" fmla="*/ 0 w 390"/>
                    <a:gd name="T13" fmla="*/ 0 h 187"/>
                    <a:gd name="T14" fmla="*/ 0 w 390"/>
                    <a:gd name="T15" fmla="*/ 0 h 187"/>
                    <a:gd name="T16" fmla="*/ 0 w 390"/>
                    <a:gd name="T17" fmla="*/ 0 h 187"/>
                    <a:gd name="T18" fmla="*/ 0 w 390"/>
                    <a:gd name="T19" fmla="*/ 0 h 187"/>
                    <a:gd name="T20" fmla="*/ 0 w 390"/>
                    <a:gd name="T21" fmla="*/ 0 h 187"/>
                    <a:gd name="T22" fmla="*/ 0 w 390"/>
                    <a:gd name="T23" fmla="*/ 0 h 187"/>
                    <a:gd name="T24" fmla="*/ 0 w 390"/>
                    <a:gd name="T25" fmla="*/ 0 h 187"/>
                    <a:gd name="T26" fmla="*/ 0 w 390"/>
                    <a:gd name="T27" fmla="*/ 0 h 187"/>
                    <a:gd name="T28" fmla="*/ 0 w 390"/>
                    <a:gd name="T29" fmla="*/ 0 h 187"/>
                    <a:gd name="T30" fmla="*/ 0 w 390"/>
                    <a:gd name="T31" fmla="*/ 0 h 187"/>
                    <a:gd name="T32" fmla="*/ 0 w 390"/>
                    <a:gd name="T33" fmla="*/ 0 h 187"/>
                    <a:gd name="T34" fmla="*/ 0 w 390"/>
                    <a:gd name="T35" fmla="*/ 0 h 187"/>
                    <a:gd name="T36" fmla="*/ 0 w 390"/>
                    <a:gd name="T37" fmla="*/ 0 h 187"/>
                    <a:gd name="T38" fmla="*/ 0 w 390"/>
                    <a:gd name="T39" fmla="*/ 0 h 187"/>
                    <a:gd name="T40" fmla="*/ 0 w 390"/>
                    <a:gd name="T41" fmla="*/ 0 h 187"/>
                    <a:gd name="T42" fmla="*/ 0 w 390"/>
                    <a:gd name="T43" fmla="*/ 0 h 187"/>
                    <a:gd name="T44" fmla="*/ 0 w 390"/>
                    <a:gd name="T45" fmla="*/ 0 h 187"/>
                    <a:gd name="T46" fmla="*/ 0 w 390"/>
                    <a:gd name="T47" fmla="*/ 0 h 187"/>
                    <a:gd name="T48" fmla="*/ 0 w 390"/>
                    <a:gd name="T49" fmla="*/ 0 h 187"/>
                    <a:gd name="T50" fmla="*/ 0 w 390"/>
                    <a:gd name="T51" fmla="*/ 0 h 187"/>
                    <a:gd name="T52" fmla="*/ 0 w 390"/>
                    <a:gd name="T53" fmla="*/ 0 h 187"/>
                    <a:gd name="T54" fmla="*/ 0 w 390"/>
                    <a:gd name="T55" fmla="*/ 0 h 187"/>
                    <a:gd name="T56" fmla="*/ 0 w 390"/>
                    <a:gd name="T57" fmla="*/ 0 h 187"/>
                    <a:gd name="T58" fmla="*/ 0 w 390"/>
                    <a:gd name="T59" fmla="*/ 0 h 187"/>
                    <a:gd name="T60" fmla="*/ 0 w 390"/>
                    <a:gd name="T61" fmla="*/ 0 h 187"/>
                    <a:gd name="T62" fmla="*/ 0 w 390"/>
                    <a:gd name="T63" fmla="*/ 0 h 187"/>
                    <a:gd name="T64" fmla="*/ 0 w 390"/>
                    <a:gd name="T65" fmla="*/ 0 h 187"/>
                    <a:gd name="T66" fmla="*/ 0 w 390"/>
                    <a:gd name="T67" fmla="*/ 0 h 187"/>
                    <a:gd name="T68" fmla="*/ 0 w 390"/>
                    <a:gd name="T69" fmla="*/ 0 h 187"/>
                    <a:gd name="T70" fmla="*/ 0 w 390"/>
                    <a:gd name="T71" fmla="*/ 0 h 187"/>
                    <a:gd name="T72" fmla="*/ 0 w 390"/>
                    <a:gd name="T73" fmla="*/ 0 h 187"/>
                    <a:gd name="T74" fmla="*/ 0 w 390"/>
                    <a:gd name="T75" fmla="*/ 0 h 187"/>
                    <a:gd name="T76" fmla="*/ 0 w 390"/>
                    <a:gd name="T77" fmla="*/ 0 h 187"/>
                    <a:gd name="T78" fmla="*/ 0 w 390"/>
                    <a:gd name="T79" fmla="*/ 0 h 187"/>
                    <a:gd name="T80" fmla="*/ 0 w 390"/>
                    <a:gd name="T81" fmla="*/ 0 h 187"/>
                    <a:gd name="T82" fmla="*/ 0 w 390"/>
                    <a:gd name="T83" fmla="*/ 0 h 187"/>
                    <a:gd name="T84" fmla="*/ 0 w 390"/>
                    <a:gd name="T85" fmla="*/ 0 h 187"/>
                    <a:gd name="T86" fmla="*/ 0 w 390"/>
                    <a:gd name="T87" fmla="*/ 0 h 187"/>
                    <a:gd name="T88" fmla="*/ 0 w 390"/>
                    <a:gd name="T89" fmla="*/ 0 h 187"/>
                    <a:gd name="T90" fmla="*/ 0 w 390"/>
                    <a:gd name="T91" fmla="*/ 0 h 187"/>
                    <a:gd name="T92" fmla="*/ 0 w 390"/>
                    <a:gd name="T93" fmla="*/ 0 h 187"/>
                    <a:gd name="T94" fmla="*/ 0 w 390"/>
                    <a:gd name="T95" fmla="*/ 0 h 187"/>
                    <a:gd name="T96" fmla="*/ 0 w 390"/>
                    <a:gd name="T97" fmla="*/ 0 h 187"/>
                    <a:gd name="T98" fmla="*/ 0 w 390"/>
                    <a:gd name="T99" fmla="*/ 0 h 187"/>
                    <a:gd name="T100" fmla="*/ 0 w 390"/>
                    <a:gd name="T101" fmla="*/ 0 h 187"/>
                    <a:gd name="T102" fmla="*/ 0 w 390"/>
                    <a:gd name="T103" fmla="*/ 0 h 187"/>
                    <a:gd name="T104" fmla="*/ 0 w 390"/>
                    <a:gd name="T105" fmla="*/ 0 h 187"/>
                    <a:gd name="T106" fmla="*/ 0 w 390"/>
                    <a:gd name="T107" fmla="*/ 0 h 1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187"/>
                    <a:gd name="T164" fmla="*/ 390 w 390"/>
                    <a:gd name="T165" fmla="*/ 187 h 1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187">
                      <a:moveTo>
                        <a:pt x="0" y="55"/>
                      </a:moveTo>
                      <a:lnTo>
                        <a:pt x="58" y="27"/>
                      </a:lnTo>
                      <a:lnTo>
                        <a:pt x="66" y="22"/>
                      </a:lnTo>
                      <a:lnTo>
                        <a:pt x="75" y="18"/>
                      </a:lnTo>
                      <a:lnTo>
                        <a:pt x="84" y="14"/>
                      </a:lnTo>
                      <a:lnTo>
                        <a:pt x="94" y="11"/>
                      </a:lnTo>
                      <a:lnTo>
                        <a:pt x="103" y="8"/>
                      </a:lnTo>
                      <a:lnTo>
                        <a:pt x="112" y="5"/>
                      </a:lnTo>
                      <a:lnTo>
                        <a:pt x="122" y="3"/>
                      </a:lnTo>
                      <a:lnTo>
                        <a:pt x="131" y="1"/>
                      </a:lnTo>
                      <a:lnTo>
                        <a:pt x="141" y="0"/>
                      </a:lnTo>
                      <a:lnTo>
                        <a:pt x="151" y="0"/>
                      </a:lnTo>
                      <a:lnTo>
                        <a:pt x="160" y="0"/>
                      </a:lnTo>
                      <a:lnTo>
                        <a:pt x="170" y="2"/>
                      </a:lnTo>
                      <a:lnTo>
                        <a:pt x="180" y="4"/>
                      </a:lnTo>
                      <a:lnTo>
                        <a:pt x="190" y="7"/>
                      </a:lnTo>
                      <a:lnTo>
                        <a:pt x="200" y="11"/>
                      </a:lnTo>
                      <a:lnTo>
                        <a:pt x="210" y="17"/>
                      </a:lnTo>
                      <a:lnTo>
                        <a:pt x="214" y="20"/>
                      </a:lnTo>
                      <a:lnTo>
                        <a:pt x="218" y="23"/>
                      </a:lnTo>
                      <a:lnTo>
                        <a:pt x="221" y="26"/>
                      </a:lnTo>
                      <a:lnTo>
                        <a:pt x="224" y="29"/>
                      </a:lnTo>
                      <a:lnTo>
                        <a:pt x="226" y="33"/>
                      </a:lnTo>
                      <a:lnTo>
                        <a:pt x="227" y="36"/>
                      </a:lnTo>
                      <a:lnTo>
                        <a:pt x="228" y="40"/>
                      </a:lnTo>
                      <a:lnTo>
                        <a:pt x="228" y="44"/>
                      </a:lnTo>
                      <a:lnTo>
                        <a:pt x="228" y="47"/>
                      </a:lnTo>
                      <a:lnTo>
                        <a:pt x="227" y="51"/>
                      </a:lnTo>
                      <a:lnTo>
                        <a:pt x="226" y="54"/>
                      </a:lnTo>
                      <a:lnTo>
                        <a:pt x="224" y="58"/>
                      </a:lnTo>
                      <a:lnTo>
                        <a:pt x="221" y="61"/>
                      </a:lnTo>
                      <a:lnTo>
                        <a:pt x="218" y="64"/>
                      </a:lnTo>
                      <a:lnTo>
                        <a:pt x="215" y="67"/>
                      </a:lnTo>
                      <a:lnTo>
                        <a:pt x="211" y="71"/>
                      </a:lnTo>
                      <a:lnTo>
                        <a:pt x="213" y="70"/>
                      </a:lnTo>
                      <a:lnTo>
                        <a:pt x="216" y="70"/>
                      </a:lnTo>
                      <a:lnTo>
                        <a:pt x="218" y="69"/>
                      </a:lnTo>
                      <a:lnTo>
                        <a:pt x="221" y="69"/>
                      </a:lnTo>
                      <a:lnTo>
                        <a:pt x="223" y="69"/>
                      </a:lnTo>
                      <a:lnTo>
                        <a:pt x="226" y="69"/>
                      </a:lnTo>
                      <a:lnTo>
                        <a:pt x="228" y="69"/>
                      </a:lnTo>
                      <a:lnTo>
                        <a:pt x="231" y="69"/>
                      </a:lnTo>
                      <a:lnTo>
                        <a:pt x="233" y="69"/>
                      </a:lnTo>
                      <a:lnTo>
                        <a:pt x="236" y="69"/>
                      </a:lnTo>
                      <a:lnTo>
                        <a:pt x="239" y="70"/>
                      </a:lnTo>
                      <a:lnTo>
                        <a:pt x="242" y="70"/>
                      </a:lnTo>
                      <a:lnTo>
                        <a:pt x="245" y="71"/>
                      </a:lnTo>
                      <a:lnTo>
                        <a:pt x="248" y="71"/>
                      </a:lnTo>
                      <a:lnTo>
                        <a:pt x="253" y="72"/>
                      </a:lnTo>
                      <a:lnTo>
                        <a:pt x="257" y="73"/>
                      </a:lnTo>
                      <a:lnTo>
                        <a:pt x="390" y="104"/>
                      </a:lnTo>
                      <a:lnTo>
                        <a:pt x="352" y="123"/>
                      </a:lnTo>
                      <a:lnTo>
                        <a:pt x="238" y="95"/>
                      </a:lnTo>
                      <a:lnTo>
                        <a:pt x="232" y="93"/>
                      </a:lnTo>
                      <a:lnTo>
                        <a:pt x="226" y="92"/>
                      </a:lnTo>
                      <a:lnTo>
                        <a:pt x="222" y="91"/>
                      </a:lnTo>
                      <a:lnTo>
                        <a:pt x="217" y="91"/>
                      </a:lnTo>
                      <a:lnTo>
                        <a:pt x="213" y="91"/>
                      </a:lnTo>
                      <a:lnTo>
                        <a:pt x="209" y="91"/>
                      </a:lnTo>
                      <a:lnTo>
                        <a:pt x="205" y="91"/>
                      </a:lnTo>
                      <a:lnTo>
                        <a:pt x="202" y="92"/>
                      </a:lnTo>
                      <a:lnTo>
                        <a:pt x="198" y="92"/>
                      </a:lnTo>
                      <a:lnTo>
                        <a:pt x="195" y="93"/>
                      </a:lnTo>
                      <a:lnTo>
                        <a:pt x="192" y="94"/>
                      </a:lnTo>
                      <a:lnTo>
                        <a:pt x="189" y="95"/>
                      </a:lnTo>
                      <a:lnTo>
                        <a:pt x="186" y="96"/>
                      </a:lnTo>
                      <a:lnTo>
                        <a:pt x="183" y="98"/>
                      </a:lnTo>
                      <a:lnTo>
                        <a:pt x="180" y="99"/>
                      </a:lnTo>
                      <a:lnTo>
                        <a:pt x="177" y="101"/>
                      </a:lnTo>
                      <a:lnTo>
                        <a:pt x="156" y="111"/>
                      </a:lnTo>
                      <a:lnTo>
                        <a:pt x="255" y="170"/>
                      </a:lnTo>
                      <a:lnTo>
                        <a:pt x="220" y="187"/>
                      </a:lnTo>
                      <a:lnTo>
                        <a:pt x="0" y="55"/>
                      </a:lnTo>
                      <a:close/>
                      <a:moveTo>
                        <a:pt x="129" y="95"/>
                      </a:moveTo>
                      <a:lnTo>
                        <a:pt x="157" y="81"/>
                      </a:lnTo>
                      <a:lnTo>
                        <a:pt x="162" y="77"/>
                      </a:lnTo>
                      <a:lnTo>
                        <a:pt x="168" y="74"/>
                      </a:lnTo>
                      <a:lnTo>
                        <a:pt x="172" y="71"/>
                      </a:lnTo>
                      <a:lnTo>
                        <a:pt x="176" y="68"/>
                      </a:lnTo>
                      <a:lnTo>
                        <a:pt x="179" y="65"/>
                      </a:lnTo>
                      <a:lnTo>
                        <a:pt x="182" y="62"/>
                      </a:lnTo>
                      <a:lnTo>
                        <a:pt x="184" y="59"/>
                      </a:lnTo>
                      <a:lnTo>
                        <a:pt x="185" y="56"/>
                      </a:lnTo>
                      <a:lnTo>
                        <a:pt x="186" y="53"/>
                      </a:lnTo>
                      <a:lnTo>
                        <a:pt x="186" y="50"/>
                      </a:lnTo>
                      <a:lnTo>
                        <a:pt x="186" y="47"/>
                      </a:lnTo>
                      <a:lnTo>
                        <a:pt x="184" y="45"/>
                      </a:lnTo>
                      <a:lnTo>
                        <a:pt x="183" y="42"/>
                      </a:lnTo>
                      <a:lnTo>
                        <a:pt x="180" y="39"/>
                      </a:lnTo>
                      <a:lnTo>
                        <a:pt x="177" y="37"/>
                      </a:lnTo>
                      <a:lnTo>
                        <a:pt x="174" y="35"/>
                      </a:lnTo>
                      <a:lnTo>
                        <a:pt x="170" y="32"/>
                      </a:lnTo>
                      <a:lnTo>
                        <a:pt x="166" y="31"/>
                      </a:lnTo>
                      <a:lnTo>
                        <a:pt x="162" y="29"/>
                      </a:lnTo>
                      <a:lnTo>
                        <a:pt x="157" y="28"/>
                      </a:lnTo>
                      <a:lnTo>
                        <a:pt x="153" y="27"/>
                      </a:lnTo>
                      <a:lnTo>
                        <a:pt x="148" y="27"/>
                      </a:lnTo>
                      <a:lnTo>
                        <a:pt x="143" y="26"/>
                      </a:lnTo>
                      <a:lnTo>
                        <a:pt x="138" y="26"/>
                      </a:lnTo>
                      <a:lnTo>
                        <a:pt x="133" y="27"/>
                      </a:lnTo>
                      <a:lnTo>
                        <a:pt x="128" y="27"/>
                      </a:lnTo>
                      <a:lnTo>
                        <a:pt x="122" y="29"/>
                      </a:lnTo>
                      <a:lnTo>
                        <a:pt x="117" y="30"/>
                      </a:lnTo>
                      <a:lnTo>
                        <a:pt x="111" y="32"/>
                      </a:lnTo>
                      <a:lnTo>
                        <a:pt x="105" y="34"/>
                      </a:lnTo>
                      <a:lnTo>
                        <a:pt x="99" y="36"/>
                      </a:lnTo>
                      <a:lnTo>
                        <a:pt x="94" y="39"/>
                      </a:lnTo>
                      <a:lnTo>
                        <a:pt x="62" y="55"/>
                      </a:lnTo>
                      <a:lnTo>
                        <a:pt x="129" y="95"/>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3" name="Freeform 33"/>
                <p:cNvSpPr>
                  <a:spLocks/>
                </p:cNvSpPr>
                <p:nvPr/>
              </p:nvSpPr>
              <p:spPr bwMode="auto">
                <a:xfrm>
                  <a:off x="1528" y="2819"/>
                  <a:ext cx="24" cy="12"/>
                </a:xfrm>
                <a:custGeom>
                  <a:avLst/>
                  <a:gdLst>
                    <a:gd name="T0" fmla="*/ 0 w 257"/>
                    <a:gd name="T1" fmla="*/ 0 h 143"/>
                    <a:gd name="T2" fmla="*/ 0 w 257"/>
                    <a:gd name="T3" fmla="*/ 0 h 143"/>
                    <a:gd name="T4" fmla="*/ 0 w 257"/>
                    <a:gd name="T5" fmla="*/ 0 h 143"/>
                    <a:gd name="T6" fmla="*/ 0 w 257"/>
                    <a:gd name="T7" fmla="*/ 0 h 143"/>
                    <a:gd name="T8" fmla="*/ 0 w 257"/>
                    <a:gd name="T9" fmla="*/ 0 h 143"/>
                    <a:gd name="T10" fmla="*/ 0 w 257"/>
                    <a:gd name="T11" fmla="*/ 0 h 143"/>
                    <a:gd name="T12" fmla="*/ 0 w 257"/>
                    <a:gd name="T13" fmla="*/ 0 h 143"/>
                    <a:gd name="T14" fmla="*/ 0 w 257"/>
                    <a:gd name="T15" fmla="*/ 0 h 143"/>
                    <a:gd name="T16" fmla="*/ 0 w 257"/>
                    <a:gd name="T17" fmla="*/ 0 h 143"/>
                    <a:gd name="T18" fmla="*/ 0 w 257"/>
                    <a:gd name="T19" fmla="*/ 0 h 143"/>
                    <a:gd name="T20" fmla="*/ 0 w 257"/>
                    <a:gd name="T21" fmla="*/ 0 h 143"/>
                    <a:gd name="T22" fmla="*/ 0 w 257"/>
                    <a:gd name="T23" fmla="*/ 0 h 143"/>
                    <a:gd name="T24" fmla="*/ 0 w 257"/>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143"/>
                    <a:gd name="T41" fmla="*/ 257 w 257"/>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143">
                      <a:moveTo>
                        <a:pt x="0" y="47"/>
                      </a:moveTo>
                      <a:lnTo>
                        <a:pt x="97" y="0"/>
                      </a:lnTo>
                      <a:lnTo>
                        <a:pt x="117" y="12"/>
                      </a:lnTo>
                      <a:lnTo>
                        <a:pt x="45" y="47"/>
                      </a:lnTo>
                      <a:lnTo>
                        <a:pt x="92" y="75"/>
                      </a:lnTo>
                      <a:lnTo>
                        <a:pt x="157" y="43"/>
                      </a:lnTo>
                      <a:lnTo>
                        <a:pt x="177" y="55"/>
                      </a:lnTo>
                      <a:lnTo>
                        <a:pt x="112" y="87"/>
                      </a:lnTo>
                      <a:lnTo>
                        <a:pt x="165" y="118"/>
                      </a:lnTo>
                      <a:lnTo>
                        <a:pt x="236" y="83"/>
                      </a:lnTo>
                      <a:lnTo>
                        <a:pt x="257" y="95"/>
                      </a:lnTo>
                      <a:lnTo>
                        <a:pt x="160" y="143"/>
                      </a:lnTo>
                      <a:lnTo>
                        <a:pt x="0" y="4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4" name="Freeform 34"/>
                <p:cNvSpPr>
                  <a:spLocks noEditPoints="1"/>
                </p:cNvSpPr>
                <p:nvPr/>
              </p:nvSpPr>
              <p:spPr bwMode="auto">
                <a:xfrm>
                  <a:off x="1544" y="2812"/>
                  <a:ext cx="24" cy="14"/>
                </a:xfrm>
                <a:custGeom>
                  <a:avLst/>
                  <a:gdLst>
                    <a:gd name="T0" fmla="*/ 0 w 257"/>
                    <a:gd name="T1" fmla="*/ 0 h 146"/>
                    <a:gd name="T2" fmla="*/ 0 w 257"/>
                    <a:gd name="T3" fmla="*/ 0 h 146"/>
                    <a:gd name="T4" fmla="*/ 0 w 257"/>
                    <a:gd name="T5" fmla="*/ 0 h 146"/>
                    <a:gd name="T6" fmla="*/ 0 w 257"/>
                    <a:gd name="T7" fmla="*/ 0 h 146"/>
                    <a:gd name="T8" fmla="*/ 0 w 257"/>
                    <a:gd name="T9" fmla="*/ 0 h 146"/>
                    <a:gd name="T10" fmla="*/ 0 w 257"/>
                    <a:gd name="T11" fmla="*/ 0 h 146"/>
                    <a:gd name="T12" fmla="*/ 0 w 257"/>
                    <a:gd name="T13" fmla="*/ 0 h 146"/>
                    <a:gd name="T14" fmla="*/ 0 w 257"/>
                    <a:gd name="T15" fmla="*/ 0 h 146"/>
                    <a:gd name="T16" fmla="*/ 0 w 257"/>
                    <a:gd name="T17" fmla="*/ 0 h 146"/>
                    <a:gd name="T18" fmla="*/ 0 w 257"/>
                    <a:gd name="T19" fmla="*/ 0 h 146"/>
                    <a:gd name="T20" fmla="*/ 0 w 257"/>
                    <a:gd name="T21" fmla="*/ 0 h 146"/>
                    <a:gd name="T22" fmla="*/ 0 w 257"/>
                    <a:gd name="T23" fmla="*/ 0 h 146"/>
                    <a:gd name="T24" fmla="*/ 0 w 257"/>
                    <a:gd name="T25" fmla="*/ 0 h 1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146"/>
                    <a:gd name="T41" fmla="*/ 257 w 257"/>
                    <a:gd name="T42" fmla="*/ 146 h 1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146">
                      <a:moveTo>
                        <a:pt x="0" y="13"/>
                      </a:moveTo>
                      <a:lnTo>
                        <a:pt x="25" y="0"/>
                      </a:lnTo>
                      <a:lnTo>
                        <a:pt x="257" y="61"/>
                      </a:lnTo>
                      <a:lnTo>
                        <a:pt x="231" y="74"/>
                      </a:lnTo>
                      <a:lnTo>
                        <a:pt x="173" y="59"/>
                      </a:lnTo>
                      <a:lnTo>
                        <a:pt x="90" y="100"/>
                      </a:lnTo>
                      <a:lnTo>
                        <a:pt x="112" y="133"/>
                      </a:lnTo>
                      <a:lnTo>
                        <a:pt x="87" y="146"/>
                      </a:lnTo>
                      <a:lnTo>
                        <a:pt x="0" y="13"/>
                      </a:lnTo>
                      <a:close/>
                      <a:moveTo>
                        <a:pt x="33" y="20"/>
                      </a:moveTo>
                      <a:lnTo>
                        <a:pt x="79" y="85"/>
                      </a:lnTo>
                      <a:lnTo>
                        <a:pt x="147" y="51"/>
                      </a:lnTo>
                      <a:lnTo>
                        <a:pt x="33" y="20"/>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5" name="Freeform 35"/>
                <p:cNvSpPr>
                  <a:spLocks noEditPoints="1"/>
                </p:cNvSpPr>
                <p:nvPr/>
              </p:nvSpPr>
              <p:spPr bwMode="auto">
                <a:xfrm>
                  <a:off x="1556" y="2805"/>
                  <a:ext cx="21" cy="16"/>
                </a:xfrm>
                <a:custGeom>
                  <a:avLst/>
                  <a:gdLst>
                    <a:gd name="T0" fmla="*/ 0 w 256"/>
                    <a:gd name="T1" fmla="*/ 0 h 142"/>
                    <a:gd name="T2" fmla="*/ 0 w 256"/>
                    <a:gd name="T3" fmla="*/ 0 h 142"/>
                    <a:gd name="T4" fmla="*/ 0 w 256"/>
                    <a:gd name="T5" fmla="*/ 0 h 142"/>
                    <a:gd name="T6" fmla="*/ 0 w 256"/>
                    <a:gd name="T7" fmla="*/ 0 h 142"/>
                    <a:gd name="T8" fmla="*/ 0 w 256"/>
                    <a:gd name="T9" fmla="*/ 0 h 142"/>
                    <a:gd name="T10" fmla="*/ 0 w 256"/>
                    <a:gd name="T11" fmla="*/ 0 h 142"/>
                    <a:gd name="T12" fmla="*/ 0 w 256"/>
                    <a:gd name="T13" fmla="*/ 0 h 142"/>
                    <a:gd name="T14" fmla="*/ 0 w 256"/>
                    <a:gd name="T15" fmla="*/ 0 h 142"/>
                    <a:gd name="T16" fmla="*/ 0 w 256"/>
                    <a:gd name="T17" fmla="*/ 0 h 142"/>
                    <a:gd name="T18" fmla="*/ 0 w 256"/>
                    <a:gd name="T19" fmla="*/ 0 h 142"/>
                    <a:gd name="T20" fmla="*/ 0 w 256"/>
                    <a:gd name="T21" fmla="*/ 0 h 142"/>
                    <a:gd name="T22" fmla="*/ 0 w 256"/>
                    <a:gd name="T23" fmla="*/ 0 h 142"/>
                    <a:gd name="T24" fmla="*/ 0 w 256"/>
                    <a:gd name="T25" fmla="*/ 0 h 142"/>
                    <a:gd name="T26" fmla="*/ 0 w 256"/>
                    <a:gd name="T27" fmla="*/ 0 h 142"/>
                    <a:gd name="T28" fmla="*/ 0 w 256"/>
                    <a:gd name="T29" fmla="*/ 0 h 142"/>
                    <a:gd name="T30" fmla="*/ 0 w 256"/>
                    <a:gd name="T31" fmla="*/ 0 h 142"/>
                    <a:gd name="T32" fmla="*/ 0 w 256"/>
                    <a:gd name="T33" fmla="*/ 0 h 142"/>
                    <a:gd name="T34" fmla="*/ 0 w 256"/>
                    <a:gd name="T35" fmla="*/ 0 h 142"/>
                    <a:gd name="T36" fmla="*/ 0 w 256"/>
                    <a:gd name="T37" fmla="*/ 0 h 142"/>
                    <a:gd name="T38" fmla="*/ 0 w 256"/>
                    <a:gd name="T39" fmla="*/ 0 h 142"/>
                    <a:gd name="T40" fmla="*/ 0 w 256"/>
                    <a:gd name="T41" fmla="*/ 0 h 142"/>
                    <a:gd name="T42" fmla="*/ 0 w 256"/>
                    <a:gd name="T43" fmla="*/ 0 h 142"/>
                    <a:gd name="T44" fmla="*/ 0 w 256"/>
                    <a:gd name="T45" fmla="*/ 0 h 142"/>
                    <a:gd name="T46" fmla="*/ 0 w 256"/>
                    <a:gd name="T47" fmla="*/ 0 h 142"/>
                    <a:gd name="T48" fmla="*/ 0 w 256"/>
                    <a:gd name="T49" fmla="*/ 0 h 142"/>
                    <a:gd name="T50" fmla="*/ 0 w 256"/>
                    <a:gd name="T51" fmla="*/ 0 h 142"/>
                    <a:gd name="T52" fmla="*/ 0 w 256"/>
                    <a:gd name="T53" fmla="*/ 0 h 142"/>
                    <a:gd name="T54" fmla="*/ 0 w 256"/>
                    <a:gd name="T55" fmla="*/ 0 h 142"/>
                    <a:gd name="T56" fmla="*/ 0 w 256"/>
                    <a:gd name="T57" fmla="*/ 0 h 142"/>
                    <a:gd name="T58" fmla="*/ 0 w 256"/>
                    <a:gd name="T59" fmla="*/ 0 h 142"/>
                    <a:gd name="T60" fmla="*/ 0 w 256"/>
                    <a:gd name="T61" fmla="*/ 0 h 142"/>
                    <a:gd name="T62" fmla="*/ 0 w 256"/>
                    <a:gd name="T63" fmla="*/ 0 h 142"/>
                    <a:gd name="T64" fmla="*/ 0 w 256"/>
                    <a:gd name="T65" fmla="*/ 0 h 142"/>
                    <a:gd name="T66" fmla="*/ 0 w 256"/>
                    <a:gd name="T67" fmla="*/ 0 h 142"/>
                    <a:gd name="T68" fmla="*/ 0 w 256"/>
                    <a:gd name="T69" fmla="*/ 0 h 142"/>
                    <a:gd name="T70" fmla="*/ 0 w 256"/>
                    <a:gd name="T71" fmla="*/ 0 h 1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6"/>
                    <a:gd name="T109" fmla="*/ 0 h 142"/>
                    <a:gd name="T110" fmla="*/ 256 w 256"/>
                    <a:gd name="T111" fmla="*/ 142 h 1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6" h="142">
                      <a:moveTo>
                        <a:pt x="0" y="46"/>
                      </a:moveTo>
                      <a:lnTo>
                        <a:pt x="50" y="21"/>
                      </a:lnTo>
                      <a:lnTo>
                        <a:pt x="59" y="16"/>
                      </a:lnTo>
                      <a:lnTo>
                        <a:pt x="69" y="12"/>
                      </a:lnTo>
                      <a:lnTo>
                        <a:pt x="80" y="8"/>
                      </a:lnTo>
                      <a:lnTo>
                        <a:pt x="91" y="5"/>
                      </a:lnTo>
                      <a:lnTo>
                        <a:pt x="101" y="3"/>
                      </a:lnTo>
                      <a:lnTo>
                        <a:pt x="112" y="1"/>
                      </a:lnTo>
                      <a:lnTo>
                        <a:pt x="124" y="0"/>
                      </a:lnTo>
                      <a:lnTo>
                        <a:pt x="135" y="0"/>
                      </a:lnTo>
                      <a:lnTo>
                        <a:pt x="146" y="0"/>
                      </a:lnTo>
                      <a:lnTo>
                        <a:pt x="157" y="1"/>
                      </a:lnTo>
                      <a:lnTo>
                        <a:pt x="168" y="3"/>
                      </a:lnTo>
                      <a:lnTo>
                        <a:pt x="179" y="5"/>
                      </a:lnTo>
                      <a:lnTo>
                        <a:pt x="189" y="8"/>
                      </a:lnTo>
                      <a:lnTo>
                        <a:pt x="199" y="12"/>
                      </a:lnTo>
                      <a:lnTo>
                        <a:pt x="209" y="16"/>
                      </a:lnTo>
                      <a:lnTo>
                        <a:pt x="220" y="22"/>
                      </a:lnTo>
                      <a:lnTo>
                        <a:pt x="229" y="28"/>
                      </a:lnTo>
                      <a:lnTo>
                        <a:pt x="237" y="34"/>
                      </a:lnTo>
                      <a:lnTo>
                        <a:pt x="243" y="40"/>
                      </a:lnTo>
                      <a:lnTo>
                        <a:pt x="248" y="46"/>
                      </a:lnTo>
                      <a:lnTo>
                        <a:pt x="252" y="52"/>
                      </a:lnTo>
                      <a:lnTo>
                        <a:pt x="254" y="58"/>
                      </a:lnTo>
                      <a:lnTo>
                        <a:pt x="256" y="64"/>
                      </a:lnTo>
                      <a:lnTo>
                        <a:pt x="255" y="70"/>
                      </a:lnTo>
                      <a:lnTo>
                        <a:pt x="254" y="76"/>
                      </a:lnTo>
                      <a:lnTo>
                        <a:pt x="251" y="82"/>
                      </a:lnTo>
                      <a:lnTo>
                        <a:pt x="247" y="88"/>
                      </a:lnTo>
                      <a:lnTo>
                        <a:pt x="242" y="94"/>
                      </a:lnTo>
                      <a:lnTo>
                        <a:pt x="236" y="99"/>
                      </a:lnTo>
                      <a:lnTo>
                        <a:pt x="228" y="105"/>
                      </a:lnTo>
                      <a:lnTo>
                        <a:pt x="219" y="110"/>
                      </a:lnTo>
                      <a:lnTo>
                        <a:pt x="209" y="116"/>
                      </a:lnTo>
                      <a:lnTo>
                        <a:pt x="159" y="142"/>
                      </a:lnTo>
                      <a:lnTo>
                        <a:pt x="0" y="46"/>
                      </a:lnTo>
                      <a:close/>
                      <a:moveTo>
                        <a:pt x="163" y="117"/>
                      </a:moveTo>
                      <a:lnTo>
                        <a:pt x="189" y="104"/>
                      </a:lnTo>
                      <a:lnTo>
                        <a:pt x="196" y="100"/>
                      </a:lnTo>
                      <a:lnTo>
                        <a:pt x="202" y="96"/>
                      </a:lnTo>
                      <a:lnTo>
                        <a:pt x="208" y="91"/>
                      </a:lnTo>
                      <a:lnTo>
                        <a:pt x="213" y="87"/>
                      </a:lnTo>
                      <a:lnTo>
                        <a:pt x="218" y="83"/>
                      </a:lnTo>
                      <a:lnTo>
                        <a:pt x="220" y="79"/>
                      </a:lnTo>
                      <a:lnTo>
                        <a:pt x="222" y="75"/>
                      </a:lnTo>
                      <a:lnTo>
                        <a:pt x="223" y="71"/>
                      </a:lnTo>
                      <a:lnTo>
                        <a:pt x="223" y="66"/>
                      </a:lnTo>
                      <a:lnTo>
                        <a:pt x="222" y="62"/>
                      </a:lnTo>
                      <a:lnTo>
                        <a:pt x="220" y="58"/>
                      </a:lnTo>
                      <a:lnTo>
                        <a:pt x="217" y="53"/>
                      </a:lnTo>
                      <a:lnTo>
                        <a:pt x="212" y="49"/>
                      </a:lnTo>
                      <a:lnTo>
                        <a:pt x="207" y="44"/>
                      </a:lnTo>
                      <a:lnTo>
                        <a:pt x="201" y="40"/>
                      </a:lnTo>
                      <a:lnTo>
                        <a:pt x="194" y="36"/>
                      </a:lnTo>
                      <a:lnTo>
                        <a:pt x="186" y="31"/>
                      </a:lnTo>
                      <a:lnTo>
                        <a:pt x="179" y="28"/>
                      </a:lnTo>
                      <a:lnTo>
                        <a:pt x="172" y="25"/>
                      </a:lnTo>
                      <a:lnTo>
                        <a:pt x="164" y="23"/>
                      </a:lnTo>
                      <a:lnTo>
                        <a:pt x="156" y="21"/>
                      </a:lnTo>
                      <a:lnTo>
                        <a:pt x="148" y="19"/>
                      </a:lnTo>
                      <a:lnTo>
                        <a:pt x="140" y="18"/>
                      </a:lnTo>
                      <a:lnTo>
                        <a:pt x="132" y="18"/>
                      </a:lnTo>
                      <a:lnTo>
                        <a:pt x="124" y="18"/>
                      </a:lnTo>
                      <a:lnTo>
                        <a:pt x="116" y="18"/>
                      </a:lnTo>
                      <a:lnTo>
                        <a:pt x="109" y="19"/>
                      </a:lnTo>
                      <a:lnTo>
                        <a:pt x="101" y="21"/>
                      </a:lnTo>
                      <a:lnTo>
                        <a:pt x="93" y="23"/>
                      </a:lnTo>
                      <a:lnTo>
                        <a:pt x="86" y="25"/>
                      </a:lnTo>
                      <a:lnTo>
                        <a:pt x="79" y="28"/>
                      </a:lnTo>
                      <a:lnTo>
                        <a:pt x="73" y="32"/>
                      </a:lnTo>
                      <a:lnTo>
                        <a:pt x="44" y="46"/>
                      </a:lnTo>
                      <a:lnTo>
                        <a:pt x="163" y="11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6" name="Freeform 36"/>
                <p:cNvSpPr>
                  <a:spLocks/>
                </p:cNvSpPr>
                <p:nvPr/>
              </p:nvSpPr>
              <p:spPr bwMode="auto">
                <a:xfrm>
                  <a:off x="1568" y="2794"/>
                  <a:ext cx="24" cy="14"/>
                </a:xfrm>
                <a:custGeom>
                  <a:avLst/>
                  <a:gdLst>
                    <a:gd name="T0" fmla="*/ 0 w 251"/>
                    <a:gd name="T1" fmla="*/ 0 h 140"/>
                    <a:gd name="T2" fmla="*/ 0 w 251"/>
                    <a:gd name="T3" fmla="*/ 0 h 140"/>
                    <a:gd name="T4" fmla="*/ 0 w 251"/>
                    <a:gd name="T5" fmla="*/ 0 h 140"/>
                    <a:gd name="T6" fmla="*/ 0 w 251"/>
                    <a:gd name="T7" fmla="*/ 0 h 140"/>
                    <a:gd name="T8" fmla="*/ 0 w 251"/>
                    <a:gd name="T9" fmla="*/ 0 h 140"/>
                    <a:gd name="T10" fmla="*/ 0 w 251"/>
                    <a:gd name="T11" fmla="*/ 0 h 140"/>
                    <a:gd name="T12" fmla="*/ 0 w 251"/>
                    <a:gd name="T13" fmla="*/ 0 h 140"/>
                    <a:gd name="T14" fmla="*/ 0 w 251"/>
                    <a:gd name="T15" fmla="*/ 0 h 140"/>
                    <a:gd name="T16" fmla="*/ 0 w 251"/>
                    <a:gd name="T17" fmla="*/ 0 h 140"/>
                    <a:gd name="T18" fmla="*/ 0 w 251"/>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40"/>
                    <a:gd name="T32" fmla="*/ 251 w 251"/>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40">
                      <a:moveTo>
                        <a:pt x="160" y="100"/>
                      </a:moveTo>
                      <a:lnTo>
                        <a:pt x="0" y="78"/>
                      </a:lnTo>
                      <a:lnTo>
                        <a:pt x="28" y="64"/>
                      </a:lnTo>
                      <a:lnTo>
                        <a:pt x="151" y="81"/>
                      </a:lnTo>
                      <a:lnTo>
                        <a:pt x="129" y="14"/>
                      </a:lnTo>
                      <a:lnTo>
                        <a:pt x="158" y="0"/>
                      </a:lnTo>
                      <a:lnTo>
                        <a:pt x="185" y="88"/>
                      </a:lnTo>
                      <a:lnTo>
                        <a:pt x="251" y="128"/>
                      </a:lnTo>
                      <a:lnTo>
                        <a:pt x="227" y="140"/>
                      </a:lnTo>
                      <a:lnTo>
                        <a:pt x="160" y="100"/>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7" name="Freeform 37"/>
                <p:cNvSpPr>
                  <a:spLocks/>
                </p:cNvSpPr>
                <p:nvPr/>
              </p:nvSpPr>
              <p:spPr bwMode="auto">
                <a:xfrm>
                  <a:off x="1587" y="2775"/>
                  <a:ext cx="45" cy="23"/>
                </a:xfrm>
                <a:custGeom>
                  <a:avLst/>
                  <a:gdLst>
                    <a:gd name="T0" fmla="*/ 0 w 474"/>
                    <a:gd name="T1" fmla="*/ 0 h 258"/>
                    <a:gd name="T2" fmla="*/ 0 w 474"/>
                    <a:gd name="T3" fmla="*/ 0 h 258"/>
                    <a:gd name="T4" fmla="*/ 0 w 474"/>
                    <a:gd name="T5" fmla="*/ 0 h 258"/>
                    <a:gd name="T6" fmla="*/ 0 w 474"/>
                    <a:gd name="T7" fmla="*/ 0 h 258"/>
                    <a:gd name="T8" fmla="*/ 0 w 474"/>
                    <a:gd name="T9" fmla="*/ 0 h 258"/>
                    <a:gd name="T10" fmla="*/ 0 w 474"/>
                    <a:gd name="T11" fmla="*/ 0 h 258"/>
                    <a:gd name="T12" fmla="*/ 0 w 474"/>
                    <a:gd name="T13" fmla="*/ 0 h 258"/>
                    <a:gd name="T14" fmla="*/ 0 w 474"/>
                    <a:gd name="T15" fmla="*/ 0 h 258"/>
                    <a:gd name="T16" fmla="*/ 0 w 474"/>
                    <a:gd name="T17" fmla="*/ 0 h 258"/>
                    <a:gd name="T18" fmla="*/ 0 w 474"/>
                    <a:gd name="T19" fmla="*/ 0 h 258"/>
                    <a:gd name="T20" fmla="*/ 0 w 474"/>
                    <a:gd name="T21" fmla="*/ 0 h 258"/>
                    <a:gd name="T22" fmla="*/ 0 w 474"/>
                    <a:gd name="T23" fmla="*/ 0 h 258"/>
                    <a:gd name="T24" fmla="*/ 0 w 474"/>
                    <a:gd name="T25" fmla="*/ 0 h 258"/>
                    <a:gd name="T26" fmla="*/ 0 w 474"/>
                    <a:gd name="T27" fmla="*/ 0 h 258"/>
                    <a:gd name="T28" fmla="*/ 0 w 474"/>
                    <a:gd name="T29" fmla="*/ 0 h 258"/>
                    <a:gd name="T30" fmla="*/ 0 w 474"/>
                    <a:gd name="T31" fmla="*/ 0 h 2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4"/>
                    <a:gd name="T49" fmla="*/ 0 h 258"/>
                    <a:gd name="T50" fmla="*/ 474 w 474"/>
                    <a:gd name="T51" fmla="*/ 258 h 2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4" h="258">
                      <a:moveTo>
                        <a:pt x="0" y="127"/>
                      </a:moveTo>
                      <a:lnTo>
                        <a:pt x="55" y="100"/>
                      </a:lnTo>
                      <a:lnTo>
                        <a:pt x="310" y="172"/>
                      </a:lnTo>
                      <a:lnTo>
                        <a:pt x="200" y="28"/>
                      </a:lnTo>
                      <a:lnTo>
                        <a:pt x="255" y="0"/>
                      </a:lnTo>
                      <a:lnTo>
                        <a:pt x="474" y="129"/>
                      </a:lnTo>
                      <a:lnTo>
                        <a:pt x="440" y="146"/>
                      </a:lnTo>
                      <a:lnTo>
                        <a:pt x="251" y="34"/>
                      </a:lnTo>
                      <a:lnTo>
                        <a:pt x="250" y="35"/>
                      </a:lnTo>
                      <a:lnTo>
                        <a:pt x="362" y="186"/>
                      </a:lnTo>
                      <a:lnTo>
                        <a:pt x="330" y="202"/>
                      </a:lnTo>
                      <a:lnTo>
                        <a:pt x="63" y="128"/>
                      </a:lnTo>
                      <a:lnTo>
                        <a:pt x="62" y="128"/>
                      </a:lnTo>
                      <a:lnTo>
                        <a:pt x="252" y="241"/>
                      </a:lnTo>
                      <a:lnTo>
                        <a:pt x="219" y="258"/>
                      </a:lnTo>
                      <a:lnTo>
                        <a:pt x="0" y="12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8" name="Freeform 38"/>
                <p:cNvSpPr>
                  <a:spLocks noEditPoints="1"/>
                </p:cNvSpPr>
                <p:nvPr/>
              </p:nvSpPr>
              <p:spPr bwMode="auto">
                <a:xfrm>
                  <a:off x="1623" y="2770"/>
                  <a:ext cx="21" cy="14"/>
                </a:xfrm>
                <a:custGeom>
                  <a:avLst/>
                  <a:gdLst>
                    <a:gd name="T0" fmla="*/ 0 w 238"/>
                    <a:gd name="T1" fmla="*/ 0 h 130"/>
                    <a:gd name="T2" fmla="*/ 0 w 238"/>
                    <a:gd name="T3" fmla="*/ 0 h 130"/>
                    <a:gd name="T4" fmla="*/ 0 w 238"/>
                    <a:gd name="T5" fmla="*/ 0 h 130"/>
                    <a:gd name="T6" fmla="*/ 0 w 238"/>
                    <a:gd name="T7" fmla="*/ 0 h 130"/>
                    <a:gd name="T8" fmla="*/ 0 w 238"/>
                    <a:gd name="T9" fmla="*/ 0 h 130"/>
                    <a:gd name="T10" fmla="*/ 0 w 238"/>
                    <a:gd name="T11" fmla="*/ 0 h 130"/>
                    <a:gd name="T12" fmla="*/ 0 w 238"/>
                    <a:gd name="T13" fmla="*/ 0 h 130"/>
                    <a:gd name="T14" fmla="*/ 0 w 238"/>
                    <a:gd name="T15" fmla="*/ 0 h 130"/>
                    <a:gd name="T16" fmla="*/ 0 w 238"/>
                    <a:gd name="T17" fmla="*/ 0 h 130"/>
                    <a:gd name="T18" fmla="*/ 0 w 238"/>
                    <a:gd name="T19" fmla="*/ 0 h 130"/>
                    <a:gd name="T20" fmla="*/ 0 w 238"/>
                    <a:gd name="T21" fmla="*/ 0 h 130"/>
                    <a:gd name="T22" fmla="*/ 0 w 238"/>
                    <a:gd name="T23" fmla="*/ 0 h 130"/>
                    <a:gd name="T24" fmla="*/ 0 w 238"/>
                    <a:gd name="T25" fmla="*/ 0 h 130"/>
                    <a:gd name="T26" fmla="*/ 0 w 238"/>
                    <a:gd name="T27" fmla="*/ 0 h 130"/>
                    <a:gd name="T28" fmla="*/ 0 w 238"/>
                    <a:gd name="T29" fmla="*/ 0 h 130"/>
                    <a:gd name="T30" fmla="*/ 0 w 238"/>
                    <a:gd name="T31" fmla="*/ 0 h 130"/>
                    <a:gd name="T32" fmla="*/ 0 w 238"/>
                    <a:gd name="T33" fmla="*/ 0 h 130"/>
                    <a:gd name="T34" fmla="*/ 0 w 238"/>
                    <a:gd name="T35" fmla="*/ 0 h 130"/>
                    <a:gd name="T36" fmla="*/ 0 w 238"/>
                    <a:gd name="T37" fmla="*/ 0 h 130"/>
                    <a:gd name="T38" fmla="*/ 0 w 238"/>
                    <a:gd name="T39" fmla="*/ 0 h 130"/>
                    <a:gd name="T40" fmla="*/ 0 w 238"/>
                    <a:gd name="T41" fmla="*/ 0 h 130"/>
                    <a:gd name="T42" fmla="*/ 0 w 238"/>
                    <a:gd name="T43" fmla="*/ 0 h 130"/>
                    <a:gd name="T44" fmla="*/ 0 w 238"/>
                    <a:gd name="T45" fmla="*/ 0 h 130"/>
                    <a:gd name="T46" fmla="*/ 0 w 238"/>
                    <a:gd name="T47" fmla="*/ 0 h 130"/>
                    <a:gd name="T48" fmla="*/ 0 w 238"/>
                    <a:gd name="T49" fmla="*/ 0 h 130"/>
                    <a:gd name="T50" fmla="*/ 0 w 238"/>
                    <a:gd name="T51" fmla="*/ 0 h 130"/>
                    <a:gd name="T52" fmla="*/ 0 w 238"/>
                    <a:gd name="T53" fmla="*/ 0 h 130"/>
                    <a:gd name="T54" fmla="*/ 0 w 238"/>
                    <a:gd name="T55" fmla="*/ 0 h 130"/>
                    <a:gd name="T56" fmla="*/ 0 w 238"/>
                    <a:gd name="T57" fmla="*/ 0 h 130"/>
                    <a:gd name="T58" fmla="*/ 0 w 238"/>
                    <a:gd name="T59" fmla="*/ 0 h 130"/>
                    <a:gd name="T60" fmla="*/ 0 w 238"/>
                    <a:gd name="T61" fmla="*/ 0 h 130"/>
                    <a:gd name="T62" fmla="*/ 0 w 238"/>
                    <a:gd name="T63" fmla="*/ 0 h 130"/>
                    <a:gd name="T64" fmla="*/ 0 w 238"/>
                    <a:gd name="T65" fmla="*/ 0 h 130"/>
                    <a:gd name="T66" fmla="*/ 0 w 238"/>
                    <a:gd name="T67" fmla="*/ 0 h 130"/>
                    <a:gd name="T68" fmla="*/ 0 w 238"/>
                    <a:gd name="T69" fmla="*/ 0 h 130"/>
                    <a:gd name="T70" fmla="*/ 0 w 238"/>
                    <a:gd name="T71" fmla="*/ 0 h 130"/>
                    <a:gd name="T72" fmla="*/ 0 w 238"/>
                    <a:gd name="T73" fmla="*/ 0 h 130"/>
                    <a:gd name="T74" fmla="*/ 0 w 238"/>
                    <a:gd name="T75" fmla="*/ 0 h 130"/>
                    <a:gd name="T76" fmla="*/ 0 w 238"/>
                    <a:gd name="T77" fmla="*/ 0 h 130"/>
                    <a:gd name="T78" fmla="*/ 0 w 238"/>
                    <a:gd name="T79" fmla="*/ 0 h 130"/>
                    <a:gd name="T80" fmla="*/ 0 w 238"/>
                    <a:gd name="T81" fmla="*/ 0 h 130"/>
                    <a:gd name="T82" fmla="*/ 0 w 238"/>
                    <a:gd name="T83" fmla="*/ 0 h 130"/>
                    <a:gd name="T84" fmla="*/ 0 w 238"/>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8"/>
                    <a:gd name="T130" fmla="*/ 0 h 130"/>
                    <a:gd name="T131" fmla="*/ 238 w 238"/>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8" h="130">
                      <a:moveTo>
                        <a:pt x="37" y="17"/>
                      </a:moveTo>
                      <a:lnTo>
                        <a:pt x="46" y="12"/>
                      </a:lnTo>
                      <a:lnTo>
                        <a:pt x="56" y="9"/>
                      </a:lnTo>
                      <a:lnTo>
                        <a:pt x="67" y="6"/>
                      </a:lnTo>
                      <a:lnTo>
                        <a:pt x="77" y="3"/>
                      </a:lnTo>
                      <a:lnTo>
                        <a:pt x="88" y="2"/>
                      </a:lnTo>
                      <a:lnTo>
                        <a:pt x="98" y="1"/>
                      </a:lnTo>
                      <a:lnTo>
                        <a:pt x="109" y="0"/>
                      </a:lnTo>
                      <a:lnTo>
                        <a:pt x="120" y="1"/>
                      </a:lnTo>
                      <a:lnTo>
                        <a:pt x="131" y="2"/>
                      </a:lnTo>
                      <a:lnTo>
                        <a:pt x="141" y="3"/>
                      </a:lnTo>
                      <a:lnTo>
                        <a:pt x="152" y="5"/>
                      </a:lnTo>
                      <a:lnTo>
                        <a:pt x="162" y="8"/>
                      </a:lnTo>
                      <a:lnTo>
                        <a:pt x="172" y="11"/>
                      </a:lnTo>
                      <a:lnTo>
                        <a:pt x="181" y="15"/>
                      </a:lnTo>
                      <a:lnTo>
                        <a:pt x="191" y="20"/>
                      </a:lnTo>
                      <a:lnTo>
                        <a:pt x="200" y="25"/>
                      </a:lnTo>
                      <a:lnTo>
                        <a:pt x="208" y="30"/>
                      </a:lnTo>
                      <a:lnTo>
                        <a:pt x="215" y="35"/>
                      </a:lnTo>
                      <a:lnTo>
                        <a:pt x="222" y="41"/>
                      </a:lnTo>
                      <a:lnTo>
                        <a:pt x="227" y="47"/>
                      </a:lnTo>
                      <a:lnTo>
                        <a:pt x="232" y="52"/>
                      </a:lnTo>
                      <a:lnTo>
                        <a:pt x="235" y="58"/>
                      </a:lnTo>
                      <a:lnTo>
                        <a:pt x="237" y="64"/>
                      </a:lnTo>
                      <a:lnTo>
                        <a:pt x="238" y="70"/>
                      </a:lnTo>
                      <a:lnTo>
                        <a:pt x="237" y="76"/>
                      </a:lnTo>
                      <a:lnTo>
                        <a:pt x="236" y="81"/>
                      </a:lnTo>
                      <a:lnTo>
                        <a:pt x="233" y="87"/>
                      </a:lnTo>
                      <a:lnTo>
                        <a:pt x="229" y="93"/>
                      </a:lnTo>
                      <a:lnTo>
                        <a:pt x="224" y="98"/>
                      </a:lnTo>
                      <a:lnTo>
                        <a:pt x="218" y="103"/>
                      </a:lnTo>
                      <a:lnTo>
                        <a:pt x="210" y="109"/>
                      </a:lnTo>
                      <a:lnTo>
                        <a:pt x="202" y="114"/>
                      </a:lnTo>
                      <a:lnTo>
                        <a:pt x="192" y="118"/>
                      </a:lnTo>
                      <a:lnTo>
                        <a:pt x="181" y="122"/>
                      </a:lnTo>
                      <a:lnTo>
                        <a:pt x="171" y="125"/>
                      </a:lnTo>
                      <a:lnTo>
                        <a:pt x="161" y="127"/>
                      </a:lnTo>
                      <a:lnTo>
                        <a:pt x="150" y="129"/>
                      </a:lnTo>
                      <a:lnTo>
                        <a:pt x="139" y="130"/>
                      </a:lnTo>
                      <a:lnTo>
                        <a:pt x="129" y="130"/>
                      </a:lnTo>
                      <a:lnTo>
                        <a:pt x="118" y="130"/>
                      </a:lnTo>
                      <a:lnTo>
                        <a:pt x="107" y="129"/>
                      </a:lnTo>
                      <a:lnTo>
                        <a:pt x="97" y="128"/>
                      </a:lnTo>
                      <a:lnTo>
                        <a:pt x="86" y="125"/>
                      </a:lnTo>
                      <a:lnTo>
                        <a:pt x="76" y="123"/>
                      </a:lnTo>
                      <a:lnTo>
                        <a:pt x="66" y="119"/>
                      </a:lnTo>
                      <a:lnTo>
                        <a:pt x="56" y="115"/>
                      </a:lnTo>
                      <a:lnTo>
                        <a:pt x="47" y="111"/>
                      </a:lnTo>
                      <a:lnTo>
                        <a:pt x="38" y="106"/>
                      </a:lnTo>
                      <a:lnTo>
                        <a:pt x="29" y="100"/>
                      </a:lnTo>
                      <a:lnTo>
                        <a:pt x="22" y="95"/>
                      </a:lnTo>
                      <a:lnTo>
                        <a:pt x="16" y="89"/>
                      </a:lnTo>
                      <a:lnTo>
                        <a:pt x="10" y="83"/>
                      </a:lnTo>
                      <a:lnTo>
                        <a:pt x="6" y="78"/>
                      </a:lnTo>
                      <a:lnTo>
                        <a:pt x="3" y="72"/>
                      </a:lnTo>
                      <a:lnTo>
                        <a:pt x="1" y="66"/>
                      </a:lnTo>
                      <a:lnTo>
                        <a:pt x="0" y="60"/>
                      </a:lnTo>
                      <a:lnTo>
                        <a:pt x="1" y="54"/>
                      </a:lnTo>
                      <a:lnTo>
                        <a:pt x="2" y="49"/>
                      </a:lnTo>
                      <a:lnTo>
                        <a:pt x="5" y="43"/>
                      </a:lnTo>
                      <a:lnTo>
                        <a:pt x="9" y="37"/>
                      </a:lnTo>
                      <a:lnTo>
                        <a:pt x="14" y="32"/>
                      </a:lnTo>
                      <a:lnTo>
                        <a:pt x="20" y="27"/>
                      </a:lnTo>
                      <a:lnTo>
                        <a:pt x="28" y="21"/>
                      </a:lnTo>
                      <a:lnTo>
                        <a:pt x="37" y="17"/>
                      </a:lnTo>
                      <a:close/>
                      <a:moveTo>
                        <a:pt x="182" y="102"/>
                      </a:moveTo>
                      <a:lnTo>
                        <a:pt x="188" y="98"/>
                      </a:lnTo>
                      <a:lnTo>
                        <a:pt x="193" y="94"/>
                      </a:lnTo>
                      <a:lnTo>
                        <a:pt x="198" y="90"/>
                      </a:lnTo>
                      <a:lnTo>
                        <a:pt x="201" y="86"/>
                      </a:lnTo>
                      <a:lnTo>
                        <a:pt x="203" y="81"/>
                      </a:lnTo>
                      <a:lnTo>
                        <a:pt x="204" y="77"/>
                      </a:lnTo>
                      <a:lnTo>
                        <a:pt x="204" y="73"/>
                      </a:lnTo>
                      <a:lnTo>
                        <a:pt x="204" y="69"/>
                      </a:lnTo>
                      <a:lnTo>
                        <a:pt x="202" y="65"/>
                      </a:lnTo>
                      <a:lnTo>
                        <a:pt x="200" y="60"/>
                      </a:lnTo>
                      <a:lnTo>
                        <a:pt x="198" y="56"/>
                      </a:lnTo>
                      <a:lnTo>
                        <a:pt x="194" y="52"/>
                      </a:lnTo>
                      <a:lnTo>
                        <a:pt x="190" y="48"/>
                      </a:lnTo>
                      <a:lnTo>
                        <a:pt x="185" y="45"/>
                      </a:lnTo>
                      <a:lnTo>
                        <a:pt x="180" y="41"/>
                      </a:lnTo>
                      <a:lnTo>
                        <a:pt x="175" y="38"/>
                      </a:lnTo>
                      <a:lnTo>
                        <a:pt x="168" y="34"/>
                      </a:lnTo>
                      <a:lnTo>
                        <a:pt x="162" y="31"/>
                      </a:lnTo>
                      <a:lnTo>
                        <a:pt x="155" y="28"/>
                      </a:lnTo>
                      <a:lnTo>
                        <a:pt x="148" y="25"/>
                      </a:lnTo>
                      <a:lnTo>
                        <a:pt x="140" y="23"/>
                      </a:lnTo>
                      <a:lnTo>
                        <a:pt x="133" y="21"/>
                      </a:lnTo>
                      <a:lnTo>
                        <a:pt x="125" y="20"/>
                      </a:lnTo>
                      <a:lnTo>
                        <a:pt x="117" y="19"/>
                      </a:lnTo>
                      <a:lnTo>
                        <a:pt x="110" y="18"/>
                      </a:lnTo>
                      <a:lnTo>
                        <a:pt x="102" y="18"/>
                      </a:lnTo>
                      <a:lnTo>
                        <a:pt x="94" y="18"/>
                      </a:lnTo>
                      <a:lnTo>
                        <a:pt x="86" y="19"/>
                      </a:lnTo>
                      <a:lnTo>
                        <a:pt x="78" y="21"/>
                      </a:lnTo>
                      <a:lnTo>
                        <a:pt x="71" y="23"/>
                      </a:lnTo>
                      <a:lnTo>
                        <a:pt x="64" y="25"/>
                      </a:lnTo>
                      <a:lnTo>
                        <a:pt x="57" y="29"/>
                      </a:lnTo>
                      <a:lnTo>
                        <a:pt x="50" y="32"/>
                      </a:lnTo>
                      <a:lnTo>
                        <a:pt x="45" y="36"/>
                      </a:lnTo>
                      <a:lnTo>
                        <a:pt x="41" y="40"/>
                      </a:lnTo>
                      <a:lnTo>
                        <a:pt x="37" y="44"/>
                      </a:lnTo>
                      <a:lnTo>
                        <a:pt x="35" y="48"/>
                      </a:lnTo>
                      <a:lnTo>
                        <a:pt x="34" y="52"/>
                      </a:lnTo>
                      <a:lnTo>
                        <a:pt x="33" y="56"/>
                      </a:lnTo>
                      <a:lnTo>
                        <a:pt x="34" y="61"/>
                      </a:lnTo>
                      <a:lnTo>
                        <a:pt x="35" y="65"/>
                      </a:lnTo>
                      <a:lnTo>
                        <a:pt x="37" y="69"/>
                      </a:lnTo>
                      <a:lnTo>
                        <a:pt x="39" y="73"/>
                      </a:lnTo>
                      <a:lnTo>
                        <a:pt x="43" y="77"/>
                      </a:lnTo>
                      <a:lnTo>
                        <a:pt x="47" y="81"/>
                      </a:lnTo>
                      <a:lnTo>
                        <a:pt x="52" y="85"/>
                      </a:lnTo>
                      <a:lnTo>
                        <a:pt x="57" y="89"/>
                      </a:lnTo>
                      <a:lnTo>
                        <a:pt x="63" y="93"/>
                      </a:lnTo>
                      <a:lnTo>
                        <a:pt x="69" y="96"/>
                      </a:lnTo>
                      <a:lnTo>
                        <a:pt x="75" y="99"/>
                      </a:lnTo>
                      <a:lnTo>
                        <a:pt x="82" y="102"/>
                      </a:lnTo>
                      <a:lnTo>
                        <a:pt x="89" y="105"/>
                      </a:lnTo>
                      <a:lnTo>
                        <a:pt x="96" y="107"/>
                      </a:lnTo>
                      <a:lnTo>
                        <a:pt x="104" y="109"/>
                      </a:lnTo>
                      <a:lnTo>
                        <a:pt x="112" y="111"/>
                      </a:lnTo>
                      <a:lnTo>
                        <a:pt x="119" y="112"/>
                      </a:lnTo>
                      <a:lnTo>
                        <a:pt x="127" y="112"/>
                      </a:lnTo>
                      <a:lnTo>
                        <a:pt x="135" y="112"/>
                      </a:lnTo>
                      <a:lnTo>
                        <a:pt x="143" y="112"/>
                      </a:lnTo>
                      <a:lnTo>
                        <a:pt x="151" y="111"/>
                      </a:lnTo>
                      <a:lnTo>
                        <a:pt x="159" y="110"/>
                      </a:lnTo>
                      <a:lnTo>
                        <a:pt x="167" y="108"/>
                      </a:lnTo>
                      <a:lnTo>
                        <a:pt x="174" y="105"/>
                      </a:lnTo>
                      <a:lnTo>
                        <a:pt x="182" y="102"/>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79" name="Freeform 39"/>
                <p:cNvSpPr>
                  <a:spLocks noEditPoints="1"/>
                </p:cNvSpPr>
                <p:nvPr/>
              </p:nvSpPr>
              <p:spPr bwMode="auto">
                <a:xfrm>
                  <a:off x="1634" y="2765"/>
                  <a:ext cx="24" cy="12"/>
                </a:xfrm>
                <a:custGeom>
                  <a:avLst/>
                  <a:gdLst>
                    <a:gd name="T0" fmla="*/ 0 w 253"/>
                    <a:gd name="T1" fmla="*/ 0 h 138"/>
                    <a:gd name="T2" fmla="*/ 0 w 253"/>
                    <a:gd name="T3" fmla="*/ 0 h 138"/>
                    <a:gd name="T4" fmla="*/ 0 w 253"/>
                    <a:gd name="T5" fmla="*/ 0 h 138"/>
                    <a:gd name="T6" fmla="*/ 0 w 253"/>
                    <a:gd name="T7" fmla="*/ 0 h 138"/>
                    <a:gd name="T8" fmla="*/ 0 w 253"/>
                    <a:gd name="T9" fmla="*/ 0 h 138"/>
                    <a:gd name="T10" fmla="*/ 0 w 253"/>
                    <a:gd name="T11" fmla="*/ 0 h 138"/>
                    <a:gd name="T12" fmla="*/ 0 w 253"/>
                    <a:gd name="T13" fmla="*/ 0 h 138"/>
                    <a:gd name="T14" fmla="*/ 0 w 253"/>
                    <a:gd name="T15" fmla="*/ 0 h 138"/>
                    <a:gd name="T16" fmla="*/ 0 w 253"/>
                    <a:gd name="T17" fmla="*/ 0 h 138"/>
                    <a:gd name="T18" fmla="*/ 0 w 253"/>
                    <a:gd name="T19" fmla="*/ 0 h 138"/>
                    <a:gd name="T20" fmla="*/ 0 w 253"/>
                    <a:gd name="T21" fmla="*/ 0 h 138"/>
                    <a:gd name="T22" fmla="*/ 0 w 253"/>
                    <a:gd name="T23" fmla="*/ 0 h 138"/>
                    <a:gd name="T24" fmla="*/ 0 w 253"/>
                    <a:gd name="T25" fmla="*/ 0 h 138"/>
                    <a:gd name="T26" fmla="*/ 0 w 253"/>
                    <a:gd name="T27" fmla="*/ 0 h 138"/>
                    <a:gd name="T28" fmla="*/ 0 w 253"/>
                    <a:gd name="T29" fmla="*/ 0 h 138"/>
                    <a:gd name="T30" fmla="*/ 0 w 253"/>
                    <a:gd name="T31" fmla="*/ 0 h 138"/>
                    <a:gd name="T32" fmla="*/ 0 w 253"/>
                    <a:gd name="T33" fmla="*/ 0 h 138"/>
                    <a:gd name="T34" fmla="*/ 0 w 253"/>
                    <a:gd name="T35" fmla="*/ 0 h 138"/>
                    <a:gd name="T36" fmla="*/ 0 w 253"/>
                    <a:gd name="T37" fmla="*/ 0 h 138"/>
                    <a:gd name="T38" fmla="*/ 0 w 253"/>
                    <a:gd name="T39" fmla="*/ 0 h 138"/>
                    <a:gd name="T40" fmla="*/ 0 w 253"/>
                    <a:gd name="T41" fmla="*/ 0 h 138"/>
                    <a:gd name="T42" fmla="*/ 0 w 253"/>
                    <a:gd name="T43" fmla="*/ 0 h 138"/>
                    <a:gd name="T44" fmla="*/ 0 w 253"/>
                    <a:gd name="T45" fmla="*/ 0 h 138"/>
                    <a:gd name="T46" fmla="*/ 0 w 253"/>
                    <a:gd name="T47" fmla="*/ 0 h 138"/>
                    <a:gd name="T48" fmla="*/ 0 w 253"/>
                    <a:gd name="T49" fmla="*/ 0 h 138"/>
                    <a:gd name="T50" fmla="*/ 0 w 253"/>
                    <a:gd name="T51" fmla="*/ 0 h 138"/>
                    <a:gd name="T52" fmla="*/ 0 w 253"/>
                    <a:gd name="T53" fmla="*/ 0 h 138"/>
                    <a:gd name="T54" fmla="*/ 0 w 253"/>
                    <a:gd name="T55" fmla="*/ 0 h 138"/>
                    <a:gd name="T56" fmla="*/ 0 w 253"/>
                    <a:gd name="T57" fmla="*/ 0 h 138"/>
                    <a:gd name="T58" fmla="*/ 0 w 253"/>
                    <a:gd name="T59" fmla="*/ 0 h 138"/>
                    <a:gd name="T60" fmla="*/ 0 w 253"/>
                    <a:gd name="T61" fmla="*/ 0 h 138"/>
                    <a:gd name="T62" fmla="*/ 0 w 253"/>
                    <a:gd name="T63" fmla="*/ 0 h 138"/>
                    <a:gd name="T64" fmla="*/ 0 w 253"/>
                    <a:gd name="T65" fmla="*/ 0 h 138"/>
                    <a:gd name="T66" fmla="*/ 0 w 253"/>
                    <a:gd name="T67" fmla="*/ 0 h 138"/>
                    <a:gd name="T68" fmla="*/ 0 w 253"/>
                    <a:gd name="T69" fmla="*/ 0 h 138"/>
                    <a:gd name="T70" fmla="*/ 0 w 253"/>
                    <a:gd name="T71" fmla="*/ 0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3"/>
                    <a:gd name="T109" fmla="*/ 0 h 138"/>
                    <a:gd name="T110" fmla="*/ 253 w 253"/>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3" h="138">
                      <a:moveTo>
                        <a:pt x="0" y="45"/>
                      </a:moveTo>
                      <a:lnTo>
                        <a:pt x="50" y="20"/>
                      </a:lnTo>
                      <a:lnTo>
                        <a:pt x="59" y="15"/>
                      </a:lnTo>
                      <a:lnTo>
                        <a:pt x="69" y="11"/>
                      </a:lnTo>
                      <a:lnTo>
                        <a:pt x="79" y="8"/>
                      </a:lnTo>
                      <a:lnTo>
                        <a:pt x="89" y="5"/>
                      </a:lnTo>
                      <a:lnTo>
                        <a:pt x="101" y="3"/>
                      </a:lnTo>
                      <a:lnTo>
                        <a:pt x="112" y="1"/>
                      </a:lnTo>
                      <a:lnTo>
                        <a:pt x="123" y="0"/>
                      </a:lnTo>
                      <a:lnTo>
                        <a:pt x="134" y="0"/>
                      </a:lnTo>
                      <a:lnTo>
                        <a:pt x="145" y="0"/>
                      </a:lnTo>
                      <a:lnTo>
                        <a:pt x="156" y="1"/>
                      </a:lnTo>
                      <a:lnTo>
                        <a:pt x="167" y="2"/>
                      </a:lnTo>
                      <a:lnTo>
                        <a:pt x="178" y="4"/>
                      </a:lnTo>
                      <a:lnTo>
                        <a:pt x="188" y="7"/>
                      </a:lnTo>
                      <a:lnTo>
                        <a:pt x="198" y="10"/>
                      </a:lnTo>
                      <a:lnTo>
                        <a:pt x="208" y="15"/>
                      </a:lnTo>
                      <a:lnTo>
                        <a:pt x="218" y="20"/>
                      </a:lnTo>
                      <a:lnTo>
                        <a:pt x="227" y="25"/>
                      </a:lnTo>
                      <a:lnTo>
                        <a:pt x="234" y="31"/>
                      </a:lnTo>
                      <a:lnTo>
                        <a:pt x="241" y="37"/>
                      </a:lnTo>
                      <a:lnTo>
                        <a:pt x="246" y="43"/>
                      </a:lnTo>
                      <a:lnTo>
                        <a:pt x="250" y="49"/>
                      </a:lnTo>
                      <a:lnTo>
                        <a:pt x="252" y="55"/>
                      </a:lnTo>
                      <a:lnTo>
                        <a:pt x="253" y="61"/>
                      </a:lnTo>
                      <a:lnTo>
                        <a:pt x="253" y="67"/>
                      </a:lnTo>
                      <a:lnTo>
                        <a:pt x="252" y="73"/>
                      </a:lnTo>
                      <a:lnTo>
                        <a:pt x="249" y="79"/>
                      </a:lnTo>
                      <a:lnTo>
                        <a:pt x="245" y="85"/>
                      </a:lnTo>
                      <a:lnTo>
                        <a:pt x="240" y="91"/>
                      </a:lnTo>
                      <a:lnTo>
                        <a:pt x="234" y="96"/>
                      </a:lnTo>
                      <a:lnTo>
                        <a:pt x="227" y="102"/>
                      </a:lnTo>
                      <a:lnTo>
                        <a:pt x="218" y="107"/>
                      </a:lnTo>
                      <a:lnTo>
                        <a:pt x="209" y="113"/>
                      </a:lnTo>
                      <a:lnTo>
                        <a:pt x="160" y="138"/>
                      </a:lnTo>
                      <a:lnTo>
                        <a:pt x="0" y="45"/>
                      </a:lnTo>
                      <a:close/>
                      <a:moveTo>
                        <a:pt x="164" y="114"/>
                      </a:moveTo>
                      <a:lnTo>
                        <a:pt x="189" y="101"/>
                      </a:lnTo>
                      <a:lnTo>
                        <a:pt x="196" y="97"/>
                      </a:lnTo>
                      <a:lnTo>
                        <a:pt x="202" y="93"/>
                      </a:lnTo>
                      <a:lnTo>
                        <a:pt x="208" y="89"/>
                      </a:lnTo>
                      <a:lnTo>
                        <a:pt x="212" y="85"/>
                      </a:lnTo>
                      <a:lnTo>
                        <a:pt x="216" y="80"/>
                      </a:lnTo>
                      <a:lnTo>
                        <a:pt x="219" y="76"/>
                      </a:lnTo>
                      <a:lnTo>
                        <a:pt x="220" y="72"/>
                      </a:lnTo>
                      <a:lnTo>
                        <a:pt x="221" y="68"/>
                      </a:lnTo>
                      <a:lnTo>
                        <a:pt x="221" y="64"/>
                      </a:lnTo>
                      <a:lnTo>
                        <a:pt x="220" y="60"/>
                      </a:lnTo>
                      <a:lnTo>
                        <a:pt x="218" y="55"/>
                      </a:lnTo>
                      <a:lnTo>
                        <a:pt x="215" y="51"/>
                      </a:lnTo>
                      <a:lnTo>
                        <a:pt x="211" y="47"/>
                      </a:lnTo>
                      <a:lnTo>
                        <a:pt x="206" y="42"/>
                      </a:lnTo>
                      <a:lnTo>
                        <a:pt x="200" y="38"/>
                      </a:lnTo>
                      <a:lnTo>
                        <a:pt x="193" y="34"/>
                      </a:lnTo>
                      <a:lnTo>
                        <a:pt x="185" y="30"/>
                      </a:lnTo>
                      <a:lnTo>
                        <a:pt x="178" y="26"/>
                      </a:lnTo>
                      <a:lnTo>
                        <a:pt x="171" y="24"/>
                      </a:lnTo>
                      <a:lnTo>
                        <a:pt x="163" y="21"/>
                      </a:lnTo>
                      <a:lnTo>
                        <a:pt x="155" y="19"/>
                      </a:lnTo>
                      <a:lnTo>
                        <a:pt x="148" y="18"/>
                      </a:lnTo>
                      <a:lnTo>
                        <a:pt x="140" y="17"/>
                      </a:lnTo>
                      <a:lnTo>
                        <a:pt x="132" y="17"/>
                      </a:lnTo>
                      <a:lnTo>
                        <a:pt x="124" y="17"/>
                      </a:lnTo>
                      <a:lnTo>
                        <a:pt x="116" y="17"/>
                      </a:lnTo>
                      <a:lnTo>
                        <a:pt x="108" y="18"/>
                      </a:lnTo>
                      <a:lnTo>
                        <a:pt x="101" y="20"/>
                      </a:lnTo>
                      <a:lnTo>
                        <a:pt x="92" y="22"/>
                      </a:lnTo>
                      <a:lnTo>
                        <a:pt x="85" y="24"/>
                      </a:lnTo>
                      <a:lnTo>
                        <a:pt x="78" y="27"/>
                      </a:lnTo>
                      <a:lnTo>
                        <a:pt x="72" y="30"/>
                      </a:lnTo>
                      <a:lnTo>
                        <a:pt x="44" y="44"/>
                      </a:lnTo>
                      <a:lnTo>
                        <a:pt x="164" y="114"/>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0" name="Freeform 40"/>
                <p:cNvSpPr>
                  <a:spLocks/>
                </p:cNvSpPr>
                <p:nvPr/>
              </p:nvSpPr>
              <p:spPr bwMode="auto">
                <a:xfrm>
                  <a:off x="1651" y="2758"/>
                  <a:ext cx="24" cy="14"/>
                </a:xfrm>
                <a:custGeom>
                  <a:avLst/>
                  <a:gdLst>
                    <a:gd name="T0" fmla="*/ 0 w 253"/>
                    <a:gd name="T1" fmla="*/ 0 h 142"/>
                    <a:gd name="T2" fmla="*/ 0 w 253"/>
                    <a:gd name="T3" fmla="*/ 0 h 142"/>
                    <a:gd name="T4" fmla="*/ 0 w 253"/>
                    <a:gd name="T5" fmla="*/ 0 h 142"/>
                    <a:gd name="T6" fmla="*/ 0 w 253"/>
                    <a:gd name="T7" fmla="*/ 0 h 142"/>
                    <a:gd name="T8" fmla="*/ 0 w 253"/>
                    <a:gd name="T9" fmla="*/ 0 h 142"/>
                    <a:gd name="T10" fmla="*/ 0 w 253"/>
                    <a:gd name="T11" fmla="*/ 0 h 142"/>
                    <a:gd name="T12" fmla="*/ 0 w 253"/>
                    <a:gd name="T13" fmla="*/ 0 h 142"/>
                    <a:gd name="T14" fmla="*/ 0 w 253"/>
                    <a:gd name="T15" fmla="*/ 0 h 142"/>
                    <a:gd name="T16" fmla="*/ 0 w 253"/>
                    <a:gd name="T17" fmla="*/ 0 h 142"/>
                    <a:gd name="T18" fmla="*/ 0 w 253"/>
                    <a:gd name="T19" fmla="*/ 0 h 142"/>
                    <a:gd name="T20" fmla="*/ 0 w 253"/>
                    <a:gd name="T21" fmla="*/ 0 h 142"/>
                    <a:gd name="T22" fmla="*/ 0 w 253"/>
                    <a:gd name="T23" fmla="*/ 0 h 142"/>
                    <a:gd name="T24" fmla="*/ 0 w 253"/>
                    <a:gd name="T25" fmla="*/ 0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3"/>
                    <a:gd name="T40" fmla="*/ 0 h 142"/>
                    <a:gd name="T41" fmla="*/ 253 w 253"/>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3" h="142">
                      <a:moveTo>
                        <a:pt x="0" y="49"/>
                      </a:moveTo>
                      <a:lnTo>
                        <a:pt x="94" y="0"/>
                      </a:lnTo>
                      <a:lnTo>
                        <a:pt x="114" y="11"/>
                      </a:lnTo>
                      <a:lnTo>
                        <a:pt x="44" y="48"/>
                      </a:lnTo>
                      <a:lnTo>
                        <a:pt x="90" y="75"/>
                      </a:lnTo>
                      <a:lnTo>
                        <a:pt x="154" y="42"/>
                      </a:lnTo>
                      <a:lnTo>
                        <a:pt x="174" y="55"/>
                      </a:lnTo>
                      <a:lnTo>
                        <a:pt x="110" y="87"/>
                      </a:lnTo>
                      <a:lnTo>
                        <a:pt x="162" y="118"/>
                      </a:lnTo>
                      <a:lnTo>
                        <a:pt x="233" y="82"/>
                      </a:lnTo>
                      <a:lnTo>
                        <a:pt x="253" y="94"/>
                      </a:lnTo>
                      <a:lnTo>
                        <a:pt x="158" y="142"/>
                      </a:lnTo>
                      <a:lnTo>
                        <a:pt x="0" y="49"/>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1" name="Freeform 41"/>
                <p:cNvSpPr>
                  <a:spLocks/>
                </p:cNvSpPr>
                <p:nvPr/>
              </p:nvSpPr>
              <p:spPr bwMode="auto">
                <a:xfrm>
                  <a:off x="1660" y="2749"/>
                  <a:ext cx="31" cy="14"/>
                </a:xfrm>
                <a:custGeom>
                  <a:avLst/>
                  <a:gdLst>
                    <a:gd name="T0" fmla="*/ 0 w 342"/>
                    <a:gd name="T1" fmla="*/ 0 h 186"/>
                    <a:gd name="T2" fmla="*/ 0 w 342"/>
                    <a:gd name="T3" fmla="*/ 0 h 186"/>
                    <a:gd name="T4" fmla="*/ 0 w 342"/>
                    <a:gd name="T5" fmla="*/ 0 h 186"/>
                    <a:gd name="T6" fmla="*/ 0 w 342"/>
                    <a:gd name="T7" fmla="*/ 0 h 186"/>
                    <a:gd name="T8" fmla="*/ 0 w 342"/>
                    <a:gd name="T9" fmla="*/ 0 h 186"/>
                    <a:gd name="T10" fmla="*/ 0 w 342"/>
                    <a:gd name="T11" fmla="*/ 0 h 186"/>
                    <a:gd name="T12" fmla="*/ 0 w 342"/>
                    <a:gd name="T13" fmla="*/ 0 h 186"/>
                    <a:gd name="T14" fmla="*/ 0 w 342"/>
                    <a:gd name="T15" fmla="*/ 0 h 186"/>
                    <a:gd name="T16" fmla="*/ 0 w 342"/>
                    <a:gd name="T17" fmla="*/ 0 h 186"/>
                    <a:gd name="T18" fmla="*/ 0 w 342"/>
                    <a:gd name="T19" fmla="*/ 0 h 186"/>
                    <a:gd name="T20" fmla="*/ 0 w 342"/>
                    <a:gd name="T21" fmla="*/ 0 h 186"/>
                    <a:gd name="T22" fmla="*/ 0 w 342"/>
                    <a:gd name="T23" fmla="*/ 0 h 186"/>
                    <a:gd name="T24" fmla="*/ 0 w 342"/>
                    <a:gd name="T25" fmla="*/ 0 h 186"/>
                    <a:gd name="T26" fmla="*/ 0 w 342"/>
                    <a:gd name="T27" fmla="*/ 0 h 186"/>
                    <a:gd name="T28" fmla="*/ 0 w 342"/>
                    <a:gd name="T29" fmla="*/ 0 h 1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2"/>
                    <a:gd name="T46" fmla="*/ 0 h 186"/>
                    <a:gd name="T47" fmla="*/ 342 w 342"/>
                    <a:gd name="T48" fmla="*/ 186 h 1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2" h="186">
                      <a:moveTo>
                        <a:pt x="0" y="92"/>
                      </a:moveTo>
                      <a:lnTo>
                        <a:pt x="39" y="72"/>
                      </a:lnTo>
                      <a:lnTo>
                        <a:pt x="223" y="122"/>
                      </a:lnTo>
                      <a:lnTo>
                        <a:pt x="143" y="20"/>
                      </a:lnTo>
                      <a:lnTo>
                        <a:pt x="183" y="0"/>
                      </a:lnTo>
                      <a:lnTo>
                        <a:pt x="342" y="92"/>
                      </a:lnTo>
                      <a:lnTo>
                        <a:pt x="318" y="104"/>
                      </a:lnTo>
                      <a:lnTo>
                        <a:pt x="180" y="24"/>
                      </a:lnTo>
                      <a:lnTo>
                        <a:pt x="180" y="25"/>
                      </a:lnTo>
                      <a:lnTo>
                        <a:pt x="262" y="132"/>
                      </a:lnTo>
                      <a:lnTo>
                        <a:pt x="239" y="145"/>
                      </a:lnTo>
                      <a:lnTo>
                        <a:pt x="45" y="92"/>
                      </a:lnTo>
                      <a:lnTo>
                        <a:pt x="182" y="174"/>
                      </a:lnTo>
                      <a:lnTo>
                        <a:pt x="159" y="186"/>
                      </a:lnTo>
                      <a:lnTo>
                        <a:pt x="0" y="92"/>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2" name="Freeform 42"/>
                <p:cNvSpPr>
                  <a:spLocks/>
                </p:cNvSpPr>
                <p:nvPr/>
              </p:nvSpPr>
              <p:spPr bwMode="auto">
                <a:xfrm>
                  <a:off x="2002" y="3258"/>
                  <a:ext cx="19" cy="14"/>
                </a:xfrm>
                <a:custGeom>
                  <a:avLst/>
                  <a:gdLst>
                    <a:gd name="T0" fmla="*/ 0 w 217"/>
                    <a:gd name="T1" fmla="*/ 0 h 167"/>
                    <a:gd name="T2" fmla="*/ 0 w 217"/>
                    <a:gd name="T3" fmla="*/ 0 h 167"/>
                    <a:gd name="T4" fmla="*/ 0 w 217"/>
                    <a:gd name="T5" fmla="*/ 0 h 167"/>
                    <a:gd name="T6" fmla="*/ 0 w 217"/>
                    <a:gd name="T7" fmla="*/ 0 h 167"/>
                    <a:gd name="T8" fmla="*/ 0 w 217"/>
                    <a:gd name="T9" fmla="*/ 0 h 167"/>
                    <a:gd name="T10" fmla="*/ 0 w 217"/>
                    <a:gd name="T11" fmla="*/ 0 h 167"/>
                    <a:gd name="T12" fmla="*/ 0 w 217"/>
                    <a:gd name="T13" fmla="*/ 0 h 167"/>
                    <a:gd name="T14" fmla="*/ 0 w 217"/>
                    <a:gd name="T15" fmla="*/ 0 h 167"/>
                    <a:gd name="T16" fmla="*/ 0 w 217"/>
                    <a:gd name="T17" fmla="*/ 0 h 167"/>
                    <a:gd name="T18" fmla="*/ 0 w 217"/>
                    <a:gd name="T19" fmla="*/ 0 h 167"/>
                    <a:gd name="T20" fmla="*/ 0 w 217"/>
                    <a:gd name="T21" fmla="*/ 0 h 167"/>
                    <a:gd name="T22" fmla="*/ 0 w 217"/>
                    <a:gd name="T23" fmla="*/ 0 h 167"/>
                    <a:gd name="T24" fmla="*/ 0 w 217"/>
                    <a:gd name="T25" fmla="*/ 0 h 167"/>
                    <a:gd name="T26" fmla="*/ 0 w 217"/>
                    <a:gd name="T27" fmla="*/ 0 h 167"/>
                    <a:gd name="T28" fmla="*/ 0 w 217"/>
                    <a:gd name="T29" fmla="*/ 0 h 167"/>
                    <a:gd name="T30" fmla="*/ 0 w 217"/>
                    <a:gd name="T31" fmla="*/ 0 h 167"/>
                    <a:gd name="T32" fmla="*/ 0 w 217"/>
                    <a:gd name="T33" fmla="*/ 0 h 167"/>
                    <a:gd name="T34" fmla="*/ 0 w 217"/>
                    <a:gd name="T35" fmla="*/ 0 h 167"/>
                    <a:gd name="T36" fmla="*/ 0 w 217"/>
                    <a:gd name="T37" fmla="*/ 0 h 167"/>
                    <a:gd name="T38" fmla="*/ 0 w 217"/>
                    <a:gd name="T39" fmla="*/ 0 h 167"/>
                    <a:gd name="T40" fmla="*/ 0 w 217"/>
                    <a:gd name="T41" fmla="*/ 0 h 167"/>
                    <a:gd name="T42" fmla="*/ 0 w 217"/>
                    <a:gd name="T43" fmla="*/ 0 h 167"/>
                    <a:gd name="T44" fmla="*/ 0 w 217"/>
                    <a:gd name="T45" fmla="*/ 0 h 167"/>
                    <a:gd name="T46" fmla="*/ 0 w 217"/>
                    <a:gd name="T47" fmla="*/ 0 h 167"/>
                    <a:gd name="T48" fmla="*/ 0 w 217"/>
                    <a:gd name="T49" fmla="*/ 0 h 167"/>
                    <a:gd name="T50" fmla="*/ 0 w 217"/>
                    <a:gd name="T51" fmla="*/ 0 h 167"/>
                    <a:gd name="T52" fmla="*/ 0 w 217"/>
                    <a:gd name="T53" fmla="*/ 0 h 167"/>
                    <a:gd name="T54" fmla="*/ 0 w 217"/>
                    <a:gd name="T55" fmla="*/ 0 h 167"/>
                    <a:gd name="T56" fmla="*/ 0 w 217"/>
                    <a:gd name="T57" fmla="*/ 0 h 167"/>
                    <a:gd name="T58" fmla="*/ 0 w 217"/>
                    <a:gd name="T59" fmla="*/ 0 h 167"/>
                    <a:gd name="T60" fmla="*/ 0 w 217"/>
                    <a:gd name="T61" fmla="*/ 0 h 167"/>
                    <a:gd name="T62" fmla="*/ 0 w 217"/>
                    <a:gd name="T63" fmla="*/ 0 h 167"/>
                    <a:gd name="T64" fmla="*/ 0 w 217"/>
                    <a:gd name="T65" fmla="*/ 0 h 167"/>
                    <a:gd name="T66" fmla="*/ 0 w 217"/>
                    <a:gd name="T67" fmla="*/ 0 h 167"/>
                    <a:gd name="T68" fmla="*/ 0 w 217"/>
                    <a:gd name="T69" fmla="*/ 0 h 167"/>
                    <a:gd name="T70" fmla="*/ 0 w 217"/>
                    <a:gd name="T71" fmla="*/ 0 h 167"/>
                    <a:gd name="T72" fmla="*/ 0 w 217"/>
                    <a:gd name="T73" fmla="*/ 0 h 167"/>
                    <a:gd name="T74" fmla="*/ 0 w 217"/>
                    <a:gd name="T75" fmla="*/ 0 h 167"/>
                    <a:gd name="T76" fmla="*/ 0 w 217"/>
                    <a:gd name="T77" fmla="*/ 0 h 167"/>
                    <a:gd name="T78" fmla="*/ 0 w 217"/>
                    <a:gd name="T79" fmla="*/ 0 h 167"/>
                    <a:gd name="T80" fmla="*/ 0 w 217"/>
                    <a:gd name="T81" fmla="*/ 0 h 167"/>
                    <a:gd name="T82" fmla="*/ 0 w 217"/>
                    <a:gd name="T83" fmla="*/ 0 h 167"/>
                    <a:gd name="T84" fmla="*/ 0 w 217"/>
                    <a:gd name="T85" fmla="*/ 0 h 167"/>
                    <a:gd name="T86" fmla="*/ 0 w 217"/>
                    <a:gd name="T87" fmla="*/ 0 h 167"/>
                    <a:gd name="T88" fmla="*/ 0 w 217"/>
                    <a:gd name="T89" fmla="*/ 0 h 1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7"/>
                    <a:gd name="T136" fmla="*/ 0 h 167"/>
                    <a:gd name="T137" fmla="*/ 217 w 217"/>
                    <a:gd name="T138" fmla="*/ 167 h 16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7" h="167">
                      <a:moveTo>
                        <a:pt x="217" y="90"/>
                      </a:moveTo>
                      <a:lnTo>
                        <a:pt x="216" y="94"/>
                      </a:lnTo>
                      <a:lnTo>
                        <a:pt x="215" y="98"/>
                      </a:lnTo>
                      <a:lnTo>
                        <a:pt x="214" y="102"/>
                      </a:lnTo>
                      <a:lnTo>
                        <a:pt x="212" y="106"/>
                      </a:lnTo>
                      <a:lnTo>
                        <a:pt x="210" y="110"/>
                      </a:lnTo>
                      <a:lnTo>
                        <a:pt x="209" y="114"/>
                      </a:lnTo>
                      <a:lnTo>
                        <a:pt x="206" y="117"/>
                      </a:lnTo>
                      <a:lnTo>
                        <a:pt x="204" y="121"/>
                      </a:lnTo>
                      <a:lnTo>
                        <a:pt x="201" y="125"/>
                      </a:lnTo>
                      <a:lnTo>
                        <a:pt x="198" y="128"/>
                      </a:lnTo>
                      <a:lnTo>
                        <a:pt x="195" y="132"/>
                      </a:lnTo>
                      <a:lnTo>
                        <a:pt x="192" y="135"/>
                      </a:lnTo>
                      <a:lnTo>
                        <a:pt x="188" y="138"/>
                      </a:lnTo>
                      <a:lnTo>
                        <a:pt x="184" y="142"/>
                      </a:lnTo>
                      <a:lnTo>
                        <a:pt x="180" y="145"/>
                      </a:lnTo>
                      <a:lnTo>
                        <a:pt x="176" y="148"/>
                      </a:lnTo>
                      <a:lnTo>
                        <a:pt x="167" y="153"/>
                      </a:lnTo>
                      <a:lnTo>
                        <a:pt x="157" y="157"/>
                      </a:lnTo>
                      <a:lnTo>
                        <a:pt x="148" y="161"/>
                      </a:lnTo>
                      <a:lnTo>
                        <a:pt x="138" y="163"/>
                      </a:lnTo>
                      <a:lnTo>
                        <a:pt x="128" y="165"/>
                      </a:lnTo>
                      <a:lnTo>
                        <a:pt x="118" y="167"/>
                      </a:lnTo>
                      <a:lnTo>
                        <a:pt x="106" y="167"/>
                      </a:lnTo>
                      <a:lnTo>
                        <a:pt x="96" y="167"/>
                      </a:lnTo>
                      <a:lnTo>
                        <a:pt x="86" y="165"/>
                      </a:lnTo>
                      <a:lnTo>
                        <a:pt x="76" y="163"/>
                      </a:lnTo>
                      <a:lnTo>
                        <a:pt x="66" y="161"/>
                      </a:lnTo>
                      <a:lnTo>
                        <a:pt x="57" y="157"/>
                      </a:lnTo>
                      <a:lnTo>
                        <a:pt x="48" y="153"/>
                      </a:lnTo>
                      <a:lnTo>
                        <a:pt x="40" y="148"/>
                      </a:lnTo>
                      <a:lnTo>
                        <a:pt x="32" y="142"/>
                      </a:lnTo>
                      <a:lnTo>
                        <a:pt x="25" y="136"/>
                      </a:lnTo>
                      <a:lnTo>
                        <a:pt x="18" y="129"/>
                      </a:lnTo>
                      <a:lnTo>
                        <a:pt x="12" y="122"/>
                      </a:lnTo>
                      <a:lnTo>
                        <a:pt x="8" y="114"/>
                      </a:lnTo>
                      <a:lnTo>
                        <a:pt x="5" y="107"/>
                      </a:lnTo>
                      <a:lnTo>
                        <a:pt x="2" y="99"/>
                      </a:lnTo>
                      <a:lnTo>
                        <a:pt x="1" y="91"/>
                      </a:lnTo>
                      <a:lnTo>
                        <a:pt x="0" y="83"/>
                      </a:lnTo>
                      <a:lnTo>
                        <a:pt x="1" y="75"/>
                      </a:lnTo>
                      <a:lnTo>
                        <a:pt x="3" y="67"/>
                      </a:lnTo>
                      <a:lnTo>
                        <a:pt x="5" y="60"/>
                      </a:lnTo>
                      <a:lnTo>
                        <a:pt x="9" y="52"/>
                      </a:lnTo>
                      <a:lnTo>
                        <a:pt x="13" y="45"/>
                      </a:lnTo>
                      <a:lnTo>
                        <a:pt x="19" y="37"/>
                      </a:lnTo>
                      <a:lnTo>
                        <a:pt x="25" y="30"/>
                      </a:lnTo>
                      <a:lnTo>
                        <a:pt x="32" y="24"/>
                      </a:lnTo>
                      <a:lnTo>
                        <a:pt x="41" y="19"/>
                      </a:lnTo>
                      <a:lnTo>
                        <a:pt x="45" y="16"/>
                      </a:lnTo>
                      <a:lnTo>
                        <a:pt x="49" y="14"/>
                      </a:lnTo>
                      <a:lnTo>
                        <a:pt x="54" y="11"/>
                      </a:lnTo>
                      <a:lnTo>
                        <a:pt x="59" y="10"/>
                      </a:lnTo>
                      <a:lnTo>
                        <a:pt x="64" y="8"/>
                      </a:lnTo>
                      <a:lnTo>
                        <a:pt x="68" y="6"/>
                      </a:lnTo>
                      <a:lnTo>
                        <a:pt x="73" y="5"/>
                      </a:lnTo>
                      <a:lnTo>
                        <a:pt x="79" y="4"/>
                      </a:lnTo>
                      <a:lnTo>
                        <a:pt x="84" y="2"/>
                      </a:lnTo>
                      <a:lnTo>
                        <a:pt x="89" y="2"/>
                      </a:lnTo>
                      <a:lnTo>
                        <a:pt x="94" y="1"/>
                      </a:lnTo>
                      <a:lnTo>
                        <a:pt x="99" y="1"/>
                      </a:lnTo>
                      <a:lnTo>
                        <a:pt x="104" y="0"/>
                      </a:lnTo>
                      <a:lnTo>
                        <a:pt x="110" y="0"/>
                      </a:lnTo>
                      <a:lnTo>
                        <a:pt x="115" y="0"/>
                      </a:lnTo>
                      <a:lnTo>
                        <a:pt x="121" y="1"/>
                      </a:lnTo>
                      <a:lnTo>
                        <a:pt x="128" y="28"/>
                      </a:lnTo>
                      <a:lnTo>
                        <a:pt x="124" y="27"/>
                      </a:lnTo>
                      <a:lnTo>
                        <a:pt x="119" y="26"/>
                      </a:lnTo>
                      <a:lnTo>
                        <a:pt x="115" y="26"/>
                      </a:lnTo>
                      <a:lnTo>
                        <a:pt x="111" y="26"/>
                      </a:lnTo>
                      <a:lnTo>
                        <a:pt x="106" y="26"/>
                      </a:lnTo>
                      <a:lnTo>
                        <a:pt x="102" y="26"/>
                      </a:lnTo>
                      <a:lnTo>
                        <a:pt x="97" y="26"/>
                      </a:lnTo>
                      <a:lnTo>
                        <a:pt x="93" y="27"/>
                      </a:lnTo>
                      <a:lnTo>
                        <a:pt x="89" y="28"/>
                      </a:lnTo>
                      <a:lnTo>
                        <a:pt x="85" y="29"/>
                      </a:lnTo>
                      <a:lnTo>
                        <a:pt x="81" y="30"/>
                      </a:lnTo>
                      <a:lnTo>
                        <a:pt x="77" y="31"/>
                      </a:lnTo>
                      <a:lnTo>
                        <a:pt x="73" y="33"/>
                      </a:lnTo>
                      <a:lnTo>
                        <a:pt x="69" y="35"/>
                      </a:lnTo>
                      <a:lnTo>
                        <a:pt x="65" y="37"/>
                      </a:lnTo>
                      <a:lnTo>
                        <a:pt x="62" y="39"/>
                      </a:lnTo>
                      <a:lnTo>
                        <a:pt x="56" y="43"/>
                      </a:lnTo>
                      <a:lnTo>
                        <a:pt x="51" y="47"/>
                      </a:lnTo>
                      <a:lnTo>
                        <a:pt x="47" y="52"/>
                      </a:lnTo>
                      <a:lnTo>
                        <a:pt x="44" y="57"/>
                      </a:lnTo>
                      <a:lnTo>
                        <a:pt x="41" y="62"/>
                      </a:lnTo>
                      <a:lnTo>
                        <a:pt x="38" y="67"/>
                      </a:lnTo>
                      <a:lnTo>
                        <a:pt x="36" y="73"/>
                      </a:lnTo>
                      <a:lnTo>
                        <a:pt x="35" y="78"/>
                      </a:lnTo>
                      <a:lnTo>
                        <a:pt x="35" y="84"/>
                      </a:lnTo>
                      <a:lnTo>
                        <a:pt x="35" y="89"/>
                      </a:lnTo>
                      <a:lnTo>
                        <a:pt x="36" y="95"/>
                      </a:lnTo>
                      <a:lnTo>
                        <a:pt x="37" y="100"/>
                      </a:lnTo>
                      <a:lnTo>
                        <a:pt x="39" y="105"/>
                      </a:lnTo>
                      <a:lnTo>
                        <a:pt x="42" y="110"/>
                      </a:lnTo>
                      <a:lnTo>
                        <a:pt x="45" y="115"/>
                      </a:lnTo>
                      <a:lnTo>
                        <a:pt x="50" y="120"/>
                      </a:lnTo>
                      <a:lnTo>
                        <a:pt x="54" y="124"/>
                      </a:lnTo>
                      <a:lnTo>
                        <a:pt x="60" y="128"/>
                      </a:lnTo>
                      <a:lnTo>
                        <a:pt x="65" y="131"/>
                      </a:lnTo>
                      <a:lnTo>
                        <a:pt x="72" y="134"/>
                      </a:lnTo>
                      <a:lnTo>
                        <a:pt x="78" y="136"/>
                      </a:lnTo>
                      <a:lnTo>
                        <a:pt x="85" y="138"/>
                      </a:lnTo>
                      <a:lnTo>
                        <a:pt x="92" y="139"/>
                      </a:lnTo>
                      <a:lnTo>
                        <a:pt x="99" y="140"/>
                      </a:lnTo>
                      <a:lnTo>
                        <a:pt x="106" y="140"/>
                      </a:lnTo>
                      <a:lnTo>
                        <a:pt x="115" y="140"/>
                      </a:lnTo>
                      <a:lnTo>
                        <a:pt x="122" y="139"/>
                      </a:lnTo>
                      <a:lnTo>
                        <a:pt x="129" y="138"/>
                      </a:lnTo>
                      <a:lnTo>
                        <a:pt x="136" y="136"/>
                      </a:lnTo>
                      <a:lnTo>
                        <a:pt x="142" y="134"/>
                      </a:lnTo>
                      <a:lnTo>
                        <a:pt x="149" y="131"/>
                      </a:lnTo>
                      <a:lnTo>
                        <a:pt x="155" y="128"/>
                      </a:lnTo>
                      <a:lnTo>
                        <a:pt x="157" y="126"/>
                      </a:lnTo>
                      <a:lnTo>
                        <a:pt x="159" y="124"/>
                      </a:lnTo>
                      <a:lnTo>
                        <a:pt x="161" y="122"/>
                      </a:lnTo>
                      <a:lnTo>
                        <a:pt x="164" y="120"/>
                      </a:lnTo>
                      <a:lnTo>
                        <a:pt x="166" y="118"/>
                      </a:lnTo>
                      <a:lnTo>
                        <a:pt x="168" y="117"/>
                      </a:lnTo>
                      <a:lnTo>
                        <a:pt x="169" y="115"/>
                      </a:lnTo>
                      <a:lnTo>
                        <a:pt x="171" y="113"/>
                      </a:lnTo>
                      <a:lnTo>
                        <a:pt x="173" y="110"/>
                      </a:lnTo>
                      <a:lnTo>
                        <a:pt x="174" y="108"/>
                      </a:lnTo>
                      <a:lnTo>
                        <a:pt x="175" y="106"/>
                      </a:lnTo>
                      <a:lnTo>
                        <a:pt x="177" y="104"/>
                      </a:lnTo>
                      <a:lnTo>
                        <a:pt x="178" y="102"/>
                      </a:lnTo>
                      <a:lnTo>
                        <a:pt x="178" y="99"/>
                      </a:lnTo>
                      <a:lnTo>
                        <a:pt x="179" y="97"/>
                      </a:lnTo>
                      <a:lnTo>
                        <a:pt x="180" y="95"/>
                      </a:lnTo>
                      <a:lnTo>
                        <a:pt x="164" y="79"/>
                      </a:lnTo>
                      <a:lnTo>
                        <a:pt x="123" y="104"/>
                      </a:lnTo>
                      <a:lnTo>
                        <a:pt x="100" y="83"/>
                      </a:lnTo>
                      <a:lnTo>
                        <a:pt x="167" y="41"/>
                      </a:lnTo>
                      <a:lnTo>
                        <a:pt x="217" y="90"/>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3" name="Freeform 43"/>
                <p:cNvSpPr>
                  <a:spLocks/>
                </p:cNvSpPr>
                <p:nvPr/>
              </p:nvSpPr>
              <p:spPr bwMode="auto">
                <a:xfrm>
                  <a:off x="2016" y="3247"/>
                  <a:ext cx="24" cy="19"/>
                </a:xfrm>
                <a:custGeom>
                  <a:avLst/>
                  <a:gdLst>
                    <a:gd name="T0" fmla="*/ 0 w 254"/>
                    <a:gd name="T1" fmla="*/ 0 h 198"/>
                    <a:gd name="T2" fmla="*/ 0 w 254"/>
                    <a:gd name="T3" fmla="*/ 0 h 198"/>
                    <a:gd name="T4" fmla="*/ 0 w 254"/>
                    <a:gd name="T5" fmla="*/ 0 h 198"/>
                    <a:gd name="T6" fmla="*/ 0 w 254"/>
                    <a:gd name="T7" fmla="*/ 0 h 198"/>
                    <a:gd name="T8" fmla="*/ 0 w 254"/>
                    <a:gd name="T9" fmla="*/ 0 h 198"/>
                    <a:gd name="T10" fmla="*/ 0 w 254"/>
                    <a:gd name="T11" fmla="*/ 0 h 198"/>
                    <a:gd name="T12" fmla="*/ 0 w 254"/>
                    <a:gd name="T13" fmla="*/ 0 h 198"/>
                    <a:gd name="T14" fmla="*/ 0 w 254"/>
                    <a:gd name="T15" fmla="*/ 0 h 198"/>
                    <a:gd name="T16" fmla="*/ 0 w 254"/>
                    <a:gd name="T17" fmla="*/ 0 h 198"/>
                    <a:gd name="T18" fmla="*/ 0 w 254"/>
                    <a:gd name="T19" fmla="*/ 0 h 198"/>
                    <a:gd name="T20" fmla="*/ 0 w 254"/>
                    <a:gd name="T21" fmla="*/ 0 h 198"/>
                    <a:gd name="T22" fmla="*/ 0 w 254"/>
                    <a:gd name="T23" fmla="*/ 0 h 198"/>
                    <a:gd name="T24" fmla="*/ 0 w 254"/>
                    <a:gd name="T25" fmla="*/ 0 h 198"/>
                    <a:gd name="T26" fmla="*/ 0 w 254"/>
                    <a:gd name="T27" fmla="*/ 0 h 198"/>
                    <a:gd name="T28" fmla="*/ 0 w 254"/>
                    <a:gd name="T29" fmla="*/ 0 h 198"/>
                    <a:gd name="T30" fmla="*/ 0 w 254"/>
                    <a:gd name="T31" fmla="*/ 0 h 198"/>
                    <a:gd name="T32" fmla="*/ 0 w 254"/>
                    <a:gd name="T33" fmla="*/ 0 h 198"/>
                    <a:gd name="T34" fmla="*/ 0 w 254"/>
                    <a:gd name="T35" fmla="*/ 0 h 198"/>
                    <a:gd name="T36" fmla="*/ 0 w 254"/>
                    <a:gd name="T37" fmla="*/ 0 h 198"/>
                    <a:gd name="T38" fmla="*/ 0 w 254"/>
                    <a:gd name="T39" fmla="*/ 0 h 198"/>
                    <a:gd name="T40" fmla="*/ 0 w 254"/>
                    <a:gd name="T41" fmla="*/ 0 h 198"/>
                    <a:gd name="T42" fmla="*/ 0 w 254"/>
                    <a:gd name="T43" fmla="*/ 0 h 198"/>
                    <a:gd name="T44" fmla="*/ 0 w 254"/>
                    <a:gd name="T45" fmla="*/ 0 h 198"/>
                    <a:gd name="T46" fmla="*/ 0 w 254"/>
                    <a:gd name="T47" fmla="*/ 0 h 198"/>
                    <a:gd name="T48" fmla="*/ 0 w 254"/>
                    <a:gd name="T49" fmla="*/ 0 h 198"/>
                    <a:gd name="T50" fmla="*/ 0 w 254"/>
                    <a:gd name="T51" fmla="*/ 0 h 198"/>
                    <a:gd name="T52" fmla="*/ 0 w 254"/>
                    <a:gd name="T53" fmla="*/ 0 h 198"/>
                    <a:gd name="T54" fmla="*/ 0 w 254"/>
                    <a:gd name="T55" fmla="*/ 0 h 198"/>
                    <a:gd name="T56" fmla="*/ 0 w 254"/>
                    <a:gd name="T57" fmla="*/ 0 h 198"/>
                    <a:gd name="T58" fmla="*/ 0 w 254"/>
                    <a:gd name="T59" fmla="*/ 0 h 198"/>
                    <a:gd name="T60" fmla="*/ 0 w 254"/>
                    <a:gd name="T61" fmla="*/ 0 h 198"/>
                    <a:gd name="T62" fmla="*/ 0 w 254"/>
                    <a:gd name="T63" fmla="*/ 0 h 198"/>
                    <a:gd name="T64" fmla="*/ 0 w 254"/>
                    <a:gd name="T65" fmla="*/ 0 h 198"/>
                    <a:gd name="T66" fmla="*/ 0 w 254"/>
                    <a:gd name="T67" fmla="*/ 0 h 198"/>
                    <a:gd name="T68" fmla="*/ 0 w 254"/>
                    <a:gd name="T69" fmla="*/ 0 h 198"/>
                    <a:gd name="T70" fmla="*/ 0 w 254"/>
                    <a:gd name="T71" fmla="*/ 0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
                    <a:gd name="T109" fmla="*/ 0 h 198"/>
                    <a:gd name="T110" fmla="*/ 254 w 254"/>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 h="198">
                      <a:moveTo>
                        <a:pt x="166" y="85"/>
                      </a:moveTo>
                      <a:lnTo>
                        <a:pt x="165" y="85"/>
                      </a:lnTo>
                      <a:lnTo>
                        <a:pt x="163" y="86"/>
                      </a:lnTo>
                      <a:lnTo>
                        <a:pt x="159" y="88"/>
                      </a:lnTo>
                      <a:lnTo>
                        <a:pt x="155" y="91"/>
                      </a:lnTo>
                      <a:lnTo>
                        <a:pt x="150" y="94"/>
                      </a:lnTo>
                      <a:lnTo>
                        <a:pt x="145" y="98"/>
                      </a:lnTo>
                      <a:lnTo>
                        <a:pt x="139" y="102"/>
                      </a:lnTo>
                      <a:lnTo>
                        <a:pt x="133" y="106"/>
                      </a:lnTo>
                      <a:lnTo>
                        <a:pt x="126" y="109"/>
                      </a:lnTo>
                      <a:lnTo>
                        <a:pt x="120" y="113"/>
                      </a:lnTo>
                      <a:lnTo>
                        <a:pt x="115" y="117"/>
                      </a:lnTo>
                      <a:lnTo>
                        <a:pt x="110" y="120"/>
                      </a:lnTo>
                      <a:lnTo>
                        <a:pt x="106" y="123"/>
                      </a:lnTo>
                      <a:lnTo>
                        <a:pt x="102" y="125"/>
                      </a:lnTo>
                      <a:lnTo>
                        <a:pt x="100" y="126"/>
                      </a:lnTo>
                      <a:lnTo>
                        <a:pt x="100" y="127"/>
                      </a:lnTo>
                      <a:lnTo>
                        <a:pt x="101" y="128"/>
                      </a:lnTo>
                      <a:lnTo>
                        <a:pt x="103" y="129"/>
                      </a:lnTo>
                      <a:lnTo>
                        <a:pt x="105" y="131"/>
                      </a:lnTo>
                      <a:lnTo>
                        <a:pt x="107" y="133"/>
                      </a:lnTo>
                      <a:lnTo>
                        <a:pt x="110" y="136"/>
                      </a:lnTo>
                      <a:lnTo>
                        <a:pt x="113" y="139"/>
                      </a:lnTo>
                      <a:lnTo>
                        <a:pt x="117" y="142"/>
                      </a:lnTo>
                      <a:lnTo>
                        <a:pt x="120" y="145"/>
                      </a:lnTo>
                      <a:lnTo>
                        <a:pt x="123" y="149"/>
                      </a:lnTo>
                      <a:lnTo>
                        <a:pt x="126" y="152"/>
                      </a:lnTo>
                      <a:lnTo>
                        <a:pt x="128" y="154"/>
                      </a:lnTo>
                      <a:lnTo>
                        <a:pt x="130" y="156"/>
                      </a:lnTo>
                      <a:lnTo>
                        <a:pt x="132" y="158"/>
                      </a:lnTo>
                      <a:lnTo>
                        <a:pt x="133" y="159"/>
                      </a:lnTo>
                      <a:lnTo>
                        <a:pt x="134" y="160"/>
                      </a:lnTo>
                      <a:lnTo>
                        <a:pt x="232" y="98"/>
                      </a:lnTo>
                      <a:lnTo>
                        <a:pt x="254" y="119"/>
                      </a:lnTo>
                      <a:lnTo>
                        <a:pt x="128" y="198"/>
                      </a:lnTo>
                      <a:lnTo>
                        <a:pt x="62" y="134"/>
                      </a:lnTo>
                      <a:lnTo>
                        <a:pt x="0" y="76"/>
                      </a:lnTo>
                      <a:lnTo>
                        <a:pt x="123" y="0"/>
                      </a:lnTo>
                      <a:lnTo>
                        <a:pt x="143" y="18"/>
                      </a:lnTo>
                      <a:lnTo>
                        <a:pt x="48" y="78"/>
                      </a:lnTo>
                      <a:lnTo>
                        <a:pt x="49" y="79"/>
                      </a:lnTo>
                      <a:lnTo>
                        <a:pt x="50" y="80"/>
                      </a:lnTo>
                      <a:lnTo>
                        <a:pt x="52" y="82"/>
                      </a:lnTo>
                      <a:lnTo>
                        <a:pt x="55" y="84"/>
                      </a:lnTo>
                      <a:lnTo>
                        <a:pt x="58" y="87"/>
                      </a:lnTo>
                      <a:lnTo>
                        <a:pt x="60" y="89"/>
                      </a:lnTo>
                      <a:lnTo>
                        <a:pt x="63" y="92"/>
                      </a:lnTo>
                      <a:lnTo>
                        <a:pt x="66" y="95"/>
                      </a:lnTo>
                      <a:lnTo>
                        <a:pt x="69" y="97"/>
                      </a:lnTo>
                      <a:lnTo>
                        <a:pt x="72" y="100"/>
                      </a:lnTo>
                      <a:lnTo>
                        <a:pt x="74" y="102"/>
                      </a:lnTo>
                      <a:lnTo>
                        <a:pt x="76" y="104"/>
                      </a:lnTo>
                      <a:lnTo>
                        <a:pt x="77" y="105"/>
                      </a:lnTo>
                      <a:lnTo>
                        <a:pt x="78" y="106"/>
                      </a:lnTo>
                      <a:lnTo>
                        <a:pt x="79" y="107"/>
                      </a:lnTo>
                      <a:lnTo>
                        <a:pt x="79" y="106"/>
                      </a:lnTo>
                      <a:lnTo>
                        <a:pt x="81" y="105"/>
                      </a:lnTo>
                      <a:lnTo>
                        <a:pt x="85" y="103"/>
                      </a:lnTo>
                      <a:lnTo>
                        <a:pt x="89" y="100"/>
                      </a:lnTo>
                      <a:lnTo>
                        <a:pt x="94" y="97"/>
                      </a:lnTo>
                      <a:lnTo>
                        <a:pt x="100" y="94"/>
                      </a:lnTo>
                      <a:lnTo>
                        <a:pt x="106" y="90"/>
                      </a:lnTo>
                      <a:lnTo>
                        <a:pt x="112" y="86"/>
                      </a:lnTo>
                      <a:lnTo>
                        <a:pt x="118" y="82"/>
                      </a:lnTo>
                      <a:lnTo>
                        <a:pt x="124" y="78"/>
                      </a:lnTo>
                      <a:lnTo>
                        <a:pt x="130" y="75"/>
                      </a:lnTo>
                      <a:lnTo>
                        <a:pt x="135" y="72"/>
                      </a:lnTo>
                      <a:lnTo>
                        <a:pt x="139" y="69"/>
                      </a:lnTo>
                      <a:lnTo>
                        <a:pt x="143" y="67"/>
                      </a:lnTo>
                      <a:lnTo>
                        <a:pt x="145" y="66"/>
                      </a:lnTo>
                      <a:lnTo>
                        <a:pt x="146" y="66"/>
                      </a:lnTo>
                      <a:lnTo>
                        <a:pt x="166" y="85"/>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4" name="Freeform 44"/>
                <p:cNvSpPr>
                  <a:spLocks/>
                </p:cNvSpPr>
                <p:nvPr/>
              </p:nvSpPr>
              <p:spPr bwMode="auto">
                <a:xfrm>
                  <a:off x="2028" y="3237"/>
                  <a:ext cx="24" cy="21"/>
                </a:xfrm>
                <a:custGeom>
                  <a:avLst/>
                  <a:gdLst>
                    <a:gd name="T0" fmla="*/ 0 w 273"/>
                    <a:gd name="T1" fmla="*/ 0 h 210"/>
                    <a:gd name="T2" fmla="*/ 0 w 273"/>
                    <a:gd name="T3" fmla="*/ 0 h 210"/>
                    <a:gd name="T4" fmla="*/ 0 w 273"/>
                    <a:gd name="T5" fmla="*/ 0 h 210"/>
                    <a:gd name="T6" fmla="*/ 0 w 273"/>
                    <a:gd name="T7" fmla="*/ 0 h 210"/>
                    <a:gd name="T8" fmla="*/ 0 w 273"/>
                    <a:gd name="T9" fmla="*/ 0 h 210"/>
                    <a:gd name="T10" fmla="*/ 0 w 273"/>
                    <a:gd name="T11" fmla="*/ 0 h 210"/>
                    <a:gd name="T12" fmla="*/ 0 w 273"/>
                    <a:gd name="T13" fmla="*/ 0 h 210"/>
                    <a:gd name="T14" fmla="*/ 0 w 273"/>
                    <a:gd name="T15" fmla="*/ 0 h 210"/>
                    <a:gd name="T16" fmla="*/ 0 w 273"/>
                    <a:gd name="T17" fmla="*/ 0 h 210"/>
                    <a:gd name="T18" fmla="*/ 0 w 273"/>
                    <a:gd name="T19" fmla="*/ 0 h 210"/>
                    <a:gd name="T20" fmla="*/ 0 w 273"/>
                    <a:gd name="T21" fmla="*/ 0 h 210"/>
                    <a:gd name="T22" fmla="*/ 0 w 273"/>
                    <a:gd name="T23" fmla="*/ 0 h 210"/>
                    <a:gd name="T24" fmla="*/ 0 w 273"/>
                    <a:gd name="T25" fmla="*/ 0 h 2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3"/>
                    <a:gd name="T40" fmla="*/ 0 h 210"/>
                    <a:gd name="T41" fmla="*/ 273 w 273"/>
                    <a:gd name="T42" fmla="*/ 210 h 2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3" h="210">
                      <a:moveTo>
                        <a:pt x="204" y="167"/>
                      </a:moveTo>
                      <a:lnTo>
                        <a:pt x="168" y="61"/>
                      </a:lnTo>
                      <a:lnTo>
                        <a:pt x="248" y="136"/>
                      </a:lnTo>
                      <a:lnTo>
                        <a:pt x="273" y="120"/>
                      </a:lnTo>
                      <a:lnTo>
                        <a:pt x="146" y="0"/>
                      </a:lnTo>
                      <a:lnTo>
                        <a:pt x="115" y="19"/>
                      </a:lnTo>
                      <a:lnTo>
                        <a:pt x="149" y="115"/>
                      </a:lnTo>
                      <a:lnTo>
                        <a:pt x="31" y="71"/>
                      </a:lnTo>
                      <a:lnTo>
                        <a:pt x="0" y="90"/>
                      </a:lnTo>
                      <a:lnTo>
                        <a:pt x="130" y="210"/>
                      </a:lnTo>
                      <a:lnTo>
                        <a:pt x="155" y="194"/>
                      </a:lnTo>
                      <a:lnTo>
                        <a:pt x="75" y="119"/>
                      </a:lnTo>
                      <a:lnTo>
                        <a:pt x="204" y="16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5" name="Freeform 45"/>
                <p:cNvSpPr>
                  <a:spLocks/>
                </p:cNvSpPr>
                <p:nvPr/>
              </p:nvSpPr>
              <p:spPr bwMode="auto">
                <a:xfrm>
                  <a:off x="2044" y="3232"/>
                  <a:ext cx="14" cy="14"/>
                </a:xfrm>
                <a:custGeom>
                  <a:avLst/>
                  <a:gdLst>
                    <a:gd name="T0" fmla="*/ 0 w 179"/>
                    <a:gd name="T1" fmla="*/ 0 h 184"/>
                    <a:gd name="T2" fmla="*/ 0 w 179"/>
                    <a:gd name="T3" fmla="*/ 0 h 184"/>
                    <a:gd name="T4" fmla="*/ 0 w 179"/>
                    <a:gd name="T5" fmla="*/ 0 h 184"/>
                    <a:gd name="T6" fmla="*/ 0 w 179"/>
                    <a:gd name="T7" fmla="*/ 0 h 184"/>
                    <a:gd name="T8" fmla="*/ 0 w 179"/>
                    <a:gd name="T9" fmla="*/ 0 h 184"/>
                    <a:gd name="T10" fmla="*/ 0 w 179"/>
                    <a:gd name="T11" fmla="*/ 0 h 184"/>
                    <a:gd name="T12" fmla="*/ 0 w 179"/>
                    <a:gd name="T13" fmla="*/ 0 h 184"/>
                    <a:gd name="T14" fmla="*/ 0 w 179"/>
                    <a:gd name="T15" fmla="*/ 0 h 184"/>
                    <a:gd name="T16" fmla="*/ 0 w 179"/>
                    <a:gd name="T17" fmla="*/ 0 h 184"/>
                    <a:gd name="T18" fmla="*/ 0 w 179"/>
                    <a:gd name="T19" fmla="*/ 0 h 184"/>
                    <a:gd name="T20" fmla="*/ 0 w 179"/>
                    <a:gd name="T21" fmla="*/ 0 h 184"/>
                    <a:gd name="T22" fmla="*/ 0 w 179"/>
                    <a:gd name="T23" fmla="*/ 0 h 184"/>
                    <a:gd name="T24" fmla="*/ 0 w 179"/>
                    <a:gd name="T25" fmla="*/ 0 h 184"/>
                    <a:gd name="T26" fmla="*/ 0 w 179"/>
                    <a:gd name="T27" fmla="*/ 0 h 184"/>
                    <a:gd name="T28" fmla="*/ 0 w 179"/>
                    <a:gd name="T29" fmla="*/ 0 h 184"/>
                    <a:gd name="T30" fmla="*/ 0 w 179"/>
                    <a:gd name="T31" fmla="*/ 0 h 184"/>
                    <a:gd name="T32" fmla="*/ 0 w 179"/>
                    <a:gd name="T33" fmla="*/ 0 h 184"/>
                    <a:gd name="T34" fmla="*/ 0 w 179"/>
                    <a:gd name="T35" fmla="*/ 0 h 184"/>
                    <a:gd name="T36" fmla="*/ 0 w 179"/>
                    <a:gd name="T37" fmla="*/ 0 h 184"/>
                    <a:gd name="T38" fmla="*/ 0 w 179"/>
                    <a:gd name="T39" fmla="*/ 0 h 184"/>
                    <a:gd name="T40" fmla="*/ 0 w 179"/>
                    <a:gd name="T41" fmla="*/ 0 h 184"/>
                    <a:gd name="T42" fmla="*/ 0 w 179"/>
                    <a:gd name="T43" fmla="*/ 0 h 184"/>
                    <a:gd name="T44" fmla="*/ 0 w 179"/>
                    <a:gd name="T45" fmla="*/ 0 h 184"/>
                    <a:gd name="T46" fmla="*/ 0 w 179"/>
                    <a:gd name="T47" fmla="*/ 0 h 184"/>
                    <a:gd name="T48" fmla="*/ 0 w 179"/>
                    <a:gd name="T49" fmla="*/ 0 h 184"/>
                    <a:gd name="T50" fmla="*/ 0 w 179"/>
                    <a:gd name="T51" fmla="*/ 0 h 184"/>
                    <a:gd name="T52" fmla="*/ 0 w 179"/>
                    <a:gd name="T53" fmla="*/ 0 h 184"/>
                    <a:gd name="T54" fmla="*/ 0 w 179"/>
                    <a:gd name="T55" fmla="*/ 0 h 184"/>
                    <a:gd name="T56" fmla="*/ 0 w 179"/>
                    <a:gd name="T57" fmla="*/ 0 h 184"/>
                    <a:gd name="T58" fmla="*/ 0 w 179"/>
                    <a:gd name="T59" fmla="*/ 0 h 184"/>
                    <a:gd name="T60" fmla="*/ 0 w 179"/>
                    <a:gd name="T61" fmla="*/ 0 h 184"/>
                    <a:gd name="T62" fmla="*/ 0 w 179"/>
                    <a:gd name="T63" fmla="*/ 0 h 184"/>
                    <a:gd name="T64" fmla="*/ 0 w 179"/>
                    <a:gd name="T65" fmla="*/ 0 h 184"/>
                    <a:gd name="T66" fmla="*/ 0 w 179"/>
                    <a:gd name="T67" fmla="*/ 0 h 184"/>
                    <a:gd name="T68" fmla="*/ 0 w 179"/>
                    <a:gd name="T69" fmla="*/ 0 h 184"/>
                    <a:gd name="T70" fmla="*/ 0 w 179"/>
                    <a:gd name="T71" fmla="*/ 0 h 184"/>
                    <a:gd name="T72" fmla="*/ 0 w 179"/>
                    <a:gd name="T73" fmla="*/ 0 h 184"/>
                    <a:gd name="T74" fmla="*/ 0 w 179"/>
                    <a:gd name="T75" fmla="*/ 0 h 184"/>
                    <a:gd name="T76" fmla="*/ 0 w 179"/>
                    <a:gd name="T77" fmla="*/ 0 h 184"/>
                    <a:gd name="T78" fmla="*/ 0 w 179"/>
                    <a:gd name="T79" fmla="*/ 0 h 184"/>
                    <a:gd name="T80" fmla="*/ 0 w 179"/>
                    <a:gd name="T81" fmla="*/ 0 h 184"/>
                    <a:gd name="T82" fmla="*/ 0 w 179"/>
                    <a:gd name="T83" fmla="*/ 0 h 184"/>
                    <a:gd name="T84" fmla="*/ 0 w 179"/>
                    <a:gd name="T85" fmla="*/ 0 h 1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9"/>
                    <a:gd name="T130" fmla="*/ 0 h 184"/>
                    <a:gd name="T131" fmla="*/ 179 w 179"/>
                    <a:gd name="T132" fmla="*/ 184 h 1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9" h="184">
                      <a:moveTo>
                        <a:pt x="0" y="65"/>
                      </a:moveTo>
                      <a:lnTo>
                        <a:pt x="127" y="184"/>
                      </a:lnTo>
                      <a:lnTo>
                        <a:pt x="155" y="166"/>
                      </a:lnTo>
                      <a:lnTo>
                        <a:pt x="50" y="67"/>
                      </a:lnTo>
                      <a:lnTo>
                        <a:pt x="104" y="33"/>
                      </a:lnTo>
                      <a:lnTo>
                        <a:pt x="106" y="31"/>
                      </a:lnTo>
                      <a:lnTo>
                        <a:pt x="109" y="30"/>
                      </a:lnTo>
                      <a:lnTo>
                        <a:pt x="111" y="29"/>
                      </a:lnTo>
                      <a:lnTo>
                        <a:pt x="114" y="29"/>
                      </a:lnTo>
                      <a:lnTo>
                        <a:pt x="117" y="29"/>
                      </a:lnTo>
                      <a:lnTo>
                        <a:pt x="119" y="29"/>
                      </a:lnTo>
                      <a:lnTo>
                        <a:pt x="121" y="29"/>
                      </a:lnTo>
                      <a:lnTo>
                        <a:pt x="124" y="30"/>
                      </a:lnTo>
                      <a:lnTo>
                        <a:pt x="126" y="30"/>
                      </a:lnTo>
                      <a:lnTo>
                        <a:pt x="128" y="31"/>
                      </a:lnTo>
                      <a:lnTo>
                        <a:pt x="130" y="32"/>
                      </a:lnTo>
                      <a:lnTo>
                        <a:pt x="132" y="33"/>
                      </a:lnTo>
                      <a:lnTo>
                        <a:pt x="133" y="34"/>
                      </a:lnTo>
                      <a:lnTo>
                        <a:pt x="135" y="35"/>
                      </a:lnTo>
                      <a:lnTo>
                        <a:pt x="136" y="36"/>
                      </a:lnTo>
                      <a:lnTo>
                        <a:pt x="137" y="37"/>
                      </a:lnTo>
                      <a:lnTo>
                        <a:pt x="138" y="38"/>
                      </a:lnTo>
                      <a:lnTo>
                        <a:pt x="139" y="39"/>
                      </a:lnTo>
                      <a:lnTo>
                        <a:pt x="139" y="41"/>
                      </a:lnTo>
                      <a:lnTo>
                        <a:pt x="140" y="42"/>
                      </a:lnTo>
                      <a:lnTo>
                        <a:pt x="140" y="44"/>
                      </a:lnTo>
                      <a:lnTo>
                        <a:pt x="140" y="45"/>
                      </a:lnTo>
                      <a:lnTo>
                        <a:pt x="141" y="47"/>
                      </a:lnTo>
                      <a:lnTo>
                        <a:pt x="141" y="48"/>
                      </a:lnTo>
                      <a:lnTo>
                        <a:pt x="140" y="50"/>
                      </a:lnTo>
                      <a:lnTo>
                        <a:pt x="140" y="51"/>
                      </a:lnTo>
                      <a:lnTo>
                        <a:pt x="140" y="53"/>
                      </a:lnTo>
                      <a:lnTo>
                        <a:pt x="139" y="54"/>
                      </a:lnTo>
                      <a:lnTo>
                        <a:pt x="138" y="55"/>
                      </a:lnTo>
                      <a:lnTo>
                        <a:pt x="137" y="56"/>
                      </a:lnTo>
                      <a:lnTo>
                        <a:pt x="136" y="58"/>
                      </a:lnTo>
                      <a:lnTo>
                        <a:pt x="135" y="58"/>
                      </a:lnTo>
                      <a:lnTo>
                        <a:pt x="134" y="59"/>
                      </a:lnTo>
                      <a:lnTo>
                        <a:pt x="132" y="60"/>
                      </a:lnTo>
                      <a:lnTo>
                        <a:pt x="129" y="61"/>
                      </a:lnTo>
                      <a:lnTo>
                        <a:pt x="126" y="63"/>
                      </a:lnTo>
                      <a:lnTo>
                        <a:pt x="123" y="65"/>
                      </a:lnTo>
                      <a:lnTo>
                        <a:pt x="120" y="67"/>
                      </a:lnTo>
                      <a:lnTo>
                        <a:pt x="116" y="70"/>
                      </a:lnTo>
                      <a:lnTo>
                        <a:pt x="113" y="72"/>
                      </a:lnTo>
                      <a:lnTo>
                        <a:pt x="109" y="74"/>
                      </a:lnTo>
                      <a:lnTo>
                        <a:pt x="106" y="76"/>
                      </a:lnTo>
                      <a:lnTo>
                        <a:pt x="103" y="78"/>
                      </a:lnTo>
                      <a:lnTo>
                        <a:pt x="101" y="79"/>
                      </a:lnTo>
                      <a:lnTo>
                        <a:pt x="99" y="80"/>
                      </a:lnTo>
                      <a:lnTo>
                        <a:pt x="98" y="81"/>
                      </a:lnTo>
                      <a:lnTo>
                        <a:pt x="98" y="82"/>
                      </a:lnTo>
                      <a:lnTo>
                        <a:pt x="119" y="103"/>
                      </a:lnTo>
                      <a:lnTo>
                        <a:pt x="164" y="75"/>
                      </a:lnTo>
                      <a:lnTo>
                        <a:pt x="168" y="71"/>
                      </a:lnTo>
                      <a:lnTo>
                        <a:pt x="172" y="68"/>
                      </a:lnTo>
                      <a:lnTo>
                        <a:pt x="174" y="64"/>
                      </a:lnTo>
                      <a:lnTo>
                        <a:pt x="176" y="60"/>
                      </a:lnTo>
                      <a:lnTo>
                        <a:pt x="178" y="57"/>
                      </a:lnTo>
                      <a:lnTo>
                        <a:pt x="179" y="53"/>
                      </a:lnTo>
                      <a:lnTo>
                        <a:pt x="179" y="49"/>
                      </a:lnTo>
                      <a:lnTo>
                        <a:pt x="179" y="45"/>
                      </a:lnTo>
                      <a:lnTo>
                        <a:pt x="178" y="41"/>
                      </a:lnTo>
                      <a:lnTo>
                        <a:pt x="177" y="37"/>
                      </a:lnTo>
                      <a:lnTo>
                        <a:pt x="175" y="33"/>
                      </a:lnTo>
                      <a:lnTo>
                        <a:pt x="173" y="30"/>
                      </a:lnTo>
                      <a:lnTo>
                        <a:pt x="171" y="27"/>
                      </a:lnTo>
                      <a:lnTo>
                        <a:pt x="169" y="23"/>
                      </a:lnTo>
                      <a:lnTo>
                        <a:pt x="166" y="20"/>
                      </a:lnTo>
                      <a:lnTo>
                        <a:pt x="164" y="17"/>
                      </a:lnTo>
                      <a:lnTo>
                        <a:pt x="160" y="14"/>
                      </a:lnTo>
                      <a:lnTo>
                        <a:pt x="156" y="11"/>
                      </a:lnTo>
                      <a:lnTo>
                        <a:pt x="152" y="9"/>
                      </a:lnTo>
                      <a:lnTo>
                        <a:pt x="147" y="6"/>
                      </a:lnTo>
                      <a:lnTo>
                        <a:pt x="143" y="4"/>
                      </a:lnTo>
                      <a:lnTo>
                        <a:pt x="138" y="3"/>
                      </a:lnTo>
                      <a:lnTo>
                        <a:pt x="133" y="2"/>
                      </a:lnTo>
                      <a:lnTo>
                        <a:pt x="128" y="1"/>
                      </a:lnTo>
                      <a:lnTo>
                        <a:pt x="122" y="0"/>
                      </a:lnTo>
                      <a:lnTo>
                        <a:pt x="117" y="0"/>
                      </a:lnTo>
                      <a:lnTo>
                        <a:pt x="112" y="0"/>
                      </a:lnTo>
                      <a:lnTo>
                        <a:pt x="107" y="0"/>
                      </a:lnTo>
                      <a:lnTo>
                        <a:pt x="102" y="1"/>
                      </a:lnTo>
                      <a:lnTo>
                        <a:pt x="97" y="3"/>
                      </a:lnTo>
                      <a:lnTo>
                        <a:pt x="93" y="4"/>
                      </a:lnTo>
                      <a:lnTo>
                        <a:pt x="89" y="7"/>
                      </a:lnTo>
                      <a:lnTo>
                        <a:pt x="0" y="65"/>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6" name="Freeform 46"/>
                <p:cNvSpPr>
                  <a:spLocks/>
                </p:cNvSpPr>
                <p:nvPr/>
              </p:nvSpPr>
              <p:spPr bwMode="auto">
                <a:xfrm>
                  <a:off x="2056" y="3228"/>
                  <a:ext cx="24" cy="14"/>
                </a:xfrm>
                <a:custGeom>
                  <a:avLst/>
                  <a:gdLst>
                    <a:gd name="T0" fmla="*/ 0 w 247"/>
                    <a:gd name="T1" fmla="*/ 0 h 138"/>
                    <a:gd name="T2" fmla="*/ 0 w 247"/>
                    <a:gd name="T3" fmla="*/ 0 h 138"/>
                    <a:gd name="T4" fmla="*/ 0 w 247"/>
                    <a:gd name="T5" fmla="*/ 0 h 138"/>
                    <a:gd name="T6" fmla="*/ 0 w 247"/>
                    <a:gd name="T7" fmla="*/ 0 h 138"/>
                    <a:gd name="T8" fmla="*/ 0 w 247"/>
                    <a:gd name="T9" fmla="*/ 0 h 138"/>
                    <a:gd name="T10" fmla="*/ 0 w 247"/>
                    <a:gd name="T11" fmla="*/ 0 h 138"/>
                    <a:gd name="T12" fmla="*/ 0 w 247"/>
                    <a:gd name="T13" fmla="*/ 0 h 138"/>
                    <a:gd name="T14" fmla="*/ 0 60000 65536"/>
                    <a:gd name="T15" fmla="*/ 0 60000 65536"/>
                    <a:gd name="T16" fmla="*/ 0 60000 65536"/>
                    <a:gd name="T17" fmla="*/ 0 60000 65536"/>
                    <a:gd name="T18" fmla="*/ 0 60000 65536"/>
                    <a:gd name="T19" fmla="*/ 0 60000 65536"/>
                    <a:gd name="T20" fmla="*/ 0 60000 65536"/>
                    <a:gd name="T21" fmla="*/ 0 w 247"/>
                    <a:gd name="T22" fmla="*/ 0 h 138"/>
                    <a:gd name="T23" fmla="*/ 247 w 247"/>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7" h="138">
                      <a:moveTo>
                        <a:pt x="0" y="17"/>
                      </a:moveTo>
                      <a:lnTo>
                        <a:pt x="128" y="138"/>
                      </a:lnTo>
                      <a:lnTo>
                        <a:pt x="247" y="62"/>
                      </a:lnTo>
                      <a:lnTo>
                        <a:pt x="222" y="38"/>
                      </a:lnTo>
                      <a:lnTo>
                        <a:pt x="131" y="97"/>
                      </a:lnTo>
                      <a:lnTo>
                        <a:pt x="27" y="0"/>
                      </a:lnTo>
                      <a:lnTo>
                        <a:pt x="0" y="1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7" name="Freeform 47"/>
                <p:cNvSpPr>
                  <a:spLocks/>
                </p:cNvSpPr>
                <p:nvPr/>
              </p:nvSpPr>
              <p:spPr bwMode="auto">
                <a:xfrm>
                  <a:off x="2068" y="3214"/>
                  <a:ext cx="21" cy="16"/>
                </a:xfrm>
                <a:custGeom>
                  <a:avLst/>
                  <a:gdLst>
                    <a:gd name="T0" fmla="*/ 0 w 237"/>
                    <a:gd name="T1" fmla="*/ 0 h 184"/>
                    <a:gd name="T2" fmla="*/ 0 w 237"/>
                    <a:gd name="T3" fmla="*/ 0 h 184"/>
                    <a:gd name="T4" fmla="*/ 0 w 237"/>
                    <a:gd name="T5" fmla="*/ 0 h 184"/>
                    <a:gd name="T6" fmla="*/ 0 w 237"/>
                    <a:gd name="T7" fmla="*/ 0 h 184"/>
                    <a:gd name="T8" fmla="*/ 0 w 237"/>
                    <a:gd name="T9" fmla="*/ 0 h 184"/>
                    <a:gd name="T10" fmla="*/ 0 w 237"/>
                    <a:gd name="T11" fmla="*/ 0 h 184"/>
                    <a:gd name="T12" fmla="*/ 0 w 237"/>
                    <a:gd name="T13" fmla="*/ 0 h 184"/>
                    <a:gd name="T14" fmla="*/ 0 w 237"/>
                    <a:gd name="T15" fmla="*/ 0 h 184"/>
                    <a:gd name="T16" fmla="*/ 0 w 237"/>
                    <a:gd name="T17" fmla="*/ 0 h 184"/>
                    <a:gd name="T18" fmla="*/ 0 w 237"/>
                    <a:gd name="T19" fmla="*/ 0 h 184"/>
                    <a:gd name="T20" fmla="*/ 0 w 237"/>
                    <a:gd name="T21" fmla="*/ 0 h 184"/>
                    <a:gd name="T22" fmla="*/ 0 w 237"/>
                    <a:gd name="T23" fmla="*/ 0 h 184"/>
                    <a:gd name="T24" fmla="*/ 0 w 237"/>
                    <a:gd name="T25" fmla="*/ 0 h 184"/>
                    <a:gd name="T26" fmla="*/ 0 w 237"/>
                    <a:gd name="T27" fmla="*/ 0 h 184"/>
                    <a:gd name="T28" fmla="*/ 0 w 237"/>
                    <a:gd name="T29" fmla="*/ 0 h 184"/>
                    <a:gd name="T30" fmla="*/ 0 w 237"/>
                    <a:gd name="T31" fmla="*/ 0 h 184"/>
                    <a:gd name="T32" fmla="*/ 0 w 237"/>
                    <a:gd name="T33" fmla="*/ 0 h 184"/>
                    <a:gd name="T34" fmla="*/ 0 w 237"/>
                    <a:gd name="T35" fmla="*/ 0 h 184"/>
                    <a:gd name="T36" fmla="*/ 0 w 237"/>
                    <a:gd name="T37" fmla="*/ 0 h 184"/>
                    <a:gd name="T38" fmla="*/ 0 w 237"/>
                    <a:gd name="T39" fmla="*/ 0 h 184"/>
                    <a:gd name="T40" fmla="*/ 0 w 237"/>
                    <a:gd name="T41" fmla="*/ 0 h 184"/>
                    <a:gd name="T42" fmla="*/ 0 w 237"/>
                    <a:gd name="T43" fmla="*/ 0 h 184"/>
                    <a:gd name="T44" fmla="*/ 0 w 237"/>
                    <a:gd name="T45" fmla="*/ 0 h 184"/>
                    <a:gd name="T46" fmla="*/ 0 w 237"/>
                    <a:gd name="T47" fmla="*/ 0 h 184"/>
                    <a:gd name="T48" fmla="*/ 0 w 237"/>
                    <a:gd name="T49" fmla="*/ 0 h 184"/>
                    <a:gd name="T50" fmla="*/ 0 w 237"/>
                    <a:gd name="T51" fmla="*/ 0 h 184"/>
                    <a:gd name="T52" fmla="*/ 0 w 237"/>
                    <a:gd name="T53" fmla="*/ 0 h 184"/>
                    <a:gd name="T54" fmla="*/ 0 w 237"/>
                    <a:gd name="T55" fmla="*/ 0 h 184"/>
                    <a:gd name="T56" fmla="*/ 0 w 237"/>
                    <a:gd name="T57" fmla="*/ 0 h 184"/>
                    <a:gd name="T58" fmla="*/ 0 w 237"/>
                    <a:gd name="T59" fmla="*/ 0 h 184"/>
                    <a:gd name="T60" fmla="*/ 0 w 237"/>
                    <a:gd name="T61" fmla="*/ 0 h 184"/>
                    <a:gd name="T62" fmla="*/ 0 w 237"/>
                    <a:gd name="T63" fmla="*/ 0 h 184"/>
                    <a:gd name="T64" fmla="*/ 0 w 237"/>
                    <a:gd name="T65" fmla="*/ 0 h 184"/>
                    <a:gd name="T66" fmla="*/ 0 w 237"/>
                    <a:gd name="T67" fmla="*/ 0 h 184"/>
                    <a:gd name="T68" fmla="*/ 0 w 237"/>
                    <a:gd name="T69" fmla="*/ 0 h 1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7"/>
                    <a:gd name="T106" fmla="*/ 0 h 184"/>
                    <a:gd name="T107" fmla="*/ 237 w 237"/>
                    <a:gd name="T108" fmla="*/ 184 h 1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7" h="184">
                      <a:moveTo>
                        <a:pt x="198" y="164"/>
                      </a:moveTo>
                      <a:lnTo>
                        <a:pt x="204" y="159"/>
                      </a:lnTo>
                      <a:lnTo>
                        <a:pt x="209" y="155"/>
                      </a:lnTo>
                      <a:lnTo>
                        <a:pt x="215" y="150"/>
                      </a:lnTo>
                      <a:lnTo>
                        <a:pt x="220" y="145"/>
                      </a:lnTo>
                      <a:lnTo>
                        <a:pt x="224" y="140"/>
                      </a:lnTo>
                      <a:lnTo>
                        <a:pt x="228" y="135"/>
                      </a:lnTo>
                      <a:lnTo>
                        <a:pt x="231" y="130"/>
                      </a:lnTo>
                      <a:lnTo>
                        <a:pt x="234" y="125"/>
                      </a:lnTo>
                      <a:lnTo>
                        <a:pt x="235" y="120"/>
                      </a:lnTo>
                      <a:lnTo>
                        <a:pt x="236" y="115"/>
                      </a:lnTo>
                      <a:lnTo>
                        <a:pt x="237" y="109"/>
                      </a:lnTo>
                      <a:lnTo>
                        <a:pt x="236" y="104"/>
                      </a:lnTo>
                      <a:lnTo>
                        <a:pt x="235" y="99"/>
                      </a:lnTo>
                      <a:lnTo>
                        <a:pt x="232" y="94"/>
                      </a:lnTo>
                      <a:lnTo>
                        <a:pt x="229" y="89"/>
                      </a:lnTo>
                      <a:lnTo>
                        <a:pt x="225" y="85"/>
                      </a:lnTo>
                      <a:lnTo>
                        <a:pt x="131" y="0"/>
                      </a:lnTo>
                      <a:lnTo>
                        <a:pt x="104" y="17"/>
                      </a:lnTo>
                      <a:lnTo>
                        <a:pt x="194" y="99"/>
                      </a:lnTo>
                      <a:lnTo>
                        <a:pt x="196" y="101"/>
                      </a:lnTo>
                      <a:lnTo>
                        <a:pt x="198" y="104"/>
                      </a:lnTo>
                      <a:lnTo>
                        <a:pt x="199" y="107"/>
                      </a:lnTo>
                      <a:lnTo>
                        <a:pt x="200" y="110"/>
                      </a:lnTo>
                      <a:lnTo>
                        <a:pt x="200" y="112"/>
                      </a:lnTo>
                      <a:lnTo>
                        <a:pt x="199" y="115"/>
                      </a:lnTo>
                      <a:lnTo>
                        <a:pt x="198" y="118"/>
                      </a:lnTo>
                      <a:lnTo>
                        <a:pt x="197" y="121"/>
                      </a:lnTo>
                      <a:lnTo>
                        <a:pt x="195" y="124"/>
                      </a:lnTo>
                      <a:lnTo>
                        <a:pt x="193" y="127"/>
                      </a:lnTo>
                      <a:lnTo>
                        <a:pt x="191" y="130"/>
                      </a:lnTo>
                      <a:lnTo>
                        <a:pt x="188" y="133"/>
                      </a:lnTo>
                      <a:lnTo>
                        <a:pt x="185" y="135"/>
                      </a:lnTo>
                      <a:lnTo>
                        <a:pt x="182" y="138"/>
                      </a:lnTo>
                      <a:lnTo>
                        <a:pt x="178" y="140"/>
                      </a:lnTo>
                      <a:lnTo>
                        <a:pt x="175" y="143"/>
                      </a:lnTo>
                      <a:lnTo>
                        <a:pt x="171" y="145"/>
                      </a:lnTo>
                      <a:lnTo>
                        <a:pt x="167" y="147"/>
                      </a:lnTo>
                      <a:lnTo>
                        <a:pt x="163" y="149"/>
                      </a:lnTo>
                      <a:lnTo>
                        <a:pt x="158" y="150"/>
                      </a:lnTo>
                      <a:lnTo>
                        <a:pt x="154" y="152"/>
                      </a:lnTo>
                      <a:lnTo>
                        <a:pt x="150" y="153"/>
                      </a:lnTo>
                      <a:lnTo>
                        <a:pt x="146" y="154"/>
                      </a:lnTo>
                      <a:lnTo>
                        <a:pt x="143" y="155"/>
                      </a:lnTo>
                      <a:lnTo>
                        <a:pt x="139" y="156"/>
                      </a:lnTo>
                      <a:lnTo>
                        <a:pt x="135" y="156"/>
                      </a:lnTo>
                      <a:lnTo>
                        <a:pt x="131" y="156"/>
                      </a:lnTo>
                      <a:lnTo>
                        <a:pt x="127" y="155"/>
                      </a:lnTo>
                      <a:lnTo>
                        <a:pt x="124" y="154"/>
                      </a:lnTo>
                      <a:lnTo>
                        <a:pt x="121" y="153"/>
                      </a:lnTo>
                      <a:lnTo>
                        <a:pt x="117" y="151"/>
                      </a:lnTo>
                      <a:lnTo>
                        <a:pt x="115" y="149"/>
                      </a:lnTo>
                      <a:lnTo>
                        <a:pt x="27" y="66"/>
                      </a:lnTo>
                      <a:lnTo>
                        <a:pt x="0" y="83"/>
                      </a:lnTo>
                      <a:lnTo>
                        <a:pt x="91" y="169"/>
                      </a:lnTo>
                      <a:lnTo>
                        <a:pt x="96" y="173"/>
                      </a:lnTo>
                      <a:lnTo>
                        <a:pt x="101" y="176"/>
                      </a:lnTo>
                      <a:lnTo>
                        <a:pt x="107" y="179"/>
                      </a:lnTo>
                      <a:lnTo>
                        <a:pt x="114" y="181"/>
                      </a:lnTo>
                      <a:lnTo>
                        <a:pt x="120" y="183"/>
                      </a:lnTo>
                      <a:lnTo>
                        <a:pt x="127" y="184"/>
                      </a:lnTo>
                      <a:lnTo>
                        <a:pt x="134" y="184"/>
                      </a:lnTo>
                      <a:lnTo>
                        <a:pt x="141" y="184"/>
                      </a:lnTo>
                      <a:lnTo>
                        <a:pt x="148" y="183"/>
                      </a:lnTo>
                      <a:lnTo>
                        <a:pt x="155" y="181"/>
                      </a:lnTo>
                      <a:lnTo>
                        <a:pt x="163" y="179"/>
                      </a:lnTo>
                      <a:lnTo>
                        <a:pt x="170" y="177"/>
                      </a:lnTo>
                      <a:lnTo>
                        <a:pt x="177" y="174"/>
                      </a:lnTo>
                      <a:lnTo>
                        <a:pt x="184" y="171"/>
                      </a:lnTo>
                      <a:lnTo>
                        <a:pt x="191" y="167"/>
                      </a:lnTo>
                      <a:lnTo>
                        <a:pt x="198" y="164"/>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8" name="Freeform 48"/>
                <p:cNvSpPr>
                  <a:spLocks/>
                </p:cNvSpPr>
                <p:nvPr/>
              </p:nvSpPr>
              <p:spPr bwMode="auto">
                <a:xfrm>
                  <a:off x="2085" y="3209"/>
                  <a:ext cx="19" cy="12"/>
                </a:xfrm>
                <a:custGeom>
                  <a:avLst/>
                  <a:gdLst>
                    <a:gd name="T0" fmla="*/ 0 w 207"/>
                    <a:gd name="T1" fmla="*/ 0 h 166"/>
                    <a:gd name="T2" fmla="*/ 0 w 207"/>
                    <a:gd name="T3" fmla="*/ 0 h 166"/>
                    <a:gd name="T4" fmla="*/ 0 w 207"/>
                    <a:gd name="T5" fmla="*/ 0 h 166"/>
                    <a:gd name="T6" fmla="*/ 0 w 207"/>
                    <a:gd name="T7" fmla="*/ 0 h 166"/>
                    <a:gd name="T8" fmla="*/ 0 w 207"/>
                    <a:gd name="T9" fmla="*/ 0 h 166"/>
                    <a:gd name="T10" fmla="*/ 0 w 207"/>
                    <a:gd name="T11" fmla="*/ 0 h 166"/>
                    <a:gd name="T12" fmla="*/ 0 w 207"/>
                    <a:gd name="T13" fmla="*/ 0 h 166"/>
                    <a:gd name="T14" fmla="*/ 0 w 207"/>
                    <a:gd name="T15" fmla="*/ 0 h 166"/>
                    <a:gd name="T16" fmla="*/ 0 w 207"/>
                    <a:gd name="T17" fmla="*/ 0 h 166"/>
                    <a:gd name="T18" fmla="*/ 0 w 207"/>
                    <a:gd name="T19" fmla="*/ 0 h 166"/>
                    <a:gd name="T20" fmla="*/ 0 w 207"/>
                    <a:gd name="T21" fmla="*/ 0 h 166"/>
                    <a:gd name="T22" fmla="*/ 0 w 207"/>
                    <a:gd name="T23" fmla="*/ 0 h 166"/>
                    <a:gd name="T24" fmla="*/ 0 w 207"/>
                    <a:gd name="T25" fmla="*/ 0 h 166"/>
                    <a:gd name="T26" fmla="*/ 0 w 207"/>
                    <a:gd name="T27" fmla="*/ 0 h 166"/>
                    <a:gd name="T28" fmla="*/ 0 w 207"/>
                    <a:gd name="T29" fmla="*/ 0 h 166"/>
                    <a:gd name="T30" fmla="*/ 0 w 207"/>
                    <a:gd name="T31" fmla="*/ 0 h 166"/>
                    <a:gd name="T32" fmla="*/ 0 w 207"/>
                    <a:gd name="T33" fmla="*/ 0 h 166"/>
                    <a:gd name="T34" fmla="*/ 0 w 207"/>
                    <a:gd name="T35" fmla="*/ 0 h 166"/>
                    <a:gd name="T36" fmla="*/ 0 w 207"/>
                    <a:gd name="T37" fmla="*/ 0 h 166"/>
                    <a:gd name="T38" fmla="*/ 0 w 207"/>
                    <a:gd name="T39" fmla="*/ 0 h 166"/>
                    <a:gd name="T40" fmla="*/ 0 w 207"/>
                    <a:gd name="T41" fmla="*/ 0 h 166"/>
                    <a:gd name="T42" fmla="*/ 0 w 207"/>
                    <a:gd name="T43" fmla="*/ 0 h 166"/>
                    <a:gd name="T44" fmla="*/ 0 w 207"/>
                    <a:gd name="T45" fmla="*/ 0 h 166"/>
                    <a:gd name="T46" fmla="*/ 0 w 207"/>
                    <a:gd name="T47" fmla="*/ 0 h 166"/>
                    <a:gd name="T48" fmla="*/ 0 w 207"/>
                    <a:gd name="T49" fmla="*/ 0 h 166"/>
                    <a:gd name="T50" fmla="*/ 0 w 207"/>
                    <a:gd name="T51" fmla="*/ 0 h 166"/>
                    <a:gd name="T52" fmla="*/ 0 w 207"/>
                    <a:gd name="T53" fmla="*/ 0 h 166"/>
                    <a:gd name="T54" fmla="*/ 0 w 207"/>
                    <a:gd name="T55" fmla="*/ 0 h 166"/>
                    <a:gd name="T56" fmla="*/ 0 w 207"/>
                    <a:gd name="T57" fmla="*/ 0 h 166"/>
                    <a:gd name="T58" fmla="*/ 0 w 207"/>
                    <a:gd name="T59" fmla="*/ 0 h 166"/>
                    <a:gd name="T60" fmla="*/ 0 w 207"/>
                    <a:gd name="T61" fmla="*/ 0 h 166"/>
                    <a:gd name="T62" fmla="*/ 0 w 207"/>
                    <a:gd name="T63" fmla="*/ 0 h 166"/>
                    <a:gd name="T64" fmla="*/ 0 w 207"/>
                    <a:gd name="T65" fmla="*/ 0 h 166"/>
                    <a:gd name="T66" fmla="*/ 0 w 207"/>
                    <a:gd name="T67" fmla="*/ 0 h 166"/>
                    <a:gd name="T68" fmla="*/ 0 w 207"/>
                    <a:gd name="T69" fmla="*/ 0 h 166"/>
                    <a:gd name="T70" fmla="*/ 0 w 207"/>
                    <a:gd name="T71" fmla="*/ 0 h 166"/>
                    <a:gd name="T72" fmla="*/ 0 w 207"/>
                    <a:gd name="T73" fmla="*/ 0 h 166"/>
                    <a:gd name="T74" fmla="*/ 0 w 207"/>
                    <a:gd name="T75" fmla="*/ 0 h 166"/>
                    <a:gd name="T76" fmla="*/ 0 w 207"/>
                    <a:gd name="T77" fmla="*/ 0 h 166"/>
                    <a:gd name="T78" fmla="*/ 0 w 207"/>
                    <a:gd name="T79" fmla="*/ 0 h 166"/>
                    <a:gd name="T80" fmla="*/ 0 w 207"/>
                    <a:gd name="T81" fmla="*/ 0 h 166"/>
                    <a:gd name="T82" fmla="*/ 0 w 207"/>
                    <a:gd name="T83" fmla="*/ 0 h 166"/>
                    <a:gd name="T84" fmla="*/ 0 w 207"/>
                    <a:gd name="T85" fmla="*/ 0 h 166"/>
                    <a:gd name="T86" fmla="*/ 0 w 207"/>
                    <a:gd name="T87" fmla="*/ 0 h 166"/>
                    <a:gd name="T88" fmla="*/ 0 w 207"/>
                    <a:gd name="T89" fmla="*/ 0 h 166"/>
                    <a:gd name="T90" fmla="*/ 0 w 207"/>
                    <a:gd name="T91" fmla="*/ 0 h 166"/>
                    <a:gd name="T92" fmla="*/ 0 w 207"/>
                    <a:gd name="T93" fmla="*/ 0 h 166"/>
                    <a:gd name="T94" fmla="*/ 0 w 207"/>
                    <a:gd name="T95" fmla="*/ 0 h 166"/>
                    <a:gd name="T96" fmla="*/ 0 w 207"/>
                    <a:gd name="T97" fmla="*/ 0 h 166"/>
                    <a:gd name="T98" fmla="*/ 0 w 207"/>
                    <a:gd name="T99" fmla="*/ 0 h 166"/>
                    <a:gd name="T100" fmla="*/ 0 w 207"/>
                    <a:gd name="T101" fmla="*/ 0 h 166"/>
                    <a:gd name="T102" fmla="*/ 0 w 207"/>
                    <a:gd name="T103" fmla="*/ 0 h 166"/>
                    <a:gd name="T104" fmla="*/ 0 w 207"/>
                    <a:gd name="T105" fmla="*/ 0 h 166"/>
                    <a:gd name="T106" fmla="*/ 0 w 207"/>
                    <a:gd name="T107" fmla="*/ 0 h 166"/>
                    <a:gd name="T108" fmla="*/ 0 w 207"/>
                    <a:gd name="T109" fmla="*/ 0 h 166"/>
                    <a:gd name="T110" fmla="*/ 0 w 207"/>
                    <a:gd name="T111" fmla="*/ 0 h 16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7"/>
                    <a:gd name="T169" fmla="*/ 0 h 166"/>
                    <a:gd name="T170" fmla="*/ 207 w 207"/>
                    <a:gd name="T171" fmla="*/ 166 h 16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7" h="166">
                      <a:moveTo>
                        <a:pt x="107" y="96"/>
                      </a:moveTo>
                      <a:lnTo>
                        <a:pt x="103" y="97"/>
                      </a:lnTo>
                      <a:lnTo>
                        <a:pt x="100" y="99"/>
                      </a:lnTo>
                      <a:lnTo>
                        <a:pt x="95" y="102"/>
                      </a:lnTo>
                      <a:lnTo>
                        <a:pt x="90" y="104"/>
                      </a:lnTo>
                      <a:lnTo>
                        <a:pt x="85" y="106"/>
                      </a:lnTo>
                      <a:lnTo>
                        <a:pt x="79" y="108"/>
                      </a:lnTo>
                      <a:lnTo>
                        <a:pt x="73" y="110"/>
                      </a:lnTo>
                      <a:lnTo>
                        <a:pt x="66" y="111"/>
                      </a:lnTo>
                      <a:lnTo>
                        <a:pt x="60" y="112"/>
                      </a:lnTo>
                      <a:lnTo>
                        <a:pt x="53" y="113"/>
                      </a:lnTo>
                      <a:lnTo>
                        <a:pt x="46" y="112"/>
                      </a:lnTo>
                      <a:lnTo>
                        <a:pt x="39" y="112"/>
                      </a:lnTo>
                      <a:lnTo>
                        <a:pt x="32" y="110"/>
                      </a:lnTo>
                      <a:lnTo>
                        <a:pt x="26" y="107"/>
                      </a:lnTo>
                      <a:lnTo>
                        <a:pt x="19" y="103"/>
                      </a:lnTo>
                      <a:lnTo>
                        <a:pt x="14" y="99"/>
                      </a:lnTo>
                      <a:lnTo>
                        <a:pt x="8" y="92"/>
                      </a:lnTo>
                      <a:lnTo>
                        <a:pt x="4" y="86"/>
                      </a:lnTo>
                      <a:lnTo>
                        <a:pt x="1" y="79"/>
                      </a:lnTo>
                      <a:lnTo>
                        <a:pt x="0" y="73"/>
                      </a:lnTo>
                      <a:lnTo>
                        <a:pt x="1" y="67"/>
                      </a:lnTo>
                      <a:lnTo>
                        <a:pt x="2" y="61"/>
                      </a:lnTo>
                      <a:lnTo>
                        <a:pt x="4" y="55"/>
                      </a:lnTo>
                      <a:lnTo>
                        <a:pt x="7" y="50"/>
                      </a:lnTo>
                      <a:lnTo>
                        <a:pt x="11" y="45"/>
                      </a:lnTo>
                      <a:lnTo>
                        <a:pt x="14" y="40"/>
                      </a:lnTo>
                      <a:lnTo>
                        <a:pt x="18" y="35"/>
                      </a:lnTo>
                      <a:lnTo>
                        <a:pt x="22" y="32"/>
                      </a:lnTo>
                      <a:lnTo>
                        <a:pt x="26" y="28"/>
                      </a:lnTo>
                      <a:lnTo>
                        <a:pt x="30" y="26"/>
                      </a:lnTo>
                      <a:lnTo>
                        <a:pt x="32" y="24"/>
                      </a:lnTo>
                      <a:lnTo>
                        <a:pt x="35" y="23"/>
                      </a:lnTo>
                      <a:lnTo>
                        <a:pt x="37" y="21"/>
                      </a:lnTo>
                      <a:lnTo>
                        <a:pt x="39" y="20"/>
                      </a:lnTo>
                      <a:lnTo>
                        <a:pt x="42" y="18"/>
                      </a:lnTo>
                      <a:lnTo>
                        <a:pt x="46" y="16"/>
                      </a:lnTo>
                      <a:lnTo>
                        <a:pt x="51" y="14"/>
                      </a:lnTo>
                      <a:lnTo>
                        <a:pt x="56" y="12"/>
                      </a:lnTo>
                      <a:lnTo>
                        <a:pt x="61" y="9"/>
                      </a:lnTo>
                      <a:lnTo>
                        <a:pt x="67" y="7"/>
                      </a:lnTo>
                      <a:lnTo>
                        <a:pt x="74" y="5"/>
                      </a:lnTo>
                      <a:lnTo>
                        <a:pt x="80" y="4"/>
                      </a:lnTo>
                      <a:lnTo>
                        <a:pt x="88" y="2"/>
                      </a:lnTo>
                      <a:lnTo>
                        <a:pt x="95" y="1"/>
                      </a:lnTo>
                      <a:lnTo>
                        <a:pt x="103" y="0"/>
                      </a:lnTo>
                      <a:lnTo>
                        <a:pt x="111" y="0"/>
                      </a:lnTo>
                      <a:lnTo>
                        <a:pt x="120" y="0"/>
                      </a:lnTo>
                      <a:lnTo>
                        <a:pt x="129" y="1"/>
                      </a:lnTo>
                      <a:lnTo>
                        <a:pt x="128" y="1"/>
                      </a:lnTo>
                      <a:lnTo>
                        <a:pt x="128" y="2"/>
                      </a:lnTo>
                      <a:lnTo>
                        <a:pt x="128" y="3"/>
                      </a:lnTo>
                      <a:lnTo>
                        <a:pt x="128" y="5"/>
                      </a:lnTo>
                      <a:lnTo>
                        <a:pt x="128" y="7"/>
                      </a:lnTo>
                      <a:lnTo>
                        <a:pt x="128" y="9"/>
                      </a:lnTo>
                      <a:lnTo>
                        <a:pt x="128" y="11"/>
                      </a:lnTo>
                      <a:lnTo>
                        <a:pt x="128" y="14"/>
                      </a:lnTo>
                      <a:lnTo>
                        <a:pt x="128" y="16"/>
                      </a:lnTo>
                      <a:lnTo>
                        <a:pt x="128" y="18"/>
                      </a:lnTo>
                      <a:lnTo>
                        <a:pt x="128" y="20"/>
                      </a:lnTo>
                      <a:lnTo>
                        <a:pt x="128" y="22"/>
                      </a:lnTo>
                      <a:lnTo>
                        <a:pt x="128" y="24"/>
                      </a:lnTo>
                      <a:lnTo>
                        <a:pt x="128" y="25"/>
                      </a:lnTo>
                      <a:lnTo>
                        <a:pt x="128" y="26"/>
                      </a:lnTo>
                      <a:lnTo>
                        <a:pt x="128" y="27"/>
                      </a:lnTo>
                      <a:lnTo>
                        <a:pt x="123" y="26"/>
                      </a:lnTo>
                      <a:lnTo>
                        <a:pt x="118" y="25"/>
                      </a:lnTo>
                      <a:lnTo>
                        <a:pt x="114" y="25"/>
                      </a:lnTo>
                      <a:lnTo>
                        <a:pt x="109" y="25"/>
                      </a:lnTo>
                      <a:lnTo>
                        <a:pt x="104" y="26"/>
                      </a:lnTo>
                      <a:lnTo>
                        <a:pt x="99" y="26"/>
                      </a:lnTo>
                      <a:lnTo>
                        <a:pt x="95" y="27"/>
                      </a:lnTo>
                      <a:lnTo>
                        <a:pt x="90" y="28"/>
                      </a:lnTo>
                      <a:lnTo>
                        <a:pt x="85" y="29"/>
                      </a:lnTo>
                      <a:lnTo>
                        <a:pt x="81" y="31"/>
                      </a:lnTo>
                      <a:lnTo>
                        <a:pt x="76" y="32"/>
                      </a:lnTo>
                      <a:lnTo>
                        <a:pt x="72" y="34"/>
                      </a:lnTo>
                      <a:lnTo>
                        <a:pt x="68" y="36"/>
                      </a:lnTo>
                      <a:lnTo>
                        <a:pt x="64" y="37"/>
                      </a:lnTo>
                      <a:lnTo>
                        <a:pt x="61" y="39"/>
                      </a:lnTo>
                      <a:lnTo>
                        <a:pt x="58" y="42"/>
                      </a:lnTo>
                      <a:lnTo>
                        <a:pt x="54" y="44"/>
                      </a:lnTo>
                      <a:lnTo>
                        <a:pt x="51" y="46"/>
                      </a:lnTo>
                      <a:lnTo>
                        <a:pt x="48" y="48"/>
                      </a:lnTo>
                      <a:lnTo>
                        <a:pt x="46" y="50"/>
                      </a:lnTo>
                      <a:lnTo>
                        <a:pt x="43" y="53"/>
                      </a:lnTo>
                      <a:lnTo>
                        <a:pt x="41" y="55"/>
                      </a:lnTo>
                      <a:lnTo>
                        <a:pt x="39" y="58"/>
                      </a:lnTo>
                      <a:lnTo>
                        <a:pt x="37" y="60"/>
                      </a:lnTo>
                      <a:lnTo>
                        <a:pt x="36" y="62"/>
                      </a:lnTo>
                      <a:lnTo>
                        <a:pt x="35" y="65"/>
                      </a:lnTo>
                      <a:lnTo>
                        <a:pt x="34" y="67"/>
                      </a:lnTo>
                      <a:lnTo>
                        <a:pt x="34" y="70"/>
                      </a:lnTo>
                      <a:lnTo>
                        <a:pt x="35" y="72"/>
                      </a:lnTo>
                      <a:lnTo>
                        <a:pt x="36" y="74"/>
                      </a:lnTo>
                      <a:lnTo>
                        <a:pt x="37" y="76"/>
                      </a:lnTo>
                      <a:lnTo>
                        <a:pt x="40" y="79"/>
                      </a:lnTo>
                      <a:lnTo>
                        <a:pt x="41" y="80"/>
                      </a:lnTo>
                      <a:lnTo>
                        <a:pt x="44" y="81"/>
                      </a:lnTo>
                      <a:lnTo>
                        <a:pt x="46" y="82"/>
                      </a:lnTo>
                      <a:lnTo>
                        <a:pt x="49" y="82"/>
                      </a:lnTo>
                      <a:lnTo>
                        <a:pt x="51" y="82"/>
                      </a:lnTo>
                      <a:lnTo>
                        <a:pt x="54" y="82"/>
                      </a:lnTo>
                      <a:lnTo>
                        <a:pt x="57" y="82"/>
                      </a:lnTo>
                      <a:lnTo>
                        <a:pt x="61" y="81"/>
                      </a:lnTo>
                      <a:lnTo>
                        <a:pt x="64" y="80"/>
                      </a:lnTo>
                      <a:lnTo>
                        <a:pt x="68" y="79"/>
                      </a:lnTo>
                      <a:lnTo>
                        <a:pt x="72" y="77"/>
                      </a:lnTo>
                      <a:lnTo>
                        <a:pt x="76" y="75"/>
                      </a:lnTo>
                      <a:lnTo>
                        <a:pt x="80" y="73"/>
                      </a:lnTo>
                      <a:lnTo>
                        <a:pt x="85" y="71"/>
                      </a:lnTo>
                      <a:lnTo>
                        <a:pt x="90" y="68"/>
                      </a:lnTo>
                      <a:lnTo>
                        <a:pt x="95" y="66"/>
                      </a:lnTo>
                      <a:lnTo>
                        <a:pt x="98" y="64"/>
                      </a:lnTo>
                      <a:lnTo>
                        <a:pt x="102" y="62"/>
                      </a:lnTo>
                      <a:lnTo>
                        <a:pt x="106" y="59"/>
                      </a:lnTo>
                      <a:lnTo>
                        <a:pt x="111" y="57"/>
                      </a:lnTo>
                      <a:lnTo>
                        <a:pt x="117" y="55"/>
                      </a:lnTo>
                      <a:lnTo>
                        <a:pt x="123" y="53"/>
                      </a:lnTo>
                      <a:lnTo>
                        <a:pt x="130" y="52"/>
                      </a:lnTo>
                      <a:lnTo>
                        <a:pt x="137" y="50"/>
                      </a:lnTo>
                      <a:lnTo>
                        <a:pt x="144" y="49"/>
                      </a:lnTo>
                      <a:lnTo>
                        <a:pt x="151" y="49"/>
                      </a:lnTo>
                      <a:lnTo>
                        <a:pt x="158" y="50"/>
                      </a:lnTo>
                      <a:lnTo>
                        <a:pt x="166" y="51"/>
                      </a:lnTo>
                      <a:lnTo>
                        <a:pt x="173" y="53"/>
                      </a:lnTo>
                      <a:lnTo>
                        <a:pt x="180" y="57"/>
                      </a:lnTo>
                      <a:lnTo>
                        <a:pt x="188" y="61"/>
                      </a:lnTo>
                      <a:lnTo>
                        <a:pt x="195" y="67"/>
                      </a:lnTo>
                      <a:lnTo>
                        <a:pt x="200" y="73"/>
                      </a:lnTo>
                      <a:lnTo>
                        <a:pt x="204" y="79"/>
                      </a:lnTo>
                      <a:lnTo>
                        <a:pt x="207" y="86"/>
                      </a:lnTo>
                      <a:lnTo>
                        <a:pt x="207" y="92"/>
                      </a:lnTo>
                      <a:lnTo>
                        <a:pt x="207" y="98"/>
                      </a:lnTo>
                      <a:lnTo>
                        <a:pt x="205" y="105"/>
                      </a:lnTo>
                      <a:lnTo>
                        <a:pt x="202" y="110"/>
                      </a:lnTo>
                      <a:lnTo>
                        <a:pt x="199" y="116"/>
                      </a:lnTo>
                      <a:lnTo>
                        <a:pt x="195" y="121"/>
                      </a:lnTo>
                      <a:lnTo>
                        <a:pt x="190" y="126"/>
                      </a:lnTo>
                      <a:lnTo>
                        <a:pt x="186" y="131"/>
                      </a:lnTo>
                      <a:lnTo>
                        <a:pt x="182" y="135"/>
                      </a:lnTo>
                      <a:lnTo>
                        <a:pt x="177" y="138"/>
                      </a:lnTo>
                      <a:lnTo>
                        <a:pt x="174" y="141"/>
                      </a:lnTo>
                      <a:lnTo>
                        <a:pt x="171" y="143"/>
                      </a:lnTo>
                      <a:lnTo>
                        <a:pt x="169" y="145"/>
                      </a:lnTo>
                      <a:lnTo>
                        <a:pt x="166" y="146"/>
                      </a:lnTo>
                      <a:lnTo>
                        <a:pt x="164" y="147"/>
                      </a:lnTo>
                      <a:lnTo>
                        <a:pt x="161" y="149"/>
                      </a:lnTo>
                      <a:lnTo>
                        <a:pt x="157" y="151"/>
                      </a:lnTo>
                      <a:lnTo>
                        <a:pt x="152" y="153"/>
                      </a:lnTo>
                      <a:lnTo>
                        <a:pt x="147" y="155"/>
                      </a:lnTo>
                      <a:lnTo>
                        <a:pt x="142" y="157"/>
                      </a:lnTo>
                      <a:lnTo>
                        <a:pt x="136" y="159"/>
                      </a:lnTo>
                      <a:lnTo>
                        <a:pt x="129" y="161"/>
                      </a:lnTo>
                      <a:lnTo>
                        <a:pt x="123" y="162"/>
                      </a:lnTo>
                      <a:lnTo>
                        <a:pt x="115" y="164"/>
                      </a:lnTo>
                      <a:lnTo>
                        <a:pt x="108" y="165"/>
                      </a:lnTo>
                      <a:lnTo>
                        <a:pt x="100" y="166"/>
                      </a:lnTo>
                      <a:lnTo>
                        <a:pt x="92" y="166"/>
                      </a:lnTo>
                      <a:lnTo>
                        <a:pt x="83" y="166"/>
                      </a:lnTo>
                      <a:lnTo>
                        <a:pt x="75" y="166"/>
                      </a:lnTo>
                      <a:lnTo>
                        <a:pt x="74" y="165"/>
                      </a:lnTo>
                      <a:lnTo>
                        <a:pt x="74" y="164"/>
                      </a:lnTo>
                      <a:lnTo>
                        <a:pt x="74" y="163"/>
                      </a:lnTo>
                      <a:lnTo>
                        <a:pt x="74" y="161"/>
                      </a:lnTo>
                      <a:lnTo>
                        <a:pt x="74" y="159"/>
                      </a:lnTo>
                      <a:lnTo>
                        <a:pt x="74" y="157"/>
                      </a:lnTo>
                      <a:lnTo>
                        <a:pt x="73" y="155"/>
                      </a:lnTo>
                      <a:lnTo>
                        <a:pt x="73" y="153"/>
                      </a:lnTo>
                      <a:lnTo>
                        <a:pt x="73" y="150"/>
                      </a:lnTo>
                      <a:lnTo>
                        <a:pt x="72" y="148"/>
                      </a:lnTo>
                      <a:lnTo>
                        <a:pt x="72" y="146"/>
                      </a:lnTo>
                      <a:lnTo>
                        <a:pt x="72" y="144"/>
                      </a:lnTo>
                      <a:lnTo>
                        <a:pt x="72" y="142"/>
                      </a:lnTo>
                      <a:lnTo>
                        <a:pt x="72" y="141"/>
                      </a:lnTo>
                      <a:lnTo>
                        <a:pt x="72" y="140"/>
                      </a:lnTo>
                      <a:lnTo>
                        <a:pt x="76" y="140"/>
                      </a:lnTo>
                      <a:lnTo>
                        <a:pt x="81" y="140"/>
                      </a:lnTo>
                      <a:lnTo>
                        <a:pt x="86" y="141"/>
                      </a:lnTo>
                      <a:lnTo>
                        <a:pt x="91" y="140"/>
                      </a:lnTo>
                      <a:lnTo>
                        <a:pt x="96" y="140"/>
                      </a:lnTo>
                      <a:lnTo>
                        <a:pt x="101" y="139"/>
                      </a:lnTo>
                      <a:lnTo>
                        <a:pt x="106" y="139"/>
                      </a:lnTo>
                      <a:lnTo>
                        <a:pt x="111" y="138"/>
                      </a:lnTo>
                      <a:lnTo>
                        <a:pt x="116" y="136"/>
                      </a:lnTo>
                      <a:lnTo>
                        <a:pt x="121" y="135"/>
                      </a:lnTo>
                      <a:lnTo>
                        <a:pt x="126" y="134"/>
                      </a:lnTo>
                      <a:lnTo>
                        <a:pt x="130" y="132"/>
                      </a:lnTo>
                      <a:lnTo>
                        <a:pt x="134" y="130"/>
                      </a:lnTo>
                      <a:lnTo>
                        <a:pt x="138" y="128"/>
                      </a:lnTo>
                      <a:lnTo>
                        <a:pt x="142" y="127"/>
                      </a:lnTo>
                      <a:lnTo>
                        <a:pt x="146" y="125"/>
                      </a:lnTo>
                      <a:lnTo>
                        <a:pt x="149" y="122"/>
                      </a:lnTo>
                      <a:lnTo>
                        <a:pt x="152" y="120"/>
                      </a:lnTo>
                      <a:lnTo>
                        <a:pt x="155" y="118"/>
                      </a:lnTo>
                      <a:lnTo>
                        <a:pt x="158" y="115"/>
                      </a:lnTo>
                      <a:lnTo>
                        <a:pt x="160" y="113"/>
                      </a:lnTo>
                      <a:lnTo>
                        <a:pt x="163" y="110"/>
                      </a:lnTo>
                      <a:lnTo>
                        <a:pt x="165" y="108"/>
                      </a:lnTo>
                      <a:lnTo>
                        <a:pt x="167" y="105"/>
                      </a:lnTo>
                      <a:lnTo>
                        <a:pt x="168" y="102"/>
                      </a:lnTo>
                      <a:lnTo>
                        <a:pt x="169" y="100"/>
                      </a:lnTo>
                      <a:lnTo>
                        <a:pt x="170" y="97"/>
                      </a:lnTo>
                      <a:lnTo>
                        <a:pt x="170" y="95"/>
                      </a:lnTo>
                      <a:lnTo>
                        <a:pt x="169" y="92"/>
                      </a:lnTo>
                      <a:lnTo>
                        <a:pt x="168" y="90"/>
                      </a:lnTo>
                      <a:lnTo>
                        <a:pt x="167" y="88"/>
                      </a:lnTo>
                      <a:lnTo>
                        <a:pt x="165" y="86"/>
                      </a:lnTo>
                      <a:lnTo>
                        <a:pt x="162" y="83"/>
                      </a:lnTo>
                      <a:lnTo>
                        <a:pt x="160" y="82"/>
                      </a:lnTo>
                      <a:lnTo>
                        <a:pt x="157" y="81"/>
                      </a:lnTo>
                      <a:lnTo>
                        <a:pt x="154" y="80"/>
                      </a:lnTo>
                      <a:lnTo>
                        <a:pt x="152" y="80"/>
                      </a:lnTo>
                      <a:lnTo>
                        <a:pt x="149" y="80"/>
                      </a:lnTo>
                      <a:lnTo>
                        <a:pt x="146" y="80"/>
                      </a:lnTo>
                      <a:lnTo>
                        <a:pt x="143" y="81"/>
                      </a:lnTo>
                      <a:lnTo>
                        <a:pt x="139" y="82"/>
                      </a:lnTo>
                      <a:lnTo>
                        <a:pt x="135" y="83"/>
                      </a:lnTo>
                      <a:lnTo>
                        <a:pt x="132" y="85"/>
                      </a:lnTo>
                      <a:lnTo>
                        <a:pt x="127" y="86"/>
                      </a:lnTo>
                      <a:lnTo>
                        <a:pt x="123" y="88"/>
                      </a:lnTo>
                      <a:lnTo>
                        <a:pt x="118" y="91"/>
                      </a:lnTo>
                      <a:lnTo>
                        <a:pt x="112" y="93"/>
                      </a:lnTo>
                      <a:lnTo>
                        <a:pt x="107" y="96"/>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89" name="Freeform 49"/>
                <p:cNvSpPr>
                  <a:spLocks/>
                </p:cNvSpPr>
                <p:nvPr/>
              </p:nvSpPr>
              <p:spPr bwMode="auto">
                <a:xfrm>
                  <a:off x="2044" y="3237"/>
                  <a:ext cx="19" cy="35"/>
                </a:xfrm>
                <a:custGeom>
                  <a:avLst/>
                  <a:gdLst>
                    <a:gd name="T0" fmla="*/ 0 w 240"/>
                    <a:gd name="T1" fmla="*/ 0 h 381"/>
                    <a:gd name="T2" fmla="*/ 0 w 240"/>
                    <a:gd name="T3" fmla="*/ 0 h 381"/>
                    <a:gd name="T4" fmla="*/ 0 w 240"/>
                    <a:gd name="T5" fmla="*/ 0 h 381"/>
                    <a:gd name="T6" fmla="*/ 0 w 240"/>
                    <a:gd name="T7" fmla="*/ 0 h 381"/>
                    <a:gd name="T8" fmla="*/ 0 w 240"/>
                    <a:gd name="T9" fmla="*/ 0 h 381"/>
                    <a:gd name="T10" fmla="*/ 0 w 240"/>
                    <a:gd name="T11" fmla="*/ 0 h 381"/>
                    <a:gd name="T12" fmla="*/ 0 w 240"/>
                    <a:gd name="T13" fmla="*/ 0 h 381"/>
                    <a:gd name="T14" fmla="*/ 0 w 240"/>
                    <a:gd name="T15" fmla="*/ 0 h 381"/>
                    <a:gd name="T16" fmla="*/ 0 w 240"/>
                    <a:gd name="T17" fmla="*/ 0 h 381"/>
                    <a:gd name="T18" fmla="*/ 0 w 240"/>
                    <a:gd name="T19" fmla="*/ 0 h 381"/>
                    <a:gd name="T20" fmla="*/ 0 w 240"/>
                    <a:gd name="T21" fmla="*/ 0 h 381"/>
                    <a:gd name="T22" fmla="*/ 0 w 240"/>
                    <a:gd name="T23" fmla="*/ 0 h 381"/>
                    <a:gd name="T24" fmla="*/ 0 w 240"/>
                    <a:gd name="T25" fmla="*/ 0 h 381"/>
                    <a:gd name="T26" fmla="*/ 0 w 240"/>
                    <a:gd name="T27" fmla="*/ 0 h 381"/>
                    <a:gd name="T28" fmla="*/ 0 w 240"/>
                    <a:gd name="T29" fmla="*/ 0 h 381"/>
                    <a:gd name="T30" fmla="*/ 0 w 240"/>
                    <a:gd name="T31" fmla="*/ 0 h 381"/>
                    <a:gd name="T32" fmla="*/ 0 w 240"/>
                    <a:gd name="T33" fmla="*/ 0 h 381"/>
                    <a:gd name="T34" fmla="*/ 0 w 240"/>
                    <a:gd name="T35" fmla="*/ 0 h 381"/>
                    <a:gd name="T36" fmla="*/ 0 w 240"/>
                    <a:gd name="T37" fmla="*/ 0 h 381"/>
                    <a:gd name="T38" fmla="*/ 0 w 240"/>
                    <a:gd name="T39" fmla="*/ 0 h 381"/>
                    <a:gd name="T40" fmla="*/ 0 w 240"/>
                    <a:gd name="T41" fmla="*/ 0 h 381"/>
                    <a:gd name="T42" fmla="*/ 0 w 240"/>
                    <a:gd name="T43" fmla="*/ 0 h 381"/>
                    <a:gd name="T44" fmla="*/ 0 w 240"/>
                    <a:gd name="T45" fmla="*/ 0 h 381"/>
                    <a:gd name="T46" fmla="*/ 0 w 240"/>
                    <a:gd name="T47" fmla="*/ 0 h 381"/>
                    <a:gd name="T48" fmla="*/ 0 w 240"/>
                    <a:gd name="T49" fmla="*/ 0 h 381"/>
                    <a:gd name="T50" fmla="*/ 0 w 240"/>
                    <a:gd name="T51" fmla="*/ 0 h 381"/>
                    <a:gd name="T52" fmla="*/ 0 w 240"/>
                    <a:gd name="T53" fmla="*/ 0 h 381"/>
                    <a:gd name="T54" fmla="*/ 0 w 240"/>
                    <a:gd name="T55" fmla="*/ 0 h 381"/>
                    <a:gd name="T56" fmla="*/ 0 w 240"/>
                    <a:gd name="T57" fmla="*/ 0 h 381"/>
                    <a:gd name="T58" fmla="*/ 0 w 240"/>
                    <a:gd name="T59" fmla="*/ 0 h 381"/>
                    <a:gd name="T60" fmla="*/ 0 w 240"/>
                    <a:gd name="T61" fmla="*/ 0 h 381"/>
                    <a:gd name="T62" fmla="*/ 0 w 240"/>
                    <a:gd name="T63" fmla="*/ 0 h 381"/>
                    <a:gd name="T64" fmla="*/ 0 w 240"/>
                    <a:gd name="T65" fmla="*/ 0 h 381"/>
                    <a:gd name="T66" fmla="*/ 0 w 240"/>
                    <a:gd name="T67" fmla="*/ 0 h 381"/>
                    <a:gd name="T68" fmla="*/ 0 w 240"/>
                    <a:gd name="T69" fmla="*/ 0 h 381"/>
                    <a:gd name="T70" fmla="*/ 0 w 240"/>
                    <a:gd name="T71" fmla="*/ 0 h 381"/>
                    <a:gd name="T72" fmla="*/ 0 w 240"/>
                    <a:gd name="T73" fmla="*/ 0 h 381"/>
                    <a:gd name="T74" fmla="*/ 0 w 240"/>
                    <a:gd name="T75" fmla="*/ 0 h 381"/>
                    <a:gd name="T76" fmla="*/ 0 w 240"/>
                    <a:gd name="T77" fmla="*/ 0 h 381"/>
                    <a:gd name="T78" fmla="*/ 0 w 240"/>
                    <a:gd name="T79" fmla="*/ 0 h 381"/>
                    <a:gd name="T80" fmla="*/ 0 w 240"/>
                    <a:gd name="T81" fmla="*/ 0 h 381"/>
                    <a:gd name="T82" fmla="*/ 0 w 240"/>
                    <a:gd name="T83" fmla="*/ 0 h 381"/>
                    <a:gd name="T84" fmla="*/ 0 w 240"/>
                    <a:gd name="T85" fmla="*/ 0 h 381"/>
                    <a:gd name="T86" fmla="*/ 0 w 240"/>
                    <a:gd name="T87" fmla="*/ 0 h 381"/>
                    <a:gd name="T88" fmla="*/ 0 w 240"/>
                    <a:gd name="T89" fmla="*/ 0 h 381"/>
                    <a:gd name="T90" fmla="*/ 0 w 240"/>
                    <a:gd name="T91" fmla="*/ 0 h 381"/>
                    <a:gd name="T92" fmla="*/ 0 w 240"/>
                    <a:gd name="T93" fmla="*/ 0 h 381"/>
                    <a:gd name="T94" fmla="*/ 0 w 240"/>
                    <a:gd name="T95" fmla="*/ 0 h 381"/>
                    <a:gd name="T96" fmla="*/ 0 w 240"/>
                    <a:gd name="T97" fmla="*/ 0 h 381"/>
                    <a:gd name="T98" fmla="*/ 0 w 240"/>
                    <a:gd name="T99" fmla="*/ 0 h 381"/>
                    <a:gd name="T100" fmla="*/ 0 w 240"/>
                    <a:gd name="T101" fmla="*/ 0 h 381"/>
                    <a:gd name="T102" fmla="*/ 0 w 240"/>
                    <a:gd name="T103" fmla="*/ 0 h 381"/>
                    <a:gd name="T104" fmla="*/ 0 w 240"/>
                    <a:gd name="T105" fmla="*/ 0 h 381"/>
                    <a:gd name="T106" fmla="*/ 0 w 240"/>
                    <a:gd name="T107" fmla="*/ 0 h 381"/>
                    <a:gd name="T108" fmla="*/ 0 w 240"/>
                    <a:gd name="T109" fmla="*/ 0 h 381"/>
                    <a:gd name="T110" fmla="*/ 0 w 240"/>
                    <a:gd name="T111" fmla="*/ 0 h 3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381"/>
                    <a:gd name="T170" fmla="*/ 240 w 240"/>
                    <a:gd name="T171" fmla="*/ 381 h 38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381">
                      <a:moveTo>
                        <a:pt x="238" y="2"/>
                      </a:moveTo>
                      <a:lnTo>
                        <a:pt x="239" y="4"/>
                      </a:lnTo>
                      <a:lnTo>
                        <a:pt x="240" y="7"/>
                      </a:lnTo>
                      <a:lnTo>
                        <a:pt x="240" y="9"/>
                      </a:lnTo>
                      <a:lnTo>
                        <a:pt x="240" y="12"/>
                      </a:lnTo>
                      <a:lnTo>
                        <a:pt x="239" y="14"/>
                      </a:lnTo>
                      <a:lnTo>
                        <a:pt x="238" y="16"/>
                      </a:lnTo>
                      <a:lnTo>
                        <a:pt x="237" y="18"/>
                      </a:lnTo>
                      <a:lnTo>
                        <a:pt x="235" y="21"/>
                      </a:lnTo>
                      <a:lnTo>
                        <a:pt x="233" y="23"/>
                      </a:lnTo>
                      <a:lnTo>
                        <a:pt x="231" y="25"/>
                      </a:lnTo>
                      <a:lnTo>
                        <a:pt x="229" y="27"/>
                      </a:lnTo>
                      <a:lnTo>
                        <a:pt x="226" y="30"/>
                      </a:lnTo>
                      <a:lnTo>
                        <a:pt x="224" y="32"/>
                      </a:lnTo>
                      <a:lnTo>
                        <a:pt x="222" y="34"/>
                      </a:lnTo>
                      <a:lnTo>
                        <a:pt x="221" y="36"/>
                      </a:lnTo>
                      <a:lnTo>
                        <a:pt x="220" y="39"/>
                      </a:lnTo>
                      <a:lnTo>
                        <a:pt x="205" y="58"/>
                      </a:lnTo>
                      <a:lnTo>
                        <a:pt x="191" y="77"/>
                      </a:lnTo>
                      <a:lnTo>
                        <a:pt x="176" y="97"/>
                      </a:lnTo>
                      <a:lnTo>
                        <a:pt x="163" y="118"/>
                      </a:lnTo>
                      <a:lnTo>
                        <a:pt x="151" y="138"/>
                      </a:lnTo>
                      <a:lnTo>
                        <a:pt x="139" y="159"/>
                      </a:lnTo>
                      <a:lnTo>
                        <a:pt x="128" y="180"/>
                      </a:lnTo>
                      <a:lnTo>
                        <a:pt x="117" y="202"/>
                      </a:lnTo>
                      <a:lnTo>
                        <a:pt x="106" y="223"/>
                      </a:lnTo>
                      <a:lnTo>
                        <a:pt x="95" y="246"/>
                      </a:lnTo>
                      <a:lnTo>
                        <a:pt x="84" y="268"/>
                      </a:lnTo>
                      <a:lnTo>
                        <a:pt x="74" y="290"/>
                      </a:lnTo>
                      <a:lnTo>
                        <a:pt x="63" y="312"/>
                      </a:lnTo>
                      <a:lnTo>
                        <a:pt x="52" y="334"/>
                      </a:lnTo>
                      <a:lnTo>
                        <a:pt x="42" y="356"/>
                      </a:lnTo>
                      <a:lnTo>
                        <a:pt x="31" y="378"/>
                      </a:lnTo>
                      <a:lnTo>
                        <a:pt x="30" y="378"/>
                      </a:lnTo>
                      <a:lnTo>
                        <a:pt x="30" y="379"/>
                      </a:lnTo>
                      <a:lnTo>
                        <a:pt x="29" y="379"/>
                      </a:lnTo>
                      <a:lnTo>
                        <a:pt x="28" y="380"/>
                      </a:lnTo>
                      <a:lnTo>
                        <a:pt x="27" y="380"/>
                      </a:lnTo>
                      <a:lnTo>
                        <a:pt x="26" y="380"/>
                      </a:lnTo>
                      <a:lnTo>
                        <a:pt x="25" y="380"/>
                      </a:lnTo>
                      <a:lnTo>
                        <a:pt x="24" y="380"/>
                      </a:lnTo>
                      <a:lnTo>
                        <a:pt x="22" y="380"/>
                      </a:lnTo>
                      <a:lnTo>
                        <a:pt x="21" y="380"/>
                      </a:lnTo>
                      <a:lnTo>
                        <a:pt x="20" y="380"/>
                      </a:lnTo>
                      <a:lnTo>
                        <a:pt x="19" y="380"/>
                      </a:lnTo>
                      <a:lnTo>
                        <a:pt x="17" y="380"/>
                      </a:lnTo>
                      <a:lnTo>
                        <a:pt x="16" y="380"/>
                      </a:lnTo>
                      <a:lnTo>
                        <a:pt x="15" y="380"/>
                      </a:lnTo>
                      <a:lnTo>
                        <a:pt x="15" y="381"/>
                      </a:lnTo>
                      <a:lnTo>
                        <a:pt x="13" y="380"/>
                      </a:lnTo>
                      <a:lnTo>
                        <a:pt x="12" y="379"/>
                      </a:lnTo>
                      <a:lnTo>
                        <a:pt x="11" y="379"/>
                      </a:lnTo>
                      <a:lnTo>
                        <a:pt x="10" y="378"/>
                      </a:lnTo>
                      <a:lnTo>
                        <a:pt x="8" y="377"/>
                      </a:lnTo>
                      <a:lnTo>
                        <a:pt x="7" y="377"/>
                      </a:lnTo>
                      <a:lnTo>
                        <a:pt x="6" y="376"/>
                      </a:lnTo>
                      <a:lnTo>
                        <a:pt x="5" y="375"/>
                      </a:lnTo>
                      <a:lnTo>
                        <a:pt x="4" y="374"/>
                      </a:lnTo>
                      <a:lnTo>
                        <a:pt x="3" y="373"/>
                      </a:lnTo>
                      <a:lnTo>
                        <a:pt x="2" y="372"/>
                      </a:lnTo>
                      <a:lnTo>
                        <a:pt x="1" y="371"/>
                      </a:lnTo>
                      <a:lnTo>
                        <a:pt x="0" y="370"/>
                      </a:lnTo>
                      <a:lnTo>
                        <a:pt x="0" y="369"/>
                      </a:lnTo>
                      <a:lnTo>
                        <a:pt x="0" y="368"/>
                      </a:lnTo>
                      <a:lnTo>
                        <a:pt x="0" y="367"/>
                      </a:lnTo>
                      <a:lnTo>
                        <a:pt x="12" y="345"/>
                      </a:lnTo>
                      <a:lnTo>
                        <a:pt x="25" y="322"/>
                      </a:lnTo>
                      <a:lnTo>
                        <a:pt x="39" y="297"/>
                      </a:lnTo>
                      <a:lnTo>
                        <a:pt x="53" y="271"/>
                      </a:lnTo>
                      <a:lnTo>
                        <a:pt x="68" y="244"/>
                      </a:lnTo>
                      <a:lnTo>
                        <a:pt x="83" y="217"/>
                      </a:lnTo>
                      <a:lnTo>
                        <a:pt x="98" y="191"/>
                      </a:lnTo>
                      <a:lnTo>
                        <a:pt x="113" y="166"/>
                      </a:lnTo>
                      <a:lnTo>
                        <a:pt x="126" y="142"/>
                      </a:lnTo>
                      <a:lnTo>
                        <a:pt x="139" y="120"/>
                      </a:lnTo>
                      <a:lnTo>
                        <a:pt x="150" y="101"/>
                      </a:lnTo>
                      <a:lnTo>
                        <a:pt x="160" y="84"/>
                      </a:lnTo>
                      <a:lnTo>
                        <a:pt x="167" y="70"/>
                      </a:lnTo>
                      <a:lnTo>
                        <a:pt x="173" y="60"/>
                      </a:lnTo>
                      <a:lnTo>
                        <a:pt x="177" y="54"/>
                      </a:lnTo>
                      <a:lnTo>
                        <a:pt x="178" y="53"/>
                      </a:lnTo>
                      <a:lnTo>
                        <a:pt x="179" y="49"/>
                      </a:lnTo>
                      <a:lnTo>
                        <a:pt x="181" y="46"/>
                      </a:lnTo>
                      <a:lnTo>
                        <a:pt x="184" y="42"/>
                      </a:lnTo>
                      <a:lnTo>
                        <a:pt x="186" y="39"/>
                      </a:lnTo>
                      <a:lnTo>
                        <a:pt x="188" y="35"/>
                      </a:lnTo>
                      <a:lnTo>
                        <a:pt x="192" y="31"/>
                      </a:lnTo>
                      <a:lnTo>
                        <a:pt x="195" y="28"/>
                      </a:lnTo>
                      <a:lnTo>
                        <a:pt x="197" y="25"/>
                      </a:lnTo>
                      <a:lnTo>
                        <a:pt x="200" y="21"/>
                      </a:lnTo>
                      <a:lnTo>
                        <a:pt x="202" y="18"/>
                      </a:lnTo>
                      <a:lnTo>
                        <a:pt x="205" y="15"/>
                      </a:lnTo>
                      <a:lnTo>
                        <a:pt x="207" y="13"/>
                      </a:lnTo>
                      <a:lnTo>
                        <a:pt x="209" y="10"/>
                      </a:lnTo>
                      <a:lnTo>
                        <a:pt x="211" y="8"/>
                      </a:lnTo>
                      <a:lnTo>
                        <a:pt x="212" y="7"/>
                      </a:lnTo>
                      <a:lnTo>
                        <a:pt x="214" y="6"/>
                      </a:lnTo>
                      <a:lnTo>
                        <a:pt x="215" y="5"/>
                      </a:lnTo>
                      <a:lnTo>
                        <a:pt x="216" y="5"/>
                      </a:lnTo>
                      <a:lnTo>
                        <a:pt x="217" y="4"/>
                      </a:lnTo>
                      <a:lnTo>
                        <a:pt x="219" y="3"/>
                      </a:lnTo>
                      <a:lnTo>
                        <a:pt x="220" y="3"/>
                      </a:lnTo>
                      <a:lnTo>
                        <a:pt x="221" y="2"/>
                      </a:lnTo>
                      <a:lnTo>
                        <a:pt x="223" y="2"/>
                      </a:lnTo>
                      <a:lnTo>
                        <a:pt x="224" y="1"/>
                      </a:lnTo>
                      <a:lnTo>
                        <a:pt x="226" y="1"/>
                      </a:lnTo>
                      <a:lnTo>
                        <a:pt x="228" y="0"/>
                      </a:lnTo>
                      <a:lnTo>
                        <a:pt x="229" y="0"/>
                      </a:lnTo>
                      <a:lnTo>
                        <a:pt x="231" y="0"/>
                      </a:lnTo>
                      <a:lnTo>
                        <a:pt x="232" y="0"/>
                      </a:lnTo>
                      <a:lnTo>
                        <a:pt x="234" y="0"/>
                      </a:lnTo>
                      <a:lnTo>
                        <a:pt x="236" y="1"/>
                      </a:lnTo>
                      <a:lnTo>
                        <a:pt x="238" y="2"/>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0" name="Freeform 50"/>
                <p:cNvSpPr>
                  <a:spLocks/>
                </p:cNvSpPr>
                <p:nvPr/>
              </p:nvSpPr>
              <p:spPr bwMode="auto">
                <a:xfrm>
                  <a:off x="2115" y="3211"/>
                  <a:ext cx="24" cy="26"/>
                </a:xfrm>
                <a:custGeom>
                  <a:avLst/>
                  <a:gdLst>
                    <a:gd name="T0" fmla="*/ 0 w 262"/>
                    <a:gd name="T1" fmla="*/ 0 h 306"/>
                    <a:gd name="T2" fmla="*/ 0 w 262"/>
                    <a:gd name="T3" fmla="*/ 0 h 306"/>
                    <a:gd name="T4" fmla="*/ 0 w 262"/>
                    <a:gd name="T5" fmla="*/ 0 h 306"/>
                    <a:gd name="T6" fmla="*/ 0 w 262"/>
                    <a:gd name="T7" fmla="*/ 0 h 306"/>
                    <a:gd name="T8" fmla="*/ 0 w 262"/>
                    <a:gd name="T9" fmla="*/ 0 h 306"/>
                    <a:gd name="T10" fmla="*/ 0 w 262"/>
                    <a:gd name="T11" fmla="*/ 0 h 306"/>
                    <a:gd name="T12" fmla="*/ 0 w 262"/>
                    <a:gd name="T13" fmla="*/ 0 h 306"/>
                    <a:gd name="T14" fmla="*/ 0 w 262"/>
                    <a:gd name="T15" fmla="*/ 0 h 306"/>
                    <a:gd name="T16" fmla="*/ 0 w 262"/>
                    <a:gd name="T17" fmla="*/ 0 h 306"/>
                    <a:gd name="T18" fmla="*/ 0 w 262"/>
                    <a:gd name="T19" fmla="*/ 0 h 306"/>
                    <a:gd name="T20" fmla="*/ 0 w 262"/>
                    <a:gd name="T21" fmla="*/ 0 h 306"/>
                    <a:gd name="T22" fmla="*/ 0 w 262"/>
                    <a:gd name="T23" fmla="*/ 0 h 306"/>
                    <a:gd name="T24" fmla="*/ 0 w 262"/>
                    <a:gd name="T25" fmla="*/ 0 h 306"/>
                    <a:gd name="T26" fmla="*/ 0 w 262"/>
                    <a:gd name="T27" fmla="*/ 0 h 306"/>
                    <a:gd name="T28" fmla="*/ 0 w 262"/>
                    <a:gd name="T29" fmla="*/ 0 h 306"/>
                    <a:gd name="T30" fmla="*/ 0 w 262"/>
                    <a:gd name="T31" fmla="*/ 0 h 306"/>
                    <a:gd name="T32" fmla="*/ 0 w 262"/>
                    <a:gd name="T33" fmla="*/ 0 h 306"/>
                    <a:gd name="T34" fmla="*/ 0 w 262"/>
                    <a:gd name="T35" fmla="*/ 0 h 306"/>
                    <a:gd name="T36" fmla="*/ 0 w 262"/>
                    <a:gd name="T37" fmla="*/ 0 h 306"/>
                    <a:gd name="T38" fmla="*/ 0 w 262"/>
                    <a:gd name="T39" fmla="*/ 0 h 306"/>
                    <a:gd name="T40" fmla="*/ 0 w 262"/>
                    <a:gd name="T41" fmla="*/ 0 h 306"/>
                    <a:gd name="T42" fmla="*/ 0 w 262"/>
                    <a:gd name="T43" fmla="*/ 0 h 306"/>
                    <a:gd name="T44" fmla="*/ 0 w 262"/>
                    <a:gd name="T45" fmla="*/ 0 h 306"/>
                    <a:gd name="T46" fmla="*/ 0 w 262"/>
                    <a:gd name="T47" fmla="*/ 0 h 306"/>
                    <a:gd name="T48" fmla="*/ 0 w 262"/>
                    <a:gd name="T49" fmla="*/ 0 h 306"/>
                    <a:gd name="T50" fmla="*/ 0 w 262"/>
                    <a:gd name="T51" fmla="*/ 0 h 306"/>
                    <a:gd name="T52" fmla="*/ 0 w 262"/>
                    <a:gd name="T53" fmla="*/ 0 h 306"/>
                    <a:gd name="T54" fmla="*/ 0 w 262"/>
                    <a:gd name="T55" fmla="*/ 0 h 306"/>
                    <a:gd name="T56" fmla="*/ 0 w 262"/>
                    <a:gd name="T57" fmla="*/ 0 h 306"/>
                    <a:gd name="T58" fmla="*/ 0 w 262"/>
                    <a:gd name="T59" fmla="*/ 0 h 306"/>
                    <a:gd name="T60" fmla="*/ 0 w 262"/>
                    <a:gd name="T61" fmla="*/ 0 h 306"/>
                    <a:gd name="T62" fmla="*/ 0 w 262"/>
                    <a:gd name="T63" fmla="*/ 0 h 306"/>
                    <a:gd name="T64" fmla="*/ 0 w 262"/>
                    <a:gd name="T65" fmla="*/ 0 h 306"/>
                    <a:gd name="T66" fmla="*/ 0 w 262"/>
                    <a:gd name="T67" fmla="*/ 0 h 306"/>
                    <a:gd name="T68" fmla="*/ 0 w 262"/>
                    <a:gd name="T69" fmla="*/ 0 h 306"/>
                    <a:gd name="T70" fmla="*/ 0 w 262"/>
                    <a:gd name="T71" fmla="*/ 0 h 306"/>
                    <a:gd name="T72" fmla="*/ 0 w 262"/>
                    <a:gd name="T73" fmla="*/ 0 h 306"/>
                    <a:gd name="T74" fmla="*/ 0 w 262"/>
                    <a:gd name="T75" fmla="*/ 0 h 306"/>
                    <a:gd name="T76" fmla="*/ 0 w 262"/>
                    <a:gd name="T77" fmla="*/ 0 h 306"/>
                    <a:gd name="T78" fmla="*/ 0 w 262"/>
                    <a:gd name="T79" fmla="*/ 0 h 306"/>
                    <a:gd name="T80" fmla="*/ 0 w 262"/>
                    <a:gd name="T81" fmla="*/ 0 h 306"/>
                    <a:gd name="T82" fmla="*/ 0 w 262"/>
                    <a:gd name="T83" fmla="*/ 0 h 306"/>
                    <a:gd name="T84" fmla="*/ 0 w 262"/>
                    <a:gd name="T85" fmla="*/ 0 h 306"/>
                    <a:gd name="T86" fmla="*/ 0 w 262"/>
                    <a:gd name="T87" fmla="*/ 0 h 306"/>
                    <a:gd name="T88" fmla="*/ 0 w 262"/>
                    <a:gd name="T89" fmla="*/ 0 h 306"/>
                    <a:gd name="T90" fmla="*/ 0 w 262"/>
                    <a:gd name="T91" fmla="*/ 0 h 306"/>
                    <a:gd name="T92" fmla="*/ 0 w 262"/>
                    <a:gd name="T93" fmla="*/ 0 h 306"/>
                    <a:gd name="T94" fmla="*/ 0 w 262"/>
                    <a:gd name="T95" fmla="*/ 0 h 306"/>
                    <a:gd name="T96" fmla="*/ 0 w 262"/>
                    <a:gd name="T97" fmla="*/ 0 h 306"/>
                    <a:gd name="T98" fmla="*/ 0 w 262"/>
                    <a:gd name="T99" fmla="*/ 0 h 306"/>
                    <a:gd name="T100" fmla="*/ 0 w 262"/>
                    <a:gd name="T101" fmla="*/ 0 h 306"/>
                    <a:gd name="T102" fmla="*/ 0 w 262"/>
                    <a:gd name="T103" fmla="*/ 0 h 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2"/>
                    <a:gd name="T157" fmla="*/ 0 h 306"/>
                    <a:gd name="T158" fmla="*/ 262 w 262"/>
                    <a:gd name="T159" fmla="*/ 306 h 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2" h="306">
                      <a:moveTo>
                        <a:pt x="67" y="18"/>
                      </a:moveTo>
                      <a:lnTo>
                        <a:pt x="73" y="31"/>
                      </a:lnTo>
                      <a:lnTo>
                        <a:pt x="81" y="46"/>
                      </a:lnTo>
                      <a:lnTo>
                        <a:pt x="88" y="60"/>
                      </a:lnTo>
                      <a:lnTo>
                        <a:pt x="96" y="74"/>
                      </a:lnTo>
                      <a:lnTo>
                        <a:pt x="104" y="89"/>
                      </a:lnTo>
                      <a:lnTo>
                        <a:pt x="112" y="103"/>
                      </a:lnTo>
                      <a:lnTo>
                        <a:pt x="120" y="118"/>
                      </a:lnTo>
                      <a:lnTo>
                        <a:pt x="130" y="132"/>
                      </a:lnTo>
                      <a:lnTo>
                        <a:pt x="139" y="147"/>
                      </a:lnTo>
                      <a:lnTo>
                        <a:pt x="149" y="161"/>
                      </a:lnTo>
                      <a:lnTo>
                        <a:pt x="158" y="176"/>
                      </a:lnTo>
                      <a:lnTo>
                        <a:pt x="168" y="190"/>
                      </a:lnTo>
                      <a:lnTo>
                        <a:pt x="179" y="204"/>
                      </a:lnTo>
                      <a:lnTo>
                        <a:pt x="189" y="218"/>
                      </a:lnTo>
                      <a:lnTo>
                        <a:pt x="200" y="232"/>
                      </a:lnTo>
                      <a:lnTo>
                        <a:pt x="212" y="246"/>
                      </a:lnTo>
                      <a:lnTo>
                        <a:pt x="213" y="247"/>
                      </a:lnTo>
                      <a:lnTo>
                        <a:pt x="215" y="250"/>
                      </a:lnTo>
                      <a:lnTo>
                        <a:pt x="216" y="252"/>
                      </a:lnTo>
                      <a:lnTo>
                        <a:pt x="219" y="254"/>
                      </a:lnTo>
                      <a:lnTo>
                        <a:pt x="221" y="258"/>
                      </a:lnTo>
                      <a:lnTo>
                        <a:pt x="223" y="260"/>
                      </a:lnTo>
                      <a:lnTo>
                        <a:pt x="226" y="263"/>
                      </a:lnTo>
                      <a:lnTo>
                        <a:pt x="228" y="266"/>
                      </a:lnTo>
                      <a:lnTo>
                        <a:pt x="231" y="268"/>
                      </a:lnTo>
                      <a:lnTo>
                        <a:pt x="234" y="270"/>
                      </a:lnTo>
                      <a:lnTo>
                        <a:pt x="237" y="273"/>
                      </a:lnTo>
                      <a:lnTo>
                        <a:pt x="239" y="275"/>
                      </a:lnTo>
                      <a:lnTo>
                        <a:pt x="242" y="277"/>
                      </a:lnTo>
                      <a:lnTo>
                        <a:pt x="245" y="279"/>
                      </a:lnTo>
                      <a:lnTo>
                        <a:pt x="248" y="280"/>
                      </a:lnTo>
                      <a:lnTo>
                        <a:pt x="251" y="282"/>
                      </a:lnTo>
                      <a:lnTo>
                        <a:pt x="251" y="283"/>
                      </a:lnTo>
                      <a:lnTo>
                        <a:pt x="252" y="284"/>
                      </a:lnTo>
                      <a:lnTo>
                        <a:pt x="254" y="285"/>
                      </a:lnTo>
                      <a:lnTo>
                        <a:pt x="255" y="286"/>
                      </a:lnTo>
                      <a:lnTo>
                        <a:pt x="256" y="287"/>
                      </a:lnTo>
                      <a:lnTo>
                        <a:pt x="257" y="288"/>
                      </a:lnTo>
                      <a:lnTo>
                        <a:pt x="258" y="289"/>
                      </a:lnTo>
                      <a:lnTo>
                        <a:pt x="260" y="290"/>
                      </a:lnTo>
                      <a:lnTo>
                        <a:pt x="260" y="291"/>
                      </a:lnTo>
                      <a:lnTo>
                        <a:pt x="261" y="292"/>
                      </a:lnTo>
                      <a:lnTo>
                        <a:pt x="262" y="293"/>
                      </a:lnTo>
                      <a:lnTo>
                        <a:pt x="262" y="295"/>
                      </a:lnTo>
                      <a:lnTo>
                        <a:pt x="262" y="296"/>
                      </a:lnTo>
                      <a:lnTo>
                        <a:pt x="262" y="297"/>
                      </a:lnTo>
                      <a:lnTo>
                        <a:pt x="261" y="298"/>
                      </a:lnTo>
                      <a:lnTo>
                        <a:pt x="260" y="300"/>
                      </a:lnTo>
                      <a:lnTo>
                        <a:pt x="258" y="301"/>
                      </a:lnTo>
                      <a:lnTo>
                        <a:pt x="257" y="302"/>
                      </a:lnTo>
                      <a:lnTo>
                        <a:pt x="256" y="302"/>
                      </a:lnTo>
                      <a:lnTo>
                        <a:pt x="255" y="303"/>
                      </a:lnTo>
                      <a:lnTo>
                        <a:pt x="253" y="304"/>
                      </a:lnTo>
                      <a:lnTo>
                        <a:pt x="252" y="304"/>
                      </a:lnTo>
                      <a:lnTo>
                        <a:pt x="250" y="305"/>
                      </a:lnTo>
                      <a:lnTo>
                        <a:pt x="249" y="305"/>
                      </a:lnTo>
                      <a:lnTo>
                        <a:pt x="247" y="305"/>
                      </a:lnTo>
                      <a:lnTo>
                        <a:pt x="245" y="306"/>
                      </a:lnTo>
                      <a:lnTo>
                        <a:pt x="244" y="306"/>
                      </a:lnTo>
                      <a:lnTo>
                        <a:pt x="242" y="305"/>
                      </a:lnTo>
                      <a:lnTo>
                        <a:pt x="240" y="305"/>
                      </a:lnTo>
                      <a:lnTo>
                        <a:pt x="239" y="305"/>
                      </a:lnTo>
                      <a:lnTo>
                        <a:pt x="237" y="304"/>
                      </a:lnTo>
                      <a:lnTo>
                        <a:pt x="236" y="304"/>
                      </a:lnTo>
                      <a:lnTo>
                        <a:pt x="227" y="298"/>
                      </a:lnTo>
                      <a:lnTo>
                        <a:pt x="220" y="291"/>
                      </a:lnTo>
                      <a:lnTo>
                        <a:pt x="212" y="285"/>
                      </a:lnTo>
                      <a:lnTo>
                        <a:pt x="205" y="278"/>
                      </a:lnTo>
                      <a:lnTo>
                        <a:pt x="198" y="271"/>
                      </a:lnTo>
                      <a:lnTo>
                        <a:pt x="192" y="264"/>
                      </a:lnTo>
                      <a:lnTo>
                        <a:pt x="186" y="257"/>
                      </a:lnTo>
                      <a:lnTo>
                        <a:pt x="180" y="248"/>
                      </a:lnTo>
                      <a:lnTo>
                        <a:pt x="174" y="241"/>
                      </a:lnTo>
                      <a:lnTo>
                        <a:pt x="168" y="233"/>
                      </a:lnTo>
                      <a:lnTo>
                        <a:pt x="163" y="226"/>
                      </a:lnTo>
                      <a:lnTo>
                        <a:pt x="157" y="218"/>
                      </a:lnTo>
                      <a:lnTo>
                        <a:pt x="152" y="210"/>
                      </a:lnTo>
                      <a:lnTo>
                        <a:pt x="147" y="203"/>
                      </a:lnTo>
                      <a:lnTo>
                        <a:pt x="142" y="196"/>
                      </a:lnTo>
                      <a:lnTo>
                        <a:pt x="137" y="189"/>
                      </a:lnTo>
                      <a:lnTo>
                        <a:pt x="119" y="171"/>
                      </a:lnTo>
                      <a:lnTo>
                        <a:pt x="117" y="172"/>
                      </a:lnTo>
                      <a:lnTo>
                        <a:pt x="116" y="173"/>
                      </a:lnTo>
                      <a:lnTo>
                        <a:pt x="115" y="173"/>
                      </a:lnTo>
                      <a:lnTo>
                        <a:pt x="113" y="174"/>
                      </a:lnTo>
                      <a:lnTo>
                        <a:pt x="112" y="175"/>
                      </a:lnTo>
                      <a:lnTo>
                        <a:pt x="110" y="175"/>
                      </a:lnTo>
                      <a:lnTo>
                        <a:pt x="108" y="175"/>
                      </a:lnTo>
                      <a:lnTo>
                        <a:pt x="107" y="175"/>
                      </a:lnTo>
                      <a:lnTo>
                        <a:pt x="105" y="175"/>
                      </a:lnTo>
                      <a:lnTo>
                        <a:pt x="103" y="176"/>
                      </a:lnTo>
                      <a:lnTo>
                        <a:pt x="101" y="176"/>
                      </a:lnTo>
                      <a:lnTo>
                        <a:pt x="99" y="176"/>
                      </a:lnTo>
                      <a:lnTo>
                        <a:pt x="97" y="176"/>
                      </a:lnTo>
                      <a:lnTo>
                        <a:pt x="95" y="176"/>
                      </a:lnTo>
                      <a:lnTo>
                        <a:pt x="93" y="176"/>
                      </a:lnTo>
                      <a:lnTo>
                        <a:pt x="92" y="177"/>
                      </a:lnTo>
                      <a:lnTo>
                        <a:pt x="85" y="173"/>
                      </a:lnTo>
                      <a:lnTo>
                        <a:pt x="79" y="170"/>
                      </a:lnTo>
                      <a:lnTo>
                        <a:pt x="73" y="166"/>
                      </a:lnTo>
                      <a:lnTo>
                        <a:pt x="67" y="162"/>
                      </a:lnTo>
                      <a:lnTo>
                        <a:pt x="62" y="158"/>
                      </a:lnTo>
                      <a:lnTo>
                        <a:pt x="57" y="153"/>
                      </a:lnTo>
                      <a:lnTo>
                        <a:pt x="53" y="148"/>
                      </a:lnTo>
                      <a:lnTo>
                        <a:pt x="48" y="143"/>
                      </a:lnTo>
                      <a:lnTo>
                        <a:pt x="44" y="138"/>
                      </a:lnTo>
                      <a:lnTo>
                        <a:pt x="40" y="133"/>
                      </a:lnTo>
                      <a:lnTo>
                        <a:pt x="37" y="128"/>
                      </a:lnTo>
                      <a:lnTo>
                        <a:pt x="33" y="123"/>
                      </a:lnTo>
                      <a:lnTo>
                        <a:pt x="30" y="117"/>
                      </a:lnTo>
                      <a:lnTo>
                        <a:pt x="26" y="112"/>
                      </a:lnTo>
                      <a:lnTo>
                        <a:pt x="23" y="107"/>
                      </a:lnTo>
                      <a:lnTo>
                        <a:pt x="20" y="103"/>
                      </a:lnTo>
                      <a:lnTo>
                        <a:pt x="18" y="99"/>
                      </a:lnTo>
                      <a:lnTo>
                        <a:pt x="17" y="95"/>
                      </a:lnTo>
                      <a:lnTo>
                        <a:pt x="15" y="91"/>
                      </a:lnTo>
                      <a:lnTo>
                        <a:pt x="13" y="87"/>
                      </a:lnTo>
                      <a:lnTo>
                        <a:pt x="10" y="83"/>
                      </a:lnTo>
                      <a:lnTo>
                        <a:pt x="8" y="79"/>
                      </a:lnTo>
                      <a:lnTo>
                        <a:pt x="6" y="75"/>
                      </a:lnTo>
                      <a:lnTo>
                        <a:pt x="4" y="71"/>
                      </a:lnTo>
                      <a:lnTo>
                        <a:pt x="3" y="67"/>
                      </a:lnTo>
                      <a:lnTo>
                        <a:pt x="1" y="63"/>
                      </a:lnTo>
                      <a:lnTo>
                        <a:pt x="0" y="59"/>
                      </a:lnTo>
                      <a:lnTo>
                        <a:pt x="0" y="55"/>
                      </a:lnTo>
                      <a:lnTo>
                        <a:pt x="0" y="52"/>
                      </a:lnTo>
                      <a:lnTo>
                        <a:pt x="1" y="48"/>
                      </a:lnTo>
                      <a:lnTo>
                        <a:pt x="3" y="45"/>
                      </a:lnTo>
                      <a:lnTo>
                        <a:pt x="6" y="42"/>
                      </a:lnTo>
                      <a:lnTo>
                        <a:pt x="8" y="42"/>
                      </a:lnTo>
                      <a:lnTo>
                        <a:pt x="10" y="42"/>
                      </a:lnTo>
                      <a:lnTo>
                        <a:pt x="12" y="42"/>
                      </a:lnTo>
                      <a:lnTo>
                        <a:pt x="14" y="43"/>
                      </a:lnTo>
                      <a:lnTo>
                        <a:pt x="16" y="43"/>
                      </a:lnTo>
                      <a:lnTo>
                        <a:pt x="18" y="44"/>
                      </a:lnTo>
                      <a:lnTo>
                        <a:pt x="19" y="44"/>
                      </a:lnTo>
                      <a:lnTo>
                        <a:pt x="21" y="45"/>
                      </a:lnTo>
                      <a:lnTo>
                        <a:pt x="23" y="46"/>
                      </a:lnTo>
                      <a:lnTo>
                        <a:pt x="24" y="46"/>
                      </a:lnTo>
                      <a:lnTo>
                        <a:pt x="26" y="47"/>
                      </a:lnTo>
                      <a:lnTo>
                        <a:pt x="27" y="48"/>
                      </a:lnTo>
                      <a:lnTo>
                        <a:pt x="29" y="50"/>
                      </a:lnTo>
                      <a:lnTo>
                        <a:pt x="30" y="51"/>
                      </a:lnTo>
                      <a:lnTo>
                        <a:pt x="31" y="52"/>
                      </a:lnTo>
                      <a:lnTo>
                        <a:pt x="32" y="54"/>
                      </a:lnTo>
                      <a:lnTo>
                        <a:pt x="34" y="59"/>
                      </a:lnTo>
                      <a:lnTo>
                        <a:pt x="36" y="64"/>
                      </a:lnTo>
                      <a:lnTo>
                        <a:pt x="38" y="70"/>
                      </a:lnTo>
                      <a:lnTo>
                        <a:pt x="41" y="75"/>
                      </a:lnTo>
                      <a:lnTo>
                        <a:pt x="43" y="81"/>
                      </a:lnTo>
                      <a:lnTo>
                        <a:pt x="46" y="86"/>
                      </a:lnTo>
                      <a:lnTo>
                        <a:pt x="49" y="92"/>
                      </a:lnTo>
                      <a:lnTo>
                        <a:pt x="52" y="97"/>
                      </a:lnTo>
                      <a:lnTo>
                        <a:pt x="55" y="103"/>
                      </a:lnTo>
                      <a:lnTo>
                        <a:pt x="58" y="108"/>
                      </a:lnTo>
                      <a:lnTo>
                        <a:pt x="62" y="114"/>
                      </a:lnTo>
                      <a:lnTo>
                        <a:pt x="65" y="119"/>
                      </a:lnTo>
                      <a:lnTo>
                        <a:pt x="69" y="124"/>
                      </a:lnTo>
                      <a:lnTo>
                        <a:pt x="73" y="129"/>
                      </a:lnTo>
                      <a:lnTo>
                        <a:pt x="78" y="135"/>
                      </a:lnTo>
                      <a:lnTo>
                        <a:pt x="83" y="140"/>
                      </a:lnTo>
                      <a:lnTo>
                        <a:pt x="82" y="131"/>
                      </a:lnTo>
                      <a:lnTo>
                        <a:pt x="81" y="123"/>
                      </a:lnTo>
                      <a:lnTo>
                        <a:pt x="79" y="115"/>
                      </a:lnTo>
                      <a:lnTo>
                        <a:pt x="77" y="107"/>
                      </a:lnTo>
                      <a:lnTo>
                        <a:pt x="74" y="99"/>
                      </a:lnTo>
                      <a:lnTo>
                        <a:pt x="70" y="91"/>
                      </a:lnTo>
                      <a:lnTo>
                        <a:pt x="66" y="83"/>
                      </a:lnTo>
                      <a:lnTo>
                        <a:pt x="62" y="75"/>
                      </a:lnTo>
                      <a:lnTo>
                        <a:pt x="58" y="67"/>
                      </a:lnTo>
                      <a:lnTo>
                        <a:pt x="53" y="59"/>
                      </a:lnTo>
                      <a:lnTo>
                        <a:pt x="48" y="51"/>
                      </a:lnTo>
                      <a:lnTo>
                        <a:pt x="44" y="43"/>
                      </a:lnTo>
                      <a:lnTo>
                        <a:pt x="39" y="35"/>
                      </a:lnTo>
                      <a:lnTo>
                        <a:pt x="35" y="27"/>
                      </a:lnTo>
                      <a:lnTo>
                        <a:pt x="30" y="19"/>
                      </a:lnTo>
                      <a:lnTo>
                        <a:pt x="27" y="12"/>
                      </a:lnTo>
                      <a:lnTo>
                        <a:pt x="27" y="11"/>
                      </a:lnTo>
                      <a:lnTo>
                        <a:pt x="28" y="10"/>
                      </a:lnTo>
                      <a:lnTo>
                        <a:pt x="28" y="9"/>
                      </a:lnTo>
                      <a:lnTo>
                        <a:pt x="28" y="8"/>
                      </a:lnTo>
                      <a:lnTo>
                        <a:pt x="28" y="7"/>
                      </a:lnTo>
                      <a:lnTo>
                        <a:pt x="28" y="6"/>
                      </a:lnTo>
                      <a:lnTo>
                        <a:pt x="29" y="6"/>
                      </a:lnTo>
                      <a:lnTo>
                        <a:pt x="29" y="5"/>
                      </a:lnTo>
                      <a:lnTo>
                        <a:pt x="29" y="4"/>
                      </a:lnTo>
                      <a:lnTo>
                        <a:pt x="29" y="3"/>
                      </a:lnTo>
                      <a:lnTo>
                        <a:pt x="29" y="2"/>
                      </a:lnTo>
                      <a:lnTo>
                        <a:pt x="29" y="1"/>
                      </a:lnTo>
                      <a:lnTo>
                        <a:pt x="30" y="1"/>
                      </a:lnTo>
                      <a:lnTo>
                        <a:pt x="31" y="1"/>
                      </a:lnTo>
                      <a:lnTo>
                        <a:pt x="33" y="0"/>
                      </a:lnTo>
                      <a:lnTo>
                        <a:pt x="36" y="0"/>
                      </a:lnTo>
                      <a:lnTo>
                        <a:pt x="39" y="1"/>
                      </a:lnTo>
                      <a:lnTo>
                        <a:pt x="41" y="1"/>
                      </a:lnTo>
                      <a:lnTo>
                        <a:pt x="44" y="1"/>
                      </a:lnTo>
                      <a:lnTo>
                        <a:pt x="46" y="2"/>
                      </a:lnTo>
                      <a:lnTo>
                        <a:pt x="49" y="3"/>
                      </a:lnTo>
                      <a:lnTo>
                        <a:pt x="51" y="4"/>
                      </a:lnTo>
                      <a:lnTo>
                        <a:pt x="53" y="5"/>
                      </a:lnTo>
                      <a:lnTo>
                        <a:pt x="56" y="6"/>
                      </a:lnTo>
                      <a:lnTo>
                        <a:pt x="58" y="8"/>
                      </a:lnTo>
                      <a:lnTo>
                        <a:pt x="60" y="9"/>
                      </a:lnTo>
                      <a:lnTo>
                        <a:pt x="61" y="11"/>
                      </a:lnTo>
                      <a:lnTo>
                        <a:pt x="63" y="13"/>
                      </a:lnTo>
                      <a:lnTo>
                        <a:pt x="65" y="15"/>
                      </a:lnTo>
                      <a:lnTo>
                        <a:pt x="67" y="18"/>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1" name="Freeform 51"/>
                <p:cNvSpPr>
                  <a:spLocks/>
                </p:cNvSpPr>
                <p:nvPr/>
              </p:nvSpPr>
              <p:spPr bwMode="auto">
                <a:xfrm>
                  <a:off x="2051" y="3258"/>
                  <a:ext cx="21" cy="19"/>
                </a:xfrm>
                <a:custGeom>
                  <a:avLst/>
                  <a:gdLst>
                    <a:gd name="T0" fmla="*/ 0 w 235"/>
                    <a:gd name="T1" fmla="*/ 0 h 234"/>
                    <a:gd name="T2" fmla="*/ 0 w 235"/>
                    <a:gd name="T3" fmla="*/ 0 h 234"/>
                    <a:gd name="T4" fmla="*/ 0 w 235"/>
                    <a:gd name="T5" fmla="*/ 0 h 234"/>
                    <a:gd name="T6" fmla="*/ 0 w 235"/>
                    <a:gd name="T7" fmla="*/ 0 h 234"/>
                    <a:gd name="T8" fmla="*/ 0 w 235"/>
                    <a:gd name="T9" fmla="*/ 0 h 234"/>
                    <a:gd name="T10" fmla="*/ 0 w 235"/>
                    <a:gd name="T11" fmla="*/ 0 h 234"/>
                    <a:gd name="T12" fmla="*/ 0 w 235"/>
                    <a:gd name="T13" fmla="*/ 0 h 234"/>
                    <a:gd name="T14" fmla="*/ 0 w 235"/>
                    <a:gd name="T15" fmla="*/ 0 h 234"/>
                    <a:gd name="T16" fmla="*/ 0 w 235"/>
                    <a:gd name="T17" fmla="*/ 0 h 234"/>
                    <a:gd name="T18" fmla="*/ 0 w 235"/>
                    <a:gd name="T19" fmla="*/ 0 h 234"/>
                    <a:gd name="T20" fmla="*/ 0 w 235"/>
                    <a:gd name="T21" fmla="*/ 0 h 234"/>
                    <a:gd name="T22" fmla="*/ 0 w 235"/>
                    <a:gd name="T23" fmla="*/ 0 h 234"/>
                    <a:gd name="T24" fmla="*/ 0 w 235"/>
                    <a:gd name="T25" fmla="*/ 0 h 234"/>
                    <a:gd name="T26" fmla="*/ 0 w 235"/>
                    <a:gd name="T27" fmla="*/ 0 h 234"/>
                    <a:gd name="T28" fmla="*/ 0 w 235"/>
                    <a:gd name="T29" fmla="*/ 0 h 234"/>
                    <a:gd name="T30" fmla="*/ 0 w 235"/>
                    <a:gd name="T31" fmla="*/ 0 h 234"/>
                    <a:gd name="T32" fmla="*/ 0 w 235"/>
                    <a:gd name="T33" fmla="*/ 0 h 234"/>
                    <a:gd name="T34" fmla="*/ 0 w 235"/>
                    <a:gd name="T35" fmla="*/ 0 h 234"/>
                    <a:gd name="T36" fmla="*/ 0 w 235"/>
                    <a:gd name="T37" fmla="*/ 0 h 234"/>
                    <a:gd name="T38" fmla="*/ 0 w 235"/>
                    <a:gd name="T39" fmla="*/ 0 h 234"/>
                    <a:gd name="T40" fmla="*/ 0 w 235"/>
                    <a:gd name="T41" fmla="*/ 0 h 234"/>
                    <a:gd name="T42" fmla="*/ 0 w 235"/>
                    <a:gd name="T43" fmla="*/ 0 h 234"/>
                    <a:gd name="T44" fmla="*/ 0 w 235"/>
                    <a:gd name="T45" fmla="*/ 0 h 234"/>
                    <a:gd name="T46" fmla="*/ 0 w 235"/>
                    <a:gd name="T47" fmla="*/ 0 h 234"/>
                    <a:gd name="T48" fmla="*/ 0 w 235"/>
                    <a:gd name="T49" fmla="*/ 0 h 234"/>
                    <a:gd name="T50" fmla="*/ 0 w 235"/>
                    <a:gd name="T51" fmla="*/ 0 h 234"/>
                    <a:gd name="T52" fmla="*/ 0 w 235"/>
                    <a:gd name="T53" fmla="*/ 0 h 234"/>
                    <a:gd name="T54" fmla="*/ 0 w 235"/>
                    <a:gd name="T55" fmla="*/ 0 h 234"/>
                    <a:gd name="T56" fmla="*/ 0 w 235"/>
                    <a:gd name="T57" fmla="*/ 0 h 234"/>
                    <a:gd name="T58" fmla="*/ 0 w 235"/>
                    <a:gd name="T59" fmla="*/ 0 h 234"/>
                    <a:gd name="T60" fmla="*/ 0 w 235"/>
                    <a:gd name="T61" fmla="*/ 0 h 234"/>
                    <a:gd name="T62" fmla="*/ 0 w 235"/>
                    <a:gd name="T63" fmla="*/ 0 h 234"/>
                    <a:gd name="T64" fmla="*/ 0 w 235"/>
                    <a:gd name="T65" fmla="*/ 0 h 234"/>
                    <a:gd name="T66" fmla="*/ 0 w 235"/>
                    <a:gd name="T67" fmla="*/ 0 h 234"/>
                    <a:gd name="T68" fmla="*/ 0 w 235"/>
                    <a:gd name="T69" fmla="*/ 0 h 234"/>
                    <a:gd name="T70" fmla="*/ 0 w 235"/>
                    <a:gd name="T71" fmla="*/ 0 h 234"/>
                    <a:gd name="T72" fmla="*/ 0 w 235"/>
                    <a:gd name="T73" fmla="*/ 0 h 234"/>
                    <a:gd name="T74" fmla="*/ 0 w 235"/>
                    <a:gd name="T75" fmla="*/ 0 h 234"/>
                    <a:gd name="T76" fmla="*/ 0 w 235"/>
                    <a:gd name="T77" fmla="*/ 0 h 234"/>
                    <a:gd name="T78" fmla="*/ 0 w 235"/>
                    <a:gd name="T79" fmla="*/ 0 h 234"/>
                    <a:gd name="T80" fmla="*/ 0 w 235"/>
                    <a:gd name="T81" fmla="*/ 0 h 234"/>
                    <a:gd name="T82" fmla="*/ 0 w 235"/>
                    <a:gd name="T83" fmla="*/ 0 h 234"/>
                    <a:gd name="T84" fmla="*/ 0 w 235"/>
                    <a:gd name="T85" fmla="*/ 0 h 234"/>
                    <a:gd name="T86" fmla="*/ 0 w 235"/>
                    <a:gd name="T87" fmla="*/ 0 h 234"/>
                    <a:gd name="T88" fmla="*/ 0 w 235"/>
                    <a:gd name="T89" fmla="*/ 0 h 234"/>
                    <a:gd name="T90" fmla="*/ 0 w 235"/>
                    <a:gd name="T91" fmla="*/ 0 h 234"/>
                    <a:gd name="T92" fmla="*/ 0 w 235"/>
                    <a:gd name="T93" fmla="*/ 0 h 234"/>
                    <a:gd name="T94" fmla="*/ 0 w 235"/>
                    <a:gd name="T95" fmla="*/ 0 h 234"/>
                    <a:gd name="T96" fmla="*/ 0 w 235"/>
                    <a:gd name="T97" fmla="*/ 0 h 234"/>
                    <a:gd name="T98" fmla="*/ 0 w 235"/>
                    <a:gd name="T99" fmla="*/ 0 h 234"/>
                    <a:gd name="T100" fmla="*/ 0 w 235"/>
                    <a:gd name="T101" fmla="*/ 0 h 234"/>
                    <a:gd name="T102" fmla="*/ 0 w 235"/>
                    <a:gd name="T103" fmla="*/ 0 h 234"/>
                    <a:gd name="T104" fmla="*/ 0 w 235"/>
                    <a:gd name="T105" fmla="*/ 0 h 234"/>
                    <a:gd name="T106" fmla="*/ 0 w 235"/>
                    <a:gd name="T107" fmla="*/ 0 h 234"/>
                    <a:gd name="T108" fmla="*/ 0 w 235"/>
                    <a:gd name="T109" fmla="*/ 0 h 234"/>
                    <a:gd name="T110" fmla="*/ 0 w 235"/>
                    <a:gd name="T111" fmla="*/ 0 h 2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5"/>
                    <a:gd name="T169" fmla="*/ 0 h 234"/>
                    <a:gd name="T170" fmla="*/ 235 w 235"/>
                    <a:gd name="T171" fmla="*/ 234 h 2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5" h="234">
                      <a:moveTo>
                        <a:pt x="28" y="6"/>
                      </a:moveTo>
                      <a:lnTo>
                        <a:pt x="39" y="18"/>
                      </a:lnTo>
                      <a:lnTo>
                        <a:pt x="50" y="31"/>
                      </a:lnTo>
                      <a:lnTo>
                        <a:pt x="61" y="45"/>
                      </a:lnTo>
                      <a:lnTo>
                        <a:pt x="72" y="59"/>
                      </a:lnTo>
                      <a:lnTo>
                        <a:pt x="84" y="72"/>
                      </a:lnTo>
                      <a:lnTo>
                        <a:pt x="95" y="85"/>
                      </a:lnTo>
                      <a:lnTo>
                        <a:pt x="106" y="98"/>
                      </a:lnTo>
                      <a:lnTo>
                        <a:pt x="118" y="111"/>
                      </a:lnTo>
                      <a:lnTo>
                        <a:pt x="129" y="125"/>
                      </a:lnTo>
                      <a:lnTo>
                        <a:pt x="141" y="138"/>
                      </a:lnTo>
                      <a:lnTo>
                        <a:pt x="153" y="151"/>
                      </a:lnTo>
                      <a:lnTo>
                        <a:pt x="166" y="163"/>
                      </a:lnTo>
                      <a:lnTo>
                        <a:pt x="178" y="176"/>
                      </a:lnTo>
                      <a:lnTo>
                        <a:pt x="192" y="188"/>
                      </a:lnTo>
                      <a:lnTo>
                        <a:pt x="205" y="201"/>
                      </a:lnTo>
                      <a:lnTo>
                        <a:pt x="220" y="213"/>
                      </a:lnTo>
                      <a:lnTo>
                        <a:pt x="221" y="213"/>
                      </a:lnTo>
                      <a:lnTo>
                        <a:pt x="222" y="214"/>
                      </a:lnTo>
                      <a:lnTo>
                        <a:pt x="223" y="214"/>
                      </a:lnTo>
                      <a:lnTo>
                        <a:pt x="224" y="215"/>
                      </a:lnTo>
                      <a:lnTo>
                        <a:pt x="226" y="216"/>
                      </a:lnTo>
                      <a:lnTo>
                        <a:pt x="227" y="216"/>
                      </a:lnTo>
                      <a:lnTo>
                        <a:pt x="228" y="217"/>
                      </a:lnTo>
                      <a:lnTo>
                        <a:pt x="229" y="218"/>
                      </a:lnTo>
                      <a:lnTo>
                        <a:pt x="230" y="219"/>
                      </a:lnTo>
                      <a:lnTo>
                        <a:pt x="231" y="220"/>
                      </a:lnTo>
                      <a:lnTo>
                        <a:pt x="232" y="221"/>
                      </a:lnTo>
                      <a:lnTo>
                        <a:pt x="233" y="222"/>
                      </a:lnTo>
                      <a:lnTo>
                        <a:pt x="234" y="223"/>
                      </a:lnTo>
                      <a:lnTo>
                        <a:pt x="234" y="224"/>
                      </a:lnTo>
                      <a:lnTo>
                        <a:pt x="234" y="225"/>
                      </a:lnTo>
                      <a:lnTo>
                        <a:pt x="235" y="227"/>
                      </a:lnTo>
                      <a:lnTo>
                        <a:pt x="235" y="228"/>
                      </a:lnTo>
                      <a:lnTo>
                        <a:pt x="234" y="229"/>
                      </a:lnTo>
                      <a:lnTo>
                        <a:pt x="234" y="230"/>
                      </a:lnTo>
                      <a:lnTo>
                        <a:pt x="234" y="231"/>
                      </a:lnTo>
                      <a:lnTo>
                        <a:pt x="233" y="231"/>
                      </a:lnTo>
                      <a:lnTo>
                        <a:pt x="233" y="232"/>
                      </a:lnTo>
                      <a:lnTo>
                        <a:pt x="232" y="232"/>
                      </a:lnTo>
                      <a:lnTo>
                        <a:pt x="231" y="233"/>
                      </a:lnTo>
                      <a:lnTo>
                        <a:pt x="230" y="233"/>
                      </a:lnTo>
                      <a:lnTo>
                        <a:pt x="229" y="234"/>
                      </a:lnTo>
                      <a:lnTo>
                        <a:pt x="228" y="234"/>
                      </a:lnTo>
                      <a:lnTo>
                        <a:pt x="227" y="234"/>
                      </a:lnTo>
                      <a:lnTo>
                        <a:pt x="226" y="234"/>
                      </a:lnTo>
                      <a:lnTo>
                        <a:pt x="225" y="234"/>
                      </a:lnTo>
                      <a:lnTo>
                        <a:pt x="216" y="233"/>
                      </a:lnTo>
                      <a:lnTo>
                        <a:pt x="206" y="225"/>
                      </a:lnTo>
                      <a:lnTo>
                        <a:pt x="197" y="218"/>
                      </a:lnTo>
                      <a:lnTo>
                        <a:pt x="188" y="210"/>
                      </a:lnTo>
                      <a:lnTo>
                        <a:pt x="179" y="202"/>
                      </a:lnTo>
                      <a:lnTo>
                        <a:pt x="170" y="194"/>
                      </a:lnTo>
                      <a:lnTo>
                        <a:pt x="162" y="186"/>
                      </a:lnTo>
                      <a:lnTo>
                        <a:pt x="153" y="178"/>
                      </a:lnTo>
                      <a:lnTo>
                        <a:pt x="145" y="170"/>
                      </a:lnTo>
                      <a:lnTo>
                        <a:pt x="137" y="162"/>
                      </a:lnTo>
                      <a:lnTo>
                        <a:pt x="128" y="154"/>
                      </a:lnTo>
                      <a:lnTo>
                        <a:pt x="120" y="145"/>
                      </a:lnTo>
                      <a:lnTo>
                        <a:pt x="112" y="137"/>
                      </a:lnTo>
                      <a:lnTo>
                        <a:pt x="103" y="128"/>
                      </a:lnTo>
                      <a:lnTo>
                        <a:pt x="95" y="120"/>
                      </a:lnTo>
                      <a:lnTo>
                        <a:pt x="86" y="111"/>
                      </a:lnTo>
                      <a:lnTo>
                        <a:pt x="78" y="103"/>
                      </a:lnTo>
                      <a:lnTo>
                        <a:pt x="79" y="101"/>
                      </a:lnTo>
                      <a:lnTo>
                        <a:pt x="73" y="96"/>
                      </a:lnTo>
                      <a:lnTo>
                        <a:pt x="69" y="92"/>
                      </a:lnTo>
                      <a:lnTo>
                        <a:pt x="65" y="88"/>
                      </a:lnTo>
                      <a:lnTo>
                        <a:pt x="61" y="83"/>
                      </a:lnTo>
                      <a:lnTo>
                        <a:pt x="56" y="79"/>
                      </a:lnTo>
                      <a:lnTo>
                        <a:pt x="52" y="74"/>
                      </a:lnTo>
                      <a:lnTo>
                        <a:pt x="48" y="70"/>
                      </a:lnTo>
                      <a:lnTo>
                        <a:pt x="44" y="65"/>
                      </a:lnTo>
                      <a:lnTo>
                        <a:pt x="40" y="61"/>
                      </a:lnTo>
                      <a:lnTo>
                        <a:pt x="36" y="56"/>
                      </a:lnTo>
                      <a:lnTo>
                        <a:pt x="32" y="52"/>
                      </a:lnTo>
                      <a:lnTo>
                        <a:pt x="28" y="47"/>
                      </a:lnTo>
                      <a:lnTo>
                        <a:pt x="24" y="43"/>
                      </a:lnTo>
                      <a:lnTo>
                        <a:pt x="20" y="38"/>
                      </a:lnTo>
                      <a:lnTo>
                        <a:pt x="16" y="33"/>
                      </a:lnTo>
                      <a:lnTo>
                        <a:pt x="13" y="29"/>
                      </a:lnTo>
                      <a:lnTo>
                        <a:pt x="11" y="27"/>
                      </a:lnTo>
                      <a:lnTo>
                        <a:pt x="10" y="25"/>
                      </a:lnTo>
                      <a:lnTo>
                        <a:pt x="9" y="24"/>
                      </a:lnTo>
                      <a:lnTo>
                        <a:pt x="7" y="22"/>
                      </a:lnTo>
                      <a:lnTo>
                        <a:pt x="6" y="20"/>
                      </a:lnTo>
                      <a:lnTo>
                        <a:pt x="5" y="19"/>
                      </a:lnTo>
                      <a:lnTo>
                        <a:pt x="3" y="17"/>
                      </a:lnTo>
                      <a:lnTo>
                        <a:pt x="2" y="15"/>
                      </a:lnTo>
                      <a:lnTo>
                        <a:pt x="1" y="13"/>
                      </a:lnTo>
                      <a:lnTo>
                        <a:pt x="1" y="12"/>
                      </a:lnTo>
                      <a:lnTo>
                        <a:pt x="0" y="10"/>
                      </a:lnTo>
                      <a:lnTo>
                        <a:pt x="0" y="8"/>
                      </a:lnTo>
                      <a:lnTo>
                        <a:pt x="0" y="7"/>
                      </a:lnTo>
                      <a:lnTo>
                        <a:pt x="0" y="5"/>
                      </a:lnTo>
                      <a:lnTo>
                        <a:pt x="1" y="4"/>
                      </a:lnTo>
                      <a:lnTo>
                        <a:pt x="3" y="3"/>
                      </a:lnTo>
                      <a:lnTo>
                        <a:pt x="4" y="2"/>
                      </a:lnTo>
                      <a:lnTo>
                        <a:pt x="6" y="1"/>
                      </a:lnTo>
                      <a:lnTo>
                        <a:pt x="7" y="1"/>
                      </a:lnTo>
                      <a:lnTo>
                        <a:pt x="9" y="1"/>
                      </a:lnTo>
                      <a:lnTo>
                        <a:pt x="10" y="0"/>
                      </a:lnTo>
                      <a:lnTo>
                        <a:pt x="12" y="0"/>
                      </a:lnTo>
                      <a:lnTo>
                        <a:pt x="13" y="0"/>
                      </a:lnTo>
                      <a:lnTo>
                        <a:pt x="15" y="1"/>
                      </a:lnTo>
                      <a:lnTo>
                        <a:pt x="17" y="1"/>
                      </a:lnTo>
                      <a:lnTo>
                        <a:pt x="18" y="1"/>
                      </a:lnTo>
                      <a:lnTo>
                        <a:pt x="20" y="2"/>
                      </a:lnTo>
                      <a:lnTo>
                        <a:pt x="21" y="2"/>
                      </a:lnTo>
                      <a:lnTo>
                        <a:pt x="23" y="3"/>
                      </a:lnTo>
                      <a:lnTo>
                        <a:pt x="24" y="4"/>
                      </a:lnTo>
                      <a:lnTo>
                        <a:pt x="26" y="5"/>
                      </a:lnTo>
                      <a:lnTo>
                        <a:pt x="28" y="6"/>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2" name="Freeform 52"/>
                <p:cNvSpPr>
                  <a:spLocks noEditPoints="1"/>
                </p:cNvSpPr>
                <p:nvPr/>
              </p:nvSpPr>
              <p:spPr bwMode="auto">
                <a:xfrm>
                  <a:off x="2089" y="3223"/>
                  <a:ext cx="26" cy="16"/>
                </a:xfrm>
                <a:custGeom>
                  <a:avLst/>
                  <a:gdLst>
                    <a:gd name="T0" fmla="*/ 0 w 266"/>
                    <a:gd name="T1" fmla="*/ 0 h 208"/>
                    <a:gd name="T2" fmla="*/ 0 w 266"/>
                    <a:gd name="T3" fmla="*/ 0 h 208"/>
                    <a:gd name="T4" fmla="*/ 0 w 266"/>
                    <a:gd name="T5" fmla="*/ 0 h 208"/>
                    <a:gd name="T6" fmla="*/ 0 w 266"/>
                    <a:gd name="T7" fmla="*/ 0 h 208"/>
                    <a:gd name="T8" fmla="*/ 0 w 266"/>
                    <a:gd name="T9" fmla="*/ 0 h 208"/>
                    <a:gd name="T10" fmla="*/ 0 w 266"/>
                    <a:gd name="T11" fmla="*/ 0 h 208"/>
                    <a:gd name="T12" fmla="*/ 0 w 266"/>
                    <a:gd name="T13" fmla="*/ 0 h 208"/>
                    <a:gd name="T14" fmla="*/ 0 w 266"/>
                    <a:gd name="T15" fmla="*/ 0 h 208"/>
                    <a:gd name="T16" fmla="*/ 0 w 266"/>
                    <a:gd name="T17" fmla="*/ 0 h 208"/>
                    <a:gd name="T18" fmla="*/ 0 w 266"/>
                    <a:gd name="T19" fmla="*/ 0 h 208"/>
                    <a:gd name="T20" fmla="*/ 0 w 266"/>
                    <a:gd name="T21" fmla="*/ 0 h 208"/>
                    <a:gd name="T22" fmla="*/ 0 w 266"/>
                    <a:gd name="T23" fmla="*/ 0 h 208"/>
                    <a:gd name="T24" fmla="*/ 0 w 266"/>
                    <a:gd name="T25" fmla="*/ 0 h 208"/>
                    <a:gd name="T26" fmla="*/ 0 w 266"/>
                    <a:gd name="T27" fmla="*/ 0 h 208"/>
                    <a:gd name="T28" fmla="*/ 0 w 266"/>
                    <a:gd name="T29" fmla="*/ 0 h 208"/>
                    <a:gd name="T30" fmla="*/ 0 w 266"/>
                    <a:gd name="T31" fmla="*/ 0 h 208"/>
                    <a:gd name="T32" fmla="*/ 0 w 266"/>
                    <a:gd name="T33" fmla="*/ 0 h 208"/>
                    <a:gd name="T34" fmla="*/ 0 w 266"/>
                    <a:gd name="T35" fmla="*/ 0 h 208"/>
                    <a:gd name="T36" fmla="*/ 0 w 266"/>
                    <a:gd name="T37" fmla="*/ 0 h 208"/>
                    <a:gd name="T38" fmla="*/ 0 w 266"/>
                    <a:gd name="T39" fmla="*/ 0 h 208"/>
                    <a:gd name="T40" fmla="*/ 0 w 266"/>
                    <a:gd name="T41" fmla="*/ 0 h 208"/>
                    <a:gd name="T42" fmla="*/ 0 w 266"/>
                    <a:gd name="T43" fmla="*/ 0 h 208"/>
                    <a:gd name="T44" fmla="*/ 0 w 266"/>
                    <a:gd name="T45" fmla="*/ 0 h 208"/>
                    <a:gd name="T46" fmla="*/ 0 w 266"/>
                    <a:gd name="T47" fmla="*/ 0 h 208"/>
                    <a:gd name="T48" fmla="*/ 0 w 266"/>
                    <a:gd name="T49" fmla="*/ 0 h 208"/>
                    <a:gd name="T50" fmla="*/ 0 w 266"/>
                    <a:gd name="T51" fmla="*/ 0 h 208"/>
                    <a:gd name="T52" fmla="*/ 0 w 266"/>
                    <a:gd name="T53" fmla="*/ 0 h 208"/>
                    <a:gd name="T54" fmla="*/ 0 w 266"/>
                    <a:gd name="T55" fmla="*/ 0 h 208"/>
                    <a:gd name="T56" fmla="*/ 0 w 266"/>
                    <a:gd name="T57" fmla="*/ 0 h 208"/>
                    <a:gd name="T58" fmla="*/ 0 w 266"/>
                    <a:gd name="T59" fmla="*/ 0 h 208"/>
                    <a:gd name="T60" fmla="*/ 0 w 266"/>
                    <a:gd name="T61" fmla="*/ 0 h 208"/>
                    <a:gd name="T62" fmla="*/ 0 w 266"/>
                    <a:gd name="T63" fmla="*/ 0 h 208"/>
                    <a:gd name="T64" fmla="*/ 0 w 266"/>
                    <a:gd name="T65" fmla="*/ 0 h 208"/>
                    <a:gd name="T66" fmla="*/ 0 w 266"/>
                    <a:gd name="T67" fmla="*/ 0 h 208"/>
                    <a:gd name="T68" fmla="*/ 0 w 266"/>
                    <a:gd name="T69" fmla="*/ 0 h 208"/>
                    <a:gd name="T70" fmla="*/ 0 w 266"/>
                    <a:gd name="T71" fmla="*/ 0 h 208"/>
                    <a:gd name="T72" fmla="*/ 0 w 266"/>
                    <a:gd name="T73" fmla="*/ 0 h 208"/>
                    <a:gd name="T74" fmla="*/ 0 w 266"/>
                    <a:gd name="T75" fmla="*/ 0 h 208"/>
                    <a:gd name="T76" fmla="*/ 0 w 266"/>
                    <a:gd name="T77" fmla="*/ 0 h 208"/>
                    <a:gd name="T78" fmla="*/ 0 w 266"/>
                    <a:gd name="T79" fmla="*/ 0 h 208"/>
                    <a:gd name="T80" fmla="*/ 0 w 266"/>
                    <a:gd name="T81" fmla="*/ 0 h 208"/>
                    <a:gd name="T82" fmla="*/ 0 w 266"/>
                    <a:gd name="T83" fmla="*/ 0 h 208"/>
                    <a:gd name="T84" fmla="*/ 0 w 266"/>
                    <a:gd name="T85" fmla="*/ 0 h 208"/>
                    <a:gd name="T86" fmla="*/ 0 w 266"/>
                    <a:gd name="T87" fmla="*/ 0 h 208"/>
                    <a:gd name="T88" fmla="*/ 0 w 266"/>
                    <a:gd name="T89" fmla="*/ 0 h 208"/>
                    <a:gd name="T90" fmla="*/ 0 w 266"/>
                    <a:gd name="T91" fmla="*/ 0 h 208"/>
                    <a:gd name="T92" fmla="*/ 0 w 266"/>
                    <a:gd name="T93" fmla="*/ 0 h 208"/>
                    <a:gd name="T94" fmla="*/ 0 w 266"/>
                    <a:gd name="T95" fmla="*/ 0 h 208"/>
                    <a:gd name="T96" fmla="*/ 0 w 266"/>
                    <a:gd name="T97" fmla="*/ 0 h 208"/>
                    <a:gd name="T98" fmla="*/ 0 w 266"/>
                    <a:gd name="T99" fmla="*/ 0 h 208"/>
                    <a:gd name="T100" fmla="*/ 0 w 266"/>
                    <a:gd name="T101" fmla="*/ 0 h 208"/>
                    <a:gd name="T102" fmla="*/ 0 w 266"/>
                    <a:gd name="T103" fmla="*/ 0 h 208"/>
                    <a:gd name="T104" fmla="*/ 0 w 266"/>
                    <a:gd name="T105" fmla="*/ 0 h 2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6"/>
                    <a:gd name="T160" fmla="*/ 0 h 208"/>
                    <a:gd name="T161" fmla="*/ 266 w 266"/>
                    <a:gd name="T162" fmla="*/ 208 h 2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6" h="208">
                      <a:moveTo>
                        <a:pt x="24" y="3"/>
                      </a:moveTo>
                      <a:lnTo>
                        <a:pt x="26" y="5"/>
                      </a:lnTo>
                      <a:lnTo>
                        <a:pt x="29" y="8"/>
                      </a:lnTo>
                      <a:lnTo>
                        <a:pt x="31" y="10"/>
                      </a:lnTo>
                      <a:lnTo>
                        <a:pt x="34" y="13"/>
                      </a:lnTo>
                      <a:lnTo>
                        <a:pt x="36" y="16"/>
                      </a:lnTo>
                      <a:lnTo>
                        <a:pt x="37" y="19"/>
                      </a:lnTo>
                      <a:lnTo>
                        <a:pt x="39" y="22"/>
                      </a:lnTo>
                      <a:lnTo>
                        <a:pt x="41" y="25"/>
                      </a:lnTo>
                      <a:lnTo>
                        <a:pt x="42" y="27"/>
                      </a:lnTo>
                      <a:lnTo>
                        <a:pt x="44" y="30"/>
                      </a:lnTo>
                      <a:lnTo>
                        <a:pt x="45" y="33"/>
                      </a:lnTo>
                      <a:lnTo>
                        <a:pt x="47" y="37"/>
                      </a:lnTo>
                      <a:lnTo>
                        <a:pt x="48" y="40"/>
                      </a:lnTo>
                      <a:lnTo>
                        <a:pt x="50" y="43"/>
                      </a:lnTo>
                      <a:lnTo>
                        <a:pt x="52" y="46"/>
                      </a:lnTo>
                      <a:lnTo>
                        <a:pt x="54" y="50"/>
                      </a:lnTo>
                      <a:lnTo>
                        <a:pt x="60" y="58"/>
                      </a:lnTo>
                      <a:lnTo>
                        <a:pt x="67" y="67"/>
                      </a:lnTo>
                      <a:lnTo>
                        <a:pt x="74" y="76"/>
                      </a:lnTo>
                      <a:lnTo>
                        <a:pt x="81" y="85"/>
                      </a:lnTo>
                      <a:lnTo>
                        <a:pt x="88" y="94"/>
                      </a:lnTo>
                      <a:lnTo>
                        <a:pt x="96" y="103"/>
                      </a:lnTo>
                      <a:lnTo>
                        <a:pt x="103" y="112"/>
                      </a:lnTo>
                      <a:lnTo>
                        <a:pt x="111" y="121"/>
                      </a:lnTo>
                      <a:lnTo>
                        <a:pt x="118" y="130"/>
                      </a:lnTo>
                      <a:lnTo>
                        <a:pt x="126" y="138"/>
                      </a:lnTo>
                      <a:lnTo>
                        <a:pt x="135" y="147"/>
                      </a:lnTo>
                      <a:lnTo>
                        <a:pt x="144" y="155"/>
                      </a:lnTo>
                      <a:lnTo>
                        <a:pt x="153" y="162"/>
                      </a:lnTo>
                      <a:lnTo>
                        <a:pt x="163" y="170"/>
                      </a:lnTo>
                      <a:lnTo>
                        <a:pt x="173" y="177"/>
                      </a:lnTo>
                      <a:lnTo>
                        <a:pt x="184" y="184"/>
                      </a:lnTo>
                      <a:lnTo>
                        <a:pt x="185" y="175"/>
                      </a:lnTo>
                      <a:lnTo>
                        <a:pt x="184" y="168"/>
                      </a:lnTo>
                      <a:lnTo>
                        <a:pt x="183" y="160"/>
                      </a:lnTo>
                      <a:lnTo>
                        <a:pt x="180" y="153"/>
                      </a:lnTo>
                      <a:lnTo>
                        <a:pt x="177" y="146"/>
                      </a:lnTo>
                      <a:lnTo>
                        <a:pt x="173" y="139"/>
                      </a:lnTo>
                      <a:lnTo>
                        <a:pt x="168" y="133"/>
                      </a:lnTo>
                      <a:lnTo>
                        <a:pt x="164" y="126"/>
                      </a:lnTo>
                      <a:lnTo>
                        <a:pt x="158" y="119"/>
                      </a:lnTo>
                      <a:lnTo>
                        <a:pt x="153" y="112"/>
                      </a:lnTo>
                      <a:lnTo>
                        <a:pt x="149" y="106"/>
                      </a:lnTo>
                      <a:lnTo>
                        <a:pt x="145" y="100"/>
                      </a:lnTo>
                      <a:lnTo>
                        <a:pt x="141" y="93"/>
                      </a:lnTo>
                      <a:lnTo>
                        <a:pt x="139" y="86"/>
                      </a:lnTo>
                      <a:lnTo>
                        <a:pt x="138" y="80"/>
                      </a:lnTo>
                      <a:lnTo>
                        <a:pt x="138" y="73"/>
                      </a:lnTo>
                      <a:lnTo>
                        <a:pt x="139" y="73"/>
                      </a:lnTo>
                      <a:lnTo>
                        <a:pt x="140" y="73"/>
                      </a:lnTo>
                      <a:lnTo>
                        <a:pt x="140" y="72"/>
                      </a:lnTo>
                      <a:lnTo>
                        <a:pt x="141" y="72"/>
                      </a:lnTo>
                      <a:lnTo>
                        <a:pt x="142" y="72"/>
                      </a:lnTo>
                      <a:lnTo>
                        <a:pt x="143" y="71"/>
                      </a:lnTo>
                      <a:lnTo>
                        <a:pt x="144" y="71"/>
                      </a:lnTo>
                      <a:lnTo>
                        <a:pt x="145" y="70"/>
                      </a:lnTo>
                      <a:lnTo>
                        <a:pt x="146" y="70"/>
                      </a:lnTo>
                      <a:lnTo>
                        <a:pt x="147" y="70"/>
                      </a:lnTo>
                      <a:lnTo>
                        <a:pt x="148" y="70"/>
                      </a:lnTo>
                      <a:lnTo>
                        <a:pt x="149" y="70"/>
                      </a:lnTo>
                      <a:lnTo>
                        <a:pt x="150" y="71"/>
                      </a:lnTo>
                      <a:lnTo>
                        <a:pt x="151" y="71"/>
                      </a:lnTo>
                      <a:lnTo>
                        <a:pt x="152" y="73"/>
                      </a:lnTo>
                      <a:lnTo>
                        <a:pt x="153" y="73"/>
                      </a:lnTo>
                      <a:lnTo>
                        <a:pt x="154" y="73"/>
                      </a:lnTo>
                      <a:lnTo>
                        <a:pt x="155" y="73"/>
                      </a:lnTo>
                      <a:lnTo>
                        <a:pt x="155" y="72"/>
                      </a:lnTo>
                      <a:lnTo>
                        <a:pt x="156" y="72"/>
                      </a:lnTo>
                      <a:lnTo>
                        <a:pt x="156" y="71"/>
                      </a:lnTo>
                      <a:lnTo>
                        <a:pt x="156" y="70"/>
                      </a:lnTo>
                      <a:lnTo>
                        <a:pt x="157" y="69"/>
                      </a:lnTo>
                      <a:lnTo>
                        <a:pt x="158" y="69"/>
                      </a:lnTo>
                      <a:lnTo>
                        <a:pt x="158" y="70"/>
                      </a:lnTo>
                      <a:lnTo>
                        <a:pt x="159" y="71"/>
                      </a:lnTo>
                      <a:lnTo>
                        <a:pt x="161" y="71"/>
                      </a:lnTo>
                      <a:lnTo>
                        <a:pt x="162" y="70"/>
                      </a:lnTo>
                      <a:lnTo>
                        <a:pt x="163" y="70"/>
                      </a:lnTo>
                      <a:lnTo>
                        <a:pt x="163" y="69"/>
                      </a:lnTo>
                      <a:lnTo>
                        <a:pt x="163" y="68"/>
                      </a:lnTo>
                      <a:lnTo>
                        <a:pt x="163" y="67"/>
                      </a:lnTo>
                      <a:lnTo>
                        <a:pt x="163" y="66"/>
                      </a:lnTo>
                      <a:lnTo>
                        <a:pt x="164" y="66"/>
                      </a:lnTo>
                      <a:lnTo>
                        <a:pt x="163" y="65"/>
                      </a:lnTo>
                      <a:lnTo>
                        <a:pt x="162" y="65"/>
                      </a:lnTo>
                      <a:lnTo>
                        <a:pt x="161" y="65"/>
                      </a:lnTo>
                      <a:lnTo>
                        <a:pt x="161" y="66"/>
                      </a:lnTo>
                      <a:lnTo>
                        <a:pt x="159" y="66"/>
                      </a:lnTo>
                      <a:lnTo>
                        <a:pt x="159" y="67"/>
                      </a:lnTo>
                      <a:lnTo>
                        <a:pt x="158" y="65"/>
                      </a:lnTo>
                      <a:lnTo>
                        <a:pt x="159" y="65"/>
                      </a:lnTo>
                      <a:lnTo>
                        <a:pt x="159" y="64"/>
                      </a:lnTo>
                      <a:lnTo>
                        <a:pt x="161" y="63"/>
                      </a:lnTo>
                      <a:lnTo>
                        <a:pt x="162" y="63"/>
                      </a:lnTo>
                      <a:lnTo>
                        <a:pt x="163" y="62"/>
                      </a:lnTo>
                      <a:lnTo>
                        <a:pt x="164" y="62"/>
                      </a:lnTo>
                      <a:lnTo>
                        <a:pt x="165" y="61"/>
                      </a:lnTo>
                      <a:lnTo>
                        <a:pt x="166" y="60"/>
                      </a:lnTo>
                      <a:lnTo>
                        <a:pt x="165" y="59"/>
                      </a:lnTo>
                      <a:lnTo>
                        <a:pt x="165" y="58"/>
                      </a:lnTo>
                      <a:lnTo>
                        <a:pt x="164" y="57"/>
                      </a:lnTo>
                      <a:lnTo>
                        <a:pt x="163" y="55"/>
                      </a:lnTo>
                      <a:lnTo>
                        <a:pt x="164" y="54"/>
                      </a:lnTo>
                      <a:lnTo>
                        <a:pt x="164" y="53"/>
                      </a:lnTo>
                      <a:lnTo>
                        <a:pt x="164" y="52"/>
                      </a:lnTo>
                      <a:lnTo>
                        <a:pt x="165" y="51"/>
                      </a:lnTo>
                      <a:lnTo>
                        <a:pt x="166" y="51"/>
                      </a:lnTo>
                      <a:lnTo>
                        <a:pt x="167" y="50"/>
                      </a:lnTo>
                      <a:lnTo>
                        <a:pt x="168" y="50"/>
                      </a:lnTo>
                      <a:lnTo>
                        <a:pt x="170" y="50"/>
                      </a:lnTo>
                      <a:lnTo>
                        <a:pt x="171" y="50"/>
                      </a:lnTo>
                      <a:lnTo>
                        <a:pt x="173" y="50"/>
                      </a:lnTo>
                      <a:lnTo>
                        <a:pt x="174" y="50"/>
                      </a:lnTo>
                      <a:lnTo>
                        <a:pt x="176" y="50"/>
                      </a:lnTo>
                      <a:lnTo>
                        <a:pt x="178" y="50"/>
                      </a:lnTo>
                      <a:lnTo>
                        <a:pt x="180" y="50"/>
                      </a:lnTo>
                      <a:lnTo>
                        <a:pt x="182" y="51"/>
                      </a:lnTo>
                      <a:lnTo>
                        <a:pt x="189" y="51"/>
                      </a:lnTo>
                      <a:lnTo>
                        <a:pt x="197" y="52"/>
                      </a:lnTo>
                      <a:lnTo>
                        <a:pt x="203" y="54"/>
                      </a:lnTo>
                      <a:lnTo>
                        <a:pt x="210" y="56"/>
                      </a:lnTo>
                      <a:lnTo>
                        <a:pt x="216" y="59"/>
                      </a:lnTo>
                      <a:lnTo>
                        <a:pt x="222" y="63"/>
                      </a:lnTo>
                      <a:lnTo>
                        <a:pt x="228" y="67"/>
                      </a:lnTo>
                      <a:lnTo>
                        <a:pt x="233" y="71"/>
                      </a:lnTo>
                      <a:lnTo>
                        <a:pt x="238" y="76"/>
                      </a:lnTo>
                      <a:lnTo>
                        <a:pt x="242" y="81"/>
                      </a:lnTo>
                      <a:lnTo>
                        <a:pt x="247" y="86"/>
                      </a:lnTo>
                      <a:lnTo>
                        <a:pt x="251" y="91"/>
                      </a:lnTo>
                      <a:lnTo>
                        <a:pt x="254" y="97"/>
                      </a:lnTo>
                      <a:lnTo>
                        <a:pt x="258" y="102"/>
                      </a:lnTo>
                      <a:lnTo>
                        <a:pt x="261" y="107"/>
                      </a:lnTo>
                      <a:lnTo>
                        <a:pt x="264" y="112"/>
                      </a:lnTo>
                      <a:lnTo>
                        <a:pt x="264" y="115"/>
                      </a:lnTo>
                      <a:lnTo>
                        <a:pt x="265" y="119"/>
                      </a:lnTo>
                      <a:lnTo>
                        <a:pt x="265" y="123"/>
                      </a:lnTo>
                      <a:lnTo>
                        <a:pt x="266" y="127"/>
                      </a:lnTo>
                      <a:lnTo>
                        <a:pt x="266" y="131"/>
                      </a:lnTo>
                      <a:lnTo>
                        <a:pt x="266" y="135"/>
                      </a:lnTo>
                      <a:lnTo>
                        <a:pt x="265" y="139"/>
                      </a:lnTo>
                      <a:lnTo>
                        <a:pt x="265" y="143"/>
                      </a:lnTo>
                      <a:lnTo>
                        <a:pt x="264" y="147"/>
                      </a:lnTo>
                      <a:lnTo>
                        <a:pt x="263" y="151"/>
                      </a:lnTo>
                      <a:lnTo>
                        <a:pt x="261" y="154"/>
                      </a:lnTo>
                      <a:lnTo>
                        <a:pt x="259" y="157"/>
                      </a:lnTo>
                      <a:lnTo>
                        <a:pt x="257" y="160"/>
                      </a:lnTo>
                      <a:lnTo>
                        <a:pt x="254" y="163"/>
                      </a:lnTo>
                      <a:lnTo>
                        <a:pt x="250" y="165"/>
                      </a:lnTo>
                      <a:lnTo>
                        <a:pt x="247" y="167"/>
                      </a:lnTo>
                      <a:lnTo>
                        <a:pt x="244" y="167"/>
                      </a:lnTo>
                      <a:lnTo>
                        <a:pt x="242" y="167"/>
                      </a:lnTo>
                      <a:lnTo>
                        <a:pt x="240" y="168"/>
                      </a:lnTo>
                      <a:lnTo>
                        <a:pt x="238" y="168"/>
                      </a:lnTo>
                      <a:lnTo>
                        <a:pt x="235" y="168"/>
                      </a:lnTo>
                      <a:lnTo>
                        <a:pt x="233" y="168"/>
                      </a:lnTo>
                      <a:lnTo>
                        <a:pt x="231" y="169"/>
                      </a:lnTo>
                      <a:lnTo>
                        <a:pt x="229" y="169"/>
                      </a:lnTo>
                      <a:lnTo>
                        <a:pt x="226" y="169"/>
                      </a:lnTo>
                      <a:lnTo>
                        <a:pt x="224" y="169"/>
                      </a:lnTo>
                      <a:lnTo>
                        <a:pt x="222" y="168"/>
                      </a:lnTo>
                      <a:lnTo>
                        <a:pt x="219" y="168"/>
                      </a:lnTo>
                      <a:lnTo>
                        <a:pt x="217" y="168"/>
                      </a:lnTo>
                      <a:lnTo>
                        <a:pt x="215" y="167"/>
                      </a:lnTo>
                      <a:lnTo>
                        <a:pt x="213" y="166"/>
                      </a:lnTo>
                      <a:lnTo>
                        <a:pt x="211" y="166"/>
                      </a:lnTo>
                      <a:lnTo>
                        <a:pt x="211" y="168"/>
                      </a:lnTo>
                      <a:lnTo>
                        <a:pt x="211" y="170"/>
                      </a:lnTo>
                      <a:lnTo>
                        <a:pt x="212" y="172"/>
                      </a:lnTo>
                      <a:lnTo>
                        <a:pt x="212" y="175"/>
                      </a:lnTo>
                      <a:lnTo>
                        <a:pt x="213" y="177"/>
                      </a:lnTo>
                      <a:lnTo>
                        <a:pt x="213" y="179"/>
                      </a:lnTo>
                      <a:lnTo>
                        <a:pt x="214" y="182"/>
                      </a:lnTo>
                      <a:lnTo>
                        <a:pt x="215" y="184"/>
                      </a:lnTo>
                      <a:lnTo>
                        <a:pt x="215" y="187"/>
                      </a:lnTo>
                      <a:lnTo>
                        <a:pt x="215" y="189"/>
                      </a:lnTo>
                      <a:lnTo>
                        <a:pt x="216" y="191"/>
                      </a:lnTo>
                      <a:lnTo>
                        <a:pt x="216" y="194"/>
                      </a:lnTo>
                      <a:lnTo>
                        <a:pt x="216" y="196"/>
                      </a:lnTo>
                      <a:lnTo>
                        <a:pt x="215" y="198"/>
                      </a:lnTo>
                      <a:lnTo>
                        <a:pt x="214" y="200"/>
                      </a:lnTo>
                      <a:lnTo>
                        <a:pt x="214" y="202"/>
                      </a:lnTo>
                      <a:lnTo>
                        <a:pt x="212" y="203"/>
                      </a:lnTo>
                      <a:lnTo>
                        <a:pt x="211" y="204"/>
                      </a:lnTo>
                      <a:lnTo>
                        <a:pt x="209" y="205"/>
                      </a:lnTo>
                      <a:lnTo>
                        <a:pt x="207" y="206"/>
                      </a:lnTo>
                      <a:lnTo>
                        <a:pt x="206" y="207"/>
                      </a:lnTo>
                      <a:lnTo>
                        <a:pt x="204" y="207"/>
                      </a:lnTo>
                      <a:lnTo>
                        <a:pt x="202" y="208"/>
                      </a:lnTo>
                      <a:lnTo>
                        <a:pt x="200" y="208"/>
                      </a:lnTo>
                      <a:lnTo>
                        <a:pt x="198" y="208"/>
                      </a:lnTo>
                      <a:lnTo>
                        <a:pt x="196" y="208"/>
                      </a:lnTo>
                      <a:lnTo>
                        <a:pt x="194" y="208"/>
                      </a:lnTo>
                      <a:lnTo>
                        <a:pt x="191" y="208"/>
                      </a:lnTo>
                      <a:lnTo>
                        <a:pt x="189" y="208"/>
                      </a:lnTo>
                      <a:lnTo>
                        <a:pt x="187" y="207"/>
                      </a:lnTo>
                      <a:lnTo>
                        <a:pt x="185" y="207"/>
                      </a:lnTo>
                      <a:lnTo>
                        <a:pt x="183" y="207"/>
                      </a:lnTo>
                      <a:lnTo>
                        <a:pt x="177" y="203"/>
                      </a:lnTo>
                      <a:lnTo>
                        <a:pt x="172" y="200"/>
                      </a:lnTo>
                      <a:lnTo>
                        <a:pt x="166" y="197"/>
                      </a:lnTo>
                      <a:lnTo>
                        <a:pt x="161" y="193"/>
                      </a:lnTo>
                      <a:lnTo>
                        <a:pt x="154" y="190"/>
                      </a:lnTo>
                      <a:lnTo>
                        <a:pt x="149" y="187"/>
                      </a:lnTo>
                      <a:lnTo>
                        <a:pt x="143" y="183"/>
                      </a:lnTo>
                      <a:lnTo>
                        <a:pt x="138" y="180"/>
                      </a:lnTo>
                      <a:lnTo>
                        <a:pt x="133" y="176"/>
                      </a:lnTo>
                      <a:lnTo>
                        <a:pt x="128" y="172"/>
                      </a:lnTo>
                      <a:lnTo>
                        <a:pt x="123" y="168"/>
                      </a:lnTo>
                      <a:lnTo>
                        <a:pt x="119" y="164"/>
                      </a:lnTo>
                      <a:lnTo>
                        <a:pt x="114" y="160"/>
                      </a:lnTo>
                      <a:lnTo>
                        <a:pt x="110" y="155"/>
                      </a:lnTo>
                      <a:lnTo>
                        <a:pt x="106" y="151"/>
                      </a:lnTo>
                      <a:lnTo>
                        <a:pt x="103" y="146"/>
                      </a:lnTo>
                      <a:lnTo>
                        <a:pt x="96" y="138"/>
                      </a:lnTo>
                      <a:lnTo>
                        <a:pt x="88" y="130"/>
                      </a:lnTo>
                      <a:lnTo>
                        <a:pt x="81" y="121"/>
                      </a:lnTo>
                      <a:lnTo>
                        <a:pt x="74" y="113"/>
                      </a:lnTo>
                      <a:lnTo>
                        <a:pt x="67" y="105"/>
                      </a:lnTo>
                      <a:lnTo>
                        <a:pt x="60" y="97"/>
                      </a:lnTo>
                      <a:lnTo>
                        <a:pt x="53" y="89"/>
                      </a:lnTo>
                      <a:lnTo>
                        <a:pt x="46" y="81"/>
                      </a:lnTo>
                      <a:lnTo>
                        <a:pt x="40" y="73"/>
                      </a:lnTo>
                      <a:lnTo>
                        <a:pt x="33" y="64"/>
                      </a:lnTo>
                      <a:lnTo>
                        <a:pt x="27" y="56"/>
                      </a:lnTo>
                      <a:lnTo>
                        <a:pt x="21" y="47"/>
                      </a:lnTo>
                      <a:lnTo>
                        <a:pt x="15" y="38"/>
                      </a:lnTo>
                      <a:lnTo>
                        <a:pt x="10" y="30"/>
                      </a:lnTo>
                      <a:lnTo>
                        <a:pt x="5" y="21"/>
                      </a:lnTo>
                      <a:lnTo>
                        <a:pt x="1" y="12"/>
                      </a:lnTo>
                      <a:lnTo>
                        <a:pt x="0" y="9"/>
                      </a:lnTo>
                      <a:lnTo>
                        <a:pt x="0" y="7"/>
                      </a:lnTo>
                      <a:lnTo>
                        <a:pt x="1" y="5"/>
                      </a:lnTo>
                      <a:lnTo>
                        <a:pt x="1" y="3"/>
                      </a:lnTo>
                      <a:lnTo>
                        <a:pt x="2" y="2"/>
                      </a:lnTo>
                      <a:lnTo>
                        <a:pt x="3" y="1"/>
                      </a:lnTo>
                      <a:lnTo>
                        <a:pt x="5" y="0"/>
                      </a:lnTo>
                      <a:lnTo>
                        <a:pt x="6" y="0"/>
                      </a:lnTo>
                      <a:lnTo>
                        <a:pt x="8" y="0"/>
                      </a:lnTo>
                      <a:lnTo>
                        <a:pt x="10" y="0"/>
                      </a:lnTo>
                      <a:lnTo>
                        <a:pt x="12" y="0"/>
                      </a:lnTo>
                      <a:lnTo>
                        <a:pt x="14" y="0"/>
                      </a:lnTo>
                      <a:lnTo>
                        <a:pt x="16" y="1"/>
                      </a:lnTo>
                      <a:lnTo>
                        <a:pt x="18" y="1"/>
                      </a:lnTo>
                      <a:lnTo>
                        <a:pt x="21" y="2"/>
                      </a:lnTo>
                      <a:lnTo>
                        <a:pt x="24" y="3"/>
                      </a:lnTo>
                      <a:close/>
                      <a:moveTo>
                        <a:pt x="177" y="72"/>
                      </a:moveTo>
                      <a:lnTo>
                        <a:pt x="176" y="72"/>
                      </a:lnTo>
                      <a:lnTo>
                        <a:pt x="176" y="73"/>
                      </a:lnTo>
                      <a:lnTo>
                        <a:pt x="175" y="74"/>
                      </a:lnTo>
                      <a:lnTo>
                        <a:pt x="175" y="75"/>
                      </a:lnTo>
                      <a:lnTo>
                        <a:pt x="174" y="75"/>
                      </a:lnTo>
                      <a:lnTo>
                        <a:pt x="174" y="76"/>
                      </a:lnTo>
                      <a:lnTo>
                        <a:pt x="173" y="76"/>
                      </a:lnTo>
                      <a:lnTo>
                        <a:pt x="173" y="77"/>
                      </a:lnTo>
                      <a:lnTo>
                        <a:pt x="172" y="77"/>
                      </a:lnTo>
                      <a:lnTo>
                        <a:pt x="172" y="78"/>
                      </a:lnTo>
                      <a:lnTo>
                        <a:pt x="173" y="81"/>
                      </a:lnTo>
                      <a:lnTo>
                        <a:pt x="175" y="85"/>
                      </a:lnTo>
                      <a:lnTo>
                        <a:pt x="177" y="89"/>
                      </a:lnTo>
                      <a:lnTo>
                        <a:pt x="178" y="93"/>
                      </a:lnTo>
                      <a:lnTo>
                        <a:pt x="180" y="97"/>
                      </a:lnTo>
                      <a:lnTo>
                        <a:pt x="182" y="101"/>
                      </a:lnTo>
                      <a:lnTo>
                        <a:pt x="184" y="105"/>
                      </a:lnTo>
                      <a:lnTo>
                        <a:pt x="186" y="109"/>
                      </a:lnTo>
                      <a:lnTo>
                        <a:pt x="189" y="113"/>
                      </a:lnTo>
                      <a:lnTo>
                        <a:pt x="191" y="117"/>
                      </a:lnTo>
                      <a:lnTo>
                        <a:pt x="194" y="121"/>
                      </a:lnTo>
                      <a:lnTo>
                        <a:pt x="197" y="126"/>
                      </a:lnTo>
                      <a:lnTo>
                        <a:pt x="200" y="130"/>
                      </a:lnTo>
                      <a:lnTo>
                        <a:pt x="204" y="133"/>
                      </a:lnTo>
                      <a:lnTo>
                        <a:pt x="207" y="137"/>
                      </a:lnTo>
                      <a:lnTo>
                        <a:pt x="212" y="141"/>
                      </a:lnTo>
                      <a:lnTo>
                        <a:pt x="213" y="141"/>
                      </a:lnTo>
                      <a:lnTo>
                        <a:pt x="214" y="142"/>
                      </a:lnTo>
                      <a:lnTo>
                        <a:pt x="215" y="142"/>
                      </a:lnTo>
                      <a:lnTo>
                        <a:pt x="216" y="142"/>
                      </a:lnTo>
                      <a:lnTo>
                        <a:pt x="217" y="143"/>
                      </a:lnTo>
                      <a:lnTo>
                        <a:pt x="219" y="143"/>
                      </a:lnTo>
                      <a:lnTo>
                        <a:pt x="220" y="143"/>
                      </a:lnTo>
                      <a:lnTo>
                        <a:pt x="221" y="143"/>
                      </a:lnTo>
                      <a:lnTo>
                        <a:pt x="222" y="143"/>
                      </a:lnTo>
                      <a:lnTo>
                        <a:pt x="223" y="143"/>
                      </a:lnTo>
                      <a:lnTo>
                        <a:pt x="224" y="143"/>
                      </a:lnTo>
                      <a:lnTo>
                        <a:pt x="225" y="143"/>
                      </a:lnTo>
                      <a:lnTo>
                        <a:pt x="226" y="142"/>
                      </a:lnTo>
                      <a:lnTo>
                        <a:pt x="226" y="141"/>
                      </a:lnTo>
                      <a:lnTo>
                        <a:pt x="227" y="141"/>
                      </a:lnTo>
                      <a:lnTo>
                        <a:pt x="228" y="140"/>
                      </a:lnTo>
                      <a:lnTo>
                        <a:pt x="229" y="136"/>
                      </a:lnTo>
                      <a:lnTo>
                        <a:pt x="230" y="132"/>
                      </a:lnTo>
                      <a:lnTo>
                        <a:pt x="230" y="128"/>
                      </a:lnTo>
                      <a:lnTo>
                        <a:pt x="230" y="124"/>
                      </a:lnTo>
                      <a:lnTo>
                        <a:pt x="230" y="119"/>
                      </a:lnTo>
                      <a:lnTo>
                        <a:pt x="229" y="115"/>
                      </a:lnTo>
                      <a:lnTo>
                        <a:pt x="228" y="111"/>
                      </a:lnTo>
                      <a:lnTo>
                        <a:pt x="227" y="107"/>
                      </a:lnTo>
                      <a:lnTo>
                        <a:pt x="225" y="103"/>
                      </a:lnTo>
                      <a:lnTo>
                        <a:pt x="223" y="99"/>
                      </a:lnTo>
                      <a:lnTo>
                        <a:pt x="221" y="95"/>
                      </a:lnTo>
                      <a:lnTo>
                        <a:pt x="218" y="91"/>
                      </a:lnTo>
                      <a:lnTo>
                        <a:pt x="215" y="87"/>
                      </a:lnTo>
                      <a:lnTo>
                        <a:pt x="211" y="84"/>
                      </a:lnTo>
                      <a:lnTo>
                        <a:pt x="208" y="80"/>
                      </a:lnTo>
                      <a:lnTo>
                        <a:pt x="204" y="77"/>
                      </a:lnTo>
                      <a:lnTo>
                        <a:pt x="202" y="76"/>
                      </a:lnTo>
                      <a:lnTo>
                        <a:pt x="200" y="75"/>
                      </a:lnTo>
                      <a:lnTo>
                        <a:pt x="199" y="74"/>
                      </a:lnTo>
                      <a:lnTo>
                        <a:pt x="197" y="73"/>
                      </a:lnTo>
                      <a:lnTo>
                        <a:pt x="195" y="72"/>
                      </a:lnTo>
                      <a:lnTo>
                        <a:pt x="194" y="71"/>
                      </a:lnTo>
                      <a:lnTo>
                        <a:pt x="192" y="71"/>
                      </a:lnTo>
                      <a:lnTo>
                        <a:pt x="190" y="70"/>
                      </a:lnTo>
                      <a:lnTo>
                        <a:pt x="188" y="70"/>
                      </a:lnTo>
                      <a:lnTo>
                        <a:pt x="186" y="70"/>
                      </a:lnTo>
                      <a:lnTo>
                        <a:pt x="185" y="69"/>
                      </a:lnTo>
                      <a:lnTo>
                        <a:pt x="183" y="69"/>
                      </a:lnTo>
                      <a:lnTo>
                        <a:pt x="181" y="70"/>
                      </a:lnTo>
                      <a:lnTo>
                        <a:pt x="180" y="70"/>
                      </a:lnTo>
                      <a:lnTo>
                        <a:pt x="178" y="71"/>
                      </a:lnTo>
                      <a:lnTo>
                        <a:pt x="177" y="72"/>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3" name="Freeform 53"/>
                <p:cNvSpPr>
                  <a:spLocks noEditPoints="1"/>
                </p:cNvSpPr>
                <p:nvPr/>
              </p:nvSpPr>
              <p:spPr bwMode="auto">
                <a:xfrm>
                  <a:off x="2063" y="3244"/>
                  <a:ext cx="31" cy="31"/>
                </a:xfrm>
                <a:custGeom>
                  <a:avLst/>
                  <a:gdLst>
                    <a:gd name="T0" fmla="*/ 0 w 298"/>
                    <a:gd name="T1" fmla="*/ 0 h 359"/>
                    <a:gd name="T2" fmla="*/ 0 w 298"/>
                    <a:gd name="T3" fmla="*/ 0 h 359"/>
                    <a:gd name="T4" fmla="*/ 0 w 298"/>
                    <a:gd name="T5" fmla="*/ 0 h 359"/>
                    <a:gd name="T6" fmla="*/ 0 w 298"/>
                    <a:gd name="T7" fmla="*/ 0 h 359"/>
                    <a:gd name="T8" fmla="*/ 0 w 298"/>
                    <a:gd name="T9" fmla="*/ 0 h 359"/>
                    <a:gd name="T10" fmla="*/ 0 w 298"/>
                    <a:gd name="T11" fmla="*/ 0 h 359"/>
                    <a:gd name="T12" fmla="*/ 0 w 298"/>
                    <a:gd name="T13" fmla="*/ 0 h 359"/>
                    <a:gd name="T14" fmla="*/ 0 w 298"/>
                    <a:gd name="T15" fmla="*/ 0 h 359"/>
                    <a:gd name="T16" fmla="*/ 0 w 298"/>
                    <a:gd name="T17" fmla="*/ 0 h 359"/>
                    <a:gd name="T18" fmla="*/ 0 w 298"/>
                    <a:gd name="T19" fmla="*/ 0 h 359"/>
                    <a:gd name="T20" fmla="*/ 0 w 298"/>
                    <a:gd name="T21" fmla="*/ 0 h 359"/>
                    <a:gd name="T22" fmla="*/ 0 w 298"/>
                    <a:gd name="T23" fmla="*/ 0 h 359"/>
                    <a:gd name="T24" fmla="*/ 0 w 298"/>
                    <a:gd name="T25" fmla="*/ 0 h 359"/>
                    <a:gd name="T26" fmla="*/ 0 w 298"/>
                    <a:gd name="T27" fmla="*/ 0 h 359"/>
                    <a:gd name="T28" fmla="*/ 0 w 298"/>
                    <a:gd name="T29" fmla="*/ 0 h 359"/>
                    <a:gd name="T30" fmla="*/ 0 w 298"/>
                    <a:gd name="T31" fmla="*/ 0 h 359"/>
                    <a:gd name="T32" fmla="*/ 0 w 298"/>
                    <a:gd name="T33" fmla="*/ 0 h 359"/>
                    <a:gd name="T34" fmla="*/ 0 w 298"/>
                    <a:gd name="T35" fmla="*/ 0 h 359"/>
                    <a:gd name="T36" fmla="*/ 0 w 298"/>
                    <a:gd name="T37" fmla="*/ 0 h 359"/>
                    <a:gd name="T38" fmla="*/ 0 w 298"/>
                    <a:gd name="T39" fmla="*/ 0 h 359"/>
                    <a:gd name="T40" fmla="*/ 0 w 298"/>
                    <a:gd name="T41" fmla="*/ 0 h 359"/>
                    <a:gd name="T42" fmla="*/ 0 w 298"/>
                    <a:gd name="T43" fmla="*/ 0 h 359"/>
                    <a:gd name="T44" fmla="*/ 0 w 298"/>
                    <a:gd name="T45" fmla="*/ 0 h 359"/>
                    <a:gd name="T46" fmla="*/ 0 w 298"/>
                    <a:gd name="T47" fmla="*/ 0 h 359"/>
                    <a:gd name="T48" fmla="*/ 0 w 298"/>
                    <a:gd name="T49" fmla="*/ 0 h 359"/>
                    <a:gd name="T50" fmla="*/ 0 w 298"/>
                    <a:gd name="T51" fmla="*/ 0 h 359"/>
                    <a:gd name="T52" fmla="*/ 0 w 298"/>
                    <a:gd name="T53" fmla="*/ 0 h 359"/>
                    <a:gd name="T54" fmla="*/ 0 w 298"/>
                    <a:gd name="T55" fmla="*/ 0 h 359"/>
                    <a:gd name="T56" fmla="*/ 0 w 298"/>
                    <a:gd name="T57" fmla="*/ 0 h 359"/>
                    <a:gd name="T58" fmla="*/ 0 w 298"/>
                    <a:gd name="T59" fmla="*/ 0 h 359"/>
                    <a:gd name="T60" fmla="*/ 0 w 298"/>
                    <a:gd name="T61" fmla="*/ 0 h 359"/>
                    <a:gd name="T62" fmla="*/ 0 w 298"/>
                    <a:gd name="T63" fmla="*/ 0 h 359"/>
                    <a:gd name="T64" fmla="*/ 0 w 298"/>
                    <a:gd name="T65" fmla="*/ 0 h 359"/>
                    <a:gd name="T66" fmla="*/ 0 w 298"/>
                    <a:gd name="T67" fmla="*/ 0 h 359"/>
                    <a:gd name="T68" fmla="*/ 0 w 298"/>
                    <a:gd name="T69" fmla="*/ 0 h 359"/>
                    <a:gd name="T70" fmla="*/ 0 w 298"/>
                    <a:gd name="T71" fmla="*/ 0 h 359"/>
                    <a:gd name="T72" fmla="*/ 0 w 298"/>
                    <a:gd name="T73" fmla="*/ 0 h 359"/>
                    <a:gd name="T74" fmla="*/ 0 w 298"/>
                    <a:gd name="T75" fmla="*/ 0 h 359"/>
                    <a:gd name="T76" fmla="*/ 0 w 298"/>
                    <a:gd name="T77" fmla="*/ 0 h 359"/>
                    <a:gd name="T78" fmla="*/ 0 w 298"/>
                    <a:gd name="T79" fmla="*/ 0 h 359"/>
                    <a:gd name="T80" fmla="*/ 0 w 298"/>
                    <a:gd name="T81" fmla="*/ 0 h 359"/>
                    <a:gd name="T82" fmla="*/ 0 w 298"/>
                    <a:gd name="T83" fmla="*/ 0 h 359"/>
                    <a:gd name="T84" fmla="*/ 0 w 298"/>
                    <a:gd name="T85" fmla="*/ 0 h 359"/>
                    <a:gd name="T86" fmla="*/ 0 w 298"/>
                    <a:gd name="T87" fmla="*/ 0 h 359"/>
                    <a:gd name="T88" fmla="*/ 0 w 298"/>
                    <a:gd name="T89" fmla="*/ 0 h 359"/>
                    <a:gd name="T90" fmla="*/ 0 w 298"/>
                    <a:gd name="T91" fmla="*/ 0 h 359"/>
                    <a:gd name="T92" fmla="*/ 0 w 298"/>
                    <a:gd name="T93" fmla="*/ 0 h 359"/>
                    <a:gd name="T94" fmla="*/ 0 w 298"/>
                    <a:gd name="T95" fmla="*/ 0 h 359"/>
                    <a:gd name="T96" fmla="*/ 0 w 298"/>
                    <a:gd name="T97" fmla="*/ 0 h 359"/>
                    <a:gd name="T98" fmla="*/ 0 w 298"/>
                    <a:gd name="T99" fmla="*/ 0 h 359"/>
                    <a:gd name="T100" fmla="*/ 0 w 298"/>
                    <a:gd name="T101" fmla="*/ 0 h 359"/>
                    <a:gd name="T102" fmla="*/ 0 w 298"/>
                    <a:gd name="T103" fmla="*/ 0 h 359"/>
                    <a:gd name="T104" fmla="*/ 0 w 298"/>
                    <a:gd name="T105" fmla="*/ 0 h 359"/>
                    <a:gd name="T106" fmla="*/ 0 w 298"/>
                    <a:gd name="T107" fmla="*/ 0 h 359"/>
                    <a:gd name="T108" fmla="*/ 0 w 298"/>
                    <a:gd name="T109" fmla="*/ 0 h 359"/>
                    <a:gd name="T110" fmla="*/ 0 w 298"/>
                    <a:gd name="T111" fmla="*/ 0 h 359"/>
                    <a:gd name="T112" fmla="*/ 0 w 298"/>
                    <a:gd name="T113" fmla="*/ 0 h 359"/>
                    <a:gd name="T114" fmla="*/ 0 w 298"/>
                    <a:gd name="T115" fmla="*/ 0 h 359"/>
                    <a:gd name="T116" fmla="*/ 0 w 298"/>
                    <a:gd name="T117" fmla="*/ 0 h 3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8"/>
                    <a:gd name="T178" fmla="*/ 0 h 359"/>
                    <a:gd name="T179" fmla="*/ 298 w 298"/>
                    <a:gd name="T180" fmla="*/ 359 h 35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8" h="359">
                      <a:moveTo>
                        <a:pt x="288" y="176"/>
                      </a:moveTo>
                      <a:lnTo>
                        <a:pt x="284" y="175"/>
                      </a:lnTo>
                      <a:lnTo>
                        <a:pt x="280" y="175"/>
                      </a:lnTo>
                      <a:lnTo>
                        <a:pt x="277" y="174"/>
                      </a:lnTo>
                      <a:lnTo>
                        <a:pt x="273" y="173"/>
                      </a:lnTo>
                      <a:lnTo>
                        <a:pt x="270" y="171"/>
                      </a:lnTo>
                      <a:lnTo>
                        <a:pt x="267" y="170"/>
                      </a:lnTo>
                      <a:lnTo>
                        <a:pt x="263" y="168"/>
                      </a:lnTo>
                      <a:lnTo>
                        <a:pt x="260" y="166"/>
                      </a:lnTo>
                      <a:lnTo>
                        <a:pt x="257" y="164"/>
                      </a:lnTo>
                      <a:lnTo>
                        <a:pt x="254" y="163"/>
                      </a:lnTo>
                      <a:lnTo>
                        <a:pt x="252" y="161"/>
                      </a:lnTo>
                      <a:lnTo>
                        <a:pt x="249" y="158"/>
                      </a:lnTo>
                      <a:lnTo>
                        <a:pt x="246" y="156"/>
                      </a:lnTo>
                      <a:lnTo>
                        <a:pt x="244" y="154"/>
                      </a:lnTo>
                      <a:lnTo>
                        <a:pt x="241" y="152"/>
                      </a:lnTo>
                      <a:lnTo>
                        <a:pt x="239" y="151"/>
                      </a:lnTo>
                      <a:lnTo>
                        <a:pt x="240" y="152"/>
                      </a:lnTo>
                      <a:lnTo>
                        <a:pt x="241" y="154"/>
                      </a:lnTo>
                      <a:lnTo>
                        <a:pt x="242" y="156"/>
                      </a:lnTo>
                      <a:lnTo>
                        <a:pt x="243" y="157"/>
                      </a:lnTo>
                      <a:lnTo>
                        <a:pt x="244" y="159"/>
                      </a:lnTo>
                      <a:lnTo>
                        <a:pt x="246" y="161"/>
                      </a:lnTo>
                      <a:lnTo>
                        <a:pt x="247" y="162"/>
                      </a:lnTo>
                      <a:lnTo>
                        <a:pt x="248" y="164"/>
                      </a:lnTo>
                      <a:lnTo>
                        <a:pt x="249" y="166"/>
                      </a:lnTo>
                      <a:lnTo>
                        <a:pt x="250" y="167"/>
                      </a:lnTo>
                      <a:lnTo>
                        <a:pt x="251" y="169"/>
                      </a:lnTo>
                      <a:lnTo>
                        <a:pt x="252" y="171"/>
                      </a:lnTo>
                      <a:lnTo>
                        <a:pt x="252" y="172"/>
                      </a:lnTo>
                      <a:lnTo>
                        <a:pt x="253" y="174"/>
                      </a:lnTo>
                      <a:lnTo>
                        <a:pt x="253" y="176"/>
                      </a:lnTo>
                      <a:lnTo>
                        <a:pt x="254" y="178"/>
                      </a:lnTo>
                      <a:lnTo>
                        <a:pt x="255" y="180"/>
                      </a:lnTo>
                      <a:lnTo>
                        <a:pt x="257" y="182"/>
                      </a:lnTo>
                      <a:lnTo>
                        <a:pt x="259" y="184"/>
                      </a:lnTo>
                      <a:lnTo>
                        <a:pt x="260" y="187"/>
                      </a:lnTo>
                      <a:lnTo>
                        <a:pt x="262" y="189"/>
                      </a:lnTo>
                      <a:lnTo>
                        <a:pt x="264" y="192"/>
                      </a:lnTo>
                      <a:lnTo>
                        <a:pt x="265" y="194"/>
                      </a:lnTo>
                      <a:lnTo>
                        <a:pt x="267" y="197"/>
                      </a:lnTo>
                      <a:lnTo>
                        <a:pt x="268" y="199"/>
                      </a:lnTo>
                      <a:lnTo>
                        <a:pt x="270" y="202"/>
                      </a:lnTo>
                      <a:lnTo>
                        <a:pt x="271" y="205"/>
                      </a:lnTo>
                      <a:lnTo>
                        <a:pt x="272" y="208"/>
                      </a:lnTo>
                      <a:lnTo>
                        <a:pt x="273" y="211"/>
                      </a:lnTo>
                      <a:lnTo>
                        <a:pt x="274" y="214"/>
                      </a:lnTo>
                      <a:lnTo>
                        <a:pt x="275" y="217"/>
                      </a:lnTo>
                      <a:lnTo>
                        <a:pt x="276" y="220"/>
                      </a:lnTo>
                      <a:lnTo>
                        <a:pt x="275" y="221"/>
                      </a:lnTo>
                      <a:lnTo>
                        <a:pt x="274" y="221"/>
                      </a:lnTo>
                      <a:lnTo>
                        <a:pt x="273" y="222"/>
                      </a:lnTo>
                      <a:lnTo>
                        <a:pt x="272" y="223"/>
                      </a:lnTo>
                      <a:lnTo>
                        <a:pt x="271" y="223"/>
                      </a:lnTo>
                      <a:lnTo>
                        <a:pt x="270" y="224"/>
                      </a:lnTo>
                      <a:lnTo>
                        <a:pt x="269" y="224"/>
                      </a:lnTo>
                      <a:lnTo>
                        <a:pt x="269" y="225"/>
                      </a:lnTo>
                      <a:lnTo>
                        <a:pt x="268" y="225"/>
                      </a:lnTo>
                      <a:lnTo>
                        <a:pt x="267" y="225"/>
                      </a:lnTo>
                      <a:lnTo>
                        <a:pt x="266" y="225"/>
                      </a:lnTo>
                      <a:lnTo>
                        <a:pt x="265" y="225"/>
                      </a:lnTo>
                      <a:lnTo>
                        <a:pt x="264" y="226"/>
                      </a:lnTo>
                      <a:lnTo>
                        <a:pt x="262" y="226"/>
                      </a:lnTo>
                      <a:lnTo>
                        <a:pt x="261" y="226"/>
                      </a:lnTo>
                      <a:lnTo>
                        <a:pt x="260" y="227"/>
                      </a:lnTo>
                      <a:lnTo>
                        <a:pt x="255" y="225"/>
                      </a:lnTo>
                      <a:lnTo>
                        <a:pt x="251" y="222"/>
                      </a:lnTo>
                      <a:lnTo>
                        <a:pt x="248" y="220"/>
                      </a:lnTo>
                      <a:lnTo>
                        <a:pt x="244" y="218"/>
                      </a:lnTo>
                      <a:lnTo>
                        <a:pt x="240" y="215"/>
                      </a:lnTo>
                      <a:lnTo>
                        <a:pt x="236" y="212"/>
                      </a:lnTo>
                      <a:lnTo>
                        <a:pt x="233" y="210"/>
                      </a:lnTo>
                      <a:lnTo>
                        <a:pt x="229" y="207"/>
                      </a:lnTo>
                      <a:lnTo>
                        <a:pt x="226" y="203"/>
                      </a:lnTo>
                      <a:lnTo>
                        <a:pt x="222" y="200"/>
                      </a:lnTo>
                      <a:lnTo>
                        <a:pt x="219" y="197"/>
                      </a:lnTo>
                      <a:lnTo>
                        <a:pt x="215" y="194"/>
                      </a:lnTo>
                      <a:lnTo>
                        <a:pt x="212" y="191"/>
                      </a:lnTo>
                      <a:lnTo>
                        <a:pt x="209" y="188"/>
                      </a:lnTo>
                      <a:lnTo>
                        <a:pt x="206" y="185"/>
                      </a:lnTo>
                      <a:lnTo>
                        <a:pt x="203" y="183"/>
                      </a:lnTo>
                      <a:lnTo>
                        <a:pt x="203" y="187"/>
                      </a:lnTo>
                      <a:lnTo>
                        <a:pt x="204" y="192"/>
                      </a:lnTo>
                      <a:lnTo>
                        <a:pt x="205" y="197"/>
                      </a:lnTo>
                      <a:lnTo>
                        <a:pt x="206" y="202"/>
                      </a:lnTo>
                      <a:lnTo>
                        <a:pt x="207" y="208"/>
                      </a:lnTo>
                      <a:lnTo>
                        <a:pt x="209" y="213"/>
                      </a:lnTo>
                      <a:lnTo>
                        <a:pt x="210" y="219"/>
                      </a:lnTo>
                      <a:lnTo>
                        <a:pt x="212" y="224"/>
                      </a:lnTo>
                      <a:lnTo>
                        <a:pt x="213" y="229"/>
                      </a:lnTo>
                      <a:lnTo>
                        <a:pt x="214" y="234"/>
                      </a:lnTo>
                      <a:lnTo>
                        <a:pt x="216" y="240"/>
                      </a:lnTo>
                      <a:lnTo>
                        <a:pt x="217" y="245"/>
                      </a:lnTo>
                      <a:lnTo>
                        <a:pt x="218" y="250"/>
                      </a:lnTo>
                      <a:lnTo>
                        <a:pt x="219" y="255"/>
                      </a:lnTo>
                      <a:lnTo>
                        <a:pt x="220" y="260"/>
                      </a:lnTo>
                      <a:lnTo>
                        <a:pt x="221" y="266"/>
                      </a:lnTo>
                      <a:lnTo>
                        <a:pt x="220" y="268"/>
                      </a:lnTo>
                      <a:lnTo>
                        <a:pt x="220" y="270"/>
                      </a:lnTo>
                      <a:lnTo>
                        <a:pt x="220" y="273"/>
                      </a:lnTo>
                      <a:lnTo>
                        <a:pt x="220" y="276"/>
                      </a:lnTo>
                      <a:lnTo>
                        <a:pt x="219" y="278"/>
                      </a:lnTo>
                      <a:lnTo>
                        <a:pt x="219" y="281"/>
                      </a:lnTo>
                      <a:lnTo>
                        <a:pt x="218" y="284"/>
                      </a:lnTo>
                      <a:lnTo>
                        <a:pt x="217" y="286"/>
                      </a:lnTo>
                      <a:lnTo>
                        <a:pt x="216" y="289"/>
                      </a:lnTo>
                      <a:lnTo>
                        <a:pt x="215" y="291"/>
                      </a:lnTo>
                      <a:lnTo>
                        <a:pt x="213" y="293"/>
                      </a:lnTo>
                      <a:lnTo>
                        <a:pt x="211" y="295"/>
                      </a:lnTo>
                      <a:lnTo>
                        <a:pt x="209" y="297"/>
                      </a:lnTo>
                      <a:lnTo>
                        <a:pt x="206" y="298"/>
                      </a:lnTo>
                      <a:lnTo>
                        <a:pt x="202" y="299"/>
                      </a:lnTo>
                      <a:lnTo>
                        <a:pt x="199" y="300"/>
                      </a:lnTo>
                      <a:lnTo>
                        <a:pt x="192" y="299"/>
                      </a:lnTo>
                      <a:lnTo>
                        <a:pt x="188" y="298"/>
                      </a:lnTo>
                      <a:lnTo>
                        <a:pt x="183" y="297"/>
                      </a:lnTo>
                      <a:lnTo>
                        <a:pt x="178" y="296"/>
                      </a:lnTo>
                      <a:lnTo>
                        <a:pt x="174" y="294"/>
                      </a:lnTo>
                      <a:lnTo>
                        <a:pt x="169" y="292"/>
                      </a:lnTo>
                      <a:lnTo>
                        <a:pt x="165" y="290"/>
                      </a:lnTo>
                      <a:lnTo>
                        <a:pt x="161" y="287"/>
                      </a:lnTo>
                      <a:lnTo>
                        <a:pt x="156" y="284"/>
                      </a:lnTo>
                      <a:lnTo>
                        <a:pt x="152" y="282"/>
                      </a:lnTo>
                      <a:lnTo>
                        <a:pt x="148" y="279"/>
                      </a:lnTo>
                      <a:lnTo>
                        <a:pt x="144" y="276"/>
                      </a:lnTo>
                      <a:lnTo>
                        <a:pt x="141" y="273"/>
                      </a:lnTo>
                      <a:lnTo>
                        <a:pt x="137" y="270"/>
                      </a:lnTo>
                      <a:lnTo>
                        <a:pt x="133" y="267"/>
                      </a:lnTo>
                      <a:lnTo>
                        <a:pt x="130" y="264"/>
                      </a:lnTo>
                      <a:lnTo>
                        <a:pt x="130" y="266"/>
                      </a:lnTo>
                      <a:lnTo>
                        <a:pt x="130" y="268"/>
                      </a:lnTo>
                      <a:lnTo>
                        <a:pt x="131" y="271"/>
                      </a:lnTo>
                      <a:lnTo>
                        <a:pt x="132" y="273"/>
                      </a:lnTo>
                      <a:lnTo>
                        <a:pt x="133" y="276"/>
                      </a:lnTo>
                      <a:lnTo>
                        <a:pt x="134" y="278"/>
                      </a:lnTo>
                      <a:lnTo>
                        <a:pt x="135" y="281"/>
                      </a:lnTo>
                      <a:lnTo>
                        <a:pt x="136" y="284"/>
                      </a:lnTo>
                      <a:lnTo>
                        <a:pt x="137" y="286"/>
                      </a:lnTo>
                      <a:lnTo>
                        <a:pt x="139" y="289"/>
                      </a:lnTo>
                      <a:lnTo>
                        <a:pt x="140" y="292"/>
                      </a:lnTo>
                      <a:lnTo>
                        <a:pt x="141" y="295"/>
                      </a:lnTo>
                      <a:lnTo>
                        <a:pt x="142" y="297"/>
                      </a:lnTo>
                      <a:lnTo>
                        <a:pt x="143" y="300"/>
                      </a:lnTo>
                      <a:lnTo>
                        <a:pt x="144" y="303"/>
                      </a:lnTo>
                      <a:lnTo>
                        <a:pt x="145" y="306"/>
                      </a:lnTo>
                      <a:lnTo>
                        <a:pt x="145" y="309"/>
                      </a:lnTo>
                      <a:lnTo>
                        <a:pt x="146" y="312"/>
                      </a:lnTo>
                      <a:lnTo>
                        <a:pt x="148" y="315"/>
                      </a:lnTo>
                      <a:lnTo>
                        <a:pt x="149" y="318"/>
                      </a:lnTo>
                      <a:lnTo>
                        <a:pt x="150" y="321"/>
                      </a:lnTo>
                      <a:lnTo>
                        <a:pt x="151" y="324"/>
                      </a:lnTo>
                      <a:lnTo>
                        <a:pt x="151" y="327"/>
                      </a:lnTo>
                      <a:lnTo>
                        <a:pt x="152" y="330"/>
                      </a:lnTo>
                      <a:lnTo>
                        <a:pt x="153" y="333"/>
                      </a:lnTo>
                      <a:lnTo>
                        <a:pt x="153" y="336"/>
                      </a:lnTo>
                      <a:lnTo>
                        <a:pt x="154" y="339"/>
                      </a:lnTo>
                      <a:lnTo>
                        <a:pt x="154" y="342"/>
                      </a:lnTo>
                      <a:lnTo>
                        <a:pt x="154" y="345"/>
                      </a:lnTo>
                      <a:lnTo>
                        <a:pt x="154" y="348"/>
                      </a:lnTo>
                      <a:lnTo>
                        <a:pt x="153" y="351"/>
                      </a:lnTo>
                      <a:lnTo>
                        <a:pt x="153" y="354"/>
                      </a:lnTo>
                      <a:lnTo>
                        <a:pt x="150" y="355"/>
                      </a:lnTo>
                      <a:lnTo>
                        <a:pt x="148" y="356"/>
                      </a:lnTo>
                      <a:lnTo>
                        <a:pt x="147" y="356"/>
                      </a:lnTo>
                      <a:lnTo>
                        <a:pt x="145" y="357"/>
                      </a:lnTo>
                      <a:lnTo>
                        <a:pt x="143" y="358"/>
                      </a:lnTo>
                      <a:lnTo>
                        <a:pt x="141" y="358"/>
                      </a:lnTo>
                      <a:lnTo>
                        <a:pt x="139" y="359"/>
                      </a:lnTo>
                      <a:lnTo>
                        <a:pt x="137" y="359"/>
                      </a:lnTo>
                      <a:lnTo>
                        <a:pt x="135" y="359"/>
                      </a:lnTo>
                      <a:lnTo>
                        <a:pt x="133" y="359"/>
                      </a:lnTo>
                      <a:lnTo>
                        <a:pt x="131" y="359"/>
                      </a:lnTo>
                      <a:lnTo>
                        <a:pt x="129" y="359"/>
                      </a:lnTo>
                      <a:lnTo>
                        <a:pt x="127" y="359"/>
                      </a:lnTo>
                      <a:lnTo>
                        <a:pt x="124" y="358"/>
                      </a:lnTo>
                      <a:lnTo>
                        <a:pt x="122" y="357"/>
                      </a:lnTo>
                      <a:lnTo>
                        <a:pt x="120" y="357"/>
                      </a:lnTo>
                      <a:lnTo>
                        <a:pt x="115" y="355"/>
                      </a:lnTo>
                      <a:lnTo>
                        <a:pt x="111" y="353"/>
                      </a:lnTo>
                      <a:lnTo>
                        <a:pt x="107" y="350"/>
                      </a:lnTo>
                      <a:lnTo>
                        <a:pt x="103" y="348"/>
                      </a:lnTo>
                      <a:lnTo>
                        <a:pt x="98" y="345"/>
                      </a:lnTo>
                      <a:lnTo>
                        <a:pt x="94" y="342"/>
                      </a:lnTo>
                      <a:lnTo>
                        <a:pt x="90" y="339"/>
                      </a:lnTo>
                      <a:lnTo>
                        <a:pt x="86" y="336"/>
                      </a:lnTo>
                      <a:lnTo>
                        <a:pt x="83" y="333"/>
                      </a:lnTo>
                      <a:lnTo>
                        <a:pt x="79" y="330"/>
                      </a:lnTo>
                      <a:lnTo>
                        <a:pt x="75" y="327"/>
                      </a:lnTo>
                      <a:lnTo>
                        <a:pt x="72" y="324"/>
                      </a:lnTo>
                      <a:lnTo>
                        <a:pt x="68" y="321"/>
                      </a:lnTo>
                      <a:lnTo>
                        <a:pt x="65" y="318"/>
                      </a:lnTo>
                      <a:lnTo>
                        <a:pt x="62" y="315"/>
                      </a:lnTo>
                      <a:lnTo>
                        <a:pt x="59" y="313"/>
                      </a:lnTo>
                      <a:lnTo>
                        <a:pt x="59" y="311"/>
                      </a:lnTo>
                      <a:lnTo>
                        <a:pt x="59" y="310"/>
                      </a:lnTo>
                      <a:lnTo>
                        <a:pt x="59" y="309"/>
                      </a:lnTo>
                      <a:lnTo>
                        <a:pt x="59" y="308"/>
                      </a:lnTo>
                      <a:lnTo>
                        <a:pt x="58" y="307"/>
                      </a:lnTo>
                      <a:lnTo>
                        <a:pt x="57" y="306"/>
                      </a:lnTo>
                      <a:lnTo>
                        <a:pt x="56" y="305"/>
                      </a:lnTo>
                      <a:lnTo>
                        <a:pt x="55" y="304"/>
                      </a:lnTo>
                      <a:lnTo>
                        <a:pt x="54" y="303"/>
                      </a:lnTo>
                      <a:lnTo>
                        <a:pt x="53" y="302"/>
                      </a:lnTo>
                      <a:lnTo>
                        <a:pt x="52" y="301"/>
                      </a:lnTo>
                      <a:lnTo>
                        <a:pt x="51" y="300"/>
                      </a:lnTo>
                      <a:lnTo>
                        <a:pt x="50" y="299"/>
                      </a:lnTo>
                      <a:lnTo>
                        <a:pt x="49" y="298"/>
                      </a:lnTo>
                      <a:lnTo>
                        <a:pt x="48" y="297"/>
                      </a:lnTo>
                      <a:lnTo>
                        <a:pt x="48" y="296"/>
                      </a:lnTo>
                      <a:lnTo>
                        <a:pt x="41" y="287"/>
                      </a:lnTo>
                      <a:lnTo>
                        <a:pt x="35" y="279"/>
                      </a:lnTo>
                      <a:lnTo>
                        <a:pt x="30" y="270"/>
                      </a:lnTo>
                      <a:lnTo>
                        <a:pt x="24" y="262"/>
                      </a:lnTo>
                      <a:lnTo>
                        <a:pt x="19" y="253"/>
                      </a:lnTo>
                      <a:lnTo>
                        <a:pt x="14" y="244"/>
                      </a:lnTo>
                      <a:lnTo>
                        <a:pt x="10" y="235"/>
                      </a:lnTo>
                      <a:lnTo>
                        <a:pt x="6" y="226"/>
                      </a:lnTo>
                      <a:lnTo>
                        <a:pt x="3" y="217"/>
                      </a:lnTo>
                      <a:lnTo>
                        <a:pt x="1" y="208"/>
                      </a:lnTo>
                      <a:lnTo>
                        <a:pt x="0" y="198"/>
                      </a:lnTo>
                      <a:lnTo>
                        <a:pt x="0" y="189"/>
                      </a:lnTo>
                      <a:lnTo>
                        <a:pt x="1" y="181"/>
                      </a:lnTo>
                      <a:lnTo>
                        <a:pt x="4" y="172"/>
                      </a:lnTo>
                      <a:lnTo>
                        <a:pt x="7" y="164"/>
                      </a:lnTo>
                      <a:lnTo>
                        <a:pt x="13" y="157"/>
                      </a:lnTo>
                      <a:lnTo>
                        <a:pt x="14" y="156"/>
                      </a:lnTo>
                      <a:lnTo>
                        <a:pt x="16" y="155"/>
                      </a:lnTo>
                      <a:lnTo>
                        <a:pt x="17" y="155"/>
                      </a:lnTo>
                      <a:lnTo>
                        <a:pt x="19" y="155"/>
                      </a:lnTo>
                      <a:lnTo>
                        <a:pt x="21" y="155"/>
                      </a:lnTo>
                      <a:lnTo>
                        <a:pt x="22" y="156"/>
                      </a:lnTo>
                      <a:lnTo>
                        <a:pt x="24" y="156"/>
                      </a:lnTo>
                      <a:lnTo>
                        <a:pt x="25" y="157"/>
                      </a:lnTo>
                      <a:lnTo>
                        <a:pt x="27" y="157"/>
                      </a:lnTo>
                      <a:lnTo>
                        <a:pt x="28" y="158"/>
                      </a:lnTo>
                      <a:lnTo>
                        <a:pt x="30" y="159"/>
                      </a:lnTo>
                      <a:lnTo>
                        <a:pt x="31" y="159"/>
                      </a:lnTo>
                      <a:lnTo>
                        <a:pt x="33" y="160"/>
                      </a:lnTo>
                      <a:lnTo>
                        <a:pt x="34" y="161"/>
                      </a:lnTo>
                      <a:lnTo>
                        <a:pt x="36" y="162"/>
                      </a:lnTo>
                      <a:lnTo>
                        <a:pt x="38" y="163"/>
                      </a:lnTo>
                      <a:lnTo>
                        <a:pt x="45" y="171"/>
                      </a:lnTo>
                      <a:lnTo>
                        <a:pt x="51" y="180"/>
                      </a:lnTo>
                      <a:lnTo>
                        <a:pt x="57" y="189"/>
                      </a:lnTo>
                      <a:lnTo>
                        <a:pt x="62" y="199"/>
                      </a:lnTo>
                      <a:lnTo>
                        <a:pt x="66" y="209"/>
                      </a:lnTo>
                      <a:lnTo>
                        <a:pt x="70" y="219"/>
                      </a:lnTo>
                      <a:lnTo>
                        <a:pt x="74" y="229"/>
                      </a:lnTo>
                      <a:lnTo>
                        <a:pt x="77" y="238"/>
                      </a:lnTo>
                      <a:lnTo>
                        <a:pt x="80" y="248"/>
                      </a:lnTo>
                      <a:lnTo>
                        <a:pt x="83" y="258"/>
                      </a:lnTo>
                      <a:lnTo>
                        <a:pt x="85" y="267"/>
                      </a:lnTo>
                      <a:lnTo>
                        <a:pt x="87" y="277"/>
                      </a:lnTo>
                      <a:lnTo>
                        <a:pt x="89" y="287"/>
                      </a:lnTo>
                      <a:lnTo>
                        <a:pt x="91" y="296"/>
                      </a:lnTo>
                      <a:lnTo>
                        <a:pt x="93" y="305"/>
                      </a:lnTo>
                      <a:lnTo>
                        <a:pt x="95" y="315"/>
                      </a:lnTo>
                      <a:lnTo>
                        <a:pt x="96" y="317"/>
                      </a:lnTo>
                      <a:lnTo>
                        <a:pt x="98" y="319"/>
                      </a:lnTo>
                      <a:lnTo>
                        <a:pt x="99" y="320"/>
                      </a:lnTo>
                      <a:lnTo>
                        <a:pt x="101" y="322"/>
                      </a:lnTo>
                      <a:lnTo>
                        <a:pt x="103" y="323"/>
                      </a:lnTo>
                      <a:lnTo>
                        <a:pt x="104" y="325"/>
                      </a:lnTo>
                      <a:lnTo>
                        <a:pt x="106" y="326"/>
                      </a:lnTo>
                      <a:lnTo>
                        <a:pt x="108" y="327"/>
                      </a:lnTo>
                      <a:lnTo>
                        <a:pt x="109" y="328"/>
                      </a:lnTo>
                      <a:lnTo>
                        <a:pt x="111" y="329"/>
                      </a:lnTo>
                      <a:lnTo>
                        <a:pt x="113" y="331"/>
                      </a:lnTo>
                      <a:lnTo>
                        <a:pt x="115" y="332"/>
                      </a:lnTo>
                      <a:lnTo>
                        <a:pt x="117" y="333"/>
                      </a:lnTo>
                      <a:lnTo>
                        <a:pt x="119" y="334"/>
                      </a:lnTo>
                      <a:lnTo>
                        <a:pt x="120" y="336"/>
                      </a:lnTo>
                      <a:lnTo>
                        <a:pt x="123" y="338"/>
                      </a:lnTo>
                      <a:lnTo>
                        <a:pt x="123" y="331"/>
                      </a:lnTo>
                      <a:lnTo>
                        <a:pt x="122" y="325"/>
                      </a:lnTo>
                      <a:lnTo>
                        <a:pt x="121" y="319"/>
                      </a:lnTo>
                      <a:lnTo>
                        <a:pt x="120" y="313"/>
                      </a:lnTo>
                      <a:lnTo>
                        <a:pt x="118" y="307"/>
                      </a:lnTo>
                      <a:lnTo>
                        <a:pt x="116" y="301"/>
                      </a:lnTo>
                      <a:lnTo>
                        <a:pt x="115" y="295"/>
                      </a:lnTo>
                      <a:lnTo>
                        <a:pt x="113" y="289"/>
                      </a:lnTo>
                      <a:lnTo>
                        <a:pt x="111" y="283"/>
                      </a:lnTo>
                      <a:lnTo>
                        <a:pt x="110" y="277"/>
                      </a:lnTo>
                      <a:lnTo>
                        <a:pt x="109" y="272"/>
                      </a:lnTo>
                      <a:lnTo>
                        <a:pt x="108" y="266"/>
                      </a:lnTo>
                      <a:lnTo>
                        <a:pt x="109" y="261"/>
                      </a:lnTo>
                      <a:lnTo>
                        <a:pt x="109" y="256"/>
                      </a:lnTo>
                      <a:lnTo>
                        <a:pt x="111" y="250"/>
                      </a:lnTo>
                      <a:lnTo>
                        <a:pt x="114" y="246"/>
                      </a:lnTo>
                      <a:lnTo>
                        <a:pt x="110" y="240"/>
                      </a:lnTo>
                      <a:lnTo>
                        <a:pt x="106" y="234"/>
                      </a:lnTo>
                      <a:lnTo>
                        <a:pt x="103" y="228"/>
                      </a:lnTo>
                      <a:lnTo>
                        <a:pt x="100" y="222"/>
                      </a:lnTo>
                      <a:lnTo>
                        <a:pt x="96" y="216"/>
                      </a:lnTo>
                      <a:lnTo>
                        <a:pt x="94" y="210"/>
                      </a:lnTo>
                      <a:lnTo>
                        <a:pt x="91" y="202"/>
                      </a:lnTo>
                      <a:lnTo>
                        <a:pt x="89" y="196"/>
                      </a:lnTo>
                      <a:lnTo>
                        <a:pt x="87" y="189"/>
                      </a:lnTo>
                      <a:lnTo>
                        <a:pt x="86" y="183"/>
                      </a:lnTo>
                      <a:lnTo>
                        <a:pt x="86" y="177"/>
                      </a:lnTo>
                      <a:lnTo>
                        <a:pt x="86" y="171"/>
                      </a:lnTo>
                      <a:lnTo>
                        <a:pt x="87" y="165"/>
                      </a:lnTo>
                      <a:lnTo>
                        <a:pt x="89" y="159"/>
                      </a:lnTo>
                      <a:lnTo>
                        <a:pt x="91" y="154"/>
                      </a:lnTo>
                      <a:lnTo>
                        <a:pt x="95" y="149"/>
                      </a:lnTo>
                      <a:lnTo>
                        <a:pt x="96" y="148"/>
                      </a:lnTo>
                      <a:lnTo>
                        <a:pt x="97" y="148"/>
                      </a:lnTo>
                      <a:lnTo>
                        <a:pt x="99" y="148"/>
                      </a:lnTo>
                      <a:lnTo>
                        <a:pt x="100" y="148"/>
                      </a:lnTo>
                      <a:lnTo>
                        <a:pt x="102" y="148"/>
                      </a:lnTo>
                      <a:lnTo>
                        <a:pt x="103" y="148"/>
                      </a:lnTo>
                      <a:lnTo>
                        <a:pt x="105" y="148"/>
                      </a:lnTo>
                      <a:lnTo>
                        <a:pt x="107" y="148"/>
                      </a:lnTo>
                      <a:lnTo>
                        <a:pt x="109" y="149"/>
                      </a:lnTo>
                      <a:lnTo>
                        <a:pt x="110" y="149"/>
                      </a:lnTo>
                      <a:lnTo>
                        <a:pt x="112" y="149"/>
                      </a:lnTo>
                      <a:lnTo>
                        <a:pt x="114" y="150"/>
                      </a:lnTo>
                      <a:lnTo>
                        <a:pt x="116" y="150"/>
                      </a:lnTo>
                      <a:lnTo>
                        <a:pt x="118" y="151"/>
                      </a:lnTo>
                      <a:lnTo>
                        <a:pt x="120" y="152"/>
                      </a:lnTo>
                      <a:lnTo>
                        <a:pt x="122" y="153"/>
                      </a:lnTo>
                      <a:lnTo>
                        <a:pt x="124" y="154"/>
                      </a:lnTo>
                      <a:lnTo>
                        <a:pt x="125" y="155"/>
                      </a:lnTo>
                      <a:lnTo>
                        <a:pt x="127" y="156"/>
                      </a:lnTo>
                      <a:lnTo>
                        <a:pt x="129" y="158"/>
                      </a:lnTo>
                      <a:lnTo>
                        <a:pt x="131" y="159"/>
                      </a:lnTo>
                      <a:lnTo>
                        <a:pt x="132" y="160"/>
                      </a:lnTo>
                      <a:lnTo>
                        <a:pt x="134" y="162"/>
                      </a:lnTo>
                      <a:lnTo>
                        <a:pt x="135" y="164"/>
                      </a:lnTo>
                      <a:lnTo>
                        <a:pt x="136" y="165"/>
                      </a:lnTo>
                      <a:lnTo>
                        <a:pt x="137" y="167"/>
                      </a:lnTo>
                      <a:lnTo>
                        <a:pt x="139" y="169"/>
                      </a:lnTo>
                      <a:lnTo>
                        <a:pt x="140" y="171"/>
                      </a:lnTo>
                      <a:lnTo>
                        <a:pt x="140" y="173"/>
                      </a:lnTo>
                      <a:lnTo>
                        <a:pt x="141" y="174"/>
                      </a:lnTo>
                      <a:lnTo>
                        <a:pt x="142" y="176"/>
                      </a:lnTo>
                      <a:lnTo>
                        <a:pt x="143" y="179"/>
                      </a:lnTo>
                      <a:lnTo>
                        <a:pt x="142" y="180"/>
                      </a:lnTo>
                      <a:lnTo>
                        <a:pt x="142" y="181"/>
                      </a:lnTo>
                      <a:lnTo>
                        <a:pt x="141" y="183"/>
                      </a:lnTo>
                      <a:lnTo>
                        <a:pt x="140" y="184"/>
                      </a:lnTo>
                      <a:lnTo>
                        <a:pt x="140" y="185"/>
                      </a:lnTo>
                      <a:lnTo>
                        <a:pt x="139" y="186"/>
                      </a:lnTo>
                      <a:lnTo>
                        <a:pt x="138" y="187"/>
                      </a:lnTo>
                      <a:lnTo>
                        <a:pt x="137" y="188"/>
                      </a:lnTo>
                      <a:lnTo>
                        <a:pt x="136" y="188"/>
                      </a:lnTo>
                      <a:lnTo>
                        <a:pt x="135" y="189"/>
                      </a:lnTo>
                      <a:lnTo>
                        <a:pt x="133" y="189"/>
                      </a:lnTo>
                      <a:lnTo>
                        <a:pt x="132" y="189"/>
                      </a:lnTo>
                      <a:lnTo>
                        <a:pt x="131" y="189"/>
                      </a:lnTo>
                      <a:lnTo>
                        <a:pt x="129" y="189"/>
                      </a:lnTo>
                      <a:lnTo>
                        <a:pt x="127" y="188"/>
                      </a:lnTo>
                      <a:lnTo>
                        <a:pt x="126" y="188"/>
                      </a:lnTo>
                      <a:lnTo>
                        <a:pt x="125" y="187"/>
                      </a:lnTo>
                      <a:lnTo>
                        <a:pt x="124" y="186"/>
                      </a:lnTo>
                      <a:lnTo>
                        <a:pt x="123" y="186"/>
                      </a:lnTo>
                      <a:lnTo>
                        <a:pt x="123" y="185"/>
                      </a:lnTo>
                      <a:lnTo>
                        <a:pt x="122" y="185"/>
                      </a:lnTo>
                      <a:lnTo>
                        <a:pt x="121" y="185"/>
                      </a:lnTo>
                      <a:lnTo>
                        <a:pt x="121" y="186"/>
                      </a:lnTo>
                      <a:lnTo>
                        <a:pt x="122" y="191"/>
                      </a:lnTo>
                      <a:lnTo>
                        <a:pt x="123" y="198"/>
                      </a:lnTo>
                      <a:lnTo>
                        <a:pt x="126" y="204"/>
                      </a:lnTo>
                      <a:lnTo>
                        <a:pt x="128" y="212"/>
                      </a:lnTo>
                      <a:lnTo>
                        <a:pt x="131" y="218"/>
                      </a:lnTo>
                      <a:lnTo>
                        <a:pt x="134" y="225"/>
                      </a:lnTo>
                      <a:lnTo>
                        <a:pt x="137" y="231"/>
                      </a:lnTo>
                      <a:lnTo>
                        <a:pt x="141" y="238"/>
                      </a:lnTo>
                      <a:lnTo>
                        <a:pt x="145" y="244"/>
                      </a:lnTo>
                      <a:lnTo>
                        <a:pt x="150" y="250"/>
                      </a:lnTo>
                      <a:lnTo>
                        <a:pt x="154" y="256"/>
                      </a:lnTo>
                      <a:lnTo>
                        <a:pt x="159" y="261"/>
                      </a:lnTo>
                      <a:lnTo>
                        <a:pt x="165" y="266"/>
                      </a:lnTo>
                      <a:lnTo>
                        <a:pt x="170" y="270"/>
                      </a:lnTo>
                      <a:lnTo>
                        <a:pt x="176" y="274"/>
                      </a:lnTo>
                      <a:lnTo>
                        <a:pt x="183" y="278"/>
                      </a:lnTo>
                      <a:lnTo>
                        <a:pt x="184" y="272"/>
                      </a:lnTo>
                      <a:lnTo>
                        <a:pt x="185" y="266"/>
                      </a:lnTo>
                      <a:lnTo>
                        <a:pt x="185" y="261"/>
                      </a:lnTo>
                      <a:lnTo>
                        <a:pt x="186" y="255"/>
                      </a:lnTo>
                      <a:lnTo>
                        <a:pt x="185" y="249"/>
                      </a:lnTo>
                      <a:lnTo>
                        <a:pt x="185" y="243"/>
                      </a:lnTo>
                      <a:lnTo>
                        <a:pt x="184" y="237"/>
                      </a:lnTo>
                      <a:lnTo>
                        <a:pt x="183" y="231"/>
                      </a:lnTo>
                      <a:lnTo>
                        <a:pt x="182" y="225"/>
                      </a:lnTo>
                      <a:lnTo>
                        <a:pt x="180" y="219"/>
                      </a:lnTo>
                      <a:lnTo>
                        <a:pt x="179" y="213"/>
                      </a:lnTo>
                      <a:lnTo>
                        <a:pt x="177" y="207"/>
                      </a:lnTo>
                      <a:lnTo>
                        <a:pt x="175" y="199"/>
                      </a:lnTo>
                      <a:lnTo>
                        <a:pt x="174" y="193"/>
                      </a:lnTo>
                      <a:lnTo>
                        <a:pt x="172" y="187"/>
                      </a:lnTo>
                      <a:lnTo>
                        <a:pt x="171" y="181"/>
                      </a:lnTo>
                      <a:lnTo>
                        <a:pt x="153" y="140"/>
                      </a:lnTo>
                      <a:lnTo>
                        <a:pt x="145" y="133"/>
                      </a:lnTo>
                      <a:lnTo>
                        <a:pt x="138" y="126"/>
                      </a:lnTo>
                      <a:lnTo>
                        <a:pt x="132" y="120"/>
                      </a:lnTo>
                      <a:lnTo>
                        <a:pt x="125" y="113"/>
                      </a:lnTo>
                      <a:lnTo>
                        <a:pt x="118" y="106"/>
                      </a:lnTo>
                      <a:lnTo>
                        <a:pt x="111" y="99"/>
                      </a:lnTo>
                      <a:lnTo>
                        <a:pt x="105" y="92"/>
                      </a:lnTo>
                      <a:lnTo>
                        <a:pt x="99" y="84"/>
                      </a:lnTo>
                      <a:lnTo>
                        <a:pt x="93" y="77"/>
                      </a:lnTo>
                      <a:lnTo>
                        <a:pt x="87" y="70"/>
                      </a:lnTo>
                      <a:lnTo>
                        <a:pt x="81" y="62"/>
                      </a:lnTo>
                      <a:lnTo>
                        <a:pt x="76" y="55"/>
                      </a:lnTo>
                      <a:lnTo>
                        <a:pt x="71" y="48"/>
                      </a:lnTo>
                      <a:lnTo>
                        <a:pt x="66" y="40"/>
                      </a:lnTo>
                      <a:lnTo>
                        <a:pt x="61" y="33"/>
                      </a:lnTo>
                      <a:lnTo>
                        <a:pt x="57" y="26"/>
                      </a:lnTo>
                      <a:lnTo>
                        <a:pt x="56" y="24"/>
                      </a:lnTo>
                      <a:lnTo>
                        <a:pt x="55" y="23"/>
                      </a:lnTo>
                      <a:lnTo>
                        <a:pt x="55" y="21"/>
                      </a:lnTo>
                      <a:lnTo>
                        <a:pt x="54" y="20"/>
                      </a:lnTo>
                      <a:lnTo>
                        <a:pt x="53" y="18"/>
                      </a:lnTo>
                      <a:lnTo>
                        <a:pt x="52" y="17"/>
                      </a:lnTo>
                      <a:lnTo>
                        <a:pt x="51" y="15"/>
                      </a:lnTo>
                      <a:lnTo>
                        <a:pt x="50" y="14"/>
                      </a:lnTo>
                      <a:lnTo>
                        <a:pt x="49" y="12"/>
                      </a:lnTo>
                      <a:lnTo>
                        <a:pt x="48" y="11"/>
                      </a:lnTo>
                      <a:lnTo>
                        <a:pt x="48" y="9"/>
                      </a:lnTo>
                      <a:lnTo>
                        <a:pt x="47" y="8"/>
                      </a:lnTo>
                      <a:lnTo>
                        <a:pt x="47" y="6"/>
                      </a:lnTo>
                      <a:lnTo>
                        <a:pt x="48" y="5"/>
                      </a:lnTo>
                      <a:lnTo>
                        <a:pt x="48" y="3"/>
                      </a:lnTo>
                      <a:lnTo>
                        <a:pt x="50" y="2"/>
                      </a:lnTo>
                      <a:lnTo>
                        <a:pt x="54" y="3"/>
                      </a:lnTo>
                      <a:lnTo>
                        <a:pt x="54" y="0"/>
                      </a:lnTo>
                      <a:lnTo>
                        <a:pt x="55" y="0"/>
                      </a:lnTo>
                      <a:lnTo>
                        <a:pt x="55" y="1"/>
                      </a:lnTo>
                      <a:lnTo>
                        <a:pt x="56" y="1"/>
                      </a:lnTo>
                      <a:lnTo>
                        <a:pt x="57" y="1"/>
                      </a:lnTo>
                      <a:lnTo>
                        <a:pt x="58" y="1"/>
                      </a:lnTo>
                      <a:lnTo>
                        <a:pt x="58" y="0"/>
                      </a:lnTo>
                      <a:lnTo>
                        <a:pt x="59" y="0"/>
                      </a:lnTo>
                      <a:lnTo>
                        <a:pt x="60" y="0"/>
                      </a:lnTo>
                      <a:lnTo>
                        <a:pt x="61" y="0"/>
                      </a:lnTo>
                      <a:lnTo>
                        <a:pt x="62" y="0"/>
                      </a:lnTo>
                      <a:lnTo>
                        <a:pt x="63" y="0"/>
                      </a:lnTo>
                      <a:lnTo>
                        <a:pt x="63" y="1"/>
                      </a:lnTo>
                      <a:lnTo>
                        <a:pt x="64" y="2"/>
                      </a:lnTo>
                      <a:lnTo>
                        <a:pt x="65" y="3"/>
                      </a:lnTo>
                      <a:lnTo>
                        <a:pt x="66" y="3"/>
                      </a:lnTo>
                      <a:lnTo>
                        <a:pt x="67" y="3"/>
                      </a:lnTo>
                      <a:lnTo>
                        <a:pt x="68" y="3"/>
                      </a:lnTo>
                      <a:lnTo>
                        <a:pt x="69" y="3"/>
                      </a:lnTo>
                      <a:lnTo>
                        <a:pt x="70" y="3"/>
                      </a:lnTo>
                      <a:lnTo>
                        <a:pt x="71" y="3"/>
                      </a:lnTo>
                      <a:lnTo>
                        <a:pt x="72" y="3"/>
                      </a:lnTo>
                      <a:lnTo>
                        <a:pt x="73" y="4"/>
                      </a:lnTo>
                      <a:lnTo>
                        <a:pt x="74" y="4"/>
                      </a:lnTo>
                      <a:lnTo>
                        <a:pt x="75" y="5"/>
                      </a:lnTo>
                      <a:lnTo>
                        <a:pt x="78" y="8"/>
                      </a:lnTo>
                      <a:lnTo>
                        <a:pt x="81" y="11"/>
                      </a:lnTo>
                      <a:lnTo>
                        <a:pt x="84" y="15"/>
                      </a:lnTo>
                      <a:lnTo>
                        <a:pt x="88" y="18"/>
                      </a:lnTo>
                      <a:lnTo>
                        <a:pt x="91" y="22"/>
                      </a:lnTo>
                      <a:lnTo>
                        <a:pt x="94" y="26"/>
                      </a:lnTo>
                      <a:lnTo>
                        <a:pt x="98" y="29"/>
                      </a:lnTo>
                      <a:lnTo>
                        <a:pt x="101" y="33"/>
                      </a:lnTo>
                      <a:lnTo>
                        <a:pt x="105" y="37"/>
                      </a:lnTo>
                      <a:lnTo>
                        <a:pt x="108" y="40"/>
                      </a:lnTo>
                      <a:lnTo>
                        <a:pt x="111" y="44"/>
                      </a:lnTo>
                      <a:lnTo>
                        <a:pt x="114" y="48"/>
                      </a:lnTo>
                      <a:lnTo>
                        <a:pt x="118" y="51"/>
                      </a:lnTo>
                      <a:lnTo>
                        <a:pt x="121" y="55"/>
                      </a:lnTo>
                      <a:lnTo>
                        <a:pt x="124" y="58"/>
                      </a:lnTo>
                      <a:lnTo>
                        <a:pt x="127" y="62"/>
                      </a:lnTo>
                      <a:lnTo>
                        <a:pt x="130" y="66"/>
                      </a:lnTo>
                      <a:lnTo>
                        <a:pt x="133" y="70"/>
                      </a:lnTo>
                      <a:lnTo>
                        <a:pt x="136" y="74"/>
                      </a:lnTo>
                      <a:lnTo>
                        <a:pt x="139" y="78"/>
                      </a:lnTo>
                      <a:lnTo>
                        <a:pt x="142" y="82"/>
                      </a:lnTo>
                      <a:lnTo>
                        <a:pt x="145" y="86"/>
                      </a:lnTo>
                      <a:lnTo>
                        <a:pt x="148" y="90"/>
                      </a:lnTo>
                      <a:lnTo>
                        <a:pt x="151" y="94"/>
                      </a:lnTo>
                      <a:lnTo>
                        <a:pt x="154" y="98"/>
                      </a:lnTo>
                      <a:lnTo>
                        <a:pt x="157" y="103"/>
                      </a:lnTo>
                      <a:lnTo>
                        <a:pt x="160" y="107"/>
                      </a:lnTo>
                      <a:lnTo>
                        <a:pt x="163" y="111"/>
                      </a:lnTo>
                      <a:lnTo>
                        <a:pt x="165" y="115"/>
                      </a:lnTo>
                      <a:lnTo>
                        <a:pt x="168" y="120"/>
                      </a:lnTo>
                      <a:lnTo>
                        <a:pt x="171" y="124"/>
                      </a:lnTo>
                      <a:lnTo>
                        <a:pt x="174" y="129"/>
                      </a:lnTo>
                      <a:lnTo>
                        <a:pt x="225" y="174"/>
                      </a:lnTo>
                      <a:lnTo>
                        <a:pt x="222" y="167"/>
                      </a:lnTo>
                      <a:lnTo>
                        <a:pt x="219" y="160"/>
                      </a:lnTo>
                      <a:lnTo>
                        <a:pt x="216" y="154"/>
                      </a:lnTo>
                      <a:lnTo>
                        <a:pt x="212" y="147"/>
                      </a:lnTo>
                      <a:lnTo>
                        <a:pt x="208" y="141"/>
                      </a:lnTo>
                      <a:lnTo>
                        <a:pt x="205" y="135"/>
                      </a:lnTo>
                      <a:lnTo>
                        <a:pt x="201" y="129"/>
                      </a:lnTo>
                      <a:lnTo>
                        <a:pt x="196" y="122"/>
                      </a:lnTo>
                      <a:lnTo>
                        <a:pt x="192" y="116"/>
                      </a:lnTo>
                      <a:lnTo>
                        <a:pt x="188" y="110"/>
                      </a:lnTo>
                      <a:lnTo>
                        <a:pt x="184" y="104"/>
                      </a:lnTo>
                      <a:lnTo>
                        <a:pt x="180" y="97"/>
                      </a:lnTo>
                      <a:lnTo>
                        <a:pt x="177" y="91"/>
                      </a:lnTo>
                      <a:lnTo>
                        <a:pt x="174" y="84"/>
                      </a:lnTo>
                      <a:lnTo>
                        <a:pt x="171" y="77"/>
                      </a:lnTo>
                      <a:lnTo>
                        <a:pt x="169" y="71"/>
                      </a:lnTo>
                      <a:lnTo>
                        <a:pt x="171" y="69"/>
                      </a:lnTo>
                      <a:lnTo>
                        <a:pt x="172" y="69"/>
                      </a:lnTo>
                      <a:lnTo>
                        <a:pt x="173" y="70"/>
                      </a:lnTo>
                      <a:lnTo>
                        <a:pt x="174" y="70"/>
                      </a:lnTo>
                      <a:lnTo>
                        <a:pt x="175" y="70"/>
                      </a:lnTo>
                      <a:lnTo>
                        <a:pt x="176" y="70"/>
                      </a:lnTo>
                      <a:lnTo>
                        <a:pt x="177" y="70"/>
                      </a:lnTo>
                      <a:lnTo>
                        <a:pt x="178" y="70"/>
                      </a:lnTo>
                      <a:lnTo>
                        <a:pt x="180" y="70"/>
                      </a:lnTo>
                      <a:lnTo>
                        <a:pt x="181" y="70"/>
                      </a:lnTo>
                      <a:lnTo>
                        <a:pt x="182" y="71"/>
                      </a:lnTo>
                      <a:lnTo>
                        <a:pt x="184" y="71"/>
                      </a:lnTo>
                      <a:lnTo>
                        <a:pt x="185" y="71"/>
                      </a:lnTo>
                      <a:lnTo>
                        <a:pt x="186" y="71"/>
                      </a:lnTo>
                      <a:lnTo>
                        <a:pt x="187" y="71"/>
                      </a:lnTo>
                      <a:lnTo>
                        <a:pt x="189" y="72"/>
                      </a:lnTo>
                      <a:lnTo>
                        <a:pt x="206" y="80"/>
                      </a:lnTo>
                      <a:lnTo>
                        <a:pt x="209" y="82"/>
                      </a:lnTo>
                      <a:lnTo>
                        <a:pt x="212" y="85"/>
                      </a:lnTo>
                      <a:lnTo>
                        <a:pt x="215" y="88"/>
                      </a:lnTo>
                      <a:lnTo>
                        <a:pt x="218" y="92"/>
                      </a:lnTo>
                      <a:lnTo>
                        <a:pt x="221" y="95"/>
                      </a:lnTo>
                      <a:lnTo>
                        <a:pt x="224" y="99"/>
                      </a:lnTo>
                      <a:lnTo>
                        <a:pt x="228" y="103"/>
                      </a:lnTo>
                      <a:lnTo>
                        <a:pt x="231" y="107"/>
                      </a:lnTo>
                      <a:lnTo>
                        <a:pt x="234" y="111"/>
                      </a:lnTo>
                      <a:lnTo>
                        <a:pt x="238" y="114"/>
                      </a:lnTo>
                      <a:lnTo>
                        <a:pt x="241" y="118"/>
                      </a:lnTo>
                      <a:lnTo>
                        <a:pt x="245" y="122"/>
                      </a:lnTo>
                      <a:lnTo>
                        <a:pt x="248" y="126"/>
                      </a:lnTo>
                      <a:lnTo>
                        <a:pt x="252" y="129"/>
                      </a:lnTo>
                      <a:lnTo>
                        <a:pt x="256" y="132"/>
                      </a:lnTo>
                      <a:lnTo>
                        <a:pt x="260" y="136"/>
                      </a:lnTo>
                      <a:lnTo>
                        <a:pt x="264" y="137"/>
                      </a:lnTo>
                      <a:lnTo>
                        <a:pt x="268" y="139"/>
                      </a:lnTo>
                      <a:lnTo>
                        <a:pt x="271" y="140"/>
                      </a:lnTo>
                      <a:lnTo>
                        <a:pt x="275" y="141"/>
                      </a:lnTo>
                      <a:lnTo>
                        <a:pt x="278" y="142"/>
                      </a:lnTo>
                      <a:lnTo>
                        <a:pt x="281" y="144"/>
                      </a:lnTo>
                      <a:lnTo>
                        <a:pt x="284" y="145"/>
                      </a:lnTo>
                      <a:lnTo>
                        <a:pt x="287" y="146"/>
                      </a:lnTo>
                      <a:lnTo>
                        <a:pt x="289" y="147"/>
                      </a:lnTo>
                      <a:lnTo>
                        <a:pt x="291" y="149"/>
                      </a:lnTo>
                      <a:lnTo>
                        <a:pt x="293" y="150"/>
                      </a:lnTo>
                      <a:lnTo>
                        <a:pt x="294" y="152"/>
                      </a:lnTo>
                      <a:lnTo>
                        <a:pt x="296" y="153"/>
                      </a:lnTo>
                      <a:lnTo>
                        <a:pt x="297" y="155"/>
                      </a:lnTo>
                      <a:lnTo>
                        <a:pt x="297" y="157"/>
                      </a:lnTo>
                      <a:lnTo>
                        <a:pt x="298" y="160"/>
                      </a:lnTo>
                      <a:lnTo>
                        <a:pt x="298" y="162"/>
                      </a:lnTo>
                      <a:lnTo>
                        <a:pt x="298" y="164"/>
                      </a:lnTo>
                      <a:lnTo>
                        <a:pt x="297" y="166"/>
                      </a:lnTo>
                      <a:lnTo>
                        <a:pt x="297" y="167"/>
                      </a:lnTo>
                      <a:lnTo>
                        <a:pt x="296" y="169"/>
                      </a:lnTo>
                      <a:lnTo>
                        <a:pt x="295" y="170"/>
                      </a:lnTo>
                      <a:lnTo>
                        <a:pt x="294" y="171"/>
                      </a:lnTo>
                      <a:lnTo>
                        <a:pt x="293" y="172"/>
                      </a:lnTo>
                      <a:lnTo>
                        <a:pt x="292" y="173"/>
                      </a:lnTo>
                      <a:lnTo>
                        <a:pt x="291" y="174"/>
                      </a:lnTo>
                      <a:lnTo>
                        <a:pt x="290" y="174"/>
                      </a:lnTo>
                      <a:lnTo>
                        <a:pt x="289" y="175"/>
                      </a:lnTo>
                      <a:lnTo>
                        <a:pt x="288" y="175"/>
                      </a:lnTo>
                      <a:lnTo>
                        <a:pt x="288" y="176"/>
                      </a:lnTo>
                      <a:close/>
                      <a:moveTo>
                        <a:pt x="30" y="190"/>
                      </a:moveTo>
                      <a:lnTo>
                        <a:pt x="28" y="195"/>
                      </a:lnTo>
                      <a:lnTo>
                        <a:pt x="28" y="201"/>
                      </a:lnTo>
                      <a:lnTo>
                        <a:pt x="28" y="207"/>
                      </a:lnTo>
                      <a:lnTo>
                        <a:pt x="29" y="213"/>
                      </a:lnTo>
                      <a:lnTo>
                        <a:pt x="30" y="218"/>
                      </a:lnTo>
                      <a:lnTo>
                        <a:pt x="32" y="224"/>
                      </a:lnTo>
                      <a:lnTo>
                        <a:pt x="34" y="229"/>
                      </a:lnTo>
                      <a:lnTo>
                        <a:pt x="37" y="235"/>
                      </a:lnTo>
                      <a:lnTo>
                        <a:pt x="40" y="240"/>
                      </a:lnTo>
                      <a:lnTo>
                        <a:pt x="43" y="245"/>
                      </a:lnTo>
                      <a:lnTo>
                        <a:pt x="46" y="250"/>
                      </a:lnTo>
                      <a:lnTo>
                        <a:pt x="48" y="255"/>
                      </a:lnTo>
                      <a:lnTo>
                        <a:pt x="51" y="260"/>
                      </a:lnTo>
                      <a:lnTo>
                        <a:pt x="54" y="265"/>
                      </a:lnTo>
                      <a:lnTo>
                        <a:pt x="56" y="269"/>
                      </a:lnTo>
                      <a:lnTo>
                        <a:pt x="59" y="274"/>
                      </a:lnTo>
                      <a:lnTo>
                        <a:pt x="58" y="269"/>
                      </a:lnTo>
                      <a:lnTo>
                        <a:pt x="57" y="265"/>
                      </a:lnTo>
                      <a:lnTo>
                        <a:pt x="56" y="259"/>
                      </a:lnTo>
                      <a:lnTo>
                        <a:pt x="55" y="254"/>
                      </a:lnTo>
                      <a:lnTo>
                        <a:pt x="54" y="248"/>
                      </a:lnTo>
                      <a:lnTo>
                        <a:pt x="52" y="242"/>
                      </a:lnTo>
                      <a:lnTo>
                        <a:pt x="51" y="237"/>
                      </a:lnTo>
                      <a:lnTo>
                        <a:pt x="49" y="231"/>
                      </a:lnTo>
                      <a:lnTo>
                        <a:pt x="47" y="225"/>
                      </a:lnTo>
                      <a:lnTo>
                        <a:pt x="45" y="219"/>
                      </a:lnTo>
                      <a:lnTo>
                        <a:pt x="42" y="213"/>
                      </a:lnTo>
                      <a:lnTo>
                        <a:pt x="40" y="208"/>
                      </a:lnTo>
                      <a:lnTo>
                        <a:pt x="38" y="202"/>
                      </a:lnTo>
                      <a:lnTo>
                        <a:pt x="35" y="197"/>
                      </a:lnTo>
                      <a:lnTo>
                        <a:pt x="32" y="193"/>
                      </a:lnTo>
                      <a:lnTo>
                        <a:pt x="30" y="190"/>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4" name="Freeform 54"/>
                <p:cNvSpPr>
                  <a:spLocks noEditPoints="1"/>
                </p:cNvSpPr>
                <p:nvPr/>
              </p:nvSpPr>
              <p:spPr bwMode="auto">
                <a:xfrm>
                  <a:off x="2094" y="3235"/>
                  <a:ext cx="12" cy="14"/>
                </a:xfrm>
                <a:custGeom>
                  <a:avLst/>
                  <a:gdLst>
                    <a:gd name="T0" fmla="*/ 0 w 111"/>
                    <a:gd name="T1" fmla="*/ 0 h 148"/>
                    <a:gd name="T2" fmla="*/ 0 w 111"/>
                    <a:gd name="T3" fmla="*/ 0 h 148"/>
                    <a:gd name="T4" fmla="*/ 0 w 111"/>
                    <a:gd name="T5" fmla="*/ 0 h 148"/>
                    <a:gd name="T6" fmla="*/ 0 w 111"/>
                    <a:gd name="T7" fmla="*/ 0 h 148"/>
                    <a:gd name="T8" fmla="*/ 0 w 111"/>
                    <a:gd name="T9" fmla="*/ 0 h 148"/>
                    <a:gd name="T10" fmla="*/ 0 w 111"/>
                    <a:gd name="T11" fmla="*/ 0 h 148"/>
                    <a:gd name="T12" fmla="*/ 0 w 111"/>
                    <a:gd name="T13" fmla="*/ 0 h 148"/>
                    <a:gd name="T14" fmla="*/ 0 w 111"/>
                    <a:gd name="T15" fmla="*/ 0 h 148"/>
                    <a:gd name="T16" fmla="*/ 0 w 111"/>
                    <a:gd name="T17" fmla="*/ 0 h 148"/>
                    <a:gd name="T18" fmla="*/ 0 w 111"/>
                    <a:gd name="T19" fmla="*/ 0 h 148"/>
                    <a:gd name="T20" fmla="*/ 0 w 111"/>
                    <a:gd name="T21" fmla="*/ 0 h 148"/>
                    <a:gd name="T22" fmla="*/ 0 w 111"/>
                    <a:gd name="T23" fmla="*/ 0 h 148"/>
                    <a:gd name="T24" fmla="*/ 0 w 111"/>
                    <a:gd name="T25" fmla="*/ 0 h 148"/>
                    <a:gd name="T26" fmla="*/ 0 w 111"/>
                    <a:gd name="T27" fmla="*/ 0 h 148"/>
                    <a:gd name="T28" fmla="*/ 0 w 111"/>
                    <a:gd name="T29" fmla="*/ 0 h 148"/>
                    <a:gd name="T30" fmla="*/ 0 w 111"/>
                    <a:gd name="T31" fmla="*/ 0 h 148"/>
                    <a:gd name="T32" fmla="*/ 0 w 111"/>
                    <a:gd name="T33" fmla="*/ 0 h 148"/>
                    <a:gd name="T34" fmla="*/ 0 w 111"/>
                    <a:gd name="T35" fmla="*/ 0 h 148"/>
                    <a:gd name="T36" fmla="*/ 0 w 111"/>
                    <a:gd name="T37" fmla="*/ 0 h 148"/>
                    <a:gd name="T38" fmla="*/ 0 w 111"/>
                    <a:gd name="T39" fmla="*/ 0 h 148"/>
                    <a:gd name="T40" fmla="*/ 0 w 111"/>
                    <a:gd name="T41" fmla="*/ 0 h 148"/>
                    <a:gd name="T42" fmla="*/ 0 w 111"/>
                    <a:gd name="T43" fmla="*/ 0 h 148"/>
                    <a:gd name="T44" fmla="*/ 0 w 111"/>
                    <a:gd name="T45" fmla="*/ 0 h 148"/>
                    <a:gd name="T46" fmla="*/ 0 w 111"/>
                    <a:gd name="T47" fmla="*/ 0 h 148"/>
                    <a:gd name="T48" fmla="*/ 0 w 111"/>
                    <a:gd name="T49" fmla="*/ 0 h 148"/>
                    <a:gd name="T50" fmla="*/ 0 w 111"/>
                    <a:gd name="T51" fmla="*/ 0 h 148"/>
                    <a:gd name="T52" fmla="*/ 0 w 111"/>
                    <a:gd name="T53" fmla="*/ 0 h 148"/>
                    <a:gd name="T54" fmla="*/ 0 w 111"/>
                    <a:gd name="T55" fmla="*/ 0 h 148"/>
                    <a:gd name="T56" fmla="*/ 0 w 111"/>
                    <a:gd name="T57" fmla="*/ 0 h 148"/>
                    <a:gd name="T58" fmla="*/ 0 w 111"/>
                    <a:gd name="T59" fmla="*/ 0 h 148"/>
                    <a:gd name="T60" fmla="*/ 0 w 111"/>
                    <a:gd name="T61" fmla="*/ 0 h 148"/>
                    <a:gd name="T62" fmla="*/ 0 w 111"/>
                    <a:gd name="T63" fmla="*/ 0 h 148"/>
                    <a:gd name="T64" fmla="*/ 0 w 111"/>
                    <a:gd name="T65" fmla="*/ 0 h 148"/>
                    <a:gd name="T66" fmla="*/ 0 w 111"/>
                    <a:gd name="T67" fmla="*/ 0 h 148"/>
                    <a:gd name="T68" fmla="*/ 0 w 111"/>
                    <a:gd name="T69" fmla="*/ 0 h 148"/>
                    <a:gd name="T70" fmla="*/ 0 w 111"/>
                    <a:gd name="T71" fmla="*/ 0 h 148"/>
                    <a:gd name="T72" fmla="*/ 0 w 111"/>
                    <a:gd name="T73" fmla="*/ 0 h 148"/>
                    <a:gd name="T74" fmla="*/ 0 w 111"/>
                    <a:gd name="T75" fmla="*/ 0 h 148"/>
                    <a:gd name="T76" fmla="*/ 0 w 111"/>
                    <a:gd name="T77" fmla="*/ 0 h 148"/>
                    <a:gd name="T78" fmla="*/ 0 w 111"/>
                    <a:gd name="T79" fmla="*/ 0 h 148"/>
                    <a:gd name="T80" fmla="*/ 0 w 111"/>
                    <a:gd name="T81" fmla="*/ 0 h 148"/>
                    <a:gd name="T82" fmla="*/ 0 w 111"/>
                    <a:gd name="T83" fmla="*/ 0 h 148"/>
                    <a:gd name="T84" fmla="*/ 0 w 111"/>
                    <a:gd name="T85" fmla="*/ 0 h 148"/>
                    <a:gd name="T86" fmla="*/ 0 w 111"/>
                    <a:gd name="T87" fmla="*/ 0 h 148"/>
                    <a:gd name="T88" fmla="*/ 0 w 111"/>
                    <a:gd name="T89" fmla="*/ 0 h 148"/>
                    <a:gd name="T90" fmla="*/ 0 w 111"/>
                    <a:gd name="T91" fmla="*/ 0 h 148"/>
                    <a:gd name="T92" fmla="*/ 0 w 111"/>
                    <a:gd name="T93" fmla="*/ 0 h 148"/>
                    <a:gd name="T94" fmla="*/ 0 w 111"/>
                    <a:gd name="T95" fmla="*/ 0 h 148"/>
                    <a:gd name="T96" fmla="*/ 0 w 111"/>
                    <a:gd name="T97" fmla="*/ 0 h 148"/>
                    <a:gd name="T98" fmla="*/ 0 w 111"/>
                    <a:gd name="T99" fmla="*/ 0 h 148"/>
                    <a:gd name="T100" fmla="*/ 0 w 111"/>
                    <a:gd name="T101" fmla="*/ 0 h 148"/>
                    <a:gd name="T102" fmla="*/ 0 w 111"/>
                    <a:gd name="T103" fmla="*/ 0 h 148"/>
                    <a:gd name="T104" fmla="*/ 0 w 111"/>
                    <a:gd name="T105" fmla="*/ 0 h 148"/>
                    <a:gd name="T106" fmla="*/ 0 w 111"/>
                    <a:gd name="T107" fmla="*/ 0 h 148"/>
                    <a:gd name="T108" fmla="*/ 0 w 111"/>
                    <a:gd name="T109" fmla="*/ 0 h 148"/>
                    <a:gd name="T110" fmla="*/ 0 w 111"/>
                    <a:gd name="T111" fmla="*/ 0 h 148"/>
                    <a:gd name="T112" fmla="*/ 0 w 111"/>
                    <a:gd name="T113" fmla="*/ 0 h 148"/>
                    <a:gd name="T114" fmla="*/ 0 w 111"/>
                    <a:gd name="T115" fmla="*/ 0 h 148"/>
                    <a:gd name="T116" fmla="*/ 0 w 111"/>
                    <a:gd name="T117" fmla="*/ 0 h 148"/>
                    <a:gd name="T118" fmla="*/ 0 w 111"/>
                    <a:gd name="T119" fmla="*/ 0 h 148"/>
                    <a:gd name="T120" fmla="*/ 0 w 111"/>
                    <a:gd name="T121" fmla="*/ 0 h 148"/>
                    <a:gd name="T122" fmla="*/ 0 w 111"/>
                    <a:gd name="T123" fmla="*/ 0 h 148"/>
                    <a:gd name="T124" fmla="*/ 0 w 111"/>
                    <a:gd name="T125" fmla="*/ 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1"/>
                    <a:gd name="T190" fmla="*/ 0 h 148"/>
                    <a:gd name="T191" fmla="*/ 111 w 111"/>
                    <a:gd name="T192" fmla="*/ 148 h 1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1" h="148">
                      <a:moveTo>
                        <a:pt x="25" y="121"/>
                      </a:moveTo>
                      <a:lnTo>
                        <a:pt x="26" y="122"/>
                      </a:lnTo>
                      <a:lnTo>
                        <a:pt x="27" y="123"/>
                      </a:lnTo>
                      <a:lnTo>
                        <a:pt x="26" y="122"/>
                      </a:lnTo>
                      <a:lnTo>
                        <a:pt x="24" y="121"/>
                      </a:lnTo>
                      <a:lnTo>
                        <a:pt x="22" y="118"/>
                      </a:lnTo>
                      <a:lnTo>
                        <a:pt x="20" y="115"/>
                      </a:lnTo>
                      <a:lnTo>
                        <a:pt x="17" y="112"/>
                      </a:lnTo>
                      <a:lnTo>
                        <a:pt x="14" y="108"/>
                      </a:lnTo>
                      <a:lnTo>
                        <a:pt x="12" y="103"/>
                      </a:lnTo>
                      <a:lnTo>
                        <a:pt x="9" y="99"/>
                      </a:lnTo>
                      <a:lnTo>
                        <a:pt x="6" y="94"/>
                      </a:lnTo>
                      <a:lnTo>
                        <a:pt x="4" y="89"/>
                      </a:lnTo>
                      <a:lnTo>
                        <a:pt x="2" y="84"/>
                      </a:lnTo>
                      <a:lnTo>
                        <a:pt x="0" y="78"/>
                      </a:lnTo>
                      <a:lnTo>
                        <a:pt x="0" y="74"/>
                      </a:lnTo>
                      <a:lnTo>
                        <a:pt x="1" y="73"/>
                      </a:lnTo>
                      <a:lnTo>
                        <a:pt x="2" y="72"/>
                      </a:lnTo>
                      <a:lnTo>
                        <a:pt x="2" y="71"/>
                      </a:lnTo>
                      <a:lnTo>
                        <a:pt x="2" y="70"/>
                      </a:lnTo>
                      <a:lnTo>
                        <a:pt x="2" y="69"/>
                      </a:lnTo>
                      <a:lnTo>
                        <a:pt x="2" y="68"/>
                      </a:lnTo>
                      <a:lnTo>
                        <a:pt x="2" y="67"/>
                      </a:lnTo>
                      <a:lnTo>
                        <a:pt x="2" y="65"/>
                      </a:lnTo>
                      <a:lnTo>
                        <a:pt x="2" y="64"/>
                      </a:lnTo>
                      <a:lnTo>
                        <a:pt x="2" y="63"/>
                      </a:lnTo>
                      <a:lnTo>
                        <a:pt x="3" y="62"/>
                      </a:lnTo>
                      <a:lnTo>
                        <a:pt x="5" y="62"/>
                      </a:lnTo>
                      <a:lnTo>
                        <a:pt x="7" y="63"/>
                      </a:lnTo>
                      <a:lnTo>
                        <a:pt x="6" y="59"/>
                      </a:lnTo>
                      <a:lnTo>
                        <a:pt x="5" y="55"/>
                      </a:lnTo>
                      <a:lnTo>
                        <a:pt x="4" y="51"/>
                      </a:lnTo>
                      <a:lnTo>
                        <a:pt x="4" y="48"/>
                      </a:lnTo>
                      <a:lnTo>
                        <a:pt x="3" y="44"/>
                      </a:lnTo>
                      <a:lnTo>
                        <a:pt x="2" y="40"/>
                      </a:lnTo>
                      <a:lnTo>
                        <a:pt x="2" y="36"/>
                      </a:lnTo>
                      <a:lnTo>
                        <a:pt x="2" y="33"/>
                      </a:lnTo>
                      <a:lnTo>
                        <a:pt x="2" y="29"/>
                      </a:lnTo>
                      <a:lnTo>
                        <a:pt x="3" y="25"/>
                      </a:lnTo>
                      <a:lnTo>
                        <a:pt x="4" y="22"/>
                      </a:lnTo>
                      <a:lnTo>
                        <a:pt x="5" y="18"/>
                      </a:lnTo>
                      <a:lnTo>
                        <a:pt x="7" y="15"/>
                      </a:lnTo>
                      <a:lnTo>
                        <a:pt x="10" y="12"/>
                      </a:lnTo>
                      <a:lnTo>
                        <a:pt x="13" y="9"/>
                      </a:lnTo>
                      <a:lnTo>
                        <a:pt x="18" y="7"/>
                      </a:lnTo>
                      <a:lnTo>
                        <a:pt x="17" y="6"/>
                      </a:lnTo>
                      <a:lnTo>
                        <a:pt x="17" y="5"/>
                      </a:lnTo>
                      <a:lnTo>
                        <a:pt x="17" y="4"/>
                      </a:lnTo>
                      <a:lnTo>
                        <a:pt x="18" y="4"/>
                      </a:lnTo>
                      <a:lnTo>
                        <a:pt x="18" y="3"/>
                      </a:lnTo>
                      <a:lnTo>
                        <a:pt x="19" y="3"/>
                      </a:lnTo>
                      <a:lnTo>
                        <a:pt x="20" y="2"/>
                      </a:lnTo>
                      <a:lnTo>
                        <a:pt x="22" y="2"/>
                      </a:lnTo>
                      <a:lnTo>
                        <a:pt x="23" y="2"/>
                      </a:lnTo>
                      <a:lnTo>
                        <a:pt x="24" y="2"/>
                      </a:lnTo>
                      <a:lnTo>
                        <a:pt x="25" y="1"/>
                      </a:lnTo>
                      <a:lnTo>
                        <a:pt x="27" y="1"/>
                      </a:lnTo>
                      <a:lnTo>
                        <a:pt x="28" y="1"/>
                      </a:lnTo>
                      <a:lnTo>
                        <a:pt x="29" y="1"/>
                      </a:lnTo>
                      <a:lnTo>
                        <a:pt x="30" y="1"/>
                      </a:lnTo>
                      <a:lnTo>
                        <a:pt x="32" y="1"/>
                      </a:lnTo>
                      <a:lnTo>
                        <a:pt x="38" y="0"/>
                      </a:lnTo>
                      <a:lnTo>
                        <a:pt x="43" y="0"/>
                      </a:lnTo>
                      <a:lnTo>
                        <a:pt x="49" y="0"/>
                      </a:lnTo>
                      <a:lnTo>
                        <a:pt x="54" y="2"/>
                      </a:lnTo>
                      <a:lnTo>
                        <a:pt x="59" y="3"/>
                      </a:lnTo>
                      <a:lnTo>
                        <a:pt x="64" y="6"/>
                      </a:lnTo>
                      <a:lnTo>
                        <a:pt x="69" y="9"/>
                      </a:lnTo>
                      <a:lnTo>
                        <a:pt x="73" y="12"/>
                      </a:lnTo>
                      <a:lnTo>
                        <a:pt x="77" y="16"/>
                      </a:lnTo>
                      <a:lnTo>
                        <a:pt x="81" y="20"/>
                      </a:lnTo>
                      <a:lnTo>
                        <a:pt x="85" y="24"/>
                      </a:lnTo>
                      <a:lnTo>
                        <a:pt x="88" y="29"/>
                      </a:lnTo>
                      <a:lnTo>
                        <a:pt x="91" y="33"/>
                      </a:lnTo>
                      <a:lnTo>
                        <a:pt x="94" y="38"/>
                      </a:lnTo>
                      <a:lnTo>
                        <a:pt x="97" y="42"/>
                      </a:lnTo>
                      <a:lnTo>
                        <a:pt x="100" y="47"/>
                      </a:lnTo>
                      <a:lnTo>
                        <a:pt x="102" y="52"/>
                      </a:lnTo>
                      <a:lnTo>
                        <a:pt x="104" y="59"/>
                      </a:lnTo>
                      <a:lnTo>
                        <a:pt x="106" y="65"/>
                      </a:lnTo>
                      <a:lnTo>
                        <a:pt x="108" y="72"/>
                      </a:lnTo>
                      <a:lnTo>
                        <a:pt x="109" y="79"/>
                      </a:lnTo>
                      <a:lnTo>
                        <a:pt x="110" y="86"/>
                      </a:lnTo>
                      <a:lnTo>
                        <a:pt x="111" y="93"/>
                      </a:lnTo>
                      <a:lnTo>
                        <a:pt x="111" y="99"/>
                      </a:lnTo>
                      <a:lnTo>
                        <a:pt x="111" y="106"/>
                      </a:lnTo>
                      <a:lnTo>
                        <a:pt x="110" y="112"/>
                      </a:lnTo>
                      <a:lnTo>
                        <a:pt x="108" y="119"/>
                      </a:lnTo>
                      <a:lnTo>
                        <a:pt x="106" y="124"/>
                      </a:lnTo>
                      <a:lnTo>
                        <a:pt x="103" y="130"/>
                      </a:lnTo>
                      <a:lnTo>
                        <a:pt x="99" y="134"/>
                      </a:lnTo>
                      <a:lnTo>
                        <a:pt x="95" y="139"/>
                      </a:lnTo>
                      <a:lnTo>
                        <a:pt x="90" y="143"/>
                      </a:lnTo>
                      <a:lnTo>
                        <a:pt x="87" y="144"/>
                      </a:lnTo>
                      <a:lnTo>
                        <a:pt x="85" y="145"/>
                      </a:lnTo>
                      <a:lnTo>
                        <a:pt x="83" y="146"/>
                      </a:lnTo>
                      <a:lnTo>
                        <a:pt x="81" y="146"/>
                      </a:lnTo>
                      <a:lnTo>
                        <a:pt x="79" y="147"/>
                      </a:lnTo>
                      <a:lnTo>
                        <a:pt x="76" y="148"/>
                      </a:lnTo>
                      <a:lnTo>
                        <a:pt x="74" y="148"/>
                      </a:lnTo>
                      <a:lnTo>
                        <a:pt x="72" y="148"/>
                      </a:lnTo>
                      <a:lnTo>
                        <a:pt x="70" y="148"/>
                      </a:lnTo>
                      <a:lnTo>
                        <a:pt x="68" y="148"/>
                      </a:lnTo>
                      <a:lnTo>
                        <a:pt x="65" y="148"/>
                      </a:lnTo>
                      <a:lnTo>
                        <a:pt x="63" y="147"/>
                      </a:lnTo>
                      <a:lnTo>
                        <a:pt x="61" y="147"/>
                      </a:lnTo>
                      <a:lnTo>
                        <a:pt x="59" y="146"/>
                      </a:lnTo>
                      <a:lnTo>
                        <a:pt x="57" y="145"/>
                      </a:lnTo>
                      <a:lnTo>
                        <a:pt x="55" y="145"/>
                      </a:lnTo>
                      <a:lnTo>
                        <a:pt x="44" y="138"/>
                      </a:lnTo>
                      <a:lnTo>
                        <a:pt x="42" y="136"/>
                      </a:lnTo>
                      <a:lnTo>
                        <a:pt x="40" y="135"/>
                      </a:lnTo>
                      <a:lnTo>
                        <a:pt x="38" y="134"/>
                      </a:lnTo>
                      <a:lnTo>
                        <a:pt x="37" y="133"/>
                      </a:lnTo>
                      <a:lnTo>
                        <a:pt x="35" y="131"/>
                      </a:lnTo>
                      <a:lnTo>
                        <a:pt x="34" y="130"/>
                      </a:lnTo>
                      <a:lnTo>
                        <a:pt x="32" y="129"/>
                      </a:lnTo>
                      <a:lnTo>
                        <a:pt x="31" y="128"/>
                      </a:lnTo>
                      <a:lnTo>
                        <a:pt x="29" y="126"/>
                      </a:lnTo>
                      <a:lnTo>
                        <a:pt x="28" y="125"/>
                      </a:lnTo>
                      <a:lnTo>
                        <a:pt x="27" y="124"/>
                      </a:lnTo>
                      <a:lnTo>
                        <a:pt x="26" y="123"/>
                      </a:lnTo>
                      <a:lnTo>
                        <a:pt x="25" y="122"/>
                      </a:lnTo>
                      <a:lnTo>
                        <a:pt x="25" y="121"/>
                      </a:lnTo>
                      <a:close/>
                      <a:moveTo>
                        <a:pt x="42" y="23"/>
                      </a:moveTo>
                      <a:lnTo>
                        <a:pt x="39" y="25"/>
                      </a:lnTo>
                      <a:lnTo>
                        <a:pt x="37" y="28"/>
                      </a:lnTo>
                      <a:lnTo>
                        <a:pt x="35" y="32"/>
                      </a:lnTo>
                      <a:lnTo>
                        <a:pt x="34" y="35"/>
                      </a:lnTo>
                      <a:lnTo>
                        <a:pt x="33" y="38"/>
                      </a:lnTo>
                      <a:lnTo>
                        <a:pt x="32" y="42"/>
                      </a:lnTo>
                      <a:lnTo>
                        <a:pt x="31" y="45"/>
                      </a:lnTo>
                      <a:lnTo>
                        <a:pt x="31" y="49"/>
                      </a:lnTo>
                      <a:lnTo>
                        <a:pt x="31" y="52"/>
                      </a:lnTo>
                      <a:lnTo>
                        <a:pt x="31" y="56"/>
                      </a:lnTo>
                      <a:lnTo>
                        <a:pt x="31" y="60"/>
                      </a:lnTo>
                      <a:lnTo>
                        <a:pt x="32" y="64"/>
                      </a:lnTo>
                      <a:lnTo>
                        <a:pt x="32" y="68"/>
                      </a:lnTo>
                      <a:lnTo>
                        <a:pt x="32" y="72"/>
                      </a:lnTo>
                      <a:lnTo>
                        <a:pt x="33" y="76"/>
                      </a:lnTo>
                      <a:lnTo>
                        <a:pt x="34" y="80"/>
                      </a:lnTo>
                      <a:lnTo>
                        <a:pt x="33" y="82"/>
                      </a:lnTo>
                      <a:lnTo>
                        <a:pt x="32" y="85"/>
                      </a:lnTo>
                      <a:lnTo>
                        <a:pt x="32" y="88"/>
                      </a:lnTo>
                      <a:lnTo>
                        <a:pt x="33" y="91"/>
                      </a:lnTo>
                      <a:lnTo>
                        <a:pt x="34" y="94"/>
                      </a:lnTo>
                      <a:lnTo>
                        <a:pt x="36" y="97"/>
                      </a:lnTo>
                      <a:lnTo>
                        <a:pt x="38" y="100"/>
                      </a:lnTo>
                      <a:lnTo>
                        <a:pt x="40" y="103"/>
                      </a:lnTo>
                      <a:lnTo>
                        <a:pt x="42" y="105"/>
                      </a:lnTo>
                      <a:lnTo>
                        <a:pt x="45" y="108"/>
                      </a:lnTo>
                      <a:lnTo>
                        <a:pt x="48" y="111"/>
                      </a:lnTo>
                      <a:lnTo>
                        <a:pt x="50" y="113"/>
                      </a:lnTo>
                      <a:lnTo>
                        <a:pt x="53" y="116"/>
                      </a:lnTo>
                      <a:lnTo>
                        <a:pt x="56" y="118"/>
                      </a:lnTo>
                      <a:lnTo>
                        <a:pt x="58" y="120"/>
                      </a:lnTo>
                      <a:lnTo>
                        <a:pt x="61" y="123"/>
                      </a:lnTo>
                      <a:lnTo>
                        <a:pt x="69" y="119"/>
                      </a:lnTo>
                      <a:lnTo>
                        <a:pt x="72" y="115"/>
                      </a:lnTo>
                      <a:lnTo>
                        <a:pt x="75" y="111"/>
                      </a:lnTo>
                      <a:lnTo>
                        <a:pt x="77" y="106"/>
                      </a:lnTo>
                      <a:lnTo>
                        <a:pt x="79" y="102"/>
                      </a:lnTo>
                      <a:lnTo>
                        <a:pt x="80" y="97"/>
                      </a:lnTo>
                      <a:lnTo>
                        <a:pt x="80" y="92"/>
                      </a:lnTo>
                      <a:lnTo>
                        <a:pt x="81" y="87"/>
                      </a:lnTo>
                      <a:lnTo>
                        <a:pt x="80" y="82"/>
                      </a:lnTo>
                      <a:lnTo>
                        <a:pt x="80" y="77"/>
                      </a:lnTo>
                      <a:lnTo>
                        <a:pt x="79" y="71"/>
                      </a:lnTo>
                      <a:lnTo>
                        <a:pt x="77" y="66"/>
                      </a:lnTo>
                      <a:lnTo>
                        <a:pt x="76" y="61"/>
                      </a:lnTo>
                      <a:lnTo>
                        <a:pt x="74" y="55"/>
                      </a:lnTo>
                      <a:lnTo>
                        <a:pt x="71" y="50"/>
                      </a:lnTo>
                      <a:lnTo>
                        <a:pt x="69" y="45"/>
                      </a:lnTo>
                      <a:lnTo>
                        <a:pt x="67" y="40"/>
                      </a:lnTo>
                      <a:lnTo>
                        <a:pt x="65" y="38"/>
                      </a:lnTo>
                      <a:lnTo>
                        <a:pt x="64" y="37"/>
                      </a:lnTo>
                      <a:lnTo>
                        <a:pt x="63" y="35"/>
                      </a:lnTo>
                      <a:lnTo>
                        <a:pt x="62" y="34"/>
                      </a:lnTo>
                      <a:lnTo>
                        <a:pt x="61" y="32"/>
                      </a:lnTo>
                      <a:lnTo>
                        <a:pt x="60" y="31"/>
                      </a:lnTo>
                      <a:lnTo>
                        <a:pt x="58" y="29"/>
                      </a:lnTo>
                      <a:lnTo>
                        <a:pt x="57" y="28"/>
                      </a:lnTo>
                      <a:lnTo>
                        <a:pt x="56" y="26"/>
                      </a:lnTo>
                      <a:lnTo>
                        <a:pt x="54" y="25"/>
                      </a:lnTo>
                      <a:lnTo>
                        <a:pt x="52" y="24"/>
                      </a:lnTo>
                      <a:lnTo>
                        <a:pt x="50" y="23"/>
                      </a:lnTo>
                      <a:lnTo>
                        <a:pt x="48" y="22"/>
                      </a:lnTo>
                      <a:lnTo>
                        <a:pt x="46" y="22"/>
                      </a:lnTo>
                      <a:lnTo>
                        <a:pt x="44" y="22"/>
                      </a:lnTo>
                      <a:lnTo>
                        <a:pt x="42" y="23"/>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5" name="Freeform 55"/>
                <p:cNvSpPr>
                  <a:spLocks/>
                </p:cNvSpPr>
                <p:nvPr/>
              </p:nvSpPr>
              <p:spPr bwMode="auto">
                <a:xfrm>
                  <a:off x="2099" y="3251"/>
                  <a:ext cx="0" cy="2"/>
                </a:xfrm>
                <a:custGeom>
                  <a:avLst/>
                  <a:gdLst>
                    <a:gd name="T0" fmla="*/ 1 w 2"/>
                    <a:gd name="T1" fmla="*/ 1 h 1"/>
                    <a:gd name="T2" fmla="*/ 1 w 2"/>
                    <a:gd name="T3" fmla="*/ 0 h 1"/>
                    <a:gd name="T4" fmla="*/ 0 w 2"/>
                    <a:gd name="T5" fmla="*/ 0 h 1"/>
                    <a:gd name="T6" fmla="*/ 1 w 2"/>
                    <a:gd name="T7" fmla="*/ 0 h 1"/>
                    <a:gd name="T8" fmla="*/ 1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1"/>
                      </a:moveTo>
                      <a:lnTo>
                        <a:pt x="1" y="0"/>
                      </a:lnTo>
                      <a:lnTo>
                        <a:pt x="0" y="0"/>
                      </a:lnTo>
                      <a:lnTo>
                        <a:pt x="1" y="0"/>
                      </a:lnTo>
                      <a:lnTo>
                        <a:pt x="2" y="1"/>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6" name="Freeform 56"/>
                <p:cNvSpPr>
                  <a:spLocks/>
                </p:cNvSpPr>
                <p:nvPr/>
              </p:nvSpPr>
              <p:spPr bwMode="auto">
                <a:xfrm>
                  <a:off x="2085" y="3244"/>
                  <a:ext cx="14" cy="12"/>
                </a:xfrm>
                <a:custGeom>
                  <a:avLst/>
                  <a:gdLst>
                    <a:gd name="T0" fmla="*/ 0 w 193"/>
                    <a:gd name="T1" fmla="*/ 0 h 136"/>
                    <a:gd name="T2" fmla="*/ 0 w 193"/>
                    <a:gd name="T3" fmla="*/ 0 h 136"/>
                    <a:gd name="T4" fmla="*/ 0 w 193"/>
                    <a:gd name="T5" fmla="*/ 0 h 136"/>
                    <a:gd name="T6" fmla="*/ 0 w 193"/>
                    <a:gd name="T7" fmla="*/ 0 h 136"/>
                    <a:gd name="T8" fmla="*/ 0 w 193"/>
                    <a:gd name="T9" fmla="*/ 0 h 136"/>
                    <a:gd name="T10" fmla="*/ 0 w 193"/>
                    <a:gd name="T11" fmla="*/ 0 h 136"/>
                    <a:gd name="T12" fmla="*/ 0 w 193"/>
                    <a:gd name="T13" fmla="*/ 0 h 136"/>
                    <a:gd name="T14" fmla="*/ 0 w 193"/>
                    <a:gd name="T15" fmla="*/ 0 h 136"/>
                    <a:gd name="T16" fmla="*/ 0 w 193"/>
                    <a:gd name="T17" fmla="*/ 0 h 136"/>
                    <a:gd name="T18" fmla="*/ 0 w 193"/>
                    <a:gd name="T19" fmla="*/ 0 h 136"/>
                    <a:gd name="T20" fmla="*/ 0 w 193"/>
                    <a:gd name="T21" fmla="*/ 0 h 136"/>
                    <a:gd name="T22" fmla="*/ 0 w 193"/>
                    <a:gd name="T23" fmla="*/ 0 h 136"/>
                    <a:gd name="T24" fmla="*/ 0 w 193"/>
                    <a:gd name="T25" fmla="*/ 0 h 136"/>
                    <a:gd name="T26" fmla="*/ 0 w 193"/>
                    <a:gd name="T27" fmla="*/ 0 h 136"/>
                    <a:gd name="T28" fmla="*/ 0 w 193"/>
                    <a:gd name="T29" fmla="*/ 0 h 136"/>
                    <a:gd name="T30" fmla="*/ 0 w 193"/>
                    <a:gd name="T31" fmla="*/ 0 h 136"/>
                    <a:gd name="T32" fmla="*/ 0 w 193"/>
                    <a:gd name="T33" fmla="*/ 0 h 136"/>
                    <a:gd name="T34" fmla="*/ 0 w 193"/>
                    <a:gd name="T35" fmla="*/ 0 h 136"/>
                    <a:gd name="T36" fmla="*/ 0 w 193"/>
                    <a:gd name="T37" fmla="*/ 0 h 136"/>
                    <a:gd name="T38" fmla="*/ 0 w 193"/>
                    <a:gd name="T39" fmla="*/ 0 h 136"/>
                    <a:gd name="T40" fmla="*/ 0 w 193"/>
                    <a:gd name="T41" fmla="*/ 0 h 136"/>
                    <a:gd name="T42" fmla="*/ 0 w 193"/>
                    <a:gd name="T43" fmla="*/ 0 h 136"/>
                    <a:gd name="T44" fmla="*/ 0 w 193"/>
                    <a:gd name="T45" fmla="*/ 0 h 136"/>
                    <a:gd name="T46" fmla="*/ 0 w 193"/>
                    <a:gd name="T47" fmla="*/ 0 h 136"/>
                    <a:gd name="T48" fmla="*/ 0 w 193"/>
                    <a:gd name="T49" fmla="*/ 0 h 136"/>
                    <a:gd name="T50" fmla="*/ 0 w 193"/>
                    <a:gd name="T51" fmla="*/ 0 h 136"/>
                    <a:gd name="T52" fmla="*/ 0 w 193"/>
                    <a:gd name="T53" fmla="*/ 0 h 136"/>
                    <a:gd name="T54" fmla="*/ 0 w 193"/>
                    <a:gd name="T55" fmla="*/ 0 h 136"/>
                    <a:gd name="T56" fmla="*/ 0 w 193"/>
                    <a:gd name="T57" fmla="*/ 0 h 136"/>
                    <a:gd name="T58" fmla="*/ 0 w 193"/>
                    <a:gd name="T59" fmla="*/ 0 h 136"/>
                    <a:gd name="T60" fmla="*/ 0 w 193"/>
                    <a:gd name="T61" fmla="*/ 0 h 136"/>
                    <a:gd name="T62" fmla="*/ 0 w 193"/>
                    <a:gd name="T63" fmla="*/ 0 h 136"/>
                    <a:gd name="T64" fmla="*/ 0 w 193"/>
                    <a:gd name="T65" fmla="*/ 0 h 136"/>
                    <a:gd name="T66" fmla="*/ 0 w 193"/>
                    <a:gd name="T67" fmla="*/ 0 h 136"/>
                    <a:gd name="T68" fmla="*/ 0 w 193"/>
                    <a:gd name="T69" fmla="*/ 0 h 136"/>
                    <a:gd name="T70" fmla="*/ 0 w 193"/>
                    <a:gd name="T71" fmla="*/ 0 h 136"/>
                    <a:gd name="T72" fmla="*/ 0 w 193"/>
                    <a:gd name="T73" fmla="*/ 0 h 136"/>
                    <a:gd name="T74" fmla="*/ 0 w 193"/>
                    <a:gd name="T75" fmla="*/ 0 h 136"/>
                    <a:gd name="T76" fmla="*/ 0 w 193"/>
                    <a:gd name="T77" fmla="*/ 0 h 136"/>
                    <a:gd name="T78" fmla="*/ 0 w 193"/>
                    <a:gd name="T79" fmla="*/ 0 h 136"/>
                    <a:gd name="T80" fmla="*/ 0 w 193"/>
                    <a:gd name="T81" fmla="*/ 0 h 136"/>
                    <a:gd name="T82" fmla="*/ 0 w 193"/>
                    <a:gd name="T83" fmla="*/ 0 h 136"/>
                    <a:gd name="T84" fmla="*/ 0 w 193"/>
                    <a:gd name="T85" fmla="*/ 0 h 136"/>
                    <a:gd name="T86" fmla="*/ 0 w 193"/>
                    <a:gd name="T87" fmla="*/ 0 h 136"/>
                    <a:gd name="T88" fmla="*/ 0 w 193"/>
                    <a:gd name="T89" fmla="*/ 0 h 136"/>
                    <a:gd name="T90" fmla="*/ 0 w 193"/>
                    <a:gd name="T91" fmla="*/ 0 h 136"/>
                    <a:gd name="T92" fmla="*/ 0 w 193"/>
                    <a:gd name="T93" fmla="*/ 0 h 136"/>
                    <a:gd name="T94" fmla="*/ 0 w 193"/>
                    <a:gd name="T95" fmla="*/ 0 h 136"/>
                    <a:gd name="T96" fmla="*/ 0 w 193"/>
                    <a:gd name="T97" fmla="*/ 0 h 136"/>
                    <a:gd name="T98" fmla="*/ 0 w 193"/>
                    <a:gd name="T99" fmla="*/ 0 h 136"/>
                    <a:gd name="T100" fmla="*/ 0 w 193"/>
                    <a:gd name="T101" fmla="*/ 0 h 136"/>
                    <a:gd name="T102" fmla="*/ 0 w 193"/>
                    <a:gd name="T103" fmla="*/ 0 h 136"/>
                    <a:gd name="T104" fmla="*/ 0 w 193"/>
                    <a:gd name="T105" fmla="*/ 0 h 136"/>
                    <a:gd name="T106" fmla="*/ 0 w 193"/>
                    <a:gd name="T107" fmla="*/ 0 h 136"/>
                    <a:gd name="T108" fmla="*/ 0 w 193"/>
                    <a:gd name="T109" fmla="*/ 0 h 136"/>
                    <a:gd name="T110" fmla="*/ 0 w 193"/>
                    <a:gd name="T111" fmla="*/ 0 h 136"/>
                    <a:gd name="T112" fmla="*/ 0 w 193"/>
                    <a:gd name="T113" fmla="*/ 0 h 136"/>
                    <a:gd name="T114" fmla="*/ 0 w 193"/>
                    <a:gd name="T115" fmla="*/ 0 h 136"/>
                    <a:gd name="T116" fmla="*/ 0 w 193"/>
                    <a:gd name="T117" fmla="*/ 0 h 136"/>
                    <a:gd name="T118" fmla="*/ 0 w 193"/>
                    <a:gd name="T119" fmla="*/ 0 h 1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3"/>
                    <a:gd name="T181" fmla="*/ 0 h 136"/>
                    <a:gd name="T182" fmla="*/ 193 w 193"/>
                    <a:gd name="T183" fmla="*/ 136 h 1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3" h="136">
                      <a:moveTo>
                        <a:pt x="17" y="57"/>
                      </a:moveTo>
                      <a:lnTo>
                        <a:pt x="17" y="56"/>
                      </a:lnTo>
                      <a:lnTo>
                        <a:pt x="17" y="57"/>
                      </a:lnTo>
                      <a:lnTo>
                        <a:pt x="18" y="57"/>
                      </a:lnTo>
                      <a:lnTo>
                        <a:pt x="19" y="58"/>
                      </a:lnTo>
                      <a:lnTo>
                        <a:pt x="20" y="59"/>
                      </a:lnTo>
                      <a:lnTo>
                        <a:pt x="21" y="60"/>
                      </a:lnTo>
                      <a:lnTo>
                        <a:pt x="22" y="61"/>
                      </a:lnTo>
                      <a:lnTo>
                        <a:pt x="23" y="62"/>
                      </a:lnTo>
                      <a:lnTo>
                        <a:pt x="24" y="63"/>
                      </a:lnTo>
                      <a:lnTo>
                        <a:pt x="25" y="64"/>
                      </a:lnTo>
                      <a:lnTo>
                        <a:pt x="27" y="65"/>
                      </a:lnTo>
                      <a:lnTo>
                        <a:pt x="28" y="66"/>
                      </a:lnTo>
                      <a:lnTo>
                        <a:pt x="29" y="67"/>
                      </a:lnTo>
                      <a:lnTo>
                        <a:pt x="30" y="68"/>
                      </a:lnTo>
                      <a:lnTo>
                        <a:pt x="31" y="69"/>
                      </a:lnTo>
                      <a:lnTo>
                        <a:pt x="32" y="70"/>
                      </a:lnTo>
                      <a:lnTo>
                        <a:pt x="33" y="71"/>
                      </a:lnTo>
                      <a:lnTo>
                        <a:pt x="34" y="72"/>
                      </a:lnTo>
                      <a:lnTo>
                        <a:pt x="35" y="74"/>
                      </a:lnTo>
                      <a:lnTo>
                        <a:pt x="37" y="75"/>
                      </a:lnTo>
                      <a:lnTo>
                        <a:pt x="38" y="76"/>
                      </a:lnTo>
                      <a:lnTo>
                        <a:pt x="39" y="77"/>
                      </a:lnTo>
                      <a:lnTo>
                        <a:pt x="40" y="78"/>
                      </a:lnTo>
                      <a:lnTo>
                        <a:pt x="41" y="79"/>
                      </a:lnTo>
                      <a:lnTo>
                        <a:pt x="43" y="80"/>
                      </a:lnTo>
                      <a:lnTo>
                        <a:pt x="44" y="81"/>
                      </a:lnTo>
                      <a:lnTo>
                        <a:pt x="45" y="82"/>
                      </a:lnTo>
                      <a:lnTo>
                        <a:pt x="47" y="84"/>
                      </a:lnTo>
                      <a:lnTo>
                        <a:pt x="48" y="85"/>
                      </a:lnTo>
                      <a:lnTo>
                        <a:pt x="49" y="86"/>
                      </a:lnTo>
                      <a:lnTo>
                        <a:pt x="50" y="87"/>
                      </a:lnTo>
                      <a:lnTo>
                        <a:pt x="51" y="88"/>
                      </a:lnTo>
                      <a:lnTo>
                        <a:pt x="53" y="90"/>
                      </a:lnTo>
                      <a:lnTo>
                        <a:pt x="54" y="91"/>
                      </a:lnTo>
                      <a:lnTo>
                        <a:pt x="55" y="92"/>
                      </a:lnTo>
                      <a:lnTo>
                        <a:pt x="55" y="93"/>
                      </a:lnTo>
                      <a:lnTo>
                        <a:pt x="56" y="95"/>
                      </a:lnTo>
                      <a:lnTo>
                        <a:pt x="57" y="96"/>
                      </a:lnTo>
                      <a:lnTo>
                        <a:pt x="58" y="97"/>
                      </a:lnTo>
                      <a:lnTo>
                        <a:pt x="60" y="98"/>
                      </a:lnTo>
                      <a:lnTo>
                        <a:pt x="61" y="99"/>
                      </a:lnTo>
                      <a:lnTo>
                        <a:pt x="62" y="100"/>
                      </a:lnTo>
                      <a:lnTo>
                        <a:pt x="63" y="101"/>
                      </a:lnTo>
                      <a:lnTo>
                        <a:pt x="64" y="102"/>
                      </a:lnTo>
                      <a:lnTo>
                        <a:pt x="66" y="103"/>
                      </a:lnTo>
                      <a:lnTo>
                        <a:pt x="67" y="105"/>
                      </a:lnTo>
                      <a:lnTo>
                        <a:pt x="68" y="106"/>
                      </a:lnTo>
                      <a:lnTo>
                        <a:pt x="69" y="107"/>
                      </a:lnTo>
                      <a:lnTo>
                        <a:pt x="70" y="108"/>
                      </a:lnTo>
                      <a:lnTo>
                        <a:pt x="71" y="109"/>
                      </a:lnTo>
                      <a:lnTo>
                        <a:pt x="72" y="110"/>
                      </a:lnTo>
                      <a:lnTo>
                        <a:pt x="74" y="111"/>
                      </a:lnTo>
                      <a:lnTo>
                        <a:pt x="75" y="112"/>
                      </a:lnTo>
                      <a:lnTo>
                        <a:pt x="76" y="114"/>
                      </a:lnTo>
                      <a:lnTo>
                        <a:pt x="77" y="115"/>
                      </a:lnTo>
                      <a:lnTo>
                        <a:pt x="79" y="116"/>
                      </a:lnTo>
                      <a:lnTo>
                        <a:pt x="80" y="117"/>
                      </a:lnTo>
                      <a:lnTo>
                        <a:pt x="81" y="118"/>
                      </a:lnTo>
                      <a:lnTo>
                        <a:pt x="82" y="119"/>
                      </a:lnTo>
                      <a:lnTo>
                        <a:pt x="83" y="119"/>
                      </a:lnTo>
                      <a:lnTo>
                        <a:pt x="84" y="120"/>
                      </a:lnTo>
                      <a:lnTo>
                        <a:pt x="85" y="121"/>
                      </a:lnTo>
                      <a:lnTo>
                        <a:pt x="86" y="122"/>
                      </a:lnTo>
                      <a:lnTo>
                        <a:pt x="87" y="123"/>
                      </a:lnTo>
                      <a:lnTo>
                        <a:pt x="88" y="124"/>
                      </a:lnTo>
                      <a:lnTo>
                        <a:pt x="89" y="124"/>
                      </a:lnTo>
                      <a:lnTo>
                        <a:pt x="90" y="124"/>
                      </a:lnTo>
                      <a:lnTo>
                        <a:pt x="91" y="124"/>
                      </a:lnTo>
                      <a:lnTo>
                        <a:pt x="92" y="125"/>
                      </a:lnTo>
                      <a:lnTo>
                        <a:pt x="93" y="125"/>
                      </a:lnTo>
                      <a:lnTo>
                        <a:pt x="94" y="126"/>
                      </a:lnTo>
                      <a:lnTo>
                        <a:pt x="95" y="126"/>
                      </a:lnTo>
                      <a:lnTo>
                        <a:pt x="96" y="127"/>
                      </a:lnTo>
                      <a:lnTo>
                        <a:pt x="97" y="127"/>
                      </a:lnTo>
                      <a:lnTo>
                        <a:pt x="98" y="128"/>
                      </a:lnTo>
                      <a:lnTo>
                        <a:pt x="99" y="128"/>
                      </a:lnTo>
                      <a:lnTo>
                        <a:pt x="100" y="129"/>
                      </a:lnTo>
                      <a:lnTo>
                        <a:pt x="101" y="129"/>
                      </a:lnTo>
                      <a:lnTo>
                        <a:pt x="102" y="130"/>
                      </a:lnTo>
                      <a:lnTo>
                        <a:pt x="103" y="130"/>
                      </a:lnTo>
                      <a:lnTo>
                        <a:pt x="104" y="130"/>
                      </a:lnTo>
                      <a:lnTo>
                        <a:pt x="105" y="131"/>
                      </a:lnTo>
                      <a:lnTo>
                        <a:pt x="106" y="131"/>
                      </a:lnTo>
                      <a:lnTo>
                        <a:pt x="107" y="131"/>
                      </a:lnTo>
                      <a:lnTo>
                        <a:pt x="108" y="131"/>
                      </a:lnTo>
                      <a:lnTo>
                        <a:pt x="109" y="131"/>
                      </a:lnTo>
                      <a:lnTo>
                        <a:pt x="110" y="131"/>
                      </a:lnTo>
                      <a:lnTo>
                        <a:pt x="110" y="132"/>
                      </a:lnTo>
                      <a:lnTo>
                        <a:pt x="111" y="132"/>
                      </a:lnTo>
                      <a:lnTo>
                        <a:pt x="112" y="132"/>
                      </a:lnTo>
                      <a:lnTo>
                        <a:pt x="113" y="133"/>
                      </a:lnTo>
                      <a:lnTo>
                        <a:pt x="114" y="133"/>
                      </a:lnTo>
                      <a:lnTo>
                        <a:pt x="115" y="134"/>
                      </a:lnTo>
                      <a:lnTo>
                        <a:pt x="116" y="134"/>
                      </a:lnTo>
                      <a:lnTo>
                        <a:pt x="117" y="134"/>
                      </a:lnTo>
                      <a:lnTo>
                        <a:pt x="118" y="135"/>
                      </a:lnTo>
                      <a:lnTo>
                        <a:pt x="119" y="135"/>
                      </a:lnTo>
                      <a:lnTo>
                        <a:pt x="120" y="136"/>
                      </a:lnTo>
                      <a:lnTo>
                        <a:pt x="121" y="136"/>
                      </a:lnTo>
                      <a:lnTo>
                        <a:pt x="121" y="135"/>
                      </a:lnTo>
                      <a:lnTo>
                        <a:pt x="121" y="134"/>
                      </a:lnTo>
                      <a:lnTo>
                        <a:pt x="120" y="134"/>
                      </a:lnTo>
                      <a:lnTo>
                        <a:pt x="120" y="133"/>
                      </a:lnTo>
                      <a:lnTo>
                        <a:pt x="120" y="132"/>
                      </a:lnTo>
                      <a:lnTo>
                        <a:pt x="120" y="131"/>
                      </a:lnTo>
                      <a:lnTo>
                        <a:pt x="121" y="131"/>
                      </a:lnTo>
                      <a:lnTo>
                        <a:pt x="120" y="129"/>
                      </a:lnTo>
                      <a:lnTo>
                        <a:pt x="119" y="128"/>
                      </a:lnTo>
                      <a:lnTo>
                        <a:pt x="119" y="127"/>
                      </a:lnTo>
                      <a:lnTo>
                        <a:pt x="118" y="126"/>
                      </a:lnTo>
                      <a:lnTo>
                        <a:pt x="118" y="125"/>
                      </a:lnTo>
                      <a:lnTo>
                        <a:pt x="117" y="124"/>
                      </a:lnTo>
                      <a:lnTo>
                        <a:pt x="117" y="123"/>
                      </a:lnTo>
                      <a:lnTo>
                        <a:pt x="117" y="122"/>
                      </a:lnTo>
                      <a:lnTo>
                        <a:pt x="117" y="121"/>
                      </a:lnTo>
                      <a:lnTo>
                        <a:pt x="116" y="120"/>
                      </a:lnTo>
                      <a:lnTo>
                        <a:pt x="116" y="119"/>
                      </a:lnTo>
                      <a:lnTo>
                        <a:pt x="115" y="118"/>
                      </a:lnTo>
                      <a:lnTo>
                        <a:pt x="115" y="116"/>
                      </a:lnTo>
                      <a:lnTo>
                        <a:pt x="114" y="114"/>
                      </a:lnTo>
                      <a:lnTo>
                        <a:pt x="113" y="113"/>
                      </a:lnTo>
                      <a:lnTo>
                        <a:pt x="112" y="111"/>
                      </a:lnTo>
                      <a:lnTo>
                        <a:pt x="112" y="110"/>
                      </a:lnTo>
                      <a:lnTo>
                        <a:pt x="111" y="109"/>
                      </a:lnTo>
                      <a:lnTo>
                        <a:pt x="110" y="107"/>
                      </a:lnTo>
                      <a:lnTo>
                        <a:pt x="109" y="106"/>
                      </a:lnTo>
                      <a:lnTo>
                        <a:pt x="109" y="104"/>
                      </a:lnTo>
                      <a:lnTo>
                        <a:pt x="108" y="102"/>
                      </a:lnTo>
                      <a:lnTo>
                        <a:pt x="107" y="101"/>
                      </a:lnTo>
                      <a:lnTo>
                        <a:pt x="106" y="99"/>
                      </a:lnTo>
                      <a:lnTo>
                        <a:pt x="105" y="97"/>
                      </a:lnTo>
                      <a:lnTo>
                        <a:pt x="104" y="96"/>
                      </a:lnTo>
                      <a:lnTo>
                        <a:pt x="103" y="94"/>
                      </a:lnTo>
                      <a:lnTo>
                        <a:pt x="103" y="92"/>
                      </a:lnTo>
                      <a:lnTo>
                        <a:pt x="102" y="91"/>
                      </a:lnTo>
                      <a:lnTo>
                        <a:pt x="101" y="89"/>
                      </a:lnTo>
                      <a:lnTo>
                        <a:pt x="101" y="88"/>
                      </a:lnTo>
                      <a:lnTo>
                        <a:pt x="100" y="86"/>
                      </a:lnTo>
                      <a:lnTo>
                        <a:pt x="100" y="85"/>
                      </a:lnTo>
                      <a:lnTo>
                        <a:pt x="99" y="83"/>
                      </a:lnTo>
                      <a:lnTo>
                        <a:pt x="99" y="82"/>
                      </a:lnTo>
                      <a:lnTo>
                        <a:pt x="98" y="80"/>
                      </a:lnTo>
                      <a:lnTo>
                        <a:pt x="98" y="79"/>
                      </a:lnTo>
                      <a:lnTo>
                        <a:pt x="97" y="77"/>
                      </a:lnTo>
                      <a:lnTo>
                        <a:pt x="97" y="75"/>
                      </a:lnTo>
                      <a:lnTo>
                        <a:pt x="96" y="74"/>
                      </a:lnTo>
                      <a:lnTo>
                        <a:pt x="96" y="72"/>
                      </a:lnTo>
                      <a:lnTo>
                        <a:pt x="95" y="70"/>
                      </a:lnTo>
                      <a:lnTo>
                        <a:pt x="94" y="68"/>
                      </a:lnTo>
                      <a:lnTo>
                        <a:pt x="94" y="67"/>
                      </a:lnTo>
                      <a:lnTo>
                        <a:pt x="93" y="65"/>
                      </a:lnTo>
                      <a:lnTo>
                        <a:pt x="92" y="63"/>
                      </a:lnTo>
                      <a:lnTo>
                        <a:pt x="92" y="62"/>
                      </a:lnTo>
                      <a:lnTo>
                        <a:pt x="91" y="60"/>
                      </a:lnTo>
                      <a:lnTo>
                        <a:pt x="91" y="58"/>
                      </a:lnTo>
                      <a:lnTo>
                        <a:pt x="91" y="57"/>
                      </a:lnTo>
                      <a:lnTo>
                        <a:pt x="91" y="55"/>
                      </a:lnTo>
                      <a:lnTo>
                        <a:pt x="91" y="53"/>
                      </a:lnTo>
                      <a:lnTo>
                        <a:pt x="91" y="52"/>
                      </a:lnTo>
                      <a:lnTo>
                        <a:pt x="90" y="50"/>
                      </a:lnTo>
                      <a:lnTo>
                        <a:pt x="90" y="49"/>
                      </a:lnTo>
                      <a:lnTo>
                        <a:pt x="90" y="47"/>
                      </a:lnTo>
                      <a:lnTo>
                        <a:pt x="90" y="45"/>
                      </a:lnTo>
                      <a:lnTo>
                        <a:pt x="90" y="43"/>
                      </a:lnTo>
                      <a:lnTo>
                        <a:pt x="89" y="41"/>
                      </a:lnTo>
                      <a:lnTo>
                        <a:pt x="89" y="39"/>
                      </a:lnTo>
                      <a:lnTo>
                        <a:pt x="88" y="37"/>
                      </a:lnTo>
                      <a:lnTo>
                        <a:pt x="88" y="35"/>
                      </a:lnTo>
                      <a:lnTo>
                        <a:pt x="88" y="33"/>
                      </a:lnTo>
                      <a:lnTo>
                        <a:pt x="89" y="34"/>
                      </a:lnTo>
                      <a:lnTo>
                        <a:pt x="91" y="36"/>
                      </a:lnTo>
                      <a:lnTo>
                        <a:pt x="92" y="37"/>
                      </a:lnTo>
                      <a:lnTo>
                        <a:pt x="94" y="39"/>
                      </a:lnTo>
                      <a:lnTo>
                        <a:pt x="95" y="40"/>
                      </a:lnTo>
                      <a:lnTo>
                        <a:pt x="96" y="41"/>
                      </a:lnTo>
                      <a:lnTo>
                        <a:pt x="97" y="43"/>
                      </a:lnTo>
                      <a:lnTo>
                        <a:pt x="98" y="44"/>
                      </a:lnTo>
                      <a:lnTo>
                        <a:pt x="99" y="45"/>
                      </a:lnTo>
                      <a:lnTo>
                        <a:pt x="100" y="46"/>
                      </a:lnTo>
                      <a:lnTo>
                        <a:pt x="101" y="46"/>
                      </a:lnTo>
                      <a:lnTo>
                        <a:pt x="102" y="47"/>
                      </a:lnTo>
                      <a:lnTo>
                        <a:pt x="102" y="48"/>
                      </a:lnTo>
                      <a:lnTo>
                        <a:pt x="103" y="49"/>
                      </a:lnTo>
                      <a:lnTo>
                        <a:pt x="104" y="49"/>
                      </a:lnTo>
                      <a:lnTo>
                        <a:pt x="105" y="50"/>
                      </a:lnTo>
                      <a:lnTo>
                        <a:pt x="105" y="51"/>
                      </a:lnTo>
                      <a:lnTo>
                        <a:pt x="106" y="52"/>
                      </a:lnTo>
                      <a:lnTo>
                        <a:pt x="107" y="53"/>
                      </a:lnTo>
                      <a:lnTo>
                        <a:pt x="108" y="54"/>
                      </a:lnTo>
                      <a:lnTo>
                        <a:pt x="109" y="56"/>
                      </a:lnTo>
                      <a:lnTo>
                        <a:pt x="110" y="57"/>
                      </a:lnTo>
                      <a:lnTo>
                        <a:pt x="111" y="58"/>
                      </a:lnTo>
                      <a:lnTo>
                        <a:pt x="113" y="59"/>
                      </a:lnTo>
                      <a:lnTo>
                        <a:pt x="114" y="61"/>
                      </a:lnTo>
                      <a:lnTo>
                        <a:pt x="115" y="62"/>
                      </a:lnTo>
                      <a:lnTo>
                        <a:pt x="116" y="63"/>
                      </a:lnTo>
                      <a:lnTo>
                        <a:pt x="117" y="64"/>
                      </a:lnTo>
                      <a:lnTo>
                        <a:pt x="118" y="65"/>
                      </a:lnTo>
                      <a:lnTo>
                        <a:pt x="119" y="66"/>
                      </a:lnTo>
                      <a:lnTo>
                        <a:pt x="120" y="68"/>
                      </a:lnTo>
                      <a:lnTo>
                        <a:pt x="121" y="69"/>
                      </a:lnTo>
                      <a:lnTo>
                        <a:pt x="122" y="70"/>
                      </a:lnTo>
                      <a:lnTo>
                        <a:pt x="123" y="71"/>
                      </a:lnTo>
                      <a:lnTo>
                        <a:pt x="125" y="73"/>
                      </a:lnTo>
                      <a:lnTo>
                        <a:pt x="126" y="74"/>
                      </a:lnTo>
                      <a:lnTo>
                        <a:pt x="127" y="75"/>
                      </a:lnTo>
                      <a:lnTo>
                        <a:pt x="128" y="76"/>
                      </a:lnTo>
                      <a:lnTo>
                        <a:pt x="129" y="77"/>
                      </a:lnTo>
                      <a:lnTo>
                        <a:pt x="130" y="78"/>
                      </a:lnTo>
                      <a:lnTo>
                        <a:pt x="131" y="79"/>
                      </a:lnTo>
                      <a:lnTo>
                        <a:pt x="132" y="80"/>
                      </a:lnTo>
                      <a:lnTo>
                        <a:pt x="133" y="81"/>
                      </a:lnTo>
                      <a:lnTo>
                        <a:pt x="134" y="82"/>
                      </a:lnTo>
                      <a:lnTo>
                        <a:pt x="135" y="83"/>
                      </a:lnTo>
                      <a:lnTo>
                        <a:pt x="136" y="84"/>
                      </a:lnTo>
                      <a:lnTo>
                        <a:pt x="137" y="85"/>
                      </a:lnTo>
                      <a:lnTo>
                        <a:pt x="139" y="86"/>
                      </a:lnTo>
                      <a:lnTo>
                        <a:pt x="141" y="87"/>
                      </a:lnTo>
                      <a:lnTo>
                        <a:pt x="142" y="88"/>
                      </a:lnTo>
                      <a:lnTo>
                        <a:pt x="143" y="89"/>
                      </a:lnTo>
                      <a:lnTo>
                        <a:pt x="144" y="90"/>
                      </a:lnTo>
                      <a:lnTo>
                        <a:pt x="145" y="91"/>
                      </a:lnTo>
                      <a:lnTo>
                        <a:pt x="146" y="92"/>
                      </a:lnTo>
                      <a:lnTo>
                        <a:pt x="148" y="94"/>
                      </a:lnTo>
                      <a:lnTo>
                        <a:pt x="149" y="95"/>
                      </a:lnTo>
                      <a:lnTo>
                        <a:pt x="150" y="96"/>
                      </a:lnTo>
                      <a:lnTo>
                        <a:pt x="152" y="98"/>
                      </a:lnTo>
                      <a:lnTo>
                        <a:pt x="153" y="99"/>
                      </a:lnTo>
                      <a:lnTo>
                        <a:pt x="154" y="100"/>
                      </a:lnTo>
                      <a:lnTo>
                        <a:pt x="156" y="101"/>
                      </a:lnTo>
                      <a:lnTo>
                        <a:pt x="157" y="103"/>
                      </a:lnTo>
                      <a:lnTo>
                        <a:pt x="159" y="104"/>
                      </a:lnTo>
                      <a:lnTo>
                        <a:pt x="158" y="103"/>
                      </a:lnTo>
                      <a:lnTo>
                        <a:pt x="159" y="103"/>
                      </a:lnTo>
                      <a:lnTo>
                        <a:pt x="159" y="104"/>
                      </a:lnTo>
                      <a:lnTo>
                        <a:pt x="160" y="104"/>
                      </a:lnTo>
                      <a:lnTo>
                        <a:pt x="161" y="104"/>
                      </a:lnTo>
                      <a:lnTo>
                        <a:pt x="162" y="105"/>
                      </a:lnTo>
                      <a:lnTo>
                        <a:pt x="163" y="105"/>
                      </a:lnTo>
                      <a:lnTo>
                        <a:pt x="164" y="106"/>
                      </a:lnTo>
                      <a:lnTo>
                        <a:pt x="165" y="107"/>
                      </a:lnTo>
                      <a:lnTo>
                        <a:pt x="166" y="108"/>
                      </a:lnTo>
                      <a:lnTo>
                        <a:pt x="166" y="107"/>
                      </a:lnTo>
                      <a:lnTo>
                        <a:pt x="167" y="107"/>
                      </a:lnTo>
                      <a:lnTo>
                        <a:pt x="168" y="107"/>
                      </a:lnTo>
                      <a:lnTo>
                        <a:pt x="169" y="107"/>
                      </a:lnTo>
                      <a:lnTo>
                        <a:pt x="170" y="107"/>
                      </a:lnTo>
                      <a:lnTo>
                        <a:pt x="171" y="107"/>
                      </a:lnTo>
                      <a:lnTo>
                        <a:pt x="171" y="108"/>
                      </a:lnTo>
                      <a:lnTo>
                        <a:pt x="172" y="108"/>
                      </a:lnTo>
                      <a:lnTo>
                        <a:pt x="173" y="109"/>
                      </a:lnTo>
                      <a:lnTo>
                        <a:pt x="173" y="108"/>
                      </a:lnTo>
                      <a:lnTo>
                        <a:pt x="173" y="107"/>
                      </a:lnTo>
                      <a:lnTo>
                        <a:pt x="174" y="107"/>
                      </a:lnTo>
                      <a:lnTo>
                        <a:pt x="175" y="107"/>
                      </a:lnTo>
                      <a:lnTo>
                        <a:pt x="176" y="107"/>
                      </a:lnTo>
                      <a:lnTo>
                        <a:pt x="177" y="107"/>
                      </a:lnTo>
                      <a:lnTo>
                        <a:pt x="178" y="107"/>
                      </a:lnTo>
                      <a:lnTo>
                        <a:pt x="179" y="106"/>
                      </a:lnTo>
                      <a:lnTo>
                        <a:pt x="180" y="106"/>
                      </a:lnTo>
                      <a:lnTo>
                        <a:pt x="181" y="106"/>
                      </a:lnTo>
                      <a:lnTo>
                        <a:pt x="182" y="105"/>
                      </a:lnTo>
                      <a:lnTo>
                        <a:pt x="183" y="104"/>
                      </a:lnTo>
                      <a:lnTo>
                        <a:pt x="184" y="104"/>
                      </a:lnTo>
                      <a:lnTo>
                        <a:pt x="184" y="103"/>
                      </a:lnTo>
                      <a:lnTo>
                        <a:pt x="185" y="102"/>
                      </a:lnTo>
                      <a:lnTo>
                        <a:pt x="185" y="101"/>
                      </a:lnTo>
                      <a:lnTo>
                        <a:pt x="185" y="100"/>
                      </a:lnTo>
                      <a:lnTo>
                        <a:pt x="186" y="99"/>
                      </a:lnTo>
                      <a:lnTo>
                        <a:pt x="186" y="98"/>
                      </a:lnTo>
                      <a:lnTo>
                        <a:pt x="186" y="97"/>
                      </a:lnTo>
                      <a:lnTo>
                        <a:pt x="186" y="96"/>
                      </a:lnTo>
                      <a:lnTo>
                        <a:pt x="186" y="95"/>
                      </a:lnTo>
                      <a:lnTo>
                        <a:pt x="186" y="94"/>
                      </a:lnTo>
                      <a:lnTo>
                        <a:pt x="186" y="92"/>
                      </a:lnTo>
                      <a:lnTo>
                        <a:pt x="186" y="91"/>
                      </a:lnTo>
                      <a:lnTo>
                        <a:pt x="186" y="90"/>
                      </a:lnTo>
                      <a:lnTo>
                        <a:pt x="186" y="87"/>
                      </a:lnTo>
                      <a:lnTo>
                        <a:pt x="186" y="84"/>
                      </a:lnTo>
                      <a:lnTo>
                        <a:pt x="187" y="81"/>
                      </a:lnTo>
                      <a:lnTo>
                        <a:pt x="188" y="79"/>
                      </a:lnTo>
                      <a:lnTo>
                        <a:pt x="189" y="76"/>
                      </a:lnTo>
                      <a:lnTo>
                        <a:pt x="190" y="73"/>
                      </a:lnTo>
                      <a:lnTo>
                        <a:pt x="191" y="70"/>
                      </a:lnTo>
                      <a:lnTo>
                        <a:pt x="192" y="67"/>
                      </a:lnTo>
                      <a:lnTo>
                        <a:pt x="192" y="65"/>
                      </a:lnTo>
                      <a:lnTo>
                        <a:pt x="193" y="62"/>
                      </a:lnTo>
                      <a:lnTo>
                        <a:pt x="193" y="59"/>
                      </a:lnTo>
                      <a:lnTo>
                        <a:pt x="193" y="57"/>
                      </a:lnTo>
                      <a:lnTo>
                        <a:pt x="192" y="54"/>
                      </a:lnTo>
                      <a:lnTo>
                        <a:pt x="191" y="52"/>
                      </a:lnTo>
                      <a:lnTo>
                        <a:pt x="189" y="50"/>
                      </a:lnTo>
                      <a:lnTo>
                        <a:pt x="187" y="48"/>
                      </a:lnTo>
                      <a:lnTo>
                        <a:pt x="185" y="47"/>
                      </a:lnTo>
                      <a:lnTo>
                        <a:pt x="183" y="47"/>
                      </a:lnTo>
                      <a:lnTo>
                        <a:pt x="181" y="47"/>
                      </a:lnTo>
                      <a:lnTo>
                        <a:pt x="180" y="48"/>
                      </a:lnTo>
                      <a:lnTo>
                        <a:pt x="178" y="48"/>
                      </a:lnTo>
                      <a:lnTo>
                        <a:pt x="177" y="49"/>
                      </a:lnTo>
                      <a:lnTo>
                        <a:pt x="176" y="50"/>
                      </a:lnTo>
                      <a:lnTo>
                        <a:pt x="174" y="51"/>
                      </a:lnTo>
                      <a:lnTo>
                        <a:pt x="173" y="52"/>
                      </a:lnTo>
                      <a:lnTo>
                        <a:pt x="172" y="52"/>
                      </a:lnTo>
                      <a:lnTo>
                        <a:pt x="171" y="53"/>
                      </a:lnTo>
                      <a:lnTo>
                        <a:pt x="170" y="54"/>
                      </a:lnTo>
                      <a:lnTo>
                        <a:pt x="169" y="55"/>
                      </a:lnTo>
                      <a:lnTo>
                        <a:pt x="168" y="56"/>
                      </a:lnTo>
                      <a:lnTo>
                        <a:pt x="167" y="57"/>
                      </a:lnTo>
                      <a:lnTo>
                        <a:pt x="167" y="58"/>
                      </a:lnTo>
                      <a:lnTo>
                        <a:pt x="166" y="59"/>
                      </a:lnTo>
                      <a:lnTo>
                        <a:pt x="165" y="60"/>
                      </a:lnTo>
                      <a:lnTo>
                        <a:pt x="165" y="62"/>
                      </a:lnTo>
                      <a:lnTo>
                        <a:pt x="164" y="64"/>
                      </a:lnTo>
                      <a:lnTo>
                        <a:pt x="164" y="65"/>
                      </a:lnTo>
                      <a:lnTo>
                        <a:pt x="164" y="67"/>
                      </a:lnTo>
                      <a:lnTo>
                        <a:pt x="163" y="69"/>
                      </a:lnTo>
                      <a:lnTo>
                        <a:pt x="163" y="70"/>
                      </a:lnTo>
                      <a:lnTo>
                        <a:pt x="163" y="72"/>
                      </a:lnTo>
                      <a:lnTo>
                        <a:pt x="162" y="74"/>
                      </a:lnTo>
                      <a:lnTo>
                        <a:pt x="162" y="75"/>
                      </a:lnTo>
                      <a:lnTo>
                        <a:pt x="161" y="76"/>
                      </a:lnTo>
                      <a:lnTo>
                        <a:pt x="161" y="77"/>
                      </a:lnTo>
                      <a:lnTo>
                        <a:pt x="160" y="78"/>
                      </a:lnTo>
                      <a:lnTo>
                        <a:pt x="159" y="79"/>
                      </a:lnTo>
                      <a:lnTo>
                        <a:pt x="159" y="80"/>
                      </a:lnTo>
                      <a:lnTo>
                        <a:pt x="159" y="81"/>
                      </a:lnTo>
                      <a:lnTo>
                        <a:pt x="159" y="82"/>
                      </a:lnTo>
                      <a:lnTo>
                        <a:pt x="160" y="83"/>
                      </a:lnTo>
                      <a:lnTo>
                        <a:pt x="158" y="82"/>
                      </a:lnTo>
                      <a:lnTo>
                        <a:pt x="157" y="81"/>
                      </a:lnTo>
                      <a:lnTo>
                        <a:pt x="156" y="80"/>
                      </a:lnTo>
                      <a:lnTo>
                        <a:pt x="155" y="79"/>
                      </a:lnTo>
                      <a:lnTo>
                        <a:pt x="154" y="77"/>
                      </a:lnTo>
                      <a:lnTo>
                        <a:pt x="153" y="76"/>
                      </a:lnTo>
                      <a:lnTo>
                        <a:pt x="152" y="75"/>
                      </a:lnTo>
                      <a:lnTo>
                        <a:pt x="151" y="74"/>
                      </a:lnTo>
                      <a:lnTo>
                        <a:pt x="149" y="73"/>
                      </a:lnTo>
                      <a:lnTo>
                        <a:pt x="148" y="72"/>
                      </a:lnTo>
                      <a:lnTo>
                        <a:pt x="147" y="70"/>
                      </a:lnTo>
                      <a:lnTo>
                        <a:pt x="146" y="69"/>
                      </a:lnTo>
                      <a:lnTo>
                        <a:pt x="145" y="68"/>
                      </a:lnTo>
                      <a:lnTo>
                        <a:pt x="144" y="66"/>
                      </a:lnTo>
                      <a:lnTo>
                        <a:pt x="143" y="65"/>
                      </a:lnTo>
                      <a:lnTo>
                        <a:pt x="142" y="64"/>
                      </a:lnTo>
                      <a:lnTo>
                        <a:pt x="140" y="62"/>
                      </a:lnTo>
                      <a:lnTo>
                        <a:pt x="139" y="61"/>
                      </a:lnTo>
                      <a:lnTo>
                        <a:pt x="138" y="60"/>
                      </a:lnTo>
                      <a:lnTo>
                        <a:pt x="136" y="59"/>
                      </a:lnTo>
                      <a:lnTo>
                        <a:pt x="135" y="57"/>
                      </a:lnTo>
                      <a:lnTo>
                        <a:pt x="133" y="56"/>
                      </a:lnTo>
                      <a:lnTo>
                        <a:pt x="132" y="54"/>
                      </a:lnTo>
                      <a:lnTo>
                        <a:pt x="131" y="53"/>
                      </a:lnTo>
                      <a:lnTo>
                        <a:pt x="129" y="51"/>
                      </a:lnTo>
                      <a:lnTo>
                        <a:pt x="128" y="49"/>
                      </a:lnTo>
                      <a:lnTo>
                        <a:pt x="126" y="48"/>
                      </a:lnTo>
                      <a:lnTo>
                        <a:pt x="124" y="46"/>
                      </a:lnTo>
                      <a:lnTo>
                        <a:pt x="123" y="44"/>
                      </a:lnTo>
                      <a:lnTo>
                        <a:pt x="121" y="42"/>
                      </a:lnTo>
                      <a:lnTo>
                        <a:pt x="119" y="40"/>
                      </a:lnTo>
                      <a:lnTo>
                        <a:pt x="118" y="38"/>
                      </a:lnTo>
                      <a:lnTo>
                        <a:pt x="116" y="37"/>
                      </a:lnTo>
                      <a:lnTo>
                        <a:pt x="115" y="35"/>
                      </a:lnTo>
                      <a:lnTo>
                        <a:pt x="114" y="34"/>
                      </a:lnTo>
                      <a:lnTo>
                        <a:pt x="113" y="33"/>
                      </a:lnTo>
                      <a:lnTo>
                        <a:pt x="111" y="32"/>
                      </a:lnTo>
                      <a:lnTo>
                        <a:pt x="110" y="30"/>
                      </a:lnTo>
                      <a:lnTo>
                        <a:pt x="109" y="29"/>
                      </a:lnTo>
                      <a:lnTo>
                        <a:pt x="107" y="28"/>
                      </a:lnTo>
                      <a:lnTo>
                        <a:pt x="106" y="26"/>
                      </a:lnTo>
                      <a:lnTo>
                        <a:pt x="104" y="24"/>
                      </a:lnTo>
                      <a:lnTo>
                        <a:pt x="103" y="23"/>
                      </a:lnTo>
                      <a:lnTo>
                        <a:pt x="101" y="21"/>
                      </a:lnTo>
                      <a:lnTo>
                        <a:pt x="99" y="20"/>
                      </a:lnTo>
                      <a:lnTo>
                        <a:pt x="98" y="18"/>
                      </a:lnTo>
                      <a:lnTo>
                        <a:pt x="96" y="16"/>
                      </a:lnTo>
                      <a:lnTo>
                        <a:pt x="95" y="15"/>
                      </a:lnTo>
                      <a:lnTo>
                        <a:pt x="94" y="14"/>
                      </a:lnTo>
                      <a:lnTo>
                        <a:pt x="93" y="14"/>
                      </a:lnTo>
                      <a:lnTo>
                        <a:pt x="93" y="13"/>
                      </a:lnTo>
                      <a:lnTo>
                        <a:pt x="92" y="13"/>
                      </a:lnTo>
                      <a:lnTo>
                        <a:pt x="91" y="12"/>
                      </a:lnTo>
                      <a:lnTo>
                        <a:pt x="90" y="12"/>
                      </a:lnTo>
                      <a:lnTo>
                        <a:pt x="90" y="11"/>
                      </a:lnTo>
                      <a:lnTo>
                        <a:pt x="89" y="10"/>
                      </a:lnTo>
                      <a:lnTo>
                        <a:pt x="88" y="10"/>
                      </a:lnTo>
                      <a:lnTo>
                        <a:pt x="88" y="9"/>
                      </a:lnTo>
                      <a:lnTo>
                        <a:pt x="87" y="8"/>
                      </a:lnTo>
                      <a:lnTo>
                        <a:pt x="86" y="8"/>
                      </a:lnTo>
                      <a:lnTo>
                        <a:pt x="85" y="7"/>
                      </a:lnTo>
                      <a:lnTo>
                        <a:pt x="85" y="6"/>
                      </a:lnTo>
                      <a:lnTo>
                        <a:pt x="84" y="6"/>
                      </a:lnTo>
                      <a:lnTo>
                        <a:pt x="83" y="5"/>
                      </a:lnTo>
                      <a:lnTo>
                        <a:pt x="82" y="5"/>
                      </a:lnTo>
                      <a:lnTo>
                        <a:pt x="81" y="4"/>
                      </a:lnTo>
                      <a:lnTo>
                        <a:pt x="80" y="3"/>
                      </a:lnTo>
                      <a:lnTo>
                        <a:pt x="79" y="3"/>
                      </a:lnTo>
                      <a:lnTo>
                        <a:pt x="79" y="2"/>
                      </a:lnTo>
                      <a:lnTo>
                        <a:pt x="78" y="2"/>
                      </a:lnTo>
                      <a:lnTo>
                        <a:pt x="77" y="1"/>
                      </a:lnTo>
                      <a:lnTo>
                        <a:pt x="76" y="1"/>
                      </a:lnTo>
                      <a:lnTo>
                        <a:pt x="75" y="1"/>
                      </a:lnTo>
                      <a:lnTo>
                        <a:pt x="74" y="0"/>
                      </a:lnTo>
                      <a:lnTo>
                        <a:pt x="74" y="1"/>
                      </a:lnTo>
                      <a:lnTo>
                        <a:pt x="73" y="0"/>
                      </a:lnTo>
                      <a:lnTo>
                        <a:pt x="72" y="0"/>
                      </a:lnTo>
                      <a:lnTo>
                        <a:pt x="71" y="0"/>
                      </a:lnTo>
                      <a:lnTo>
                        <a:pt x="70" y="0"/>
                      </a:lnTo>
                      <a:lnTo>
                        <a:pt x="69" y="0"/>
                      </a:lnTo>
                      <a:lnTo>
                        <a:pt x="68" y="1"/>
                      </a:lnTo>
                      <a:lnTo>
                        <a:pt x="67" y="1"/>
                      </a:lnTo>
                      <a:lnTo>
                        <a:pt x="67" y="2"/>
                      </a:lnTo>
                      <a:lnTo>
                        <a:pt x="66" y="2"/>
                      </a:lnTo>
                      <a:lnTo>
                        <a:pt x="65" y="2"/>
                      </a:lnTo>
                      <a:lnTo>
                        <a:pt x="64" y="2"/>
                      </a:lnTo>
                      <a:lnTo>
                        <a:pt x="63" y="2"/>
                      </a:lnTo>
                      <a:lnTo>
                        <a:pt x="62" y="2"/>
                      </a:lnTo>
                      <a:lnTo>
                        <a:pt x="61" y="1"/>
                      </a:lnTo>
                      <a:lnTo>
                        <a:pt x="60" y="1"/>
                      </a:lnTo>
                      <a:lnTo>
                        <a:pt x="59" y="1"/>
                      </a:lnTo>
                      <a:lnTo>
                        <a:pt x="58" y="1"/>
                      </a:lnTo>
                      <a:lnTo>
                        <a:pt x="57" y="1"/>
                      </a:lnTo>
                      <a:lnTo>
                        <a:pt x="56" y="1"/>
                      </a:lnTo>
                      <a:lnTo>
                        <a:pt x="55" y="1"/>
                      </a:lnTo>
                      <a:lnTo>
                        <a:pt x="55" y="2"/>
                      </a:lnTo>
                      <a:lnTo>
                        <a:pt x="54" y="3"/>
                      </a:lnTo>
                      <a:lnTo>
                        <a:pt x="54" y="4"/>
                      </a:lnTo>
                      <a:lnTo>
                        <a:pt x="54" y="5"/>
                      </a:lnTo>
                      <a:lnTo>
                        <a:pt x="53" y="6"/>
                      </a:lnTo>
                      <a:lnTo>
                        <a:pt x="53" y="7"/>
                      </a:lnTo>
                      <a:lnTo>
                        <a:pt x="53" y="8"/>
                      </a:lnTo>
                      <a:lnTo>
                        <a:pt x="53" y="9"/>
                      </a:lnTo>
                      <a:lnTo>
                        <a:pt x="53" y="10"/>
                      </a:lnTo>
                      <a:lnTo>
                        <a:pt x="53" y="11"/>
                      </a:lnTo>
                      <a:lnTo>
                        <a:pt x="53" y="12"/>
                      </a:lnTo>
                      <a:lnTo>
                        <a:pt x="52" y="13"/>
                      </a:lnTo>
                      <a:lnTo>
                        <a:pt x="52" y="14"/>
                      </a:lnTo>
                      <a:lnTo>
                        <a:pt x="52" y="15"/>
                      </a:lnTo>
                      <a:lnTo>
                        <a:pt x="52" y="16"/>
                      </a:lnTo>
                      <a:lnTo>
                        <a:pt x="51" y="16"/>
                      </a:lnTo>
                      <a:lnTo>
                        <a:pt x="51" y="17"/>
                      </a:lnTo>
                      <a:lnTo>
                        <a:pt x="51" y="18"/>
                      </a:lnTo>
                      <a:lnTo>
                        <a:pt x="51" y="19"/>
                      </a:lnTo>
                      <a:lnTo>
                        <a:pt x="51" y="20"/>
                      </a:lnTo>
                      <a:lnTo>
                        <a:pt x="51" y="21"/>
                      </a:lnTo>
                      <a:lnTo>
                        <a:pt x="51" y="23"/>
                      </a:lnTo>
                      <a:lnTo>
                        <a:pt x="51" y="24"/>
                      </a:lnTo>
                      <a:lnTo>
                        <a:pt x="52" y="25"/>
                      </a:lnTo>
                      <a:lnTo>
                        <a:pt x="52" y="26"/>
                      </a:lnTo>
                      <a:lnTo>
                        <a:pt x="52" y="27"/>
                      </a:lnTo>
                      <a:lnTo>
                        <a:pt x="52" y="28"/>
                      </a:lnTo>
                      <a:lnTo>
                        <a:pt x="53" y="30"/>
                      </a:lnTo>
                      <a:lnTo>
                        <a:pt x="53" y="31"/>
                      </a:lnTo>
                      <a:lnTo>
                        <a:pt x="54" y="33"/>
                      </a:lnTo>
                      <a:lnTo>
                        <a:pt x="54" y="34"/>
                      </a:lnTo>
                      <a:lnTo>
                        <a:pt x="54" y="35"/>
                      </a:lnTo>
                      <a:lnTo>
                        <a:pt x="54" y="36"/>
                      </a:lnTo>
                      <a:lnTo>
                        <a:pt x="54" y="37"/>
                      </a:lnTo>
                      <a:lnTo>
                        <a:pt x="54" y="38"/>
                      </a:lnTo>
                      <a:lnTo>
                        <a:pt x="53" y="39"/>
                      </a:lnTo>
                      <a:lnTo>
                        <a:pt x="53" y="40"/>
                      </a:lnTo>
                      <a:lnTo>
                        <a:pt x="53" y="41"/>
                      </a:lnTo>
                      <a:lnTo>
                        <a:pt x="53" y="42"/>
                      </a:lnTo>
                      <a:lnTo>
                        <a:pt x="54" y="43"/>
                      </a:lnTo>
                      <a:lnTo>
                        <a:pt x="54" y="44"/>
                      </a:lnTo>
                      <a:lnTo>
                        <a:pt x="54" y="46"/>
                      </a:lnTo>
                      <a:lnTo>
                        <a:pt x="55" y="47"/>
                      </a:lnTo>
                      <a:lnTo>
                        <a:pt x="56" y="49"/>
                      </a:lnTo>
                      <a:lnTo>
                        <a:pt x="56" y="50"/>
                      </a:lnTo>
                      <a:lnTo>
                        <a:pt x="56" y="51"/>
                      </a:lnTo>
                      <a:lnTo>
                        <a:pt x="57" y="52"/>
                      </a:lnTo>
                      <a:lnTo>
                        <a:pt x="57" y="53"/>
                      </a:lnTo>
                      <a:lnTo>
                        <a:pt x="57" y="54"/>
                      </a:lnTo>
                      <a:lnTo>
                        <a:pt x="57" y="55"/>
                      </a:lnTo>
                      <a:lnTo>
                        <a:pt x="58" y="56"/>
                      </a:lnTo>
                      <a:lnTo>
                        <a:pt x="58" y="57"/>
                      </a:lnTo>
                      <a:lnTo>
                        <a:pt x="58" y="58"/>
                      </a:lnTo>
                      <a:lnTo>
                        <a:pt x="58" y="59"/>
                      </a:lnTo>
                      <a:lnTo>
                        <a:pt x="58" y="60"/>
                      </a:lnTo>
                      <a:lnTo>
                        <a:pt x="59" y="61"/>
                      </a:lnTo>
                      <a:lnTo>
                        <a:pt x="60" y="62"/>
                      </a:lnTo>
                      <a:lnTo>
                        <a:pt x="60" y="63"/>
                      </a:lnTo>
                      <a:lnTo>
                        <a:pt x="61" y="64"/>
                      </a:lnTo>
                      <a:lnTo>
                        <a:pt x="61" y="65"/>
                      </a:lnTo>
                      <a:lnTo>
                        <a:pt x="61" y="66"/>
                      </a:lnTo>
                      <a:lnTo>
                        <a:pt x="61" y="67"/>
                      </a:lnTo>
                      <a:lnTo>
                        <a:pt x="60" y="67"/>
                      </a:lnTo>
                      <a:lnTo>
                        <a:pt x="61" y="67"/>
                      </a:lnTo>
                      <a:lnTo>
                        <a:pt x="61" y="68"/>
                      </a:lnTo>
                      <a:lnTo>
                        <a:pt x="62" y="68"/>
                      </a:lnTo>
                      <a:lnTo>
                        <a:pt x="62" y="69"/>
                      </a:lnTo>
                      <a:lnTo>
                        <a:pt x="62" y="70"/>
                      </a:lnTo>
                      <a:lnTo>
                        <a:pt x="63" y="71"/>
                      </a:lnTo>
                      <a:lnTo>
                        <a:pt x="63" y="72"/>
                      </a:lnTo>
                      <a:lnTo>
                        <a:pt x="64" y="73"/>
                      </a:lnTo>
                      <a:lnTo>
                        <a:pt x="64" y="74"/>
                      </a:lnTo>
                      <a:lnTo>
                        <a:pt x="64" y="75"/>
                      </a:lnTo>
                      <a:lnTo>
                        <a:pt x="65" y="75"/>
                      </a:lnTo>
                      <a:lnTo>
                        <a:pt x="64" y="75"/>
                      </a:lnTo>
                      <a:lnTo>
                        <a:pt x="64" y="76"/>
                      </a:lnTo>
                      <a:lnTo>
                        <a:pt x="64" y="77"/>
                      </a:lnTo>
                      <a:lnTo>
                        <a:pt x="65" y="77"/>
                      </a:lnTo>
                      <a:lnTo>
                        <a:pt x="65" y="78"/>
                      </a:lnTo>
                      <a:lnTo>
                        <a:pt x="65" y="79"/>
                      </a:lnTo>
                      <a:lnTo>
                        <a:pt x="66" y="80"/>
                      </a:lnTo>
                      <a:lnTo>
                        <a:pt x="65" y="79"/>
                      </a:lnTo>
                      <a:lnTo>
                        <a:pt x="65" y="78"/>
                      </a:lnTo>
                      <a:lnTo>
                        <a:pt x="64" y="78"/>
                      </a:lnTo>
                      <a:lnTo>
                        <a:pt x="64" y="77"/>
                      </a:lnTo>
                      <a:lnTo>
                        <a:pt x="63" y="76"/>
                      </a:lnTo>
                      <a:lnTo>
                        <a:pt x="62" y="75"/>
                      </a:lnTo>
                      <a:lnTo>
                        <a:pt x="61" y="74"/>
                      </a:lnTo>
                      <a:lnTo>
                        <a:pt x="61" y="73"/>
                      </a:lnTo>
                      <a:lnTo>
                        <a:pt x="60" y="73"/>
                      </a:lnTo>
                      <a:lnTo>
                        <a:pt x="59" y="72"/>
                      </a:lnTo>
                      <a:lnTo>
                        <a:pt x="58" y="71"/>
                      </a:lnTo>
                      <a:lnTo>
                        <a:pt x="57" y="70"/>
                      </a:lnTo>
                      <a:lnTo>
                        <a:pt x="56" y="70"/>
                      </a:lnTo>
                      <a:lnTo>
                        <a:pt x="55" y="69"/>
                      </a:lnTo>
                      <a:lnTo>
                        <a:pt x="54" y="68"/>
                      </a:lnTo>
                      <a:lnTo>
                        <a:pt x="54" y="67"/>
                      </a:lnTo>
                      <a:lnTo>
                        <a:pt x="53" y="67"/>
                      </a:lnTo>
                      <a:lnTo>
                        <a:pt x="53" y="66"/>
                      </a:lnTo>
                      <a:lnTo>
                        <a:pt x="52" y="65"/>
                      </a:lnTo>
                      <a:lnTo>
                        <a:pt x="51" y="64"/>
                      </a:lnTo>
                      <a:lnTo>
                        <a:pt x="50" y="63"/>
                      </a:lnTo>
                      <a:lnTo>
                        <a:pt x="49" y="62"/>
                      </a:lnTo>
                      <a:lnTo>
                        <a:pt x="49" y="61"/>
                      </a:lnTo>
                      <a:lnTo>
                        <a:pt x="48" y="60"/>
                      </a:lnTo>
                      <a:lnTo>
                        <a:pt x="47" y="60"/>
                      </a:lnTo>
                      <a:lnTo>
                        <a:pt x="47" y="59"/>
                      </a:lnTo>
                      <a:lnTo>
                        <a:pt x="46" y="58"/>
                      </a:lnTo>
                      <a:lnTo>
                        <a:pt x="45" y="58"/>
                      </a:lnTo>
                      <a:lnTo>
                        <a:pt x="44" y="57"/>
                      </a:lnTo>
                      <a:lnTo>
                        <a:pt x="43" y="56"/>
                      </a:lnTo>
                      <a:lnTo>
                        <a:pt x="42" y="56"/>
                      </a:lnTo>
                      <a:lnTo>
                        <a:pt x="41" y="55"/>
                      </a:lnTo>
                      <a:lnTo>
                        <a:pt x="40" y="55"/>
                      </a:lnTo>
                      <a:lnTo>
                        <a:pt x="39" y="54"/>
                      </a:lnTo>
                      <a:lnTo>
                        <a:pt x="38" y="53"/>
                      </a:lnTo>
                      <a:lnTo>
                        <a:pt x="37" y="52"/>
                      </a:lnTo>
                      <a:lnTo>
                        <a:pt x="36" y="51"/>
                      </a:lnTo>
                      <a:lnTo>
                        <a:pt x="35" y="50"/>
                      </a:lnTo>
                      <a:lnTo>
                        <a:pt x="34" y="49"/>
                      </a:lnTo>
                      <a:lnTo>
                        <a:pt x="34" y="48"/>
                      </a:lnTo>
                      <a:lnTo>
                        <a:pt x="33" y="48"/>
                      </a:lnTo>
                      <a:lnTo>
                        <a:pt x="33" y="47"/>
                      </a:lnTo>
                      <a:lnTo>
                        <a:pt x="32" y="47"/>
                      </a:lnTo>
                      <a:lnTo>
                        <a:pt x="32" y="46"/>
                      </a:lnTo>
                      <a:lnTo>
                        <a:pt x="31" y="46"/>
                      </a:lnTo>
                      <a:lnTo>
                        <a:pt x="31" y="45"/>
                      </a:lnTo>
                      <a:lnTo>
                        <a:pt x="30" y="45"/>
                      </a:lnTo>
                      <a:lnTo>
                        <a:pt x="30" y="44"/>
                      </a:lnTo>
                      <a:lnTo>
                        <a:pt x="29" y="44"/>
                      </a:lnTo>
                      <a:lnTo>
                        <a:pt x="29" y="45"/>
                      </a:lnTo>
                      <a:lnTo>
                        <a:pt x="28" y="44"/>
                      </a:lnTo>
                      <a:lnTo>
                        <a:pt x="28" y="43"/>
                      </a:lnTo>
                      <a:lnTo>
                        <a:pt x="27" y="43"/>
                      </a:lnTo>
                      <a:lnTo>
                        <a:pt x="27" y="42"/>
                      </a:lnTo>
                      <a:lnTo>
                        <a:pt x="27" y="41"/>
                      </a:lnTo>
                      <a:lnTo>
                        <a:pt x="26" y="40"/>
                      </a:lnTo>
                      <a:lnTo>
                        <a:pt x="25" y="40"/>
                      </a:lnTo>
                      <a:lnTo>
                        <a:pt x="25" y="41"/>
                      </a:lnTo>
                      <a:lnTo>
                        <a:pt x="24" y="41"/>
                      </a:lnTo>
                      <a:lnTo>
                        <a:pt x="25" y="41"/>
                      </a:lnTo>
                      <a:lnTo>
                        <a:pt x="23" y="39"/>
                      </a:lnTo>
                      <a:lnTo>
                        <a:pt x="21" y="39"/>
                      </a:lnTo>
                      <a:lnTo>
                        <a:pt x="19" y="38"/>
                      </a:lnTo>
                      <a:lnTo>
                        <a:pt x="18" y="37"/>
                      </a:lnTo>
                      <a:lnTo>
                        <a:pt x="16" y="37"/>
                      </a:lnTo>
                      <a:lnTo>
                        <a:pt x="14" y="36"/>
                      </a:lnTo>
                      <a:lnTo>
                        <a:pt x="12" y="36"/>
                      </a:lnTo>
                      <a:lnTo>
                        <a:pt x="11" y="36"/>
                      </a:lnTo>
                      <a:lnTo>
                        <a:pt x="9" y="36"/>
                      </a:lnTo>
                      <a:lnTo>
                        <a:pt x="7" y="36"/>
                      </a:lnTo>
                      <a:lnTo>
                        <a:pt x="6" y="35"/>
                      </a:lnTo>
                      <a:lnTo>
                        <a:pt x="5" y="35"/>
                      </a:lnTo>
                      <a:lnTo>
                        <a:pt x="4" y="35"/>
                      </a:lnTo>
                      <a:lnTo>
                        <a:pt x="3" y="35"/>
                      </a:lnTo>
                      <a:lnTo>
                        <a:pt x="3" y="36"/>
                      </a:lnTo>
                      <a:lnTo>
                        <a:pt x="1" y="37"/>
                      </a:lnTo>
                      <a:lnTo>
                        <a:pt x="0" y="38"/>
                      </a:lnTo>
                      <a:lnTo>
                        <a:pt x="0" y="40"/>
                      </a:lnTo>
                      <a:lnTo>
                        <a:pt x="0" y="41"/>
                      </a:lnTo>
                      <a:lnTo>
                        <a:pt x="0" y="42"/>
                      </a:lnTo>
                      <a:lnTo>
                        <a:pt x="1" y="43"/>
                      </a:lnTo>
                      <a:lnTo>
                        <a:pt x="1" y="45"/>
                      </a:lnTo>
                      <a:lnTo>
                        <a:pt x="2" y="46"/>
                      </a:lnTo>
                      <a:lnTo>
                        <a:pt x="3" y="47"/>
                      </a:lnTo>
                      <a:lnTo>
                        <a:pt x="4" y="48"/>
                      </a:lnTo>
                      <a:lnTo>
                        <a:pt x="6" y="49"/>
                      </a:lnTo>
                      <a:lnTo>
                        <a:pt x="7" y="50"/>
                      </a:lnTo>
                      <a:lnTo>
                        <a:pt x="8" y="51"/>
                      </a:lnTo>
                      <a:lnTo>
                        <a:pt x="9" y="52"/>
                      </a:lnTo>
                      <a:lnTo>
                        <a:pt x="10" y="53"/>
                      </a:lnTo>
                      <a:lnTo>
                        <a:pt x="12" y="54"/>
                      </a:lnTo>
                      <a:lnTo>
                        <a:pt x="13" y="54"/>
                      </a:lnTo>
                      <a:lnTo>
                        <a:pt x="14" y="55"/>
                      </a:lnTo>
                      <a:lnTo>
                        <a:pt x="15" y="56"/>
                      </a:lnTo>
                      <a:lnTo>
                        <a:pt x="16" y="56"/>
                      </a:lnTo>
                      <a:lnTo>
                        <a:pt x="17" y="57"/>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7" name="Freeform 57"/>
                <p:cNvSpPr>
                  <a:spLocks noEditPoints="1"/>
                </p:cNvSpPr>
                <p:nvPr/>
              </p:nvSpPr>
              <p:spPr bwMode="auto">
                <a:xfrm>
                  <a:off x="2111" y="3216"/>
                  <a:ext cx="19" cy="31"/>
                </a:xfrm>
                <a:custGeom>
                  <a:avLst/>
                  <a:gdLst>
                    <a:gd name="T0" fmla="*/ 0 w 223"/>
                    <a:gd name="T1" fmla="*/ 0 h 327"/>
                    <a:gd name="T2" fmla="*/ 0 w 223"/>
                    <a:gd name="T3" fmla="*/ 0 h 327"/>
                    <a:gd name="T4" fmla="*/ 0 w 223"/>
                    <a:gd name="T5" fmla="*/ 0 h 327"/>
                    <a:gd name="T6" fmla="*/ 0 w 223"/>
                    <a:gd name="T7" fmla="*/ 0 h 327"/>
                    <a:gd name="T8" fmla="*/ 0 w 223"/>
                    <a:gd name="T9" fmla="*/ 0 h 327"/>
                    <a:gd name="T10" fmla="*/ 0 w 223"/>
                    <a:gd name="T11" fmla="*/ 0 h 327"/>
                    <a:gd name="T12" fmla="*/ 0 w 223"/>
                    <a:gd name="T13" fmla="*/ 0 h 327"/>
                    <a:gd name="T14" fmla="*/ 0 w 223"/>
                    <a:gd name="T15" fmla="*/ 0 h 327"/>
                    <a:gd name="T16" fmla="*/ 0 w 223"/>
                    <a:gd name="T17" fmla="*/ 0 h 327"/>
                    <a:gd name="T18" fmla="*/ 0 w 223"/>
                    <a:gd name="T19" fmla="*/ 0 h 327"/>
                    <a:gd name="T20" fmla="*/ 0 w 223"/>
                    <a:gd name="T21" fmla="*/ 0 h 327"/>
                    <a:gd name="T22" fmla="*/ 0 w 223"/>
                    <a:gd name="T23" fmla="*/ 0 h 327"/>
                    <a:gd name="T24" fmla="*/ 0 w 223"/>
                    <a:gd name="T25" fmla="*/ 0 h 327"/>
                    <a:gd name="T26" fmla="*/ 0 w 223"/>
                    <a:gd name="T27" fmla="*/ 0 h 327"/>
                    <a:gd name="T28" fmla="*/ 0 w 223"/>
                    <a:gd name="T29" fmla="*/ 0 h 327"/>
                    <a:gd name="T30" fmla="*/ 0 w 223"/>
                    <a:gd name="T31" fmla="*/ 0 h 327"/>
                    <a:gd name="T32" fmla="*/ 0 w 223"/>
                    <a:gd name="T33" fmla="*/ 0 h 327"/>
                    <a:gd name="T34" fmla="*/ 0 w 223"/>
                    <a:gd name="T35" fmla="*/ 0 h 327"/>
                    <a:gd name="T36" fmla="*/ 0 w 223"/>
                    <a:gd name="T37" fmla="*/ 0 h 327"/>
                    <a:gd name="T38" fmla="*/ 0 w 223"/>
                    <a:gd name="T39" fmla="*/ 0 h 327"/>
                    <a:gd name="T40" fmla="*/ 0 w 223"/>
                    <a:gd name="T41" fmla="*/ 0 h 327"/>
                    <a:gd name="T42" fmla="*/ 0 w 223"/>
                    <a:gd name="T43" fmla="*/ 0 h 327"/>
                    <a:gd name="T44" fmla="*/ 0 w 223"/>
                    <a:gd name="T45" fmla="*/ 0 h 327"/>
                    <a:gd name="T46" fmla="*/ 0 w 223"/>
                    <a:gd name="T47" fmla="*/ 0 h 327"/>
                    <a:gd name="T48" fmla="*/ 0 w 223"/>
                    <a:gd name="T49" fmla="*/ 0 h 327"/>
                    <a:gd name="T50" fmla="*/ 0 w 223"/>
                    <a:gd name="T51" fmla="*/ 0 h 327"/>
                    <a:gd name="T52" fmla="*/ 0 w 223"/>
                    <a:gd name="T53" fmla="*/ 0 h 327"/>
                    <a:gd name="T54" fmla="*/ 0 w 223"/>
                    <a:gd name="T55" fmla="*/ 0 h 327"/>
                    <a:gd name="T56" fmla="*/ 0 w 223"/>
                    <a:gd name="T57" fmla="*/ 0 h 327"/>
                    <a:gd name="T58" fmla="*/ 0 w 223"/>
                    <a:gd name="T59" fmla="*/ 0 h 327"/>
                    <a:gd name="T60" fmla="*/ 0 w 223"/>
                    <a:gd name="T61" fmla="*/ 0 h 327"/>
                    <a:gd name="T62" fmla="*/ 0 w 223"/>
                    <a:gd name="T63" fmla="*/ 0 h 327"/>
                    <a:gd name="T64" fmla="*/ 0 w 223"/>
                    <a:gd name="T65" fmla="*/ 0 h 327"/>
                    <a:gd name="T66" fmla="*/ 0 w 223"/>
                    <a:gd name="T67" fmla="*/ 0 h 327"/>
                    <a:gd name="T68" fmla="*/ 0 w 223"/>
                    <a:gd name="T69" fmla="*/ 0 h 327"/>
                    <a:gd name="T70" fmla="*/ 0 w 223"/>
                    <a:gd name="T71" fmla="*/ 0 h 327"/>
                    <a:gd name="T72" fmla="*/ 0 w 223"/>
                    <a:gd name="T73" fmla="*/ 0 h 327"/>
                    <a:gd name="T74" fmla="*/ 0 w 223"/>
                    <a:gd name="T75" fmla="*/ 0 h 327"/>
                    <a:gd name="T76" fmla="*/ 0 w 223"/>
                    <a:gd name="T77" fmla="*/ 0 h 327"/>
                    <a:gd name="T78" fmla="*/ 0 w 223"/>
                    <a:gd name="T79" fmla="*/ 0 h 327"/>
                    <a:gd name="T80" fmla="*/ 0 w 223"/>
                    <a:gd name="T81" fmla="*/ 0 h 327"/>
                    <a:gd name="T82" fmla="*/ 0 w 223"/>
                    <a:gd name="T83" fmla="*/ 0 h 327"/>
                    <a:gd name="T84" fmla="*/ 0 w 223"/>
                    <a:gd name="T85" fmla="*/ 0 h 327"/>
                    <a:gd name="T86" fmla="*/ 0 w 223"/>
                    <a:gd name="T87" fmla="*/ 0 h 327"/>
                    <a:gd name="T88" fmla="*/ 0 w 223"/>
                    <a:gd name="T89" fmla="*/ 0 h 327"/>
                    <a:gd name="T90" fmla="*/ 0 w 223"/>
                    <a:gd name="T91" fmla="*/ 0 h 327"/>
                    <a:gd name="T92" fmla="*/ 0 w 223"/>
                    <a:gd name="T93" fmla="*/ 0 h 327"/>
                    <a:gd name="T94" fmla="*/ 0 w 223"/>
                    <a:gd name="T95" fmla="*/ 0 h 327"/>
                    <a:gd name="T96" fmla="*/ 0 w 223"/>
                    <a:gd name="T97" fmla="*/ 0 h 327"/>
                    <a:gd name="T98" fmla="*/ 0 w 223"/>
                    <a:gd name="T99" fmla="*/ 0 h 327"/>
                    <a:gd name="T100" fmla="*/ 0 w 223"/>
                    <a:gd name="T101" fmla="*/ 0 h 327"/>
                    <a:gd name="T102" fmla="*/ 0 w 223"/>
                    <a:gd name="T103" fmla="*/ 0 h 327"/>
                    <a:gd name="T104" fmla="*/ 0 w 223"/>
                    <a:gd name="T105" fmla="*/ 0 h 327"/>
                    <a:gd name="T106" fmla="*/ 0 w 223"/>
                    <a:gd name="T107" fmla="*/ 0 h 327"/>
                    <a:gd name="T108" fmla="*/ 0 w 223"/>
                    <a:gd name="T109" fmla="*/ 0 h 327"/>
                    <a:gd name="T110" fmla="*/ 0 w 223"/>
                    <a:gd name="T111" fmla="*/ 0 h 3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3"/>
                    <a:gd name="T169" fmla="*/ 0 h 327"/>
                    <a:gd name="T170" fmla="*/ 223 w 223"/>
                    <a:gd name="T171" fmla="*/ 327 h 3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3" h="327">
                      <a:moveTo>
                        <a:pt x="175" y="99"/>
                      </a:moveTo>
                      <a:lnTo>
                        <a:pt x="151" y="108"/>
                      </a:lnTo>
                      <a:lnTo>
                        <a:pt x="150" y="110"/>
                      </a:lnTo>
                      <a:lnTo>
                        <a:pt x="150" y="113"/>
                      </a:lnTo>
                      <a:lnTo>
                        <a:pt x="149" y="116"/>
                      </a:lnTo>
                      <a:lnTo>
                        <a:pt x="149" y="119"/>
                      </a:lnTo>
                      <a:lnTo>
                        <a:pt x="148" y="121"/>
                      </a:lnTo>
                      <a:lnTo>
                        <a:pt x="147" y="124"/>
                      </a:lnTo>
                      <a:lnTo>
                        <a:pt x="147" y="127"/>
                      </a:lnTo>
                      <a:lnTo>
                        <a:pt x="146" y="130"/>
                      </a:lnTo>
                      <a:lnTo>
                        <a:pt x="145" y="132"/>
                      </a:lnTo>
                      <a:lnTo>
                        <a:pt x="145" y="135"/>
                      </a:lnTo>
                      <a:lnTo>
                        <a:pt x="144" y="138"/>
                      </a:lnTo>
                      <a:lnTo>
                        <a:pt x="143" y="140"/>
                      </a:lnTo>
                      <a:lnTo>
                        <a:pt x="142" y="143"/>
                      </a:lnTo>
                      <a:lnTo>
                        <a:pt x="141" y="146"/>
                      </a:lnTo>
                      <a:lnTo>
                        <a:pt x="140" y="149"/>
                      </a:lnTo>
                      <a:lnTo>
                        <a:pt x="140" y="152"/>
                      </a:lnTo>
                      <a:lnTo>
                        <a:pt x="137" y="146"/>
                      </a:lnTo>
                      <a:lnTo>
                        <a:pt x="134" y="141"/>
                      </a:lnTo>
                      <a:lnTo>
                        <a:pt x="131" y="136"/>
                      </a:lnTo>
                      <a:lnTo>
                        <a:pt x="128" y="131"/>
                      </a:lnTo>
                      <a:lnTo>
                        <a:pt x="125" y="126"/>
                      </a:lnTo>
                      <a:lnTo>
                        <a:pt x="123" y="121"/>
                      </a:lnTo>
                      <a:lnTo>
                        <a:pt x="120" y="116"/>
                      </a:lnTo>
                      <a:lnTo>
                        <a:pt x="117" y="112"/>
                      </a:lnTo>
                      <a:lnTo>
                        <a:pt x="114" y="107"/>
                      </a:lnTo>
                      <a:lnTo>
                        <a:pt x="112" y="102"/>
                      </a:lnTo>
                      <a:lnTo>
                        <a:pt x="109" y="98"/>
                      </a:lnTo>
                      <a:lnTo>
                        <a:pt x="106" y="94"/>
                      </a:lnTo>
                      <a:lnTo>
                        <a:pt x="103" y="89"/>
                      </a:lnTo>
                      <a:lnTo>
                        <a:pt x="101" y="85"/>
                      </a:lnTo>
                      <a:lnTo>
                        <a:pt x="98" y="81"/>
                      </a:lnTo>
                      <a:lnTo>
                        <a:pt x="96" y="78"/>
                      </a:lnTo>
                      <a:lnTo>
                        <a:pt x="95" y="77"/>
                      </a:lnTo>
                      <a:lnTo>
                        <a:pt x="94" y="76"/>
                      </a:lnTo>
                      <a:lnTo>
                        <a:pt x="94" y="75"/>
                      </a:lnTo>
                      <a:lnTo>
                        <a:pt x="93" y="74"/>
                      </a:lnTo>
                      <a:lnTo>
                        <a:pt x="93" y="73"/>
                      </a:lnTo>
                      <a:lnTo>
                        <a:pt x="92" y="72"/>
                      </a:lnTo>
                      <a:lnTo>
                        <a:pt x="92" y="71"/>
                      </a:lnTo>
                      <a:lnTo>
                        <a:pt x="91" y="70"/>
                      </a:lnTo>
                      <a:lnTo>
                        <a:pt x="90" y="69"/>
                      </a:lnTo>
                      <a:lnTo>
                        <a:pt x="90" y="68"/>
                      </a:lnTo>
                      <a:lnTo>
                        <a:pt x="89" y="67"/>
                      </a:lnTo>
                      <a:lnTo>
                        <a:pt x="89" y="66"/>
                      </a:lnTo>
                      <a:lnTo>
                        <a:pt x="88" y="65"/>
                      </a:lnTo>
                      <a:lnTo>
                        <a:pt x="88" y="64"/>
                      </a:lnTo>
                      <a:lnTo>
                        <a:pt x="87" y="63"/>
                      </a:lnTo>
                      <a:lnTo>
                        <a:pt x="84" y="59"/>
                      </a:lnTo>
                      <a:lnTo>
                        <a:pt x="81" y="55"/>
                      </a:lnTo>
                      <a:lnTo>
                        <a:pt x="78" y="51"/>
                      </a:lnTo>
                      <a:lnTo>
                        <a:pt x="74" y="47"/>
                      </a:lnTo>
                      <a:lnTo>
                        <a:pt x="71" y="43"/>
                      </a:lnTo>
                      <a:lnTo>
                        <a:pt x="67" y="39"/>
                      </a:lnTo>
                      <a:lnTo>
                        <a:pt x="63" y="35"/>
                      </a:lnTo>
                      <a:lnTo>
                        <a:pt x="60" y="31"/>
                      </a:lnTo>
                      <a:lnTo>
                        <a:pt x="56" y="27"/>
                      </a:lnTo>
                      <a:lnTo>
                        <a:pt x="52" y="23"/>
                      </a:lnTo>
                      <a:lnTo>
                        <a:pt x="48" y="19"/>
                      </a:lnTo>
                      <a:lnTo>
                        <a:pt x="44" y="16"/>
                      </a:lnTo>
                      <a:lnTo>
                        <a:pt x="41" y="12"/>
                      </a:lnTo>
                      <a:lnTo>
                        <a:pt x="37" y="9"/>
                      </a:lnTo>
                      <a:lnTo>
                        <a:pt x="34" y="6"/>
                      </a:lnTo>
                      <a:lnTo>
                        <a:pt x="31" y="3"/>
                      </a:lnTo>
                      <a:lnTo>
                        <a:pt x="32" y="4"/>
                      </a:lnTo>
                      <a:lnTo>
                        <a:pt x="32" y="5"/>
                      </a:lnTo>
                      <a:lnTo>
                        <a:pt x="33" y="5"/>
                      </a:lnTo>
                      <a:lnTo>
                        <a:pt x="33" y="6"/>
                      </a:lnTo>
                      <a:lnTo>
                        <a:pt x="31" y="5"/>
                      </a:lnTo>
                      <a:lnTo>
                        <a:pt x="30" y="4"/>
                      </a:lnTo>
                      <a:lnTo>
                        <a:pt x="29" y="4"/>
                      </a:lnTo>
                      <a:lnTo>
                        <a:pt x="28" y="4"/>
                      </a:lnTo>
                      <a:lnTo>
                        <a:pt x="27" y="4"/>
                      </a:lnTo>
                      <a:lnTo>
                        <a:pt x="26" y="5"/>
                      </a:lnTo>
                      <a:lnTo>
                        <a:pt x="25" y="5"/>
                      </a:lnTo>
                      <a:lnTo>
                        <a:pt x="25" y="4"/>
                      </a:lnTo>
                      <a:lnTo>
                        <a:pt x="25" y="3"/>
                      </a:lnTo>
                      <a:lnTo>
                        <a:pt x="24" y="2"/>
                      </a:lnTo>
                      <a:lnTo>
                        <a:pt x="23" y="2"/>
                      </a:lnTo>
                      <a:lnTo>
                        <a:pt x="22" y="2"/>
                      </a:lnTo>
                      <a:lnTo>
                        <a:pt x="21" y="1"/>
                      </a:lnTo>
                      <a:lnTo>
                        <a:pt x="20" y="1"/>
                      </a:lnTo>
                      <a:lnTo>
                        <a:pt x="19" y="1"/>
                      </a:lnTo>
                      <a:lnTo>
                        <a:pt x="18" y="1"/>
                      </a:lnTo>
                      <a:lnTo>
                        <a:pt x="18" y="2"/>
                      </a:lnTo>
                      <a:lnTo>
                        <a:pt x="16" y="1"/>
                      </a:lnTo>
                      <a:lnTo>
                        <a:pt x="15" y="0"/>
                      </a:lnTo>
                      <a:lnTo>
                        <a:pt x="14" y="0"/>
                      </a:lnTo>
                      <a:lnTo>
                        <a:pt x="14" y="1"/>
                      </a:lnTo>
                      <a:lnTo>
                        <a:pt x="13" y="1"/>
                      </a:lnTo>
                      <a:lnTo>
                        <a:pt x="12" y="2"/>
                      </a:lnTo>
                      <a:lnTo>
                        <a:pt x="11" y="2"/>
                      </a:lnTo>
                      <a:lnTo>
                        <a:pt x="10" y="2"/>
                      </a:lnTo>
                      <a:lnTo>
                        <a:pt x="8" y="4"/>
                      </a:lnTo>
                      <a:lnTo>
                        <a:pt x="7" y="7"/>
                      </a:lnTo>
                      <a:lnTo>
                        <a:pt x="6" y="9"/>
                      </a:lnTo>
                      <a:lnTo>
                        <a:pt x="5" y="10"/>
                      </a:lnTo>
                      <a:lnTo>
                        <a:pt x="5" y="12"/>
                      </a:lnTo>
                      <a:lnTo>
                        <a:pt x="5" y="13"/>
                      </a:lnTo>
                      <a:lnTo>
                        <a:pt x="5" y="14"/>
                      </a:lnTo>
                      <a:lnTo>
                        <a:pt x="6" y="15"/>
                      </a:lnTo>
                      <a:lnTo>
                        <a:pt x="6" y="16"/>
                      </a:lnTo>
                      <a:lnTo>
                        <a:pt x="7" y="17"/>
                      </a:lnTo>
                      <a:lnTo>
                        <a:pt x="8" y="19"/>
                      </a:lnTo>
                      <a:lnTo>
                        <a:pt x="9" y="20"/>
                      </a:lnTo>
                      <a:lnTo>
                        <a:pt x="9" y="22"/>
                      </a:lnTo>
                      <a:lnTo>
                        <a:pt x="10" y="24"/>
                      </a:lnTo>
                      <a:lnTo>
                        <a:pt x="11" y="27"/>
                      </a:lnTo>
                      <a:lnTo>
                        <a:pt x="12" y="30"/>
                      </a:lnTo>
                      <a:lnTo>
                        <a:pt x="8" y="34"/>
                      </a:lnTo>
                      <a:lnTo>
                        <a:pt x="5" y="40"/>
                      </a:lnTo>
                      <a:lnTo>
                        <a:pt x="2" y="46"/>
                      </a:lnTo>
                      <a:lnTo>
                        <a:pt x="1" y="52"/>
                      </a:lnTo>
                      <a:lnTo>
                        <a:pt x="0" y="59"/>
                      </a:lnTo>
                      <a:lnTo>
                        <a:pt x="0" y="67"/>
                      </a:lnTo>
                      <a:lnTo>
                        <a:pt x="0" y="74"/>
                      </a:lnTo>
                      <a:lnTo>
                        <a:pt x="1" y="82"/>
                      </a:lnTo>
                      <a:lnTo>
                        <a:pt x="2" y="90"/>
                      </a:lnTo>
                      <a:lnTo>
                        <a:pt x="4" y="98"/>
                      </a:lnTo>
                      <a:lnTo>
                        <a:pt x="6" y="105"/>
                      </a:lnTo>
                      <a:lnTo>
                        <a:pt x="9" y="113"/>
                      </a:lnTo>
                      <a:lnTo>
                        <a:pt x="12" y="120"/>
                      </a:lnTo>
                      <a:lnTo>
                        <a:pt x="15" y="127"/>
                      </a:lnTo>
                      <a:lnTo>
                        <a:pt x="18" y="133"/>
                      </a:lnTo>
                      <a:lnTo>
                        <a:pt x="22" y="139"/>
                      </a:lnTo>
                      <a:lnTo>
                        <a:pt x="26" y="143"/>
                      </a:lnTo>
                      <a:lnTo>
                        <a:pt x="30" y="147"/>
                      </a:lnTo>
                      <a:lnTo>
                        <a:pt x="34" y="151"/>
                      </a:lnTo>
                      <a:lnTo>
                        <a:pt x="37" y="155"/>
                      </a:lnTo>
                      <a:lnTo>
                        <a:pt x="40" y="159"/>
                      </a:lnTo>
                      <a:lnTo>
                        <a:pt x="44" y="162"/>
                      </a:lnTo>
                      <a:lnTo>
                        <a:pt x="47" y="166"/>
                      </a:lnTo>
                      <a:lnTo>
                        <a:pt x="51" y="169"/>
                      </a:lnTo>
                      <a:lnTo>
                        <a:pt x="54" y="171"/>
                      </a:lnTo>
                      <a:lnTo>
                        <a:pt x="59" y="174"/>
                      </a:lnTo>
                      <a:lnTo>
                        <a:pt x="63" y="176"/>
                      </a:lnTo>
                      <a:lnTo>
                        <a:pt x="69" y="177"/>
                      </a:lnTo>
                      <a:lnTo>
                        <a:pt x="75" y="179"/>
                      </a:lnTo>
                      <a:lnTo>
                        <a:pt x="83" y="180"/>
                      </a:lnTo>
                      <a:lnTo>
                        <a:pt x="91" y="180"/>
                      </a:lnTo>
                      <a:lnTo>
                        <a:pt x="101" y="181"/>
                      </a:lnTo>
                      <a:lnTo>
                        <a:pt x="103" y="180"/>
                      </a:lnTo>
                      <a:lnTo>
                        <a:pt x="105" y="179"/>
                      </a:lnTo>
                      <a:lnTo>
                        <a:pt x="107" y="177"/>
                      </a:lnTo>
                      <a:lnTo>
                        <a:pt x="109" y="176"/>
                      </a:lnTo>
                      <a:lnTo>
                        <a:pt x="110" y="175"/>
                      </a:lnTo>
                      <a:lnTo>
                        <a:pt x="112" y="174"/>
                      </a:lnTo>
                      <a:lnTo>
                        <a:pt x="113" y="173"/>
                      </a:lnTo>
                      <a:lnTo>
                        <a:pt x="114" y="172"/>
                      </a:lnTo>
                      <a:lnTo>
                        <a:pt x="115" y="171"/>
                      </a:lnTo>
                      <a:lnTo>
                        <a:pt x="116" y="170"/>
                      </a:lnTo>
                      <a:lnTo>
                        <a:pt x="117" y="169"/>
                      </a:lnTo>
                      <a:lnTo>
                        <a:pt x="117" y="168"/>
                      </a:lnTo>
                      <a:lnTo>
                        <a:pt x="118" y="167"/>
                      </a:lnTo>
                      <a:lnTo>
                        <a:pt x="118" y="166"/>
                      </a:lnTo>
                      <a:lnTo>
                        <a:pt x="119" y="166"/>
                      </a:lnTo>
                      <a:lnTo>
                        <a:pt x="119" y="167"/>
                      </a:lnTo>
                      <a:lnTo>
                        <a:pt x="120" y="168"/>
                      </a:lnTo>
                      <a:lnTo>
                        <a:pt x="120" y="169"/>
                      </a:lnTo>
                      <a:lnTo>
                        <a:pt x="121" y="171"/>
                      </a:lnTo>
                      <a:lnTo>
                        <a:pt x="122" y="172"/>
                      </a:lnTo>
                      <a:lnTo>
                        <a:pt x="122" y="173"/>
                      </a:lnTo>
                      <a:lnTo>
                        <a:pt x="123" y="174"/>
                      </a:lnTo>
                      <a:lnTo>
                        <a:pt x="124" y="176"/>
                      </a:lnTo>
                      <a:lnTo>
                        <a:pt x="124" y="177"/>
                      </a:lnTo>
                      <a:lnTo>
                        <a:pt x="125" y="178"/>
                      </a:lnTo>
                      <a:lnTo>
                        <a:pt x="126" y="179"/>
                      </a:lnTo>
                      <a:lnTo>
                        <a:pt x="127" y="180"/>
                      </a:lnTo>
                      <a:lnTo>
                        <a:pt x="127" y="182"/>
                      </a:lnTo>
                      <a:lnTo>
                        <a:pt x="128" y="183"/>
                      </a:lnTo>
                      <a:lnTo>
                        <a:pt x="129" y="184"/>
                      </a:lnTo>
                      <a:lnTo>
                        <a:pt x="130" y="186"/>
                      </a:lnTo>
                      <a:lnTo>
                        <a:pt x="129" y="189"/>
                      </a:lnTo>
                      <a:lnTo>
                        <a:pt x="128" y="193"/>
                      </a:lnTo>
                      <a:lnTo>
                        <a:pt x="127" y="196"/>
                      </a:lnTo>
                      <a:lnTo>
                        <a:pt x="126" y="199"/>
                      </a:lnTo>
                      <a:lnTo>
                        <a:pt x="125" y="202"/>
                      </a:lnTo>
                      <a:lnTo>
                        <a:pt x="124" y="205"/>
                      </a:lnTo>
                      <a:lnTo>
                        <a:pt x="123" y="208"/>
                      </a:lnTo>
                      <a:lnTo>
                        <a:pt x="122" y="212"/>
                      </a:lnTo>
                      <a:lnTo>
                        <a:pt x="121" y="215"/>
                      </a:lnTo>
                      <a:lnTo>
                        <a:pt x="121" y="218"/>
                      </a:lnTo>
                      <a:lnTo>
                        <a:pt x="120" y="221"/>
                      </a:lnTo>
                      <a:lnTo>
                        <a:pt x="119" y="224"/>
                      </a:lnTo>
                      <a:lnTo>
                        <a:pt x="118" y="228"/>
                      </a:lnTo>
                      <a:lnTo>
                        <a:pt x="118" y="231"/>
                      </a:lnTo>
                      <a:lnTo>
                        <a:pt x="117" y="234"/>
                      </a:lnTo>
                      <a:lnTo>
                        <a:pt x="117" y="238"/>
                      </a:lnTo>
                      <a:lnTo>
                        <a:pt x="116" y="240"/>
                      </a:lnTo>
                      <a:lnTo>
                        <a:pt x="116" y="242"/>
                      </a:lnTo>
                      <a:lnTo>
                        <a:pt x="116" y="244"/>
                      </a:lnTo>
                      <a:lnTo>
                        <a:pt x="116" y="247"/>
                      </a:lnTo>
                      <a:lnTo>
                        <a:pt x="116" y="249"/>
                      </a:lnTo>
                      <a:lnTo>
                        <a:pt x="116" y="251"/>
                      </a:lnTo>
                      <a:lnTo>
                        <a:pt x="116" y="254"/>
                      </a:lnTo>
                      <a:lnTo>
                        <a:pt x="117" y="256"/>
                      </a:lnTo>
                      <a:lnTo>
                        <a:pt x="117" y="258"/>
                      </a:lnTo>
                      <a:lnTo>
                        <a:pt x="118" y="261"/>
                      </a:lnTo>
                      <a:lnTo>
                        <a:pt x="118" y="263"/>
                      </a:lnTo>
                      <a:lnTo>
                        <a:pt x="119" y="265"/>
                      </a:lnTo>
                      <a:lnTo>
                        <a:pt x="120" y="268"/>
                      </a:lnTo>
                      <a:lnTo>
                        <a:pt x="122" y="270"/>
                      </a:lnTo>
                      <a:lnTo>
                        <a:pt x="124" y="272"/>
                      </a:lnTo>
                      <a:lnTo>
                        <a:pt x="126" y="275"/>
                      </a:lnTo>
                      <a:lnTo>
                        <a:pt x="127" y="276"/>
                      </a:lnTo>
                      <a:lnTo>
                        <a:pt x="129" y="278"/>
                      </a:lnTo>
                      <a:lnTo>
                        <a:pt x="130" y="280"/>
                      </a:lnTo>
                      <a:lnTo>
                        <a:pt x="132" y="282"/>
                      </a:lnTo>
                      <a:lnTo>
                        <a:pt x="133" y="284"/>
                      </a:lnTo>
                      <a:lnTo>
                        <a:pt x="135" y="286"/>
                      </a:lnTo>
                      <a:lnTo>
                        <a:pt x="136" y="288"/>
                      </a:lnTo>
                      <a:lnTo>
                        <a:pt x="138" y="290"/>
                      </a:lnTo>
                      <a:lnTo>
                        <a:pt x="140" y="291"/>
                      </a:lnTo>
                      <a:lnTo>
                        <a:pt x="142" y="293"/>
                      </a:lnTo>
                      <a:lnTo>
                        <a:pt x="144" y="295"/>
                      </a:lnTo>
                      <a:lnTo>
                        <a:pt x="146" y="297"/>
                      </a:lnTo>
                      <a:lnTo>
                        <a:pt x="148" y="298"/>
                      </a:lnTo>
                      <a:lnTo>
                        <a:pt x="150" y="300"/>
                      </a:lnTo>
                      <a:lnTo>
                        <a:pt x="152" y="301"/>
                      </a:lnTo>
                      <a:lnTo>
                        <a:pt x="155" y="303"/>
                      </a:lnTo>
                      <a:lnTo>
                        <a:pt x="158" y="304"/>
                      </a:lnTo>
                      <a:lnTo>
                        <a:pt x="161" y="305"/>
                      </a:lnTo>
                      <a:lnTo>
                        <a:pt x="164" y="307"/>
                      </a:lnTo>
                      <a:lnTo>
                        <a:pt x="167" y="308"/>
                      </a:lnTo>
                      <a:lnTo>
                        <a:pt x="170" y="309"/>
                      </a:lnTo>
                      <a:lnTo>
                        <a:pt x="174" y="311"/>
                      </a:lnTo>
                      <a:lnTo>
                        <a:pt x="177" y="312"/>
                      </a:lnTo>
                      <a:lnTo>
                        <a:pt x="180" y="313"/>
                      </a:lnTo>
                      <a:lnTo>
                        <a:pt x="183" y="314"/>
                      </a:lnTo>
                      <a:lnTo>
                        <a:pt x="186" y="316"/>
                      </a:lnTo>
                      <a:lnTo>
                        <a:pt x="190" y="317"/>
                      </a:lnTo>
                      <a:lnTo>
                        <a:pt x="194" y="318"/>
                      </a:lnTo>
                      <a:lnTo>
                        <a:pt x="197" y="319"/>
                      </a:lnTo>
                      <a:lnTo>
                        <a:pt x="200" y="320"/>
                      </a:lnTo>
                      <a:lnTo>
                        <a:pt x="203" y="321"/>
                      </a:lnTo>
                      <a:lnTo>
                        <a:pt x="207" y="323"/>
                      </a:lnTo>
                      <a:lnTo>
                        <a:pt x="208" y="323"/>
                      </a:lnTo>
                      <a:lnTo>
                        <a:pt x="209" y="323"/>
                      </a:lnTo>
                      <a:lnTo>
                        <a:pt x="210" y="323"/>
                      </a:lnTo>
                      <a:lnTo>
                        <a:pt x="210" y="324"/>
                      </a:lnTo>
                      <a:lnTo>
                        <a:pt x="211" y="324"/>
                      </a:lnTo>
                      <a:lnTo>
                        <a:pt x="212" y="325"/>
                      </a:lnTo>
                      <a:lnTo>
                        <a:pt x="211" y="324"/>
                      </a:lnTo>
                      <a:lnTo>
                        <a:pt x="210" y="324"/>
                      </a:lnTo>
                      <a:lnTo>
                        <a:pt x="210" y="323"/>
                      </a:lnTo>
                      <a:lnTo>
                        <a:pt x="209" y="323"/>
                      </a:lnTo>
                      <a:lnTo>
                        <a:pt x="210" y="323"/>
                      </a:lnTo>
                      <a:lnTo>
                        <a:pt x="211" y="324"/>
                      </a:lnTo>
                      <a:lnTo>
                        <a:pt x="212" y="324"/>
                      </a:lnTo>
                      <a:lnTo>
                        <a:pt x="213" y="324"/>
                      </a:lnTo>
                      <a:lnTo>
                        <a:pt x="214" y="325"/>
                      </a:lnTo>
                      <a:lnTo>
                        <a:pt x="215" y="325"/>
                      </a:lnTo>
                      <a:lnTo>
                        <a:pt x="216" y="325"/>
                      </a:lnTo>
                      <a:lnTo>
                        <a:pt x="217" y="326"/>
                      </a:lnTo>
                      <a:lnTo>
                        <a:pt x="218" y="326"/>
                      </a:lnTo>
                      <a:lnTo>
                        <a:pt x="219" y="326"/>
                      </a:lnTo>
                      <a:lnTo>
                        <a:pt x="220" y="326"/>
                      </a:lnTo>
                      <a:lnTo>
                        <a:pt x="221" y="326"/>
                      </a:lnTo>
                      <a:lnTo>
                        <a:pt x="222" y="327"/>
                      </a:lnTo>
                      <a:lnTo>
                        <a:pt x="222" y="325"/>
                      </a:lnTo>
                      <a:lnTo>
                        <a:pt x="222" y="324"/>
                      </a:lnTo>
                      <a:lnTo>
                        <a:pt x="222" y="323"/>
                      </a:lnTo>
                      <a:lnTo>
                        <a:pt x="223" y="322"/>
                      </a:lnTo>
                      <a:lnTo>
                        <a:pt x="223" y="320"/>
                      </a:lnTo>
                      <a:lnTo>
                        <a:pt x="223" y="319"/>
                      </a:lnTo>
                      <a:lnTo>
                        <a:pt x="223" y="318"/>
                      </a:lnTo>
                      <a:lnTo>
                        <a:pt x="223" y="316"/>
                      </a:lnTo>
                      <a:lnTo>
                        <a:pt x="223" y="315"/>
                      </a:lnTo>
                      <a:lnTo>
                        <a:pt x="223" y="314"/>
                      </a:lnTo>
                      <a:lnTo>
                        <a:pt x="223" y="312"/>
                      </a:lnTo>
                      <a:lnTo>
                        <a:pt x="223" y="311"/>
                      </a:lnTo>
                      <a:lnTo>
                        <a:pt x="222" y="310"/>
                      </a:lnTo>
                      <a:lnTo>
                        <a:pt x="222" y="308"/>
                      </a:lnTo>
                      <a:lnTo>
                        <a:pt x="221" y="307"/>
                      </a:lnTo>
                      <a:lnTo>
                        <a:pt x="221" y="306"/>
                      </a:lnTo>
                      <a:lnTo>
                        <a:pt x="218" y="301"/>
                      </a:lnTo>
                      <a:lnTo>
                        <a:pt x="216" y="296"/>
                      </a:lnTo>
                      <a:lnTo>
                        <a:pt x="213" y="291"/>
                      </a:lnTo>
                      <a:lnTo>
                        <a:pt x="210" y="285"/>
                      </a:lnTo>
                      <a:lnTo>
                        <a:pt x="207" y="279"/>
                      </a:lnTo>
                      <a:lnTo>
                        <a:pt x="204" y="272"/>
                      </a:lnTo>
                      <a:lnTo>
                        <a:pt x="200" y="265"/>
                      </a:lnTo>
                      <a:lnTo>
                        <a:pt x="197" y="258"/>
                      </a:lnTo>
                      <a:lnTo>
                        <a:pt x="192" y="250"/>
                      </a:lnTo>
                      <a:lnTo>
                        <a:pt x="188" y="242"/>
                      </a:lnTo>
                      <a:lnTo>
                        <a:pt x="184" y="234"/>
                      </a:lnTo>
                      <a:lnTo>
                        <a:pt x="180" y="226"/>
                      </a:lnTo>
                      <a:lnTo>
                        <a:pt x="175" y="218"/>
                      </a:lnTo>
                      <a:lnTo>
                        <a:pt x="171" y="209"/>
                      </a:lnTo>
                      <a:lnTo>
                        <a:pt x="166" y="200"/>
                      </a:lnTo>
                      <a:lnTo>
                        <a:pt x="162" y="191"/>
                      </a:lnTo>
                      <a:lnTo>
                        <a:pt x="162" y="185"/>
                      </a:lnTo>
                      <a:lnTo>
                        <a:pt x="163" y="179"/>
                      </a:lnTo>
                      <a:lnTo>
                        <a:pt x="164" y="173"/>
                      </a:lnTo>
                      <a:lnTo>
                        <a:pt x="164" y="167"/>
                      </a:lnTo>
                      <a:lnTo>
                        <a:pt x="165" y="161"/>
                      </a:lnTo>
                      <a:lnTo>
                        <a:pt x="166" y="155"/>
                      </a:lnTo>
                      <a:lnTo>
                        <a:pt x="167" y="149"/>
                      </a:lnTo>
                      <a:lnTo>
                        <a:pt x="167" y="143"/>
                      </a:lnTo>
                      <a:lnTo>
                        <a:pt x="168" y="137"/>
                      </a:lnTo>
                      <a:lnTo>
                        <a:pt x="169" y="131"/>
                      </a:lnTo>
                      <a:lnTo>
                        <a:pt x="170" y="126"/>
                      </a:lnTo>
                      <a:lnTo>
                        <a:pt x="171" y="120"/>
                      </a:lnTo>
                      <a:lnTo>
                        <a:pt x="171" y="115"/>
                      </a:lnTo>
                      <a:lnTo>
                        <a:pt x="172" y="109"/>
                      </a:lnTo>
                      <a:lnTo>
                        <a:pt x="173" y="104"/>
                      </a:lnTo>
                      <a:lnTo>
                        <a:pt x="175" y="99"/>
                      </a:lnTo>
                      <a:close/>
                      <a:moveTo>
                        <a:pt x="100" y="136"/>
                      </a:moveTo>
                      <a:lnTo>
                        <a:pt x="97" y="159"/>
                      </a:lnTo>
                      <a:lnTo>
                        <a:pt x="96" y="159"/>
                      </a:lnTo>
                      <a:lnTo>
                        <a:pt x="95" y="159"/>
                      </a:lnTo>
                      <a:lnTo>
                        <a:pt x="94" y="159"/>
                      </a:lnTo>
                      <a:lnTo>
                        <a:pt x="93" y="159"/>
                      </a:lnTo>
                      <a:lnTo>
                        <a:pt x="92" y="159"/>
                      </a:lnTo>
                      <a:lnTo>
                        <a:pt x="90" y="159"/>
                      </a:lnTo>
                      <a:lnTo>
                        <a:pt x="89" y="159"/>
                      </a:lnTo>
                      <a:lnTo>
                        <a:pt x="87" y="158"/>
                      </a:lnTo>
                      <a:lnTo>
                        <a:pt x="85" y="158"/>
                      </a:lnTo>
                      <a:lnTo>
                        <a:pt x="83" y="158"/>
                      </a:lnTo>
                      <a:lnTo>
                        <a:pt x="81" y="157"/>
                      </a:lnTo>
                      <a:lnTo>
                        <a:pt x="80" y="157"/>
                      </a:lnTo>
                      <a:lnTo>
                        <a:pt x="78" y="156"/>
                      </a:lnTo>
                      <a:lnTo>
                        <a:pt x="77" y="156"/>
                      </a:lnTo>
                      <a:lnTo>
                        <a:pt x="76" y="155"/>
                      </a:lnTo>
                      <a:lnTo>
                        <a:pt x="71" y="151"/>
                      </a:lnTo>
                      <a:lnTo>
                        <a:pt x="66" y="147"/>
                      </a:lnTo>
                      <a:lnTo>
                        <a:pt x="62" y="143"/>
                      </a:lnTo>
                      <a:lnTo>
                        <a:pt x="57" y="139"/>
                      </a:lnTo>
                      <a:lnTo>
                        <a:pt x="53" y="135"/>
                      </a:lnTo>
                      <a:lnTo>
                        <a:pt x="49" y="131"/>
                      </a:lnTo>
                      <a:lnTo>
                        <a:pt x="45" y="126"/>
                      </a:lnTo>
                      <a:lnTo>
                        <a:pt x="42" y="122"/>
                      </a:lnTo>
                      <a:lnTo>
                        <a:pt x="39" y="117"/>
                      </a:lnTo>
                      <a:lnTo>
                        <a:pt x="36" y="112"/>
                      </a:lnTo>
                      <a:lnTo>
                        <a:pt x="33" y="107"/>
                      </a:lnTo>
                      <a:lnTo>
                        <a:pt x="31" y="103"/>
                      </a:lnTo>
                      <a:lnTo>
                        <a:pt x="28" y="98"/>
                      </a:lnTo>
                      <a:lnTo>
                        <a:pt x="26" y="93"/>
                      </a:lnTo>
                      <a:lnTo>
                        <a:pt x="25" y="88"/>
                      </a:lnTo>
                      <a:lnTo>
                        <a:pt x="24" y="84"/>
                      </a:lnTo>
                      <a:lnTo>
                        <a:pt x="23" y="83"/>
                      </a:lnTo>
                      <a:lnTo>
                        <a:pt x="23" y="82"/>
                      </a:lnTo>
                      <a:lnTo>
                        <a:pt x="23" y="81"/>
                      </a:lnTo>
                      <a:lnTo>
                        <a:pt x="23" y="80"/>
                      </a:lnTo>
                      <a:lnTo>
                        <a:pt x="23" y="79"/>
                      </a:lnTo>
                      <a:lnTo>
                        <a:pt x="23" y="77"/>
                      </a:lnTo>
                      <a:lnTo>
                        <a:pt x="23" y="76"/>
                      </a:lnTo>
                      <a:lnTo>
                        <a:pt x="23" y="74"/>
                      </a:lnTo>
                      <a:lnTo>
                        <a:pt x="23" y="72"/>
                      </a:lnTo>
                      <a:lnTo>
                        <a:pt x="24" y="70"/>
                      </a:lnTo>
                      <a:lnTo>
                        <a:pt x="24" y="67"/>
                      </a:lnTo>
                      <a:lnTo>
                        <a:pt x="25" y="65"/>
                      </a:lnTo>
                      <a:lnTo>
                        <a:pt x="26" y="63"/>
                      </a:lnTo>
                      <a:lnTo>
                        <a:pt x="28" y="61"/>
                      </a:lnTo>
                      <a:lnTo>
                        <a:pt x="30" y="59"/>
                      </a:lnTo>
                      <a:lnTo>
                        <a:pt x="31" y="57"/>
                      </a:lnTo>
                      <a:lnTo>
                        <a:pt x="33" y="55"/>
                      </a:lnTo>
                      <a:lnTo>
                        <a:pt x="35" y="54"/>
                      </a:lnTo>
                      <a:lnTo>
                        <a:pt x="36" y="53"/>
                      </a:lnTo>
                      <a:lnTo>
                        <a:pt x="37" y="53"/>
                      </a:lnTo>
                      <a:lnTo>
                        <a:pt x="38" y="53"/>
                      </a:lnTo>
                      <a:lnTo>
                        <a:pt x="39" y="53"/>
                      </a:lnTo>
                      <a:lnTo>
                        <a:pt x="40" y="53"/>
                      </a:lnTo>
                      <a:lnTo>
                        <a:pt x="41" y="53"/>
                      </a:lnTo>
                      <a:lnTo>
                        <a:pt x="42" y="54"/>
                      </a:lnTo>
                      <a:lnTo>
                        <a:pt x="43" y="54"/>
                      </a:lnTo>
                      <a:lnTo>
                        <a:pt x="43" y="55"/>
                      </a:lnTo>
                      <a:lnTo>
                        <a:pt x="44" y="56"/>
                      </a:lnTo>
                      <a:lnTo>
                        <a:pt x="47" y="58"/>
                      </a:lnTo>
                      <a:lnTo>
                        <a:pt x="50" y="61"/>
                      </a:lnTo>
                      <a:lnTo>
                        <a:pt x="53" y="65"/>
                      </a:lnTo>
                      <a:lnTo>
                        <a:pt x="56" y="69"/>
                      </a:lnTo>
                      <a:lnTo>
                        <a:pt x="59" y="72"/>
                      </a:lnTo>
                      <a:lnTo>
                        <a:pt x="63" y="77"/>
                      </a:lnTo>
                      <a:lnTo>
                        <a:pt x="66" y="81"/>
                      </a:lnTo>
                      <a:lnTo>
                        <a:pt x="70" y="86"/>
                      </a:lnTo>
                      <a:lnTo>
                        <a:pt x="73" y="91"/>
                      </a:lnTo>
                      <a:lnTo>
                        <a:pt x="77" y="96"/>
                      </a:lnTo>
                      <a:lnTo>
                        <a:pt x="80" y="102"/>
                      </a:lnTo>
                      <a:lnTo>
                        <a:pt x="84" y="107"/>
                      </a:lnTo>
                      <a:lnTo>
                        <a:pt x="87" y="113"/>
                      </a:lnTo>
                      <a:lnTo>
                        <a:pt x="91" y="119"/>
                      </a:lnTo>
                      <a:lnTo>
                        <a:pt x="95" y="125"/>
                      </a:lnTo>
                      <a:lnTo>
                        <a:pt x="99" y="132"/>
                      </a:lnTo>
                      <a:lnTo>
                        <a:pt x="99" y="133"/>
                      </a:lnTo>
                      <a:lnTo>
                        <a:pt x="99" y="134"/>
                      </a:lnTo>
                      <a:lnTo>
                        <a:pt x="99" y="135"/>
                      </a:lnTo>
                      <a:lnTo>
                        <a:pt x="100" y="136"/>
                      </a:lnTo>
                      <a:close/>
                      <a:moveTo>
                        <a:pt x="184" y="293"/>
                      </a:moveTo>
                      <a:lnTo>
                        <a:pt x="184" y="294"/>
                      </a:lnTo>
                      <a:lnTo>
                        <a:pt x="185" y="295"/>
                      </a:lnTo>
                      <a:lnTo>
                        <a:pt x="185" y="296"/>
                      </a:lnTo>
                      <a:lnTo>
                        <a:pt x="186" y="297"/>
                      </a:lnTo>
                      <a:lnTo>
                        <a:pt x="186" y="299"/>
                      </a:lnTo>
                      <a:lnTo>
                        <a:pt x="186" y="300"/>
                      </a:lnTo>
                      <a:lnTo>
                        <a:pt x="187" y="301"/>
                      </a:lnTo>
                      <a:lnTo>
                        <a:pt x="187" y="302"/>
                      </a:lnTo>
                      <a:lnTo>
                        <a:pt x="187" y="304"/>
                      </a:lnTo>
                      <a:lnTo>
                        <a:pt x="187" y="305"/>
                      </a:lnTo>
                      <a:lnTo>
                        <a:pt x="187" y="306"/>
                      </a:lnTo>
                      <a:lnTo>
                        <a:pt x="187" y="307"/>
                      </a:lnTo>
                      <a:lnTo>
                        <a:pt x="187" y="308"/>
                      </a:lnTo>
                      <a:lnTo>
                        <a:pt x="186" y="309"/>
                      </a:lnTo>
                      <a:lnTo>
                        <a:pt x="186" y="311"/>
                      </a:lnTo>
                      <a:lnTo>
                        <a:pt x="186" y="312"/>
                      </a:lnTo>
                      <a:lnTo>
                        <a:pt x="181" y="309"/>
                      </a:lnTo>
                      <a:lnTo>
                        <a:pt x="177" y="305"/>
                      </a:lnTo>
                      <a:lnTo>
                        <a:pt x="173" y="302"/>
                      </a:lnTo>
                      <a:lnTo>
                        <a:pt x="170" y="299"/>
                      </a:lnTo>
                      <a:lnTo>
                        <a:pt x="167" y="295"/>
                      </a:lnTo>
                      <a:lnTo>
                        <a:pt x="164" y="291"/>
                      </a:lnTo>
                      <a:lnTo>
                        <a:pt x="161" y="287"/>
                      </a:lnTo>
                      <a:lnTo>
                        <a:pt x="159" y="284"/>
                      </a:lnTo>
                      <a:lnTo>
                        <a:pt x="156" y="279"/>
                      </a:lnTo>
                      <a:lnTo>
                        <a:pt x="155" y="275"/>
                      </a:lnTo>
                      <a:lnTo>
                        <a:pt x="153" y="271"/>
                      </a:lnTo>
                      <a:lnTo>
                        <a:pt x="152" y="267"/>
                      </a:lnTo>
                      <a:lnTo>
                        <a:pt x="152" y="262"/>
                      </a:lnTo>
                      <a:lnTo>
                        <a:pt x="152" y="258"/>
                      </a:lnTo>
                      <a:lnTo>
                        <a:pt x="152" y="254"/>
                      </a:lnTo>
                      <a:lnTo>
                        <a:pt x="153" y="250"/>
                      </a:lnTo>
                      <a:lnTo>
                        <a:pt x="153" y="249"/>
                      </a:lnTo>
                      <a:lnTo>
                        <a:pt x="153" y="248"/>
                      </a:lnTo>
                      <a:lnTo>
                        <a:pt x="153" y="247"/>
                      </a:lnTo>
                      <a:lnTo>
                        <a:pt x="153" y="246"/>
                      </a:lnTo>
                      <a:lnTo>
                        <a:pt x="153" y="245"/>
                      </a:lnTo>
                      <a:lnTo>
                        <a:pt x="154" y="245"/>
                      </a:lnTo>
                      <a:lnTo>
                        <a:pt x="154" y="244"/>
                      </a:lnTo>
                      <a:lnTo>
                        <a:pt x="154" y="243"/>
                      </a:lnTo>
                      <a:lnTo>
                        <a:pt x="154" y="242"/>
                      </a:lnTo>
                      <a:lnTo>
                        <a:pt x="154" y="241"/>
                      </a:lnTo>
                      <a:lnTo>
                        <a:pt x="154" y="240"/>
                      </a:lnTo>
                      <a:lnTo>
                        <a:pt x="154" y="239"/>
                      </a:lnTo>
                      <a:lnTo>
                        <a:pt x="154" y="238"/>
                      </a:lnTo>
                      <a:lnTo>
                        <a:pt x="154" y="237"/>
                      </a:lnTo>
                      <a:lnTo>
                        <a:pt x="154" y="236"/>
                      </a:lnTo>
                      <a:lnTo>
                        <a:pt x="155" y="236"/>
                      </a:lnTo>
                      <a:lnTo>
                        <a:pt x="157" y="240"/>
                      </a:lnTo>
                      <a:lnTo>
                        <a:pt x="159" y="244"/>
                      </a:lnTo>
                      <a:lnTo>
                        <a:pt x="161" y="249"/>
                      </a:lnTo>
                      <a:lnTo>
                        <a:pt x="164" y="253"/>
                      </a:lnTo>
                      <a:lnTo>
                        <a:pt x="166" y="257"/>
                      </a:lnTo>
                      <a:lnTo>
                        <a:pt x="168" y="261"/>
                      </a:lnTo>
                      <a:lnTo>
                        <a:pt x="170" y="264"/>
                      </a:lnTo>
                      <a:lnTo>
                        <a:pt x="172" y="268"/>
                      </a:lnTo>
                      <a:lnTo>
                        <a:pt x="173" y="272"/>
                      </a:lnTo>
                      <a:lnTo>
                        <a:pt x="175" y="275"/>
                      </a:lnTo>
                      <a:lnTo>
                        <a:pt x="177" y="278"/>
                      </a:lnTo>
                      <a:lnTo>
                        <a:pt x="178" y="281"/>
                      </a:lnTo>
                      <a:lnTo>
                        <a:pt x="180" y="284"/>
                      </a:lnTo>
                      <a:lnTo>
                        <a:pt x="181" y="287"/>
                      </a:lnTo>
                      <a:lnTo>
                        <a:pt x="182" y="290"/>
                      </a:lnTo>
                      <a:lnTo>
                        <a:pt x="184" y="293"/>
                      </a:lnTo>
                      <a:close/>
                    </a:path>
                  </a:pathLst>
                </a:custGeom>
                <a:solidFill>
                  <a:srgbClr val="F0F0F0"/>
                </a:solidFill>
                <a:ln w="9525">
                  <a:noFill/>
                  <a:round/>
                  <a:headEnd/>
                  <a:tailEnd/>
                </a:ln>
              </p:spPr>
              <p:txBody>
                <a:bodyPr/>
                <a:lstStyle/>
                <a:p>
                  <a:pPr algn="ctr">
                    <a:defRPr/>
                  </a:pPr>
                  <a:endParaRPr lang="fr-FR" sz="1400">
                    <a:latin typeface="+mn-lt"/>
                    <a:cs typeface="Arial" pitchFamily="34" charset="0"/>
                  </a:endParaRPr>
                </a:p>
              </p:txBody>
            </p:sp>
            <p:sp>
              <p:nvSpPr>
                <p:cNvPr id="198" name="Freeform 58"/>
                <p:cNvSpPr>
                  <a:spLocks/>
                </p:cNvSpPr>
                <p:nvPr/>
              </p:nvSpPr>
              <p:spPr bwMode="auto">
                <a:xfrm>
                  <a:off x="1402" y="2657"/>
                  <a:ext cx="59" cy="31"/>
                </a:xfrm>
                <a:custGeom>
                  <a:avLst/>
                  <a:gdLst>
                    <a:gd name="T0" fmla="*/ 0 w 649"/>
                    <a:gd name="T1" fmla="*/ 0 h 285"/>
                    <a:gd name="T2" fmla="*/ 0 w 649"/>
                    <a:gd name="T3" fmla="*/ 0 h 285"/>
                    <a:gd name="T4" fmla="*/ 0 w 649"/>
                    <a:gd name="T5" fmla="*/ 0 h 285"/>
                    <a:gd name="T6" fmla="*/ 0 w 649"/>
                    <a:gd name="T7" fmla="*/ 0 h 285"/>
                    <a:gd name="T8" fmla="*/ 0 w 649"/>
                    <a:gd name="T9" fmla="*/ 0 h 285"/>
                    <a:gd name="T10" fmla="*/ 0 w 649"/>
                    <a:gd name="T11" fmla="*/ 0 h 285"/>
                    <a:gd name="T12" fmla="*/ 0 w 649"/>
                    <a:gd name="T13" fmla="*/ 0 h 285"/>
                    <a:gd name="T14" fmla="*/ 0 w 649"/>
                    <a:gd name="T15" fmla="*/ 0 h 285"/>
                    <a:gd name="T16" fmla="*/ 0 w 649"/>
                    <a:gd name="T17" fmla="*/ 0 h 285"/>
                    <a:gd name="T18" fmla="*/ 0 w 649"/>
                    <a:gd name="T19" fmla="*/ 0 h 285"/>
                    <a:gd name="T20" fmla="*/ 0 w 649"/>
                    <a:gd name="T21" fmla="*/ 0 h 285"/>
                    <a:gd name="T22" fmla="*/ 0 w 649"/>
                    <a:gd name="T23" fmla="*/ 0 h 285"/>
                    <a:gd name="T24" fmla="*/ 0 w 649"/>
                    <a:gd name="T25" fmla="*/ 0 h 285"/>
                    <a:gd name="T26" fmla="*/ 0 w 649"/>
                    <a:gd name="T27" fmla="*/ 0 h 285"/>
                    <a:gd name="T28" fmla="*/ 0 w 649"/>
                    <a:gd name="T29" fmla="*/ 0 h 285"/>
                    <a:gd name="T30" fmla="*/ 0 w 649"/>
                    <a:gd name="T31" fmla="*/ 0 h 285"/>
                    <a:gd name="T32" fmla="*/ 0 w 649"/>
                    <a:gd name="T33" fmla="*/ 0 h 285"/>
                    <a:gd name="T34" fmla="*/ 0 w 649"/>
                    <a:gd name="T35" fmla="*/ 0 h 285"/>
                    <a:gd name="T36" fmla="*/ 0 w 649"/>
                    <a:gd name="T37" fmla="*/ 0 h 285"/>
                    <a:gd name="T38" fmla="*/ 0 w 649"/>
                    <a:gd name="T39" fmla="*/ 0 h 285"/>
                    <a:gd name="T40" fmla="*/ 0 w 649"/>
                    <a:gd name="T41" fmla="*/ 0 h 285"/>
                    <a:gd name="T42" fmla="*/ 0 w 649"/>
                    <a:gd name="T43" fmla="*/ 0 h 285"/>
                    <a:gd name="T44" fmla="*/ 0 w 649"/>
                    <a:gd name="T45" fmla="*/ 0 h 285"/>
                    <a:gd name="T46" fmla="*/ 0 w 649"/>
                    <a:gd name="T47" fmla="*/ 0 h 285"/>
                    <a:gd name="T48" fmla="*/ 0 w 649"/>
                    <a:gd name="T49" fmla="*/ 0 h 285"/>
                    <a:gd name="T50" fmla="*/ 0 w 649"/>
                    <a:gd name="T51" fmla="*/ 0 h 285"/>
                    <a:gd name="T52" fmla="*/ 0 w 649"/>
                    <a:gd name="T53" fmla="*/ 0 h 285"/>
                    <a:gd name="T54" fmla="*/ 0 w 649"/>
                    <a:gd name="T55" fmla="*/ 0 h 285"/>
                    <a:gd name="T56" fmla="*/ 0 w 649"/>
                    <a:gd name="T57" fmla="*/ 0 h 285"/>
                    <a:gd name="T58" fmla="*/ 0 w 649"/>
                    <a:gd name="T59" fmla="*/ 0 h 285"/>
                    <a:gd name="T60" fmla="*/ 0 w 649"/>
                    <a:gd name="T61" fmla="*/ 0 h 285"/>
                    <a:gd name="T62" fmla="*/ 0 w 649"/>
                    <a:gd name="T63" fmla="*/ 0 h 285"/>
                    <a:gd name="T64" fmla="*/ 0 w 649"/>
                    <a:gd name="T65" fmla="*/ 0 h 285"/>
                    <a:gd name="T66" fmla="*/ 0 w 649"/>
                    <a:gd name="T67" fmla="*/ 0 h 285"/>
                    <a:gd name="T68" fmla="*/ 0 w 649"/>
                    <a:gd name="T69" fmla="*/ 0 h 285"/>
                    <a:gd name="T70" fmla="*/ 0 w 649"/>
                    <a:gd name="T71" fmla="*/ 0 h 285"/>
                    <a:gd name="T72" fmla="*/ 0 w 649"/>
                    <a:gd name="T73" fmla="*/ 0 h 285"/>
                    <a:gd name="T74" fmla="*/ 0 w 649"/>
                    <a:gd name="T75" fmla="*/ 0 h 285"/>
                    <a:gd name="T76" fmla="*/ 0 w 649"/>
                    <a:gd name="T77" fmla="*/ 0 h 285"/>
                    <a:gd name="T78" fmla="*/ 0 w 649"/>
                    <a:gd name="T79" fmla="*/ 0 h 285"/>
                    <a:gd name="T80" fmla="*/ 0 w 649"/>
                    <a:gd name="T81" fmla="*/ 0 h 285"/>
                    <a:gd name="T82" fmla="*/ 0 w 649"/>
                    <a:gd name="T83" fmla="*/ 0 h 285"/>
                    <a:gd name="T84" fmla="*/ 0 w 649"/>
                    <a:gd name="T85" fmla="*/ 0 h 285"/>
                    <a:gd name="T86" fmla="*/ 0 w 649"/>
                    <a:gd name="T87" fmla="*/ 0 h 285"/>
                    <a:gd name="T88" fmla="*/ 0 w 649"/>
                    <a:gd name="T89" fmla="*/ 0 h 285"/>
                    <a:gd name="T90" fmla="*/ 0 w 649"/>
                    <a:gd name="T91" fmla="*/ 0 h 285"/>
                    <a:gd name="T92" fmla="*/ 0 w 649"/>
                    <a:gd name="T93" fmla="*/ 0 h 285"/>
                    <a:gd name="T94" fmla="*/ 0 w 649"/>
                    <a:gd name="T95" fmla="*/ 0 h 285"/>
                    <a:gd name="T96" fmla="*/ 0 w 649"/>
                    <a:gd name="T97" fmla="*/ 0 h 285"/>
                    <a:gd name="T98" fmla="*/ 0 w 649"/>
                    <a:gd name="T99" fmla="*/ 0 h 285"/>
                    <a:gd name="T100" fmla="*/ 0 w 649"/>
                    <a:gd name="T101" fmla="*/ 0 h 285"/>
                    <a:gd name="T102" fmla="*/ 0 w 649"/>
                    <a:gd name="T103" fmla="*/ 0 h 285"/>
                    <a:gd name="T104" fmla="*/ 0 w 649"/>
                    <a:gd name="T105" fmla="*/ 0 h 285"/>
                    <a:gd name="T106" fmla="*/ 0 w 649"/>
                    <a:gd name="T107" fmla="*/ 0 h 285"/>
                    <a:gd name="T108" fmla="*/ 0 w 649"/>
                    <a:gd name="T109" fmla="*/ 0 h 285"/>
                    <a:gd name="T110" fmla="*/ 0 w 649"/>
                    <a:gd name="T111" fmla="*/ 0 h 285"/>
                    <a:gd name="T112" fmla="*/ 0 w 649"/>
                    <a:gd name="T113" fmla="*/ 0 h 285"/>
                    <a:gd name="T114" fmla="*/ 0 w 649"/>
                    <a:gd name="T115" fmla="*/ 0 h 285"/>
                    <a:gd name="T116" fmla="*/ 0 w 649"/>
                    <a:gd name="T117" fmla="*/ 0 h 285"/>
                    <a:gd name="T118" fmla="*/ 0 w 649"/>
                    <a:gd name="T119" fmla="*/ 0 h 285"/>
                    <a:gd name="T120" fmla="*/ 0 w 649"/>
                    <a:gd name="T121" fmla="*/ 0 h 2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9"/>
                    <a:gd name="T184" fmla="*/ 0 h 285"/>
                    <a:gd name="T185" fmla="*/ 649 w 649"/>
                    <a:gd name="T186" fmla="*/ 285 h 2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9" h="285">
                      <a:moveTo>
                        <a:pt x="395" y="0"/>
                      </a:moveTo>
                      <a:lnTo>
                        <a:pt x="396" y="0"/>
                      </a:lnTo>
                      <a:lnTo>
                        <a:pt x="397" y="0"/>
                      </a:lnTo>
                      <a:lnTo>
                        <a:pt x="398" y="0"/>
                      </a:lnTo>
                      <a:lnTo>
                        <a:pt x="399" y="0"/>
                      </a:lnTo>
                      <a:lnTo>
                        <a:pt x="399" y="1"/>
                      </a:lnTo>
                      <a:lnTo>
                        <a:pt x="400" y="1"/>
                      </a:lnTo>
                      <a:lnTo>
                        <a:pt x="401" y="1"/>
                      </a:lnTo>
                      <a:lnTo>
                        <a:pt x="402" y="1"/>
                      </a:lnTo>
                      <a:lnTo>
                        <a:pt x="402" y="2"/>
                      </a:lnTo>
                      <a:lnTo>
                        <a:pt x="403" y="2"/>
                      </a:lnTo>
                      <a:lnTo>
                        <a:pt x="404" y="3"/>
                      </a:lnTo>
                      <a:lnTo>
                        <a:pt x="405" y="4"/>
                      </a:lnTo>
                      <a:lnTo>
                        <a:pt x="407" y="4"/>
                      </a:lnTo>
                      <a:lnTo>
                        <a:pt x="409" y="5"/>
                      </a:lnTo>
                      <a:lnTo>
                        <a:pt x="412" y="6"/>
                      </a:lnTo>
                      <a:lnTo>
                        <a:pt x="415" y="6"/>
                      </a:lnTo>
                      <a:lnTo>
                        <a:pt x="418" y="7"/>
                      </a:lnTo>
                      <a:lnTo>
                        <a:pt x="421" y="8"/>
                      </a:lnTo>
                      <a:lnTo>
                        <a:pt x="425" y="9"/>
                      </a:lnTo>
                      <a:lnTo>
                        <a:pt x="429" y="9"/>
                      </a:lnTo>
                      <a:lnTo>
                        <a:pt x="432" y="10"/>
                      </a:lnTo>
                      <a:lnTo>
                        <a:pt x="436" y="11"/>
                      </a:lnTo>
                      <a:lnTo>
                        <a:pt x="439" y="11"/>
                      </a:lnTo>
                      <a:lnTo>
                        <a:pt x="442" y="12"/>
                      </a:lnTo>
                      <a:lnTo>
                        <a:pt x="445" y="12"/>
                      </a:lnTo>
                      <a:lnTo>
                        <a:pt x="448" y="13"/>
                      </a:lnTo>
                      <a:lnTo>
                        <a:pt x="450" y="13"/>
                      </a:lnTo>
                      <a:lnTo>
                        <a:pt x="452" y="14"/>
                      </a:lnTo>
                      <a:lnTo>
                        <a:pt x="455" y="15"/>
                      </a:lnTo>
                      <a:lnTo>
                        <a:pt x="457" y="15"/>
                      </a:lnTo>
                      <a:lnTo>
                        <a:pt x="460" y="16"/>
                      </a:lnTo>
                      <a:lnTo>
                        <a:pt x="462" y="17"/>
                      </a:lnTo>
                      <a:lnTo>
                        <a:pt x="465" y="18"/>
                      </a:lnTo>
                      <a:lnTo>
                        <a:pt x="467" y="19"/>
                      </a:lnTo>
                      <a:lnTo>
                        <a:pt x="469" y="19"/>
                      </a:lnTo>
                      <a:lnTo>
                        <a:pt x="471" y="20"/>
                      </a:lnTo>
                      <a:lnTo>
                        <a:pt x="473" y="21"/>
                      </a:lnTo>
                      <a:lnTo>
                        <a:pt x="475" y="21"/>
                      </a:lnTo>
                      <a:lnTo>
                        <a:pt x="476" y="22"/>
                      </a:lnTo>
                      <a:lnTo>
                        <a:pt x="477" y="22"/>
                      </a:lnTo>
                      <a:lnTo>
                        <a:pt x="478" y="23"/>
                      </a:lnTo>
                      <a:lnTo>
                        <a:pt x="459" y="32"/>
                      </a:lnTo>
                      <a:lnTo>
                        <a:pt x="468" y="48"/>
                      </a:lnTo>
                      <a:lnTo>
                        <a:pt x="467" y="48"/>
                      </a:lnTo>
                      <a:lnTo>
                        <a:pt x="466" y="48"/>
                      </a:lnTo>
                      <a:lnTo>
                        <a:pt x="465" y="48"/>
                      </a:lnTo>
                      <a:lnTo>
                        <a:pt x="463" y="49"/>
                      </a:lnTo>
                      <a:lnTo>
                        <a:pt x="461" y="50"/>
                      </a:lnTo>
                      <a:lnTo>
                        <a:pt x="459" y="51"/>
                      </a:lnTo>
                      <a:lnTo>
                        <a:pt x="456" y="52"/>
                      </a:lnTo>
                      <a:lnTo>
                        <a:pt x="453" y="53"/>
                      </a:lnTo>
                      <a:lnTo>
                        <a:pt x="449" y="54"/>
                      </a:lnTo>
                      <a:lnTo>
                        <a:pt x="446" y="55"/>
                      </a:lnTo>
                      <a:lnTo>
                        <a:pt x="442" y="57"/>
                      </a:lnTo>
                      <a:lnTo>
                        <a:pt x="438" y="58"/>
                      </a:lnTo>
                      <a:lnTo>
                        <a:pt x="434" y="60"/>
                      </a:lnTo>
                      <a:lnTo>
                        <a:pt x="430" y="62"/>
                      </a:lnTo>
                      <a:lnTo>
                        <a:pt x="426" y="64"/>
                      </a:lnTo>
                      <a:lnTo>
                        <a:pt x="423" y="66"/>
                      </a:lnTo>
                      <a:lnTo>
                        <a:pt x="419" y="67"/>
                      </a:lnTo>
                      <a:lnTo>
                        <a:pt x="415" y="68"/>
                      </a:lnTo>
                      <a:lnTo>
                        <a:pt x="411" y="68"/>
                      </a:lnTo>
                      <a:lnTo>
                        <a:pt x="407" y="68"/>
                      </a:lnTo>
                      <a:lnTo>
                        <a:pt x="404" y="68"/>
                      </a:lnTo>
                      <a:lnTo>
                        <a:pt x="400" y="67"/>
                      </a:lnTo>
                      <a:lnTo>
                        <a:pt x="396" y="66"/>
                      </a:lnTo>
                      <a:lnTo>
                        <a:pt x="393" y="65"/>
                      </a:lnTo>
                      <a:lnTo>
                        <a:pt x="390" y="64"/>
                      </a:lnTo>
                      <a:lnTo>
                        <a:pt x="386" y="63"/>
                      </a:lnTo>
                      <a:lnTo>
                        <a:pt x="383" y="61"/>
                      </a:lnTo>
                      <a:lnTo>
                        <a:pt x="380" y="60"/>
                      </a:lnTo>
                      <a:lnTo>
                        <a:pt x="378" y="59"/>
                      </a:lnTo>
                      <a:lnTo>
                        <a:pt x="375" y="58"/>
                      </a:lnTo>
                      <a:lnTo>
                        <a:pt x="373" y="58"/>
                      </a:lnTo>
                      <a:lnTo>
                        <a:pt x="372" y="58"/>
                      </a:lnTo>
                      <a:lnTo>
                        <a:pt x="370" y="57"/>
                      </a:lnTo>
                      <a:lnTo>
                        <a:pt x="367" y="57"/>
                      </a:lnTo>
                      <a:lnTo>
                        <a:pt x="364" y="57"/>
                      </a:lnTo>
                      <a:lnTo>
                        <a:pt x="362" y="57"/>
                      </a:lnTo>
                      <a:lnTo>
                        <a:pt x="359" y="57"/>
                      </a:lnTo>
                      <a:lnTo>
                        <a:pt x="356" y="57"/>
                      </a:lnTo>
                      <a:lnTo>
                        <a:pt x="353" y="57"/>
                      </a:lnTo>
                      <a:lnTo>
                        <a:pt x="351" y="56"/>
                      </a:lnTo>
                      <a:lnTo>
                        <a:pt x="347" y="56"/>
                      </a:lnTo>
                      <a:lnTo>
                        <a:pt x="344" y="56"/>
                      </a:lnTo>
                      <a:lnTo>
                        <a:pt x="341" y="56"/>
                      </a:lnTo>
                      <a:lnTo>
                        <a:pt x="338" y="56"/>
                      </a:lnTo>
                      <a:lnTo>
                        <a:pt x="336" y="56"/>
                      </a:lnTo>
                      <a:lnTo>
                        <a:pt x="333" y="57"/>
                      </a:lnTo>
                      <a:lnTo>
                        <a:pt x="330" y="57"/>
                      </a:lnTo>
                      <a:lnTo>
                        <a:pt x="328" y="58"/>
                      </a:lnTo>
                      <a:lnTo>
                        <a:pt x="325" y="58"/>
                      </a:lnTo>
                      <a:lnTo>
                        <a:pt x="323" y="59"/>
                      </a:lnTo>
                      <a:lnTo>
                        <a:pt x="321" y="60"/>
                      </a:lnTo>
                      <a:lnTo>
                        <a:pt x="319" y="61"/>
                      </a:lnTo>
                      <a:lnTo>
                        <a:pt x="318" y="62"/>
                      </a:lnTo>
                      <a:lnTo>
                        <a:pt x="317" y="63"/>
                      </a:lnTo>
                      <a:lnTo>
                        <a:pt x="316" y="65"/>
                      </a:lnTo>
                      <a:lnTo>
                        <a:pt x="315" y="66"/>
                      </a:lnTo>
                      <a:lnTo>
                        <a:pt x="315" y="68"/>
                      </a:lnTo>
                      <a:lnTo>
                        <a:pt x="314" y="70"/>
                      </a:lnTo>
                      <a:lnTo>
                        <a:pt x="314" y="71"/>
                      </a:lnTo>
                      <a:lnTo>
                        <a:pt x="314" y="73"/>
                      </a:lnTo>
                      <a:lnTo>
                        <a:pt x="314" y="74"/>
                      </a:lnTo>
                      <a:lnTo>
                        <a:pt x="315" y="75"/>
                      </a:lnTo>
                      <a:lnTo>
                        <a:pt x="315" y="76"/>
                      </a:lnTo>
                      <a:lnTo>
                        <a:pt x="316" y="78"/>
                      </a:lnTo>
                      <a:lnTo>
                        <a:pt x="318" y="78"/>
                      </a:lnTo>
                      <a:lnTo>
                        <a:pt x="320" y="79"/>
                      </a:lnTo>
                      <a:lnTo>
                        <a:pt x="322" y="79"/>
                      </a:lnTo>
                      <a:lnTo>
                        <a:pt x="324" y="78"/>
                      </a:lnTo>
                      <a:lnTo>
                        <a:pt x="327" y="78"/>
                      </a:lnTo>
                      <a:lnTo>
                        <a:pt x="330" y="77"/>
                      </a:lnTo>
                      <a:lnTo>
                        <a:pt x="333" y="77"/>
                      </a:lnTo>
                      <a:lnTo>
                        <a:pt x="336" y="76"/>
                      </a:lnTo>
                      <a:lnTo>
                        <a:pt x="339" y="75"/>
                      </a:lnTo>
                      <a:lnTo>
                        <a:pt x="343" y="75"/>
                      </a:lnTo>
                      <a:lnTo>
                        <a:pt x="345" y="74"/>
                      </a:lnTo>
                      <a:lnTo>
                        <a:pt x="348" y="73"/>
                      </a:lnTo>
                      <a:lnTo>
                        <a:pt x="351" y="72"/>
                      </a:lnTo>
                      <a:lnTo>
                        <a:pt x="353" y="72"/>
                      </a:lnTo>
                      <a:lnTo>
                        <a:pt x="355" y="72"/>
                      </a:lnTo>
                      <a:lnTo>
                        <a:pt x="356" y="71"/>
                      </a:lnTo>
                      <a:lnTo>
                        <a:pt x="358" y="71"/>
                      </a:lnTo>
                      <a:lnTo>
                        <a:pt x="359" y="70"/>
                      </a:lnTo>
                      <a:lnTo>
                        <a:pt x="361" y="70"/>
                      </a:lnTo>
                      <a:lnTo>
                        <a:pt x="362" y="70"/>
                      </a:lnTo>
                      <a:lnTo>
                        <a:pt x="364" y="69"/>
                      </a:lnTo>
                      <a:lnTo>
                        <a:pt x="365" y="69"/>
                      </a:lnTo>
                      <a:lnTo>
                        <a:pt x="367" y="69"/>
                      </a:lnTo>
                      <a:lnTo>
                        <a:pt x="370" y="69"/>
                      </a:lnTo>
                      <a:lnTo>
                        <a:pt x="371" y="69"/>
                      </a:lnTo>
                      <a:lnTo>
                        <a:pt x="373" y="70"/>
                      </a:lnTo>
                      <a:lnTo>
                        <a:pt x="375" y="70"/>
                      </a:lnTo>
                      <a:lnTo>
                        <a:pt x="376" y="70"/>
                      </a:lnTo>
                      <a:lnTo>
                        <a:pt x="378" y="71"/>
                      </a:lnTo>
                      <a:lnTo>
                        <a:pt x="380" y="71"/>
                      </a:lnTo>
                      <a:lnTo>
                        <a:pt x="382" y="72"/>
                      </a:lnTo>
                      <a:lnTo>
                        <a:pt x="383" y="72"/>
                      </a:lnTo>
                      <a:lnTo>
                        <a:pt x="385" y="73"/>
                      </a:lnTo>
                      <a:lnTo>
                        <a:pt x="386" y="74"/>
                      </a:lnTo>
                      <a:lnTo>
                        <a:pt x="387" y="76"/>
                      </a:lnTo>
                      <a:lnTo>
                        <a:pt x="388" y="77"/>
                      </a:lnTo>
                      <a:lnTo>
                        <a:pt x="389" y="79"/>
                      </a:lnTo>
                      <a:lnTo>
                        <a:pt x="390" y="80"/>
                      </a:lnTo>
                      <a:lnTo>
                        <a:pt x="391" y="82"/>
                      </a:lnTo>
                      <a:lnTo>
                        <a:pt x="392" y="84"/>
                      </a:lnTo>
                      <a:lnTo>
                        <a:pt x="392" y="85"/>
                      </a:lnTo>
                      <a:lnTo>
                        <a:pt x="393" y="87"/>
                      </a:lnTo>
                      <a:lnTo>
                        <a:pt x="393" y="88"/>
                      </a:lnTo>
                      <a:lnTo>
                        <a:pt x="393" y="89"/>
                      </a:lnTo>
                      <a:lnTo>
                        <a:pt x="393" y="90"/>
                      </a:lnTo>
                      <a:lnTo>
                        <a:pt x="394" y="91"/>
                      </a:lnTo>
                      <a:lnTo>
                        <a:pt x="388" y="100"/>
                      </a:lnTo>
                      <a:lnTo>
                        <a:pt x="356" y="108"/>
                      </a:lnTo>
                      <a:lnTo>
                        <a:pt x="292" y="122"/>
                      </a:lnTo>
                      <a:lnTo>
                        <a:pt x="341" y="116"/>
                      </a:lnTo>
                      <a:lnTo>
                        <a:pt x="390" y="112"/>
                      </a:lnTo>
                      <a:lnTo>
                        <a:pt x="412" y="105"/>
                      </a:lnTo>
                      <a:lnTo>
                        <a:pt x="441" y="94"/>
                      </a:lnTo>
                      <a:lnTo>
                        <a:pt x="441" y="93"/>
                      </a:lnTo>
                      <a:lnTo>
                        <a:pt x="442" y="93"/>
                      </a:lnTo>
                      <a:lnTo>
                        <a:pt x="443" y="93"/>
                      </a:lnTo>
                      <a:lnTo>
                        <a:pt x="445" y="93"/>
                      </a:lnTo>
                      <a:lnTo>
                        <a:pt x="447" y="93"/>
                      </a:lnTo>
                      <a:lnTo>
                        <a:pt x="450" y="93"/>
                      </a:lnTo>
                      <a:lnTo>
                        <a:pt x="454" y="93"/>
                      </a:lnTo>
                      <a:lnTo>
                        <a:pt x="458" y="93"/>
                      </a:lnTo>
                      <a:lnTo>
                        <a:pt x="462" y="93"/>
                      </a:lnTo>
                      <a:lnTo>
                        <a:pt x="467" y="93"/>
                      </a:lnTo>
                      <a:lnTo>
                        <a:pt x="472" y="93"/>
                      </a:lnTo>
                      <a:lnTo>
                        <a:pt x="478" y="94"/>
                      </a:lnTo>
                      <a:lnTo>
                        <a:pt x="484" y="94"/>
                      </a:lnTo>
                      <a:lnTo>
                        <a:pt x="491" y="95"/>
                      </a:lnTo>
                      <a:lnTo>
                        <a:pt x="498" y="95"/>
                      </a:lnTo>
                      <a:lnTo>
                        <a:pt x="506" y="97"/>
                      </a:lnTo>
                      <a:lnTo>
                        <a:pt x="513" y="98"/>
                      </a:lnTo>
                      <a:lnTo>
                        <a:pt x="522" y="101"/>
                      </a:lnTo>
                      <a:lnTo>
                        <a:pt x="532" y="104"/>
                      </a:lnTo>
                      <a:lnTo>
                        <a:pt x="542" y="108"/>
                      </a:lnTo>
                      <a:lnTo>
                        <a:pt x="552" y="113"/>
                      </a:lnTo>
                      <a:lnTo>
                        <a:pt x="563" y="118"/>
                      </a:lnTo>
                      <a:lnTo>
                        <a:pt x="573" y="123"/>
                      </a:lnTo>
                      <a:lnTo>
                        <a:pt x="583" y="128"/>
                      </a:lnTo>
                      <a:lnTo>
                        <a:pt x="593" y="133"/>
                      </a:lnTo>
                      <a:lnTo>
                        <a:pt x="601" y="138"/>
                      </a:lnTo>
                      <a:lnTo>
                        <a:pt x="610" y="143"/>
                      </a:lnTo>
                      <a:lnTo>
                        <a:pt x="617" y="147"/>
                      </a:lnTo>
                      <a:lnTo>
                        <a:pt x="622" y="151"/>
                      </a:lnTo>
                      <a:lnTo>
                        <a:pt x="628" y="153"/>
                      </a:lnTo>
                      <a:lnTo>
                        <a:pt x="631" y="155"/>
                      </a:lnTo>
                      <a:lnTo>
                        <a:pt x="632" y="156"/>
                      </a:lnTo>
                      <a:lnTo>
                        <a:pt x="636" y="168"/>
                      </a:lnTo>
                      <a:lnTo>
                        <a:pt x="606" y="170"/>
                      </a:lnTo>
                      <a:lnTo>
                        <a:pt x="605" y="169"/>
                      </a:lnTo>
                      <a:lnTo>
                        <a:pt x="604" y="169"/>
                      </a:lnTo>
                      <a:lnTo>
                        <a:pt x="603" y="169"/>
                      </a:lnTo>
                      <a:lnTo>
                        <a:pt x="602" y="169"/>
                      </a:lnTo>
                      <a:lnTo>
                        <a:pt x="600" y="168"/>
                      </a:lnTo>
                      <a:lnTo>
                        <a:pt x="598" y="168"/>
                      </a:lnTo>
                      <a:lnTo>
                        <a:pt x="595" y="167"/>
                      </a:lnTo>
                      <a:lnTo>
                        <a:pt x="593" y="167"/>
                      </a:lnTo>
                      <a:lnTo>
                        <a:pt x="590" y="166"/>
                      </a:lnTo>
                      <a:lnTo>
                        <a:pt x="587" y="166"/>
                      </a:lnTo>
                      <a:lnTo>
                        <a:pt x="585" y="166"/>
                      </a:lnTo>
                      <a:lnTo>
                        <a:pt x="582" y="166"/>
                      </a:lnTo>
                      <a:lnTo>
                        <a:pt x="580" y="166"/>
                      </a:lnTo>
                      <a:lnTo>
                        <a:pt x="578" y="166"/>
                      </a:lnTo>
                      <a:lnTo>
                        <a:pt x="576" y="166"/>
                      </a:lnTo>
                      <a:lnTo>
                        <a:pt x="575" y="167"/>
                      </a:lnTo>
                      <a:lnTo>
                        <a:pt x="573" y="167"/>
                      </a:lnTo>
                      <a:lnTo>
                        <a:pt x="571" y="168"/>
                      </a:lnTo>
                      <a:lnTo>
                        <a:pt x="568" y="169"/>
                      </a:lnTo>
                      <a:lnTo>
                        <a:pt x="566" y="170"/>
                      </a:lnTo>
                      <a:lnTo>
                        <a:pt x="563" y="171"/>
                      </a:lnTo>
                      <a:lnTo>
                        <a:pt x="561" y="172"/>
                      </a:lnTo>
                      <a:lnTo>
                        <a:pt x="558" y="173"/>
                      </a:lnTo>
                      <a:lnTo>
                        <a:pt x="555" y="174"/>
                      </a:lnTo>
                      <a:lnTo>
                        <a:pt x="552" y="175"/>
                      </a:lnTo>
                      <a:lnTo>
                        <a:pt x="550" y="177"/>
                      </a:lnTo>
                      <a:lnTo>
                        <a:pt x="548" y="178"/>
                      </a:lnTo>
                      <a:lnTo>
                        <a:pt x="546" y="179"/>
                      </a:lnTo>
                      <a:lnTo>
                        <a:pt x="544" y="179"/>
                      </a:lnTo>
                      <a:lnTo>
                        <a:pt x="543" y="180"/>
                      </a:lnTo>
                      <a:lnTo>
                        <a:pt x="542" y="180"/>
                      </a:lnTo>
                      <a:lnTo>
                        <a:pt x="542" y="181"/>
                      </a:lnTo>
                      <a:lnTo>
                        <a:pt x="541" y="180"/>
                      </a:lnTo>
                      <a:lnTo>
                        <a:pt x="539" y="180"/>
                      </a:lnTo>
                      <a:lnTo>
                        <a:pt x="536" y="180"/>
                      </a:lnTo>
                      <a:lnTo>
                        <a:pt x="533" y="179"/>
                      </a:lnTo>
                      <a:lnTo>
                        <a:pt x="529" y="179"/>
                      </a:lnTo>
                      <a:lnTo>
                        <a:pt x="524" y="178"/>
                      </a:lnTo>
                      <a:lnTo>
                        <a:pt x="519" y="178"/>
                      </a:lnTo>
                      <a:lnTo>
                        <a:pt x="514" y="178"/>
                      </a:lnTo>
                      <a:lnTo>
                        <a:pt x="509" y="177"/>
                      </a:lnTo>
                      <a:lnTo>
                        <a:pt x="503" y="177"/>
                      </a:lnTo>
                      <a:lnTo>
                        <a:pt x="499" y="176"/>
                      </a:lnTo>
                      <a:lnTo>
                        <a:pt x="494" y="176"/>
                      </a:lnTo>
                      <a:lnTo>
                        <a:pt x="491" y="176"/>
                      </a:lnTo>
                      <a:lnTo>
                        <a:pt x="488" y="176"/>
                      </a:lnTo>
                      <a:lnTo>
                        <a:pt x="485" y="177"/>
                      </a:lnTo>
                      <a:lnTo>
                        <a:pt x="485" y="178"/>
                      </a:lnTo>
                      <a:lnTo>
                        <a:pt x="484" y="178"/>
                      </a:lnTo>
                      <a:lnTo>
                        <a:pt x="483" y="179"/>
                      </a:lnTo>
                      <a:lnTo>
                        <a:pt x="482" y="179"/>
                      </a:lnTo>
                      <a:lnTo>
                        <a:pt x="481" y="180"/>
                      </a:lnTo>
                      <a:lnTo>
                        <a:pt x="480" y="180"/>
                      </a:lnTo>
                      <a:lnTo>
                        <a:pt x="478" y="181"/>
                      </a:lnTo>
                      <a:lnTo>
                        <a:pt x="476" y="181"/>
                      </a:lnTo>
                      <a:lnTo>
                        <a:pt x="475" y="181"/>
                      </a:lnTo>
                      <a:lnTo>
                        <a:pt x="473" y="182"/>
                      </a:lnTo>
                      <a:lnTo>
                        <a:pt x="471" y="182"/>
                      </a:lnTo>
                      <a:lnTo>
                        <a:pt x="469" y="183"/>
                      </a:lnTo>
                      <a:lnTo>
                        <a:pt x="468" y="183"/>
                      </a:lnTo>
                      <a:lnTo>
                        <a:pt x="466" y="184"/>
                      </a:lnTo>
                      <a:lnTo>
                        <a:pt x="465" y="185"/>
                      </a:lnTo>
                      <a:lnTo>
                        <a:pt x="464" y="185"/>
                      </a:lnTo>
                      <a:lnTo>
                        <a:pt x="463" y="187"/>
                      </a:lnTo>
                      <a:lnTo>
                        <a:pt x="461" y="188"/>
                      </a:lnTo>
                      <a:lnTo>
                        <a:pt x="459" y="190"/>
                      </a:lnTo>
                      <a:lnTo>
                        <a:pt x="457" y="191"/>
                      </a:lnTo>
                      <a:lnTo>
                        <a:pt x="454" y="193"/>
                      </a:lnTo>
                      <a:lnTo>
                        <a:pt x="451" y="195"/>
                      </a:lnTo>
                      <a:lnTo>
                        <a:pt x="448" y="197"/>
                      </a:lnTo>
                      <a:lnTo>
                        <a:pt x="445" y="199"/>
                      </a:lnTo>
                      <a:lnTo>
                        <a:pt x="441" y="201"/>
                      </a:lnTo>
                      <a:lnTo>
                        <a:pt x="438" y="203"/>
                      </a:lnTo>
                      <a:lnTo>
                        <a:pt x="435" y="205"/>
                      </a:lnTo>
                      <a:lnTo>
                        <a:pt x="432" y="206"/>
                      </a:lnTo>
                      <a:lnTo>
                        <a:pt x="429" y="208"/>
                      </a:lnTo>
                      <a:lnTo>
                        <a:pt x="427" y="209"/>
                      </a:lnTo>
                      <a:lnTo>
                        <a:pt x="425" y="210"/>
                      </a:lnTo>
                      <a:lnTo>
                        <a:pt x="424" y="210"/>
                      </a:lnTo>
                      <a:lnTo>
                        <a:pt x="424" y="211"/>
                      </a:lnTo>
                      <a:lnTo>
                        <a:pt x="423" y="210"/>
                      </a:lnTo>
                      <a:lnTo>
                        <a:pt x="422" y="210"/>
                      </a:lnTo>
                      <a:lnTo>
                        <a:pt x="421" y="210"/>
                      </a:lnTo>
                      <a:lnTo>
                        <a:pt x="419" y="210"/>
                      </a:lnTo>
                      <a:lnTo>
                        <a:pt x="417" y="209"/>
                      </a:lnTo>
                      <a:lnTo>
                        <a:pt x="414" y="209"/>
                      </a:lnTo>
                      <a:lnTo>
                        <a:pt x="411" y="208"/>
                      </a:lnTo>
                      <a:lnTo>
                        <a:pt x="408" y="208"/>
                      </a:lnTo>
                      <a:lnTo>
                        <a:pt x="404" y="207"/>
                      </a:lnTo>
                      <a:lnTo>
                        <a:pt x="401" y="206"/>
                      </a:lnTo>
                      <a:lnTo>
                        <a:pt x="397" y="206"/>
                      </a:lnTo>
                      <a:lnTo>
                        <a:pt x="394" y="205"/>
                      </a:lnTo>
                      <a:lnTo>
                        <a:pt x="390" y="205"/>
                      </a:lnTo>
                      <a:lnTo>
                        <a:pt x="387" y="205"/>
                      </a:lnTo>
                      <a:lnTo>
                        <a:pt x="383" y="205"/>
                      </a:lnTo>
                      <a:lnTo>
                        <a:pt x="381" y="205"/>
                      </a:lnTo>
                      <a:lnTo>
                        <a:pt x="377" y="205"/>
                      </a:lnTo>
                      <a:lnTo>
                        <a:pt x="374" y="204"/>
                      </a:lnTo>
                      <a:lnTo>
                        <a:pt x="371" y="204"/>
                      </a:lnTo>
                      <a:lnTo>
                        <a:pt x="367" y="204"/>
                      </a:lnTo>
                      <a:lnTo>
                        <a:pt x="364" y="203"/>
                      </a:lnTo>
                      <a:lnTo>
                        <a:pt x="361" y="202"/>
                      </a:lnTo>
                      <a:lnTo>
                        <a:pt x="358" y="201"/>
                      </a:lnTo>
                      <a:lnTo>
                        <a:pt x="356" y="200"/>
                      </a:lnTo>
                      <a:lnTo>
                        <a:pt x="353" y="199"/>
                      </a:lnTo>
                      <a:lnTo>
                        <a:pt x="351" y="199"/>
                      </a:lnTo>
                      <a:lnTo>
                        <a:pt x="349" y="198"/>
                      </a:lnTo>
                      <a:lnTo>
                        <a:pt x="347" y="197"/>
                      </a:lnTo>
                      <a:lnTo>
                        <a:pt x="345" y="196"/>
                      </a:lnTo>
                      <a:lnTo>
                        <a:pt x="344" y="196"/>
                      </a:lnTo>
                      <a:lnTo>
                        <a:pt x="347" y="191"/>
                      </a:lnTo>
                      <a:lnTo>
                        <a:pt x="337" y="190"/>
                      </a:lnTo>
                      <a:lnTo>
                        <a:pt x="336" y="189"/>
                      </a:lnTo>
                      <a:lnTo>
                        <a:pt x="336" y="188"/>
                      </a:lnTo>
                      <a:lnTo>
                        <a:pt x="336" y="187"/>
                      </a:lnTo>
                      <a:lnTo>
                        <a:pt x="336" y="186"/>
                      </a:lnTo>
                      <a:lnTo>
                        <a:pt x="336" y="185"/>
                      </a:lnTo>
                      <a:lnTo>
                        <a:pt x="336" y="184"/>
                      </a:lnTo>
                      <a:lnTo>
                        <a:pt x="336" y="183"/>
                      </a:lnTo>
                      <a:lnTo>
                        <a:pt x="337" y="181"/>
                      </a:lnTo>
                      <a:lnTo>
                        <a:pt x="338" y="180"/>
                      </a:lnTo>
                      <a:lnTo>
                        <a:pt x="338" y="179"/>
                      </a:lnTo>
                      <a:lnTo>
                        <a:pt x="339" y="178"/>
                      </a:lnTo>
                      <a:lnTo>
                        <a:pt x="341" y="177"/>
                      </a:lnTo>
                      <a:lnTo>
                        <a:pt x="342" y="175"/>
                      </a:lnTo>
                      <a:lnTo>
                        <a:pt x="343" y="174"/>
                      </a:lnTo>
                      <a:lnTo>
                        <a:pt x="344" y="172"/>
                      </a:lnTo>
                      <a:lnTo>
                        <a:pt x="345" y="171"/>
                      </a:lnTo>
                      <a:lnTo>
                        <a:pt x="346" y="169"/>
                      </a:lnTo>
                      <a:lnTo>
                        <a:pt x="346" y="168"/>
                      </a:lnTo>
                      <a:lnTo>
                        <a:pt x="347" y="166"/>
                      </a:lnTo>
                      <a:lnTo>
                        <a:pt x="348" y="165"/>
                      </a:lnTo>
                      <a:lnTo>
                        <a:pt x="348" y="164"/>
                      </a:lnTo>
                      <a:lnTo>
                        <a:pt x="349" y="162"/>
                      </a:lnTo>
                      <a:lnTo>
                        <a:pt x="349" y="161"/>
                      </a:lnTo>
                      <a:lnTo>
                        <a:pt x="350" y="159"/>
                      </a:lnTo>
                      <a:lnTo>
                        <a:pt x="350" y="158"/>
                      </a:lnTo>
                      <a:lnTo>
                        <a:pt x="350" y="156"/>
                      </a:lnTo>
                      <a:lnTo>
                        <a:pt x="351" y="155"/>
                      </a:lnTo>
                      <a:lnTo>
                        <a:pt x="352" y="154"/>
                      </a:lnTo>
                      <a:lnTo>
                        <a:pt x="352" y="152"/>
                      </a:lnTo>
                      <a:lnTo>
                        <a:pt x="352" y="151"/>
                      </a:lnTo>
                      <a:lnTo>
                        <a:pt x="353" y="150"/>
                      </a:lnTo>
                      <a:lnTo>
                        <a:pt x="353" y="149"/>
                      </a:lnTo>
                      <a:lnTo>
                        <a:pt x="353" y="148"/>
                      </a:lnTo>
                      <a:lnTo>
                        <a:pt x="353" y="147"/>
                      </a:lnTo>
                      <a:lnTo>
                        <a:pt x="353" y="146"/>
                      </a:lnTo>
                      <a:lnTo>
                        <a:pt x="353" y="145"/>
                      </a:lnTo>
                      <a:lnTo>
                        <a:pt x="352" y="145"/>
                      </a:lnTo>
                      <a:lnTo>
                        <a:pt x="352" y="144"/>
                      </a:lnTo>
                      <a:lnTo>
                        <a:pt x="351" y="144"/>
                      </a:lnTo>
                      <a:lnTo>
                        <a:pt x="351" y="143"/>
                      </a:lnTo>
                      <a:lnTo>
                        <a:pt x="350" y="143"/>
                      </a:lnTo>
                      <a:lnTo>
                        <a:pt x="348" y="142"/>
                      </a:lnTo>
                      <a:lnTo>
                        <a:pt x="346" y="142"/>
                      </a:lnTo>
                      <a:lnTo>
                        <a:pt x="344" y="141"/>
                      </a:lnTo>
                      <a:lnTo>
                        <a:pt x="342" y="141"/>
                      </a:lnTo>
                      <a:lnTo>
                        <a:pt x="339" y="141"/>
                      </a:lnTo>
                      <a:lnTo>
                        <a:pt x="337" y="141"/>
                      </a:lnTo>
                      <a:lnTo>
                        <a:pt x="334" y="141"/>
                      </a:lnTo>
                      <a:lnTo>
                        <a:pt x="331" y="141"/>
                      </a:lnTo>
                      <a:lnTo>
                        <a:pt x="329" y="142"/>
                      </a:lnTo>
                      <a:lnTo>
                        <a:pt x="326" y="142"/>
                      </a:lnTo>
                      <a:lnTo>
                        <a:pt x="324" y="142"/>
                      </a:lnTo>
                      <a:lnTo>
                        <a:pt x="322" y="142"/>
                      </a:lnTo>
                      <a:lnTo>
                        <a:pt x="320" y="142"/>
                      </a:lnTo>
                      <a:lnTo>
                        <a:pt x="319" y="142"/>
                      </a:lnTo>
                      <a:lnTo>
                        <a:pt x="318" y="142"/>
                      </a:lnTo>
                      <a:lnTo>
                        <a:pt x="318" y="143"/>
                      </a:lnTo>
                      <a:lnTo>
                        <a:pt x="279" y="150"/>
                      </a:lnTo>
                      <a:lnTo>
                        <a:pt x="278" y="150"/>
                      </a:lnTo>
                      <a:lnTo>
                        <a:pt x="278" y="151"/>
                      </a:lnTo>
                      <a:lnTo>
                        <a:pt x="278" y="152"/>
                      </a:lnTo>
                      <a:lnTo>
                        <a:pt x="278" y="153"/>
                      </a:lnTo>
                      <a:lnTo>
                        <a:pt x="278" y="154"/>
                      </a:lnTo>
                      <a:lnTo>
                        <a:pt x="279" y="155"/>
                      </a:lnTo>
                      <a:lnTo>
                        <a:pt x="279" y="156"/>
                      </a:lnTo>
                      <a:lnTo>
                        <a:pt x="279" y="157"/>
                      </a:lnTo>
                      <a:lnTo>
                        <a:pt x="279" y="158"/>
                      </a:lnTo>
                      <a:lnTo>
                        <a:pt x="279" y="160"/>
                      </a:lnTo>
                      <a:lnTo>
                        <a:pt x="280" y="161"/>
                      </a:lnTo>
                      <a:lnTo>
                        <a:pt x="280" y="162"/>
                      </a:lnTo>
                      <a:lnTo>
                        <a:pt x="281" y="163"/>
                      </a:lnTo>
                      <a:lnTo>
                        <a:pt x="282" y="164"/>
                      </a:lnTo>
                      <a:lnTo>
                        <a:pt x="283" y="164"/>
                      </a:lnTo>
                      <a:lnTo>
                        <a:pt x="284" y="164"/>
                      </a:lnTo>
                      <a:lnTo>
                        <a:pt x="286" y="165"/>
                      </a:lnTo>
                      <a:lnTo>
                        <a:pt x="288" y="165"/>
                      </a:lnTo>
                      <a:lnTo>
                        <a:pt x="290" y="165"/>
                      </a:lnTo>
                      <a:lnTo>
                        <a:pt x="292" y="165"/>
                      </a:lnTo>
                      <a:lnTo>
                        <a:pt x="294" y="165"/>
                      </a:lnTo>
                      <a:lnTo>
                        <a:pt x="296" y="166"/>
                      </a:lnTo>
                      <a:lnTo>
                        <a:pt x="298" y="166"/>
                      </a:lnTo>
                      <a:lnTo>
                        <a:pt x="300" y="166"/>
                      </a:lnTo>
                      <a:lnTo>
                        <a:pt x="302" y="166"/>
                      </a:lnTo>
                      <a:lnTo>
                        <a:pt x="304" y="166"/>
                      </a:lnTo>
                      <a:lnTo>
                        <a:pt x="306" y="167"/>
                      </a:lnTo>
                      <a:lnTo>
                        <a:pt x="307" y="167"/>
                      </a:lnTo>
                      <a:lnTo>
                        <a:pt x="308" y="168"/>
                      </a:lnTo>
                      <a:lnTo>
                        <a:pt x="309" y="169"/>
                      </a:lnTo>
                      <a:lnTo>
                        <a:pt x="309" y="171"/>
                      </a:lnTo>
                      <a:lnTo>
                        <a:pt x="309" y="172"/>
                      </a:lnTo>
                      <a:lnTo>
                        <a:pt x="309" y="173"/>
                      </a:lnTo>
                      <a:lnTo>
                        <a:pt x="309" y="174"/>
                      </a:lnTo>
                      <a:lnTo>
                        <a:pt x="309" y="175"/>
                      </a:lnTo>
                      <a:lnTo>
                        <a:pt x="308" y="177"/>
                      </a:lnTo>
                      <a:lnTo>
                        <a:pt x="308" y="178"/>
                      </a:lnTo>
                      <a:lnTo>
                        <a:pt x="308" y="179"/>
                      </a:lnTo>
                      <a:lnTo>
                        <a:pt x="307" y="180"/>
                      </a:lnTo>
                      <a:lnTo>
                        <a:pt x="306" y="182"/>
                      </a:lnTo>
                      <a:lnTo>
                        <a:pt x="306" y="183"/>
                      </a:lnTo>
                      <a:lnTo>
                        <a:pt x="305" y="184"/>
                      </a:lnTo>
                      <a:lnTo>
                        <a:pt x="305" y="185"/>
                      </a:lnTo>
                      <a:lnTo>
                        <a:pt x="305" y="186"/>
                      </a:lnTo>
                      <a:lnTo>
                        <a:pt x="305" y="187"/>
                      </a:lnTo>
                      <a:lnTo>
                        <a:pt x="304" y="187"/>
                      </a:lnTo>
                      <a:lnTo>
                        <a:pt x="304" y="188"/>
                      </a:lnTo>
                      <a:lnTo>
                        <a:pt x="303" y="188"/>
                      </a:lnTo>
                      <a:lnTo>
                        <a:pt x="302" y="189"/>
                      </a:lnTo>
                      <a:lnTo>
                        <a:pt x="300" y="190"/>
                      </a:lnTo>
                      <a:lnTo>
                        <a:pt x="298" y="190"/>
                      </a:lnTo>
                      <a:lnTo>
                        <a:pt x="297" y="191"/>
                      </a:lnTo>
                      <a:lnTo>
                        <a:pt x="295" y="191"/>
                      </a:lnTo>
                      <a:lnTo>
                        <a:pt x="292" y="191"/>
                      </a:lnTo>
                      <a:lnTo>
                        <a:pt x="290" y="192"/>
                      </a:lnTo>
                      <a:lnTo>
                        <a:pt x="288" y="192"/>
                      </a:lnTo>
                      <a:lnTo>
                        <a:pt x="285" y="193"/>
                      </a:lnTo>
                      <a:lnTo>
                        <a:pt x="283" y="194"/>
                      </a:lnTo>
                      <a:lnTo>
                        <a:pt x="280" y="194"/>
                      </a:lnTo>
                      <a:lnTo>
                        <a:pt x="278" y="195"/>
                      </a:lnTo>
                      <a:lnTo>
                        <a:pt x="276" y="196"/>
                      </a:lnTo>
                      <a:lnTo>
                        <a:pt x="273" y="196"/>
                      </a:lnTo>
                      <a:lnTo>
                        <a:pt x="271" y="196"/>
                      </a:lnTo>
                      <a:lnTo>
                        <a:pt x="269" y="196"/>
                      </a:lnTo>
                      <a:lnTo>
                        <a:pt x="267" y="195"/>
                      </a:lnTo>
                      <a:lnTo>
                        <a:pt x="265" y="195"/>
                      </a:lnTo>
                      <a:lnTo>
                        <a:pt x="264" y="194"/>
                      </a:lnTo>
                      <a:lnTo>
                        <a:pt x="262" y="193"/>
                      </a:lnTo>
                      <a:lnTo>
                        <a:pt x="261" y="192"/>
                      </a:lnTo>
                      <a:lnTo>
                        <a:pt x="259" y="191"/>
                      </a:lnTo>
                      <a:lnTo>
                        <a:pt x="258" y="189"/>
                      </a:lnTo>
                      <a:lnTo>
                        <a:pt x="257" y="188"/>
                      </a:lnTo>
                      <a:lnTo>
                        <a:pt x="256" y="187"/>
                      </a:lnTo>
                      <a:lnTo>
                        <a:pt x="255" y="187"/>
                      </a:lnTo>
                      <a:lnTo>
                        <a:pt x="255" y="186"/>
                      </a:lnTo>
                      <a:lnTo>
                        <a:pt x="253" y="177"/>
                      </a:lnTo>
                      <a:lnTo>
                        <a:pt x="233" y="178"/>
                      </a:lnTo>
                      <a:lnTo>
                        <a:pt x="222" y="182"/>
                      </a:lnTo>
                      <a:lnTo>
                        <a:pt x="210" y="181"/>
                      </a:lnTo>
                      <a:lnTo>
                        <a:pt x="212" y="170"/>
                      </a:lnTo>
                      <a:lnTo>
                        <a:pt x="214" y="160"/>
                      </a:lnTo>
                      <a:lnTo>
                        <a:pt x="189" y="148"/>
                      </a:lnTo>
                      <a:lnTo>
                        <a:pt x="190" y="148"/>
                      </a:lnTo>
                      <a:lnTo>
                        <a:pt x="191" y="149"/>
                      </a:lnTo>
                      <a:lnTo>
                        <a:pt x="192" y="149"/>
                      </a:lnTo>
                      <a:lnTo>
                        <a:pt x="191" y="148"/>
                      </a:lnTo>
                      <a:lnTo>
                        <a:pt x="190" y="147"/>
                      </a:lnTo>
                      <a:lnTo>
                        <a:pt x="189" y="146"/>
                      </a:lnTo>
                      <a:lnTo>
                        <a:pt x="187" y="145"/>
                      </a:lnTo>
                      <a:lnTo>
                        <a:pt x="184" y="143"/>
                      </a:lnTo>
                      <a:lnTo>
                        <a:pt x="180" y="140"/>
                      </a:lnTo>
                      <a:lnTo>
                        <a:pt x="176" y="138"/>
                      </a:lnTo>
                      <a:lnTo>
                        <a:pt x="171" y="135"/>
                      </a:lnTo>
                      <a:lnTo>
                        <a:pt x="168" y="132"/>
                      </a:lnTo>
                      <a:lnTo>
                        <a:pt x="167" y="130"/>
                      </a:lnTo>
                      <a:lnTo>
                        <a:pt x="166" y="128"/>
                      </a:lnTo>
                      <a:lnTo>
                        <a:pt x="166" y="127"/>
                      </a:lnTo>
                      <a:lnTo>
                        <a:pt x="167" y="126"/>
                      </a:lnTo>
                      <a:lnTo>
                        <a:pt x="169" y="126"/>
                      </a:lnTo>
                      <a:lnTo>
                        <a:pt x="171" y="125"/>
                      </a:lnTo>
                      <a:lnTo>
                        <a:pt x="173" y="125"/>
                      </a:lnTo>
                      <a:lnTo>
                        <a:pt x="175" y="125"/>
                      </a:lnTo>
                      <a:lnTo>
                        <a:pt x="178" y="125"/>
                      </a:lnTo>
                      <a:lnTo>
                        <a:pt x="180" y="125"/>
                      </a:lnTo>
                      <a:lnTo>
                        <a:pt x="182" y="125"/>
                      </a:lnTo>
                      <a:lnTo>
                        <a:pt x="184" y="125"/>
                      </a:lnTo>
                      <a:lnTo>
                        <a:pt x="185" y="125"/>
                      </a:lnTo>
                      <a:lnTo>
                        <a:pt x="186" y="126"/>
                      </a:lnTo>
                      <a:lnTo>
                        <a:pt x="196" y="114"/>
                      </a:lnTo>
                      <a:lnTo>
                        <a:pt x="195" y="113"/>
                      </a:lnTo>
                      <a:lnTo>
                        <a:pt x="194" y="112"/>
                      </a:lnTo>
                      <a:lnTo>
                        <a:pt x="193" y="111"/>
                      </a:lnTo>
                      <a:lnTo>
                        <a:pt x="191" y="110"/>
                      </a:lnTo>
                      <a:lnTo>
                        <a:pt x="190" y="109"/>
                      </a:lnTo>
                      <a:lnTo>
                        <a:pt x="188" y="108"/>
                      </a:lnTo>
                      <a:lnTo>
                        <a:pt x="186" y="106"/>
                      </a:lnTo>
                      <a:lnTo>
                        <a:pt x="184" y="105"/>
                      </a:lnTo>
                      <a:lnTo>
                        <a:pt x="182" y="103"/>
                      </a:lnTo>
                      <a:lnTo>
                        <a:pt x="179" y="102"/>
                      </a:lnTo>
                      <a:lnTo>
                        <a:pt x="177" y="101"/>
                      </a:lnTo>
                      <a:lnTo>
                        <a:pt x="175" y="100"/>
                      </a:lnTo>
                      <a:lnTo>
                        <a:pt x="172" y="99"/>
                      </a:lnTo>
                      <a:lnTo>
                        <a:pt x="170" y="98"/>
                      </a:lnTo>
                      <a:lnTo>
                        <a:pt x="168" y="98"/>
                      </a:lnTo>
                      <a:lnTo>
                        <a:pt x="165" y="97"/>
                      </a:lnTo>
                      <a:lnTo>
                        <a:pt x="162" y="95"/>
                      </a:lnTo>
                      <a:lnTo>
                        <a:pt x="159" y="93"/>
                      </a:lnTo>
                      <a:lnTo>
                        <a:pt x="156" y="91"/>
                      </a:lnTo>
                      <a:lnTo>
                        <a:pt x="152" y="89"/>
                      </a:lnTo>
                      <a:lnTo>
                        <a:pt x="149" y="86"/>
                      </a:lnTo>
                      <a:lnTo>
                        <a:pt x="145" y="84"/>
                      </a:lnTo>
                      <a:lnTo>
                        <a:pt x="142" y="81"/>
                      </a:lnTo>
                      <a:lnTo>
                        <a:pt x="138" y="78"/>
                      </a:lnTo>
                      <a:lnTo>
                        <a:pt x="135" y="75"/>
                      </a:lnTo>
                      <a:lnTo>
                        <a:pt x="133" y="73"/>
                      </a:lnTo>
                      <a:lnTo>
                        <a:pt x="131" y="70"/>
                      </a:lnTo>
                      <a:lnTo>
                        <a:pt x="129" y="67"/>
                      </a:lnTo>
                      <a:lnTo>
                        <a:pt x="128" y="65"/>
                      </a:lnTo>
                      <a:lnTo>
                        <a:pt x="128" y="63"/>
                      </a:lnTo>
                      <a:lnTo>
                        <a:pt x="129" y="62"/>
                      </a:lnTo>
                      <a:lnTo>
                        <a:pt x="129" y="60"/>
                      </a:lnTo>
                      <a:lnTo>
                        <a:pt x="130" y="59"/>
                      </a:lnTo>
                      <a:lnTo>
                        <a:pt x="131" y="58"/>
                      </a:lnTo>
                      <a:lnTo>
                        <a:pt x="132" y="57"/>
                      </a:lnTo>
                      <a:lnTo>
                        <a:pt x="132" y="56"/>
                      </a:lnTo>
                      <a:lnTo>
                        <a:pt x="133" y="55"/>
                      </a:lnTo>
                      <a:lnTo>
                        <a:pt x="134" y="54"/>
                      </a:lnTo>
                      <a:lnTo>
                        <a:pt x="135" y="53"/>
                      </a:lnTo>
                      <a:lnTo>
                        <a:pt x="136" y="53"/>
                      </a:lnTo>
                      <a:lnTo>
                        <a:pt x="131" y="51"/>
                      </a:lnTo>
                      <a:lnTo>
                        <a:pt x="142" y="35"/>
                      </a:lnTo>
                      <a:lnTo>
                        <a:pt x="145" y="32"/>
                      </a:lnTo>
                      <a:lnTo>
                        <a:pt x="142" y="33"/>
                      </a:lnTo>
                      <a:lnTo>
                        <a:pt x="139" y="34"/>
                      </a:lnTo>
                      <a:lnTo>
                        <a:pt x="136" y="35"/>
                      </a:lnTo>
                      <a:lnTo>
                        <a:pt x="133" y="36"/>
                      </a:lnTo>
                      <a:lnTo>
                        <a:pt x="130" y="37"/>
                      </a:lnTo>
                      <a:lnTo>
                        <a:pt x="128" y="38"/>
                      </a:lnTo>
                      <a:lnTo>
                        <a:pt x="125" y="39"/>
                      </a:lnTo>
                      <a:lnTo>
                        <a:pt x="122" y="41"/>
                      </a:lnTo>
                      <a:lnTo>
                        <a:pt x="119" y="42"/>
                      </a:lnTo>
                      <a:lnTo>
                        <a:pt x="117" y="43"/>
                      </a:lnTo>
                      <a:lnTo>
                        <a:pt x="113" y="44"/>
                      </a:lnTo>
                      <a:lnTo>
                        <a:pt x="110" y="45"/>
                      </a:lnTo>
                      <a:lnTo>
                        <a:pt x="107" y="46"/>
                      </a:lnTo>
                      <a:lnTo>
                        <a:pt x="105" y="47"/>
                      </a:lnTo>
                      <a:lnTo>
                        <a:pt x="102" y="48"/>
                      </a:lnTo>
                      <a:lnTo>
                        <a:pt x="100" y="50"/>
                      </a:lnTo>
                      <a:lnTo>
                        <a:pt x="88" y="55"/>
                      </a:lnTo>
                      <a:lnTo>
                        <a:pt x="78" y="61"/>
                      </a:lnTo>
                      <a:lnTo>
                        <a:pt x="68" y="67"/>
                      </a:lnTo>
                      <a:lnTo>
                        <a:pt x="59" y="74"/>
                      </a:lnTo>
                      <a:lnTo>
                        <a:pt x="50" y="80"/>
                      </a:lnTo>
                      <a:lnTo>
                        <a:pt x="43" y="87"/>
                      </a:lnTo>
                      <a:lnTo>
                        <a:pt x="35" y="93"/>
                      </a:lnTo>
                      <a:lnTo>
                        <a:pt x="29" y="100"/>
                      </a:lnTo>
                      <a:lnTo>
                        <a:pt x="23" y="107"/>
                      </a:lnTo>
                      <a:lnTo>
                        <a:pt x="18" y="114"/>
                      </a:lnTo>
                      <a:lnTo>
                        <a:pt x="13" y="121"/>
                      </a:lnTo>
                      <a:lnTo>
                        <a:pt x="9" y="128"/>
                      </a:lnTo>
                      <a:lnTo>
                        <a:pt x="6" y="135"/>
                      </a:lnTo>
                      <a:lnTo>
                        <a:pt x="3" y="142"/>
                      </a:lnTo>
                      <a:lnTo>
                        <a:pt x="1" y="149"/>
                      </a:lnTo>
                      <a:lnTo>
                        <a:pt x="0" y="157"/>
                      </a:lnTo>
                      <a:lnTo>
                        <a:pt x="2" y="156"/>
                      </a:lnTo>
                      <a:lnTo>
                        <a:pt x="3" y="156"/>
                      </a:lnTo>
                      <a:lnTo>
                        <a:pt x="4" y="157"/>
                      </a:lnTo>
                      <a:lnTo>
                        <a:pt x="6" y="158"/>
                      </a:lnTo>
                      <a:lnTo>
                        <a:pt x="9" y="159"/>
                      </a:lnTo>
                      <a:lnTo>
                        <a:pt x="12" y="161"/>
                      </a:lnTo>
                      <a:lnTo>
                        <a:pt x="15" y="162"/>
                      </a:lnTo>
                      <a:lnTo>
                        <a:pt x="19" y="163"/>
                      </a:lnTo>
                      <a:lnTo>
                        <a:pt x="23" y="165"/>
                      </a:lnTo>
                      <a:lnTo>
                        <a:pt x="27" y="166"/>
                      </a:lnTo>
                      <a:lnTo>
                        <a:pt x="32" y="167"/>
                      </a:lnTo>
                      <a:lnTo>
                        <a:pt x="37" y="167"/>
                      </a:lnTo>
                      <a:lnTo>
                        <a:pt x="42" y="168"/>
                      </a:lnTo>
                      <a:lnTo>
                        <a:pt x="47" y="168"/>
                      </a:lnTo>
                      <a:lnTo>
                        <a:pt x="53" y="167"/>
                      </a:lnTo>
                      <a:lnTo>
                        <a:pt x="59" y="167"/>
                      </a:lnTo>
                      <a:lnTo>
                        <a:pt x="63" y="166"/>
                      </a:lnTo>
                      <a:lnTo>
                        <a:pt x="67" y="165"/>
                      </a:lnTo>
                      <a:lnTo>
                        <a:pt x="70" y="165"/>
                      </a:lnTo>
                      <a:lnTo>
                        <a:pt x="72" y="165"/>
                      </a:lnTo>
                      <a:lnTo>
                        <a:pt x="74" y="165"/>
                      </a:lnTo>
                      <a:lnTo>
                        <a:pt x="75" y="166"/>
                      </a:lnTo>
                      <a:lnTo>
                        <a:pt x="75" y="167"/>
                      </a:lnTo>
                      <a:lnTo>
                        <a:pt x="75" y="168"/>
                      </a:lnTo>
                      <a:lnTo>
                        <a:pt x="74" y="169"/>
                      </a:lnTo>
                      <a:lnTo>
                        <a:pt x="74" y="170"/>
                      </a:lnTo>
                      <a:lnTo>
                        <a:pt x="73" y="171"/>
                      </a:lnTo>
                      <a:lnTo>
                        <a:pt x="72" y="172"/>
                      </a:lnTo>
                      <a:lnTo>
                        <a:pt x="71" y="172"/>
                      </a:lnTo>
                      <a:lnTo>
                        <a:pt x="70" y="173"/>
                      </a:lnTo>
                      <a:lnTo>
                        <a:pt x="70" y="174"/>
                      </a:lnTo>
                      <a:lnTo>
                        <a:pt x="80" y="185"/>
                      </a:lnTo>
                      <a:lnTo>
                        <a:pt x="137" y="214"/>
                      </a:lnTo>
                      <a:lnTo>
                        <a:pt x="160" y="220"/>
                      </a:lnTo>
                      <a:lnTo>
                        <a:pt x="174" y="228"/>
                      </a:lnTo>
                      <a:lnTo>
                        <a:pt x="175" y="239"/>
                      </a:lnTo>
                      <a:lnTo>
                        <a:pt x="157" y="235"/>
                      </a:lnTo>
                      <a:lnTo>
                        <a:pt x="140" y="236"/>
                      </a:lnTo>
                      <a:lnTo>
                        <a:pt x="143" y="244"/>
                      </a:lnTo>
                      <a:lnTo>
                        <a:pt x="144" y="245"/>
                      </a:lnTo>
                      <a:lnTo>
                        <a:pt x="145" y="246"/>
                      </a:lnTo>
                      <a:lnTo>
                        <a:pt x="147" y="247"/>
                      </a:lnTo>
                      <a:lnTo>
                        <a:pt x="149" y="249"/>
                      </a:lnTo>
                      <a:lnTo>
                        <a:pt x="151" y="250"/>
                      </a:lnTo>
                      <a:lnTo>
                        <a:pt x="153" y="252"/>
                      </a:lnTo>
                      <a:lnTo>
                        <a:pt x="155" y="253"/>
                      </a:lnTo>
                      <a:lnTo>
                        <a:pt x="158" y="255"/>
                      </a:lnTo>
                      <a:lnTo>
                        <a:pt x="160" y="256"/>
                      </a:lnTo>
                      <a:lnTo>
                        <a:pt x="163" y="257"/>
                      </a:lnTo>
                      <a:lnTo>
                        <a:pt x="166" y="258"/>
                      </a:lnTo>
                      <a:lnTo>
                        <a:pt x="169" y="258"/>
                      </a:lnTo>
                      <a:lnTo>
                        <a:pt x="172" y="259"/>
                      </a:lnTo>
                      <a:lnTo>
                        <a:pt x="175" y="259"/>
                      </a:lnTo>
                      <a:lnTo>
                        <a:pt x="178" y="258"/>
                      </a:lnTo>
                      <a:lnTo>
                        <a:pt x="181" y="258"/>
                      </a:lnTo>
                      <a:lnTo>
                        <a:pt x="184" y="258"/>
                      </a:lnTo>
                      <a:lnTo>
                        <a:pt x="187" y="258"/>
                      </a:lnTo>
                      <a:lnTo>
                        <a:pt x="189" y="258"/>
                      </a:lnTo>
                      <a:lnTo>
                        <a:pt x="192" y="258"/>
                      </a:lnTo>
                      <a:lnTo>
                        <a:pt x="195" y="258"/>
                      </a:lnTo>
                      <a:lnTo>
                        <a:pt x="198" y="258"/>
                      </a:lnTo>
                      <a:lnTo>
                        <a:pt x="200" y="258"/>
                      </a:lnTo>
                      <a:lnTo>
                        <a:pt x="202" y="258"/>
                      </a:lnTo>
                      <a:lnTo>
                        <a:pt x="204" y="258"/>
                      </a:lnTo>
                      <a:lnTo>
                        <a:pt x="205" y="258"/>
                      </a:lnTo>
                      <a:lnTo>
                        <a:pt x="207" y="258"/>
                      </a:lnTo>
                      <a:lnTo>
                        <a:pt x="208" y="258"/>
                      </a:lnTo>
                      <a:lnTo>
                        <a:pt x="209" y="259"/>
                      </a:lnTo>
                      <a:lnTo>
                        <a:pt x="240" y="249"/>
                      </a:lnTo>
                      <a:lnTo>
                        <a:pt x="283" y="244"/>
                      </a:lnTo>
                      <a:lnTo>
                        <a:pt x="333" y="230"/>
                      </a:lnTo>
                      <a:lnTo>
                        <a:pt x="406" y="244"/>
                      </a:lnTo>
                      <a:lnTo>
                        <a:pt x="435" y="261"/>
                      </a:lnTo>
                      <a:lnTo>
                        <a:pt x="434" y="261"/>
                      </a:lnTo>
                      <a:lnTo>
                        <a:pt x="433" y="261"/>
                      </a:lnTo>
                      <a:lnTo>
                        <a:pt x="431" y="261"/>
                      </a:lnTo>
                      <a:lnTo>
                        <a:pt x="428" y="261"/>
                      </a:lnTo>
                      <a:lnTo>
                        <a:pt x="425" y="261"/>
                      </a:lnTo>
                      <a:lnTo>
                        <a:pt x="422" y="261"/>
                      </a:lnTo>
                      <a:lnTo>
                        <a:pt x="418" y="262"/>
                      </a:lnTo>
                      <a:lnTo>
                        <a:pt x="415" y="263"/>
                      </a:lnTo>
                      <a:lnTo>
                        <a:pt x="411" y="263"/>
                      </a:lnTo>
                      <a:lnTo>
                        <a:pt x="408" y="264"/>
                      </a:lnTo>
                      <a:lnTo>
                        <a:pt x="405" y="265"/>
                      </a:lnTo>
                      <a:lnTo>
                        <a:pt x="403" y="266"/>
                      </a:lnTo>
                      <a:lnTo>
                        <a:pt x="401" y="268"/>
                      </a:lnTo>
                      <a:lnTo>
                        <a:pt x="400" y="269"/>
                      </a:lnTo>
                      <a:lnTo>
                        <a:pt x="400" y="271"/>
                      </a:lnTo>
                      <a:lnTo>
                        <a:pt x="401" y="274"/>
                      </a:lnTo>
                      <a:lnTo>
                        <a:pt x="402" y="276"/>
                      </a:lnTo>
                      <a:lnTo>
                        <a:pt x="404" y="277"/>
                      </a:lnTo>
                      <a:lnTo>
                        <a:pt x="405" y="279"/>
                      </a:lnTo>
                      <a:lnTo>
                        <a:pt x="407" y="280"/>
                      </a:lnTo>
                      <a:lnTo>
                        <a:pt x="409" y="281"/>
                      </a:lnTo>
                      <a:lnTo>
                        <a:pt x="411" y="282"/>
                      </a:lnTo>
                      <a:lnTo>
                        <a:pt x="414" y="283"/>
                      </a:lnTo>
                      <a:lnTo>
                        <a:pt x="416" y="284"/>
                      </a:lnTo>
                      <a:lnTo>
                        <a:pt x="418" y="284"/>
                      </a:lnTo>
                      <a:lnTo>
                        <a:pt x="419" y="284"/>
                      </a:lnTo>
                      <a:lnTo>
                        <a:pt x="421" y="284"/>
                      </a:lnTo>
                      <a:lnTo>
                        <a:pt x="423" y="284"/>
                      </a:lnTo>
                      <a:lnTo>
                        <a:pt x="424" y="285"/>
                      </a:lnTo>
                      <a:lnTo>
                        <a:pt x="425" y="285"/>
                      </a:lnTo>
                      <a:lnTo>
                        <a:pt x="426" y="285"/>
                      </a:lnTo>
                      <a:lnTo>
                        <a:pt x="426" y="284"/>
                      </a:lnTo>
                      <a:lnTo>
                        <a:pt x="427" y="284"/>
                      </a:lnTo>
                      <a:lnTo>
                        <a:pt x="428" y="284"/>
                      </a:lnTo>
                      <a:lnTo>
                        <a:pt x="429" y="283"/>
                      </a:lnTo>
                      <a:lnTo>
                        <a:pt x="430" y="283"/>
                      </a:lnTo>
                      <a:lnTo>
                        <a:pt x="432" y="282"/>
                      </a:lnTo>
                      <a:lnTo>
                        <a:pt x="433" y="282"/>
                      </a:lnTo>
                      <a:lnTo>
                        <a:pt x="435" y="281"/>
                      </a:lnTo>
                      <a:lnTo>
                        <a:pt x="437" y="281"/>
                      </a:lnTo>
                      <a:lnTo>
                        <a:pt x="439" y="280"/>
                      </a:lnTo>
                      <a:lnTo>
                        <a:pt x="441" y="279"/>
                      </a:lnTo>
                      <a:lnTo>
                        <a:pt x="443" y="279"/>
                      </a:lnTo>
                      <a:lnTo>
                        <a:pt x="445" y="278"/>
                      </a:lnTo>
                      <a:lnTo>
                        <a:pt x="447" y="278"/>
                      </a:lnTo>
                      <a:lnTo>
                        <a:pt x="449" y="278"/>
                      </a:lnTo>
                      <a:lnTo>
                        <a:pt x="451" y="277"/>
                      </a:lnTo>
                      <a:lnTo>
                        <a:pt x="453" y="276"/>
                      </a:lnTo>
                      <a:lnTo>
                        <a:pt x="455" y="275"/>
                      </a:lnTo>
                      <a:lnTo>
                        <a:pt x="457" y="275"/>
                      </a:lnTo>
                      <a:lnTo>
                        <a:pt x="460" y="274"/>
                      </a:lnTo>
                      <a:lnTo>
                        <a:pt x="462" y="273"/>
                      </a:lnTo>
                      <a:lnTo>
                        <a:pt x="465" y="272"/>
                      </a:lnTo>
                      <a:lnTo>
                        <a:pt x="468" y="271"/>
                      </a:lnTo>
                      <a:lnTo>
                        <a:pt x="471" y="270"/>
                      </a:lnTo>
                      <a:lnTo>
                        <a:pt x="474" y="270"/>
                      </a:lnTo>
                      <a:lnTo>
                        <a:pt x="477" y="269"/>
                      </a:lnTo>
                      <a:lnTo>
                        <a:pt x="481" y="268"/>
                      </a:lnTo>
                      <a:lnTo>
                        <a:pt x="484" y="268"/>
                      </a:lnTo>
                      <a:lnTo>
                        <a:pt x="488" y="267"/>
                      </a:lnTo>
                      <a:lnTo>
                        <a:pt x="492" y="267"/>
                      </a:lnTo>
                      <a:lnTo>
                        <a:pt x="497" y="267"/>
                      </a:lnTo>
                      <a:lnTo>
                        <a:pt x="501" y="266"/>
                      </a:lnTo>
                      <a:lnTo>
                        <a:pt x="505" y="266"/>
                      </a:lnTo>
                      <a:lnTo>
                        <a:pt x="510" y="266"/>
                      </a:lnTo>
                      <a:lnTo>
                        <a:pt x="514" y="266"/>
                      </a:lnTo>
                      <a:lnTo>
                        <a:pt x="519" y="265"/>
                      </a:lnTo>
                      <a:lnTo>
                        <a:pt x="523" y="265"/>
                      </a:lnTo>
                      <a:lnTo>
                        <a:pt x="527" y="265"/>
                      </a:lnTo>
                      <a:lnTo>
                        <a:pt x="531" y="265"/>
                      </a:lnTo>
                      <a:lnTo>
                        <a:pt x="534" y="264"/>
                      </a:lnTo>
                      <a:lnTo>
                        <a:pt x="537" y="264"/>
                      </a:lnTo>
                      <a:lnTo>
                        <a:pt x="540" y="264"/>
                      </a:lnTo>
                      <a:lnTo>
                        <a:pt x="543" y="264"/>
                      </a:lnTo>
                      <a:lnTo>
                        <a:pt x="545" y="264"/>
                      </a:lnTo>
                      <a:lnTo>
                        <a:pt x="546" y="264"/>
                      </a:lnTo>
                      <a:lnTo>
                        <a:pt x="547" y="264"/>
                      </a:lnTo>
                      <a:lnTo>
                        <a:pt x="548" y="264"/>
                      </a:lnTo>
                      <a:lnTo>
                        <a:pt x="570" y="252"/>
                      </a:lnTo>
                      <a:lnTo>
                        <a:pt x="588" y="239"/>
                      </a:lnTo>
                      <a:lnTo>
                        <a:pt x="605" y="226"/>
                      </a:lnTo>
                      <a:lnTo>
                        <a:pt x="619" y="212"/>
                      </a:lnTo>
                      <a:lnTo>
                        <a:pt x="631" y="198"/>
                      </a:lnTo>
                      <a:lnTo>
                        <a:pt x="639" y="184"/>
                      </a:lnTo>
                      <a:lnTo>
                        <a:pt x="645" y="170"/>
                      </a:lnTo>
                      <a:lnTo>
                        <a:pt x="648" y="155"/>
                      </a:lnTo>
                      <a:lnTo>
                        <a:pt x="649" y="141"/>
                      </a:lnTo>
                      <a:lnTo>
                        <a:pt x="647" y="127"/>
                      </a:lnTo>
                      <a:lnTo>
                        <a:pt x="643" y="113"/>
                      </a:lnTo>
                      <a:lnTo>
                        <a:pt x="636" y="99"/>
                      </a:lnTo>
                      <a:lnTo>
                        <a:pt x="626" y="86"/>
                      </a:lnTo>
                      <a:lnTo>
                        <a:pt x="612" y="73"/>
                      </a:lnTo>
                      <a:lnTo>
                        <a:pt x="597" y="61"/>
                      </a:lnTo>
                      <a:lnTo>
                        <a:pt x="580" y="49"/>
                      </a:lnTo>
                      <a:lnTo>
                        <a:pt x="560" y="39"/>
                      </a:lnTo>
                      <a:lnTo>
                        <a:pt x="551" y="34"/>
                      </a:lnTo>
                      <a:lnTo>
                        <a:pt x="542" y="31"/>
                      </a:lnTo>
                      <a:lnTo>
                        <a:pt x="532" y="27"/>
                      </a:lnTo>
                      <a:lnTo>
                        <a:pt x="523" y="24"/>
                      </a:lnTo>
                      <a:lnTo>
                        <a:pt x="513" y="21"/>
                      </a:lnTo>
                      <a:lnTo>
                        <a:pt x="503" y="18"/>
                      </a:lnTo>
                      <a:lnTo>
                        <a:pt x="493" y="15"/>
                      </a:lnTo>
                      <a:lnTo>
                        <a:pt x="483" y="12"/>
                      </a:lnTo>
                      <a:lnTo>
                        <a:pt x="472" y="10"/>
                      </a:lnTo>
                      <a:lnTo>
                        <a:pt x="461" y="8"/>
                      </a:lnTo>
                      <a:lnTo>
                        <a:pt x="451" y="6"/>
                      </a:lnTo>
                      <a:lnTo>
                        <a:pt x="440" y="4"/>
                      </a:lnTo>
                      <a:lnTo>
                        <a:pt x="428" y="3"/>
                      </a:lnTo>
                      <a:lnTo>
                        <a:pt x="417" y="1"/>
                      </a:lnTo>
                      <a:lnTo>
                        <a:pt x="406" y="0"/>
                      </a:lnTo>
                      <a:lnTo>
                        <a:pt x="395" y="0"/>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199" name="Freeform 59"/>
                <p:cNvSpPr>
                  <a:spLocks/>
                </p:cNvSpPr>
                <p:nvPr/>
              </p:nvSpPr>
              <p:spPr bwMode="auto">
                <a:xfrm>
                  <a:off x="1414" y="2683"/>
                  <a:ext cx="12" cy="7"/>
                </a:xfrm>
                <a:custGeom>
                  <a:avLst/>
                  <a:gdLst>
                    <a:gd name="T0" fmla="*/ 0 w 118"/>
                    <a:gd name="T1" fmla="*/ 0 h 45"/>
                    <a:gd name="T2" fmla="*/ 0 w 118"/>
                    <a:gd name="T3" fmla="*/ 0 h 45"/>
                    <a:gd name="T4" fmla="*/ 0 w 118"/>
                    <a:gd name="T5" fmla="*/ 0 h 45"/>
                    <a:gd name="T6" fmla="*/ 0 w 118"/>
                    <a:gd name="T7" fmla="*/ 0 h 45"/>
                    <a:gd name="T8" fmla="*/ 0 w 118"/>
                    <a:gd name="T9" fmla="*/ 0 h 45"/>
                    <a:gd name="T10" fmla="*/ 0 w 118"/>
                    <a:gd name="T11" fmla="*/ 0 h 45"/>
                    <a:gd name="T12" fmla="*/ 0 w 118"/>
                    <a:gd name="T13" fmla="*/ 0 h 45"/>
                    <a:gd name="T14" fmla="*/ 0 w 118"/>
                    <a:gd name="T15" fmla="*/ 0 h 45"/>
                    <a:gd name="T16" fmla="*/ 0 w 118"/>
                    <a:gd name="T17" fmla="*/ 0 h 45"/>
                    <a:gd name="T18" fmla="*/ 0 w 118"/>
                    <a:gd name="T19" fmla="*/ 0 h 45"/>
                    <a:gd name="T20" fmla="*/ 0 w 118"/>
                    <a:gd name="T21" fmla="*/ 0 h 45"/>
                    <a:gd name="T22" fmla="*/ 0 w 118"/>
                    <a:gd name="T23" fmla="*/ 0 h 45"/>
                    <a:gd name="T24" fmla="*/ 0 w 118"/>
                    <a:gd name="T25" fmla="*/ 0 h 45"/>
                    <a:gd name="T26" fmla="*/ 0 w 118"/>
                    <a:gd name="T27" fmla="*/ 0 h 45"/>
                    <a:gd name="T28" fmla="*/ 0 w 118"/>
                    <a:gd name="T29" fmla="*/ 0 h 45"/>
                    <a:gd name="T30" fmla="*/ 0 w 118"/>
                    <a:gd name="T31" fmla="*/ 0 h 45"/>
                    <a:gd name="T32" fmla="*/ 0 w 118"/>
                    <a:gd name="T33" fmla="*/ 0 h 45"/>
                    <a:gd name="T34" fmla="*/ 0 w 118"/>
                    <a:gd name="T35" fmla="*/ 0 h 45"/>
                    <a:gd name="T36" fmla="*/ 0 w 118"/>
                    <a:gd name="T37" fmla="*/ 0 h 45"/>
                    <a:gd name="T38" fmla="*/ 0 w 118"/>
                    <a:gd name="T39" fmla="*/ 0 h 45"/>
                    <a:gd name="T40" fmla="*/ 0 w 118"/>
                    <a:gd name="T41" fmla="*/ 0 h 45"/>
                    <a:gd name="T42" fmla="*/ 0 w 118"/>
                    <a:gd name="T43" fmla="*/ 0 h 45"/>
                    <a:gd name="T44" fmla="*/ 0 w 118"/>
                    <a:gd name="T45" fmla="*/ 0 h 45"/>
                    <a:gd name="T46" fmla="*/ 0 w 118"/>
                    <a:gd name="T47" fmla="*/ 0 h 45"/>
                    <a:gd name="T48" fmla="*/ 0 w 118"/>
                    <a:gd name="T49" fmla="*/ 0 h 45"/>
                    <a:gd name="T50" fmla="*/ 0 w 118"/>
                    <a:gd name="T51" fmla="*/ 0 h 45"/>
                    <a:gd name="T52" fmla="*/ 0 w 118"/>
                    <a:gd name="T53" fmla="*/ 0 h 45"/>
                    <a:gd name="T54" fmla="*/ 0 w 118"/>
                    <a:gd name="T55" fmla="*/ 0 h 45"/>
                    <a:gd name="T56" fmla="*/ 0 w 118"/>
                    <a:gd name="T57" fmla="*/ 0 h 45"/>
                    <a:gd name="T58" fmla="*/ 0 w 118"/>
                    <a:gd name="T59" fmla="*/ 0 h 45"/>
                    <a:gd name="T60" fmla="*/ 0 w 118"/>
                    <a:gd name="T61" fmla="*/ 0 h 45"/>
                    <a:gd name="T62" fmla="*/ 0 w 118"/>
                    <a:gd name="T63" fmla="*/ 0 h 45"/>
                    <a:gd name="T64" fmla="*/ 0 w 118"/>
                    <a:gd name="T65" fmla="*/ 0 h 45"/>
                    <a:gd name="T66" fmla="*/ 0 w 118"/>
                    <a:gd name="T67" fmla="*/ 0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
                    <a:gd name="T103" fmla="*/ 0 h 45"/>
                    <a:gd name="T104" fmla="*/ 118 w 118"/>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 h="45">
                      <a:moveTo>
                        <a:pt x="53" y="1"/>
                      </a:moveTo>
                      <a:lnTo>
                        <a:pt x="50" y="1"/>
                      </a:lnTo>
                      <a:lnTo>
                        <a:pt x="48" y="1"/>
                      </a:lnTo>
                      <a:lnTo>
                        <a:pt x="45" y="2"/>
                      </a:lnTo>
                      <a:lnTo>
                        <a:pt x="43" y="2"/>
                      </a:lnTo>
                      <a:lnTo>
                        <a:pt x="40" y="3"/>
                      </a:lnTo>
                      <a:lnTo>
                        <a:pt x="38" y="3"/>
                      </a:lnTo>
                      <a:lnTo>
                        <a:pt x="35" y="4"/>
                      </a:lnTo>
                      <a:lnTo>
                        <a:pt x="32" y="4"/>
                      </a:lnTo>
                      <a:lnTo>
                        <a:pt x="30" y="5"/>
                      </a:lnTo>
                      <a:lnTo>
                        <a:pt x="28" y="6"/>
                      </a:lnTo>
                      <a:lnTo>
                        <a:pt x="26" y="6"/>
                      </a:lnTo>
                      <a:lnTo>
                        <a:pt x="24" y="7"/>
                      </a:lnTo>
                      <a:lnTo>
                        <a:pt x="23" y="7"/>
                      </a:lnTo>
                      <a:lnTo>
                        <a:pt x="21" y="7"/>
                      </a:lnTo>
                      <a:lnTo>
                        <a:pt x="21" y="8"/>
                      </a:lnTo>
                      <a:lnTo>
                        <a:pt x="20" y="8"/>
                      </a:lnTo>
                      <a:lnTo>
                        <a:pt x="19" y="8"/>
                      </a:lnTo>
                      <a:lnTo>
                        <a:pt x="18" y="9"/>
                      </a:lnTo>
                      <a:lnTo>
                        <a:pt x="17" y="10"/>
                      </a:lnTo>
                      <a:lnTo>
                        <a:pt x="16" y="10"/>
                      </a:lnTo>
                      <a:lnTo>
                        <a:pt x="14" y="11"/>
                      </a:lnTo>
                      <a:lnTo>
                        <a:pt x="13" y="11"/>
                      </a:lnTo>
                      <a:lnTo>
                        <a:pt x="12" y="12"/>
                      </a:lnTo>
                      <a:lnTo>
                        <a:pt x="10" y="13"/>
                      </a:lnTo>
                      <a:lnTo>
                        <a:pt x="9" y="13"/>
                      </a:lnTo>
                      <a:lnTo>
                        <a:pt x="8" y="14"/>
                      </a:lnTo>
                      <a:lnTo>
                        <a:pt x="7" y="15"/>
                      </a:lnTo>
                      <a:lnTo>
                        <a:pt x="6" y="15"/>
                      </a:lnTo>
                      <a:lnTo>
                        <a:pt x="4" y="16"/>
                      </a:lnTo>
                      <a:lnTo>
                        <a:pt x="3" y="16"/>
                      </a:lnTo>
                      <a:lnTo>
                        <a:pt x="2" y="16"/>
                      </a:lnTo>
                      <a:lnTo>
                        <a:pt x="1" y="16"/>
                      </a:lnTo>
                      <a:lnTo>
                        <a:pt x="0" y="16"/>
                      </a:lnTo>
                      <a:lnTo>
                        <a:pt x="0" y="17"/>
                      </a:lnTo>
                      <a:lnTo>
                        <a:pt x="7" y="19"/>
                      </a:lnTo>
                      <a:lnTo>
                        <a:pt x="14" y="22"/>
                      </a:lnTo>
                      <a:lnTo>
                        <a:pt x="21" y="24"/>
                      </a:lnTo>
                      <a:lnTo>
                        <a:pt x="28" y="26"/>
                      </a:lnTo>
                      <a:lnTo>
                        <a:pt x="35" y="28"/>
                      </a:lnTo>
                      <a:lnTo>
                        <a:pt x="42" y="30"/>
                      </a:lnTo>
                      <a:lnTo>
                        <a:pt x="49" y="32"/>
                      </a:lnTo>
                      <a:lnTo>
                        <a:pt x="56" y="34"/>
                      </a:lnTo>
                      <a:lnTo>
                        <a:pt x="64" y="36"/>
                      </a:lnTo>
                      <a:lnTo>
                        <a:pt x="71" y="37"/>
                      </a:lnTo>
                      <a:lnTo>
                        <a:pt x="79" y="39"/>
                      </a:lnTo>
                      <a:lnTo>
                        <a:pt x="86" y="40"/>
                      </a:lnTo>
                      <a:lnTo>
                        <a:pt x="94" y="41"/>
                      </a:lnTo>
                      <a:lnTo>
                        <a:pt x="102" y="42"/>
                      </a:lnTo>
                      <a:lnTo>
                        <a:pt x="110" y="44"/>
                      </a:lnTo>
                      <a:lnTo>
                        <a:pt x="118" y="45"/>
                      </a:lnTo>
                      <a:lnTo>
                        <a:pt x="114" y="20"/>
                      </a:lnTo>
                      <a:lnTo>
                        <a:pt x="101" y="4"/>
                      </a:lnTo>
                      <a:lnTo>
                        <a:pt x="100" y="3"/>
                      </a:lnTo>
                      <a:lnTo>
                        <a:pt x="99" y="3"/>
                      </a:lnTo>
                      <a:lnTo>
                        <a:pt x="97" y="3"/>
                      </a:lnTo>
                      <a:lnTo>
                        <a:pt x="95" y="3"/>
                      </a:lnTo>
                      <a:lnTo>
                        <a:pt x="92" y="3"/>
                      </a:lnTo>
                      <a:lnTo>
                        <a:pt x="88" y="2"/>
                      </a:lnTo>
                      <a:lnTo>
                        <a:pt x="85" y="2"/>
                      </a:lnTo>
                      <a:lnTo>
                        <a:pt x="81" y="2"/>
                      </a:lnTo>
                      <a:lnTo>
                        <a:pt x="77" y="1"/>
                      </a:lnTo>
                      <a:lnTo>
                        <a:pt x="73" y="1"/>
                      </a:lnTo>
                      <a:lnTo>
                        <a:pt x="69" y="1"/>
                      </a:lnTo>
                      <a:lnTo>
                        <a:pt x="65" y="1"/>
                      </a:lnTo>
                      <a:lnTo>
                        <a:pt x="61" y="0"/>
                      </a:lnTo>
                      <a:lnTo>
                        <a:pt x="58" y="0"/>
                      </a:lnTo>
                      <a:lnTo>
                        <a:pt x="55" y="0"/>
                      </a:lnTo>
                      <a:lnTo>
                        <a:pt x="53" y="1"/>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200" name="Freeform 60"/>
                <p:cNvSpPr>
                  <a:spLocks/>
                </p:cNvSpPr>
                <p:nvPr/>
              </p:nvSpPr>
              <p:spPr bwMode="auto">
                <a:xfrm>
                  <a:off x="1525" y="2859"/>
                  <a:ext cx="59" cy="14"/>
                </a:xfrm>
                <a:custGeom>
                  <a:avLst/>
                  <a:gdLst>
                    <a:gd name="T0" fmla="*/ 0 w 656"/>
                    <a:gd name="T1" fmla="*/ 0 h 185"/>
                    <a:gd name="T2" fmla="*/ 0 w 656"/>
                    <a:gd name="T3" fmla="*/ 0 h 185"/>
                    <a:gd name="T4" fmla="*/ 0 w 656"/>
                    <a:gd name="T5" fmla="*/ 0 h 185"/>
                    <a:gd name="T6" fmla="*/ 0 w 656"/>
                    <a:gd name="T7" fmla="*/ 0 h 185"/>
                    <a:gd name="T8" fmla="*/ 0 w 656"/>
                    <a:gd name="T9" fmla="*/ 0 h 185"/>
                    <a:gd name="T10" fmla="*/ 0 w 656"/>
                    <a:gd name="T11" fmla="*/ 0 h 185"/>
                    <a:gd name="T12" fmla="*/ 0 w 656"/>
                    <a:gd name="T13" fmla="*/ 0 h 185"/>
                    <a:gd name="T14" fmla="*/ 0 w 656"/>
                    <a:gd name="T15" fmla="*/ 0 h 185"/>
                    <a:gd name="T16" fmla="*/ 0 w 656"/>
                    <a:gd name="T17" fmla="*/ 0 h 185"/>
                    <a:gd name="T18" fmla="*/ 0 w 656"/>
                    <a:gd name="T19" fmla="*/ 0 h 185"/>
                    <a:gd name="T20" fmla="*/ 0 w 656"/>
                    <a:gd name="T21" fmla="*/ 0 h 185"/>
                    <a:gd name="T22" fmla="*/ 0 w 656"/>
                    <a:gd name="T23" fmla="*/ 0 h 185"/>
                    <a:gd name="T24" fmla="*/ 0 w 656"/>
                    <a:gd name="T25" fmla="*/ 0 h 185"/>
                    <a:gd name="T26" fmla="*/ 0 w 656"/>
                    <a:gd name="T27" fmla="*/ 0 h 185"/>
                    <a:gd name="T28" fmla="*/ 0 w 656"/>
                    <a:gd name="T29" fmla="*/ 0 h 185"/>
                    <a:gd name="T30" fmla="*/ 0 w 656"/>
                    <a:gd name="T31" fmla="*/ 0 h 185"/>
                    <a:gd name="T32" fmla="*/ 0 w 656"/>
                    <a:gd name="T33" fmla="*/ 0 h 185"/>
                    <a:gd name="T34" fmla="*/ 0 w 656"/>
                    <a:gd name="T35" fmla="*/ 0 h 185"/>
                    <a:gd name="T36" fmla="*/ 0 w 656"/>
                    <a:gd name="T37" fmla="*/ 0 h 185"/>
                    <a:gd name="T38" fmla="*/ 0 w 656"/>
                    <a:gd name="T39" fmla="*/ 0 h 185"/>
                    <a:gd name="T40" fmla="*/ 0 w 656"/>
                    <a:gd name="T41" fmla="*/ 0 h 185"/>
                    <a:gd name="T42" fmla="*/ 0 w 656"/>
                    <a:gd name="T43" fmla="*/ 0 h 185"/>
                    <a:gd name="T44" fmla="*/ 0 w 656"/>
                    <a:gd name="T45" fmla="*/ 0 h 185"/>
                    <a:gd name="T46" fmla="*/ 0 w 656"/>
                    <a:gd name="T47" fmla="*/ 0 h 185"/>
                    <a:gd name="T48" fmla="*/ 0 w 656"/>
                    <a:gd name="T49" fmla="*/ 0 h 185"/>
                    <a:gd name="T50" fmla="*/ 0 w 656"/>
                    <a:gd name="T51" fmla="*/ 0 h 185"/>
                    <a:gd name="T52" fmla="*/ 0 w 656"/>
                    <a:gd name="T53" fmla="*/ 0 h 185"/>
                    <a:gd name="T54" fmla="*/ 0 w 656"/>
                    <a:gd name="T55" fmla="*/ 0 h 185"/>
                    <a:gd name="T56" fmla="*/ 0 w 656"/>
                    <a:gd name="T57" fmla="*/ 0 h 185"/>
                    <a:gd name="T58" fmla="*/ 0 w 656"/>
                    <a:gd name="T59" fmla="*/ 0 h 185"/>
                    <a:gd name="T60" fmla="*/ 0 w 656"/>
                    <a:gd name="T61" fmla="*/ 0 h 185"/>
                    <a:gd name="T62" fmla="*/ 0 w 656"/>
                    <a:gd name="T63" fmla="*/ 0 h 185"/>
                    <a:gd name="T64" fmla="*/ 0 w 656"/>
                    <a:gd name="T65" fmla="*/ 0 h 185"/>
                    <a:gd name="T66" fmla="*/ 0 w 656"/>
                    <a:gd name="T67" fmla="*/ 0 h 185"/>
                    <a:gd name="T68" fmla="*/ 0 w 656"/>
                    <a:gd name="T69" fmla="*/ 0 h 185"/>
                    <a:gd name="T70" fmla="*/ 0 w 656"/>
                    <a:gd name="T71" fmla="*/ 0 h 185"/>
                    <a:gd name="T72" fmla="*/ 0 w 656"/>
                    <a:gd name="T73" fmla="*/ 0 h 185"/>
                    <a:gd name="T74" fmla="*/ 0 w 656"/>
                    <a:gd name="T75" fmla="*/ 0 h 185"/>
                    <a:gd name="T76" fmla="*/ 0 w 656"/>
                    <a:gd name="T77" fmla="*/ 0 h 185"/>
                    <a:gd name="T78" fmla="*/ 0 w 656"/>
                    <a:gd name="T79" fmla="*/ 0 h 185"/>
                    <a:gd name="T80" fmla="*/ 0 w 656"/>
                    <a:gd name="T81" fmla="*/ 0 h 185"/>
                    <a:gd name="T82" fmla="*/ 0 w 656"/>
                    <a:gd name="T83" fmla="*/ 0 h 185"/>
                    <a:gd name="T84" fmla="*/ 0 w 656"/>
                    <a:gd name="T85" fmla="*/ 0 h 185"/>
                    <a:gd name="T86" fmla="*/ 0 w 656"/>
                    <a:gd name="T87" fmla="*/ 0 h 185"/>
                    <a:gd name="T88" fmla="*/ 0 w 656"/>
                    <a:gd name="T89" fmla="*/ 0 h 185"/>
                    <a:gd name="T90" fmla="*/ 0 w 656"/>
                    <a:gd name="T91" fmla="*/ 0 h 185"/>
                    <a:gd name="T92" fmla="*/ 0 w 656"/>
                    <a:gd name="T93" fmla="*/ 0 h 185"/>
                    <a:gd name="T94" fmla="*/ 0 w 656"/>
                    <a:gd name="T95" fmla="*/ 0 h 185"/>
                    <a:gd name="T96" fmla="*/ 0 w 656"/>
                    <a:gd name="T97" fmla="*/ 0 h 185"/>
                    <a:gd name="T98" fmla="*/ 0 w 656"/>
                    <a:gd name="T99" fmla="*/ 0 h 18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6"/>
                    <a:gd name="T151" fmla="*/ 0 h 185"/>
                    <a:gd name="T152" fmla="*/ 656 w 656"/>
                    <a:gd name="T153" fmla="*/ 185 h 18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6" h="185">
                      <a:moveTo>
                        <a:pt x="33" y="26"/>
                      </a:moveTo>
                      <a:lnTo>
                        <a:pt x="76" y="44"/>
                      </a:lnTo>
                      <a:lnTo>
                        <a:pt x="122" y="62"/>
                      </a:lnTo>
                      <a:lnTo>
                        <a:pt x="169" y="78"/>
                      </a:lnTo>
                      <a:lnTo>
                        <a:pt x="216" y="93"/>
                      </a:lnTo>
                      <a:lnTo>
                        <a:pt x="264" y="107"/>
                      </a:lnTo>
                      <a:lnTo>
                        <a:pt x="312" y="120"/>
                      </a:lnTo>
                      <a:lnTo>
                        <a:pt x="358" y="131"/>
                      </a:lnTo>
                      <a:lnTo>
                        <a:pt x="402" y="142"/>
                      </a:lnTo>
                      <a:lnTo>
                        <a:pt x="444" y="151"/>
                      </a:lnTo>
                      <a:lnTo>
                        <a:pt x="483" y="159"/>
                      </a:lnTo>
                      <a:lnTo>
                        <a:pt x="519" y="166"/>
                      </a:lnTo>
                      <a:lnTo>
                        <a:pt x="552" y="171"/>
                      </a:lnTo>
                      <a:lnTo>
                        <a:pt x="580" y="176"/>
                      </a:lnTo>
                      <a:lnTo>
                        <a:pt x="603" y="180"/>
                      </a:lnTo>
                      <a:lnTo>
                        <a:pt x="620" y="182"/>
                      </a:lnTo>
                      <a:lnTo>
                        <a:pt x="631" y="184"/>
                      </a:lnTo>
                      <a:lnTo>
                        <a:pt x="637" y="184"/>
                      </a:lnTo>
                      <a:lnTo>
                        <a:pt x="643" y="185"/>
                      </a:lnTo>
                      <a:lnTo>
                        <a:pt x="647" y="185"/>
                      </a:lnTo>
                      <a:lnTo>
                        <a:pt x="651" y="184"/>
                      </a:lnTo>
                      <a:lnTo>
                        <a:pt x="653" y="184"/>
                      </a:lnTo>
                      <a:lnTo>
                        <a:pt x="655" y="183"/>
                      </a:lnTo>
                      <a:lnTo>
                        <a:pt x="656" y="182"/>
                      </a:lnTo>
                      <a:lnTo>
                        <a:pt x="656" y="181"/>
                      </a:lnTo>
                      <a:lnTo>
                        <a:pt x="656" y="180"/>
                      </a:lnTo>
                      <a:lnTo>
                        <a:pt x="655" y="179"/>
                      </a:lnTo>
                      <a:lnTo>
                        <a:pt x="655" y="178"/>
                      </a:lnTo>
                      <a:lnTo>
                        <a:pt x="654" y="177"/>
                      </a:lnTo>
                      <a:lnTo>
                        <a:pt x="653" y="177"/>
                      </a:lnTo>
                      <a:lnTo>
                        <a:pt x="652" y="176"/>
                      </a:lnTo>
                      <a:lnTo>
                        <a:pt x="624" y="157"/>
                      </a:lnTo>
                      <a:lnTo>
                        <a:pt x="590" y="139"/>
                      </a:lnTo>
                      <a:lnTo>
                        <a:pt x="549" y="122"/>
                      </a:lnTo>
                      <a:lnTo>
                        <a:pt x="502" y="106"/>
                      </a:lnTo>
                      <a:lnTo>
                        <a:pt x="453" y="91"/>
                      </a:lnTo>
                      <a:lnTo>
                        <a:pt x="402" y="77"/>
                      </a:lnTo>
                      <a:lnTo>
                        <a:pt x="349" y="64"/>
                      </a:lnTo>
                      <a:lnTo>
                        <a:pt x="296" y="53"/>
                      </a:lnTo>
                      <a:lnTo>
                        <a:pt x="244" y="42"/>
                      </a:lnTo>
                      <a:lnTo>
                        <a:pt x="196" y="33"/>
                      </a:lnTo>
                      <a:lnTo>
                        <a:pt x="152" y="25"/>
                      </a:lnTo>
                      <a:lnTo>
                        <a:pt x="112" y="18"/>
                      </a:lnTo>
                      <a:lnTo>
                        <a:pt x="80" y="13"/>
                      </a:lnTo>
                      <a:lnTo>
                        <a:pt x="55" y="9"/>
                      </a:lnTo>
                      <a:lnTo>
                        <a:pt x="39" y="6"/>
                      </a:lnTo>
                      <a:lnTo>
                        <a:pt x="34" y="6"/>
                      </a:lnTo>
                      <a:lnTo>
                        <a:pt x="0" y="0"/>
                      </a:lnTo>
                      <a:lnTo>
                        <a:pt x="6" y="16"/>
                      </a:lnTo>
                      <a:lnTo>
                        <a:pt x="33" y="26"/>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201" name="Freeform 61"/>
                <p:cNvSpPr>
                  <a:spLocks/>
                </p:cNvSpPr>
                <p:nvPr/>
              </p:nvSpPr>
              <p:spPr bwMode="auto">
                <a:xfrm>
                  <a:off x="1490" y="2815"/>
                  <a:ext cx="182" cy="101"/>
                </a:xfrm>
                <a:custGeom>
                  <a:avLst/>
                  <a:gdLst>
                    <a:gd name="T0" fmla="*/ 0 w 2013"/>
                    <a:gd name="T1" fmla="*/ 0 h 1112"/>
                    <a:gd name="T2" fmla="*/ 0 w 2013"/>
                    <a:gd name="T3" fmla="*/ 0 h 1112"/>
                    <a:gd name="T4" fmla="*/ 0 w 2013"/>
                    <a:gd name="T5" fmla="*/ 0 h 1112"/>
                    <a:gd name="T6" fmla="*/ 0 w 2013"/>
                    <a:gd name="T7" fmla="*/ 0 h 1112"/>
                    <a:gd name="T8" fmla="*/ 0 w 2013"/>
                    <a:gd name="T9" fmla="*/ 0 h 1112"/>
                    <a:gd name="T10" fmla="*/ 0 w 2013"/>
                    <a:gd name="T11" fmla="*/ 0 h 1112"/>
                    <a:gd name="T12" fmla="*/ 0 w 2013"/>
                    <a:gd name="T13" fmla="*/ 0 h 1112"/>
                    <a:gd name="T14" fmla="*/ 0 w 2013"/>
                    <a:gd name="T15" fmla="*/ 0 h 1112"/>
                    <a:gd name="T16" fmla="*/ 0 w 2013"/>
                    <a:gd name="T17" fmla="*/ 0 h 1112"/>
                    <a:gd name="T18" fmla="*/ 0 w 2013"/>
                    <a:gd name="T19" fmla="*/ 0 h 1112"/>
                    <a:gd name="T20" fmla="*/ 0 w 2013"/>
                    <a:gd name="T21" fmla="*/ 0 h 1112"/>
                    <a:gd name="T22" fmla="*/ 0 w 2013"/>
                    <a:gd name="T23" fmla="*/ 0 h 1112"/>
                    <a:gd name="T24" fmla="*/ 0 w 2013"/>
                    <a:gd name="T25" fmla="*/ 0 h 1112"/>
                    <a:gd name="T26" fmla="*/ 0 w 2013"/>
                    <a:gd name="T27" fmla="*/ 0 h 1112"/>
                    <a:gd name="T28" fmla="*/ 0 w 2013"/>
                    <a:gd name="T29" fmla="*/ 0 h 1112"/>
                    <a:gd name="T30" fmla="*/ 0 w 2013"/>
                    <a:gd name="T31" fmla="*/ 0 h 1112"/>
                    <a:gd name="T32" fmla="*/ 0 w 2013"/>
                    <a:gd name="T33" fmla="*/ 0 h 1112"/>
                    <a:gd name="T34" fmla="*/ 0 w 2013"/>
                    <a:gd name="T35" fmla="*/ 0 h 1112"/>
                    <a:gd name="T36" fmla="*/ 0 w 2013"/>
                    <a:gd name="T37" fmla="*/ 0 h 1112"/>
                    <a:gd name="T38" fmla="*/ 0 w 2013"/>
                    <a:gd name="T39" fmla="*/ 0 h 1112"/>
                    <a:gd name="T40" fmla="*/ 0 w 2013"/>
                    <a:gd name="T41" fmla="*/ 0 h 1112"/>
                    <a:gd name="T42" fmla="*/ 0 w 2013"/>
                    <a:gd name="T43" fmla="*/ 0 h 1112"/>
                    <a:gd name="T44" fmla="*/ 0 w 2013"/>
                    <a:gd name="T45" fmla="*/ 0 h 1112"/>
                    <a:gd name="T46" fmla="*/ 0 w 2013"/>
                    <a:gd name="T47" fmla="*/ 0 h 1112"/>
                    <a:gd name="T48" fmla="*/ 0 w 2013"/>
                    <a:gd name="T49" fmla="*/ 0 h 1112"/>
                    <a:gd name="T50" fmla="*/ 0 w 2013"/>
                    <a:gd name="T51" fmla="*/ 0 h 1112"/>
                    <a:gd name="T52" fmla="*/ 0 w 2013"/>
                    <a:gd name="T53" fmla="*/ 0 h 1112"/>
                    <a:gd name="T54" fmla="*/ 0 w 2013"/>
                    <a:gd name="T55" fmla="*/ 0 h 1112"/>
                    <a:gd name="T56" fmla="*/ 0 w 2013"/>
                    <a:gd name="T57" fmla="*/ 0 h 1112"/>
                    <a:gd name="T58" fmla="*/ 0 w 2013"/>
                    <a:gd name="T59" fmla="*/ 0 h 1112"/>
                    <a:gd name="T60" fmla="*/ 0 w 2013"/>
                    <a:gd name="T61" fmla="*/ 0 h 1112"/>
                    <a:gd name="T62" fmla="*/ 0 w 2013"/>
                    <a:gd name="T63" fmla="*/ 0 h 1112"/>
                    <a:gd name="T64" fmla="*/ 0 w 2013"/>
                    <a:gd name="T65" fmla="*/ 0 h 1112"/>
                    <a:gd name="T66" fmla="*/ 0 w 2013"/>
                    <a:gd name="T67" fmla="*/ 0 h 1112"/>
                    <a:gd name="T68" fmla="*/ 0 w 2013"/>
                    <a:gd name="T69" fmla="*/ 0 h 1112"/>
                    <a:gd name="T70" fmla="*/ 0 w 2013"/>
                    <a:gd name="T71" fmla="*/ 0 h 1112"/>
                    <a:gd name="T72" fmla="*/ 0 w 2013"/>
                    <a:gd name="T73" fmla="*/ 0 h 1112"/>
                    <a:gd name="T74" fmla="*/ 0 w 2013"/>
                    <a:gd name="T75" fmla="*/ 0 h 1112"/>
                    <a:gd name="T76" fmla="*/ 0 w 2013"/>
                    <a:gd name="T77" fmla="*/ 0 h 1112"/>
                    <a:gd name="T78" fmla="*/ 0 w 2013"/>
                    <a:gd name="T79" fmla="*/ 0 h 1112"/>
                    <a:gd name="T80" fmla="*/ 0 w 2013"/>
                    <a:gd name="T81" fmla="*/ 0 h 1112"/>
                    <a:gd name="T82" fmla="*/ 0 w 2013"/>
                    <a:gd name="T83" fmla="*/ 0 h 1112"/>
                    <a:gd name="T84" fmla="*/ 0 w 2013"/>
                    <a:gd name="T85" fmla="*/ 0 h 1112"/>
                    <a:gd name="T86" fmla="*/ 0 w 2013"/>
                    <a:gd name="T87" fmla="*/ 0 h 1112"/>
                    <a:gd name="T88" fmla="*/ 0 w 2013"/>
                    <a:gd name="T89" fmla="*/ 0 h 1112"/>
                    <a:gd name="T90" fmla="*/ 0 w 2013"/>
                    <a:gd name="T91" fmla="*/ 0 h 1112"/>
                    <a:gd name="T92" fmla="*/ 0 w 2013"/>
                    <a:gd name="T93" fmla="*/ 0 h 1112"/>
                    <a:gd name="T94" fmla="*/ 0 w 2013"/>
                    <a:gd name="T95" fmla="*/ 0 h 1112"/>
                    <a:gd name="T96" fmla="*/ 0 w 2013"/>
                    <a:gd name="T97" fmla="*/ 0 h 1112"/>
                    <a:gd name="T98" fmla="*/ 0 w 2013"/>
                    <a:gd name="T99" fmla="*/ 0 h 1112"/>
                    <a:gd name="T100" fmla="*/ 0 w 2013"/>
                    <a:gd name="T101" fmla="*/ 0 h 1112"/>
                    <a:gd name="T102" fmla="*/ 0 w 2013"/>
                    <a:gd name="T103" fmla="*/ 0 h 1112"/>
                    <a:gd name="T104" fmla="*/ 0 w 2013"/>
                    <a:gd name="T105" fmla="*/ 0 h 1112"/>
                    <a:gd name="T106" fmla="*/ 0 w 2013"/>
                    <a:gd name="T107" fmla="*/ 0 h 1112"/>
                    <a:gd name="T108" fmla="*/ 0 w 2013"/>
                    <a:gd name="T109" fmla="*/ 0 h 1112"/>
                    <a:gd name="T110" fmla="*/ 0 w 2013"/>
                    <a:gd name="T111" fmla="*/ 0 h 1112"/>
                    <a:gd name="T112" fmla="*/ 0 w 2013"/>
                    <a:gd name="T113" fmla="*/ 0 h 1112"/>
                    <a:gd name="T114" fmla="*/ 0 w 2013"/>
                    <a:gd name="T115" fmla="*/ 0 h 1112"/>
                    <a:gd name="T116" fmla="*/ 0 w 2013"/>
                    <a:gd name="T117" fmla="*/ 0 h 1112"/>
                    <a:gd name="T118" fmla="*/ 0 w 2013"/>
                    <a:gd name="T119" fmla="*/ 0 h 1112"/>
                    <a:gd name="T120" fmla="*/ 0 w 2013"/>
                    <a:gd name="T121" fmla="*/ 0 h 1112"/>
                    <a:gd name="T122" fmla="*/ 0 w 2013"/>
                    <a:gd name="T123" fmla="*/ 0 h 1112"/>
                    <a:gd name="T124" fmla="*/ 0 w 2013"/>
                    <a:gd name="T125" fmla="*/ 0 h 11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13"/>
                    <a:gd name="T190" fmla="*/ 0 h 1112"/>
                    <a:gd name="T191" fmla="*/ 2013 w 2013"/>
                    <a:gd name="T192" fmla="*/ 1112 h 11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13" h="1112">
                      <a:moveTo>
                        <a:pt x="1745" y="696"/>
                      </a:moveTo>
                      <a:lnTo>
                        <a:pt x="1730" y="692"/>
                      </a:lnTo>
                      <a:lnTo>
                        <a:pt x="1712" y="690"/>
                      </a:lnTo>
                      <a:lnTo>
                        <a:pt x="1691" y="689"/>
                      </a:lnTo>
                      <a:lnTo>
                        <a:pt x="1667" y="689"/>
                      </a:lnTo>
                      <a:lnTo>
                        <a:pt x="1642" y="690"/>
                      </a:lnTo>
                      <a:lnTo>
                        <a:pt x="1616" y="691"/>
                      </a:lnTo>
                      <a:lnTo>
                        <a:pt x="1590" y="693"/>
                      </a:lnTo>
                      <a:lnTo>
                        <a:pt x="1564" y="696"/>
                      </a:lnTo>
                      <a:lnTo>
                        <a:pt x="1539" y="698"/>
                      </a:lnTo>
                      <a:lnTo>
                        <a:pt x="1515" y="700"/>
                      </a:lnTo>
                      <a:lnTo>
                        <a:pt x="1493" y="703"/>
                      </a:lnTo>
                      <a:lnTo>
                        <a:pt x="1473" y="705"/>
                      </a:lnTo>
                      <a:lnTo>
                        <a:pt x="1457" y="707"/>
                      </a:lnTo>
                      <a:lnTo>
                        <a:pt x="1445" y="709"/>
                      </a:lnTo>
                      <a:lnTo>
                        <a:pt x="1437" y="710"/>
                      </a:lnTo>
                      <a:lnTo>
                        <a:pt x="1434" y="711"/>
                      </a:lnTo>
                      <a:lnTo>
                        <a:pt x="1436" y="710"/>
                      </a:lnTo>
                      <a:lnTo>
                        <a:pt x="1442" y="707"/>
                      </a:lnTo>
                      <a:lnTo>
                        <a:pt x="1451" y="702"/>
                      </a:lnTo>
                      <a:lnTo>
                        <a:pt x="1463" y="697"/>
                      </a:lnTo>
                      <a:lnTo>
                        <a:pt x="1477" y="690"/>
                      </a:lnTo>
                      <a:lnTo>
                        <a:pt x="1494" y="682"/>
                      </a:lnTo>
                      <a:lnTo>
                        <a:pt x="1512" y="674"/>
                      </a:lnTo>
                      <a:lnTo>
                        <a:pt x="1531" y="665"/>
                      </a:lnTo>
                      <a:lnTo>
                        <a:pt x="1552" y="656"/>
                      </a:lnTo>
                      <a:lnTo>
                        <a:pt x="1573" y="647"/>
                      </a:lnTo>
                      <a:lnTo>
                        <a:pt x="1595" y="639"/>
                      </a:lnTo>
                      <a:lnTo>
                        <a:pt x="1616" y="630"/>
                      </a:lnTo>
                      <a:lnTo>
                        <a:pt x="1637" y="622"/>
                      </a:lnTo>
                      <a:lnTo>
                        <a:pt x="1657" y="615"/>
                      </a:lnTo>
                      <a:lnTo>
                        <a:pt x="1676" y="610"/>
                      </a:lnTo>
                      <a:lnTo>
                        <a:pt x="1695" y="606"/>
                      </a:lnTo>
                      <a:lnTo>
                        <a:pt x="1706" y="604"/>
                      </a:lnTo>
                      <a:lnTo>
                        <a:pt x="1720" y="604"/>
                      </a:lnTo>
                      <a:lnTo>
                        <a:pt x="1735" y="605"/>
                      </a:lnTo>
                      <a:lnTo>
                        <a:pt x="1752" y="607"/>
                      </a:lnTo>
                      <a:lnTo>
                        <a:pt x="1770" y="610"/>
                      </a:lnTo>
                      <a:lnTo>
                        <a:pt x="1789" y="614"/>
                      </a:lnTo>
                      <a:lnTo>
                        <a:pt x="1809" y="619"/>
                      </a:lnTo>
                      <a:lnTo>
                        <a:pt x="1829" y="624"/>
                      </a:lnTo>
                      <a:lnTo>
                        <a:pt x="1850" y="631"/>
                      </a:lnTo>
                      <a:lnTo>
                        <a:pt x="1872" y="638"/>
                      </a:lnTo>
                      <a:lnTo>
                        <a:pt x="1893" y="645"/>
                      </a:lnTo>
                      <a:lnTo>
                        <a:pt x="1914" y="652"/>
                      </a:lnTo>
                      <a:lnTo>
                        <a:pt x="1935" y="659"/>
                      </a:lnTo>
                      <a:lnTo>
                        <a:pt x="1957" y="666"/>
                      </a:lnTo>
                      <a:lnTo>
                        <a:pt x="1977" y="673"/>
                      </a:lnTo>
                      <a:lnTo>
                        <a:pt x="1996" y="681"/>
                      </a:lnTo>
                      <a:lnTo>
                        <a:pt x="1996" y="676"/>
                      </a:lnTo>
                      <a:lnTo>
                        <a:pt x="1997" y="671"/>
                      </a:lnTo>
                      <a:lnTo>
                        <a:pt x="1997" y="667"/>
                      </a:lnTo>
                      <a:lnTo>
                        <a:pt x="1998" y="662"/>
                      </a:lnTo>
                      <a:lnTo>
                        <a:pt x="1999" y="657"/>
                      </a:lnTo>
                      <a:lnTo>
                        <a:pt x="2000" y="653"/>
                      </a:lnTo>
                      <a:lnTo>
                        <a:pt x="2001" y="648"/>
                      </a:lnTo>
                      <a:lnTo>
                        <a:pt x="2002" y="644"/>
                      </a:lnTo>
                      <a:lnTo>
                        <a:pt x="2003" y="639"/>
                      </a:lnTo>
                      <a:lnTo>
                        <a:pt x="2004" y="635"/>
                      </a:lnTo>
                      <a:lnTo>
                        <a:pt x="2006" y="631"/>
                      </a:lnTo>
                      <a:lnTo>
                        <a:pt x="2007" y="625"/>
                      </a:lnTo>
                      <a:lnTo>
                        <a:pt x="2008" y="621"/>
                      </a:lnTo>
                      <a:lnTo>
                        <a:pt x="2010" y="617"/>
                      </a:lnTo>
                      <a:lnTo>
                        <a:pt x="2011" y="613"/>
                      </a:lnTo>
                      <a:lnTo>
                        <a:pt x="2013" y="609"/>
                      </a:lnTo>
                      <a:lnTo>
                        <a:pt x="1988" y="593"/>
                      </a:lnTo>
                      <a:lnTo>
                        <a:pt x="1963" y="579"/>
                      </a:lnTo>
                      <a:lnTo>
                        <a:pt x="1935" y="564"/>
                      </a:lnTo>
                      <a:lnTo>
                        <a:pt x="1909" y="550"/>
                      </a:lnTo>
                      <a:lnTo>
                        <a:pt x="1882" y="536"/>
                      </a:lnTo>
                      <a:lnTo>
                        <a:pt x="1855" y="523"/>
                      </a:lnTo>
                      <a:lnTo>
                        <a:pt x="1829" y="511"/>
                      </a:lnTo>
                      <a:lnTo>
                        <a:pt x="1804" y="499"/>
                      </a:lnTo>
                      <a:lnTo>
                        <a:pt x="1779" y="488"/>
                      </a:lnTo>
                      <a:lnTo>
                        <a:pt x="1757" y="478"/>
                      </a:lnTo>
                      <a:lnTo>
                        <a:pt x="1736" y="469"/>
                      </a:lnTo>
                      <a:lnTo>
                        <a:pt x="1717" y="462"/>
                      </a:lnTo>
                      <a:lnTo>
                        <a:pt x="1700" y="455"/>
                      </a:lnTo>
                      <a:lnTo>
                        <a:pt x="1686" y="450"/>
                      </a:lnTo>
                      <a:lnTo>
                        <a:pt x="1675" y="446"/>
                      </a:lnTo>
                      <a:lnTo>
                        <a:pt x="1668" y="444"/>
                      </a:lnTo>
                      <a:lnTo>
                        <a:pt x="1649" y="443"/>
                      </a:lnTo>
                      <a:lnTo>
                        <a:pt x="1626" y="444"/>
                      </a:lnTo>
                      <a:lnTo>
                        <a:pt x="1600" y="447"/>
                      </a:lnTo>
                      <a:lnTo>
                        <a:pt x="1570" y="451"/>
                      </a:lnTo>
                      <a:lnTo>
                        <a:pt x="1538" y="457"/>
                      </a:lnTo>
                      <a:lnTo>
                        <a:pt x="1504" y="463"/>
                      </a:lnTo>
                      <a:lnTo>
                        <a:pt x="1469" y="471"/>
                      </a:lnTo>
                      <a:lnTo>
                        <a:pt x="1433" y="479"/>
                      </a:lnTo>
                      <a:lnTo>
                        <a:pt x="1398" y="487"/>
                      </a:lnTo>
                      <a:lnTo>
                        <a:pt x="1363" y="496"/>
                      </a:lnTo>
                      <a:lnTo>
                        <a:pt x="1330" y="504"/>
                      </a:lnTo>
                      <a:lnTo>
                        <a:pt x="1298" y="512"/>
                      </a:lnTo>
                      <a:lnTo>
                        <a:pt x="1270" y="520"/>
                      </a:lnTo>
                      <a:lnTo>
                        <a:pt x="1244" y="527"/>
                      </a:lnTo>
                      <a:lnTo>
                        <a:pt x="1223" y="533"/>
                      </a:lnTo>
                      <a:lnTo>
                        <a:pt x="1206" y="538"/>
                      </a:lnTo>
                      <a:lnTo>
                        <a:pt x="1199" y="534"/>
                      </a:lnTo>
                      <a:lnTo>
                        <a:pt x="1188" y="529"/>
                      </a:lnTo>
                      <a:lnTo>
                        <a:pt x="1170" y="521"/>
                      </a:lnTo>
                      <a:lnTo>
                        <a:pt x="1150" y="511"/>
                      </a:lnTo>
                      <a:lnTo>
                        <a:pt x="1126" y="500"/>
                      </a:lnTo>
                      <a:lnTo>
                        <a:pt x="1100" y="488"/>
                      </a:lnTo>
                      <a:lnTo>
                        <a:pt x="1071" y="475"/>
                      </a:lnTo>
                      <a:lnTo>
                        <a:pt x="1042" y="462"/>
                      </a:lnTo>
                      <a:lnTo>
                        <a:pt x="1011" y="448"/>
                      </a:lnTo>
                      <a:lnTo>
                        <a:pt x="981" y="435"/>
                      </a:lnTo>
                      <a:lnTo>
                        <a:pt x="952" y="423"/>
                      </a:lnTo>
                      <a:lnTo>
                        <a:pt x="923" y="411"/>
                      </a:lnTo>
                      <a:lnTo>
                        <a:pt x="896" y="401"/>
                      </a:lnTo>
                      <a:lnTo>
                        <a:pt x="873" y="393"/>
                      </a:lnTo>
                      <a:lnTo>
                        <a:pt x="853" y="387"/>
                      </a:lnTo>
                      <a:lnTo>
                        <a:pt x="838" y="384"/>
                      </a:lnTo>
                      <a:lnTo>
                        <a:pt x="840" y="383"/>
                      </a:lnTo>
                      <a:lnTo>
                        <a:pt x="846" y="383"/>
                      </a:lnTo>
                      <a:lnTo>
                        <a:pt x="856" y="382"/>
                      </a:lnTo>
                      <a:lnTo>
                        <a:pt x="869" y="381"/>
                      </a:lnTo>
                      <a:lnTo>
                        <a:pt x="885" y="379"/>
                      </a:lnTo>
                      <a:lnTo>
                        <a:pt x="903" y="376"/>
                      </a:lnTo>
                      <a:lnTo>
                        <a:pt x="922" y="372"/>
                      </a:lnTo>
                      <a:lnTo>
                        <a:pt x="945" y="367"/>
                      </a:lnTo>
                      <a:lnTo>
                        <a:pt x="967" y="360"/>
                      </a:lnTo>
                      <a:lnTo>
                        <a:pt x="989" y="353"/>
                      </a:lnTo>
                      <a:lnTo>
                        <a:pt x="1012" y="343"/>
                      </a:lnTo>
                      <a:lnTo>
                        <a:pt x="1034" y="332"/>
                      </a:lnTo>
                      <a:lnTo>
                        <a:pt x="1055" y="318"/>
                      </a:lnTo>
                      <a:lnTo>
                        <a:pt x="1075" y="303"/>
                      </a:lnTo>
                      <a:lnTo>
                        <a:pt x="1093" y="286"/>
                      </a:lnTo>
                      <a:lnTo>
                        <a:pt x="1109" y="267"/>
                      </a:lnTo>
                      <a:lnTo>
                        <a:pt x="1122" y="247"/>
                      </a:lnTo>
                      <a:lnTo>
                        <a:pt x="1134" y="229"/>
                      </a:lnTo>
                      <a:lnTo>
                        <a:pt x="1144" y="214"/>
                      </a:lnTo>
                      <a:lnTo>
                        <a:pt x="1153" y="200"/>
                      </a:lnTo>
                      <a:lnTo>
                        <a:pt x="1160" y="187"/>
                      </a:lnTo>
                      <a:lnTo>
                        <a:pt x="1167" y="177"/>
                      </a:lnTo>
                      <a:lnTo>
                        <a:pt x="1172" y="168"/>
                      </a:lnTo>
                      <a:lnTo>
                        <a:pt x="1176" y="160"/>
                      </a:lnTo>
                      <a:lnTo>
                        <a:pt x="1179" y="153"/>
                      </a:lnTo>
                      <a:lnTo>
                        <a:pt x="1182" y="148"/>
                      </a:lnTo>
                      <a:lnTo>
                        <a:pt x="1184" y="144"/>
                      </a:lnTo>
                      <a:lnTo>
                        <a:pt x="1185" y="141"/>
                      </a:lnTo>
                      <a:lnTo>
                        <a:pt x="1186" y="138"/>
                      </a:lnTo>
                      <a:lnTo>
                        <a:pt x="1186" y="137"/>
                      </a:lnTo>
                      <a:lnTo>
                        <a:pt x="1186" y="136"/>
                      </a:lnTo>
                      <a:lnTo>
                        <a:pt x="1187" y="136"/>
                      </a:lnTo>
                      <a:lnTo>
                        <a:pt x="1149" y="133"/>
                      </a:lnTo>
                      <a:lnTo>
                        <a:pt x="1154" y="131"/>
                      </a:lnTo>
                      <a:lnTo>
                        <a:pt x="1160" y="129"/>
                      </a:lnTo>
                      <a:lnTo>
                        <a:pt x="1165" y="127"/>
                      </a:lnTo>
                      <a:lnTo>
                        <a:pt x="1170" y="125"/>
                      </a:lnTo>
                      <a:lnTo>
                        <a:pt x="1175" y="123"/>
                      </a:lnTo>
                      <a:lnTo>
                        <a:pt x="1180" y="121"/>
                      </a:lnTo>
                      <a:lnTo>
                        <a:pt x="1185" y="119"/>
                      </a:lnTo>
                      <a:lnTo>
                        <a:pt x="1189" y="118"/>
                      </a:lnTo>
                      <a:lnTo>
                        <a:pt x="1193" y="116"/>
                      </a:lnTo>
                      <a:lnTo>
                        <a:pt x="1196" y="114"/>
                      </a:lnTo>
                      <a:lnTo>
                        <a:pt x="1199" y="113"/>
                      </a:lnTo>
                      <a:lnTo>
                        <a:pt x="1202" y="112"/>
                      </a:lnTo>
                      <a:lnTo>
                        <a:pt x="1204" y="111"/>
                      </a:lnTo>
                      <a:lnTo>
                        <a:pt x="1205" y="110"/>
                      </a:lnTo>
                      <a:lnTo>
                        <a:pt x="1206" y="110"/>
                      </a:lnTo>
                      <a:lnTo>
                        <a:pt x="1207" y="110"/>
                      </a:lnTo>
                      <a:lnTo>
                        <a:pt x="1106" y="1"/>
                      </a:lnTo>
                      <a:lnTo>
                        <a:pt x="1105" y="0"/>
                      </a:lnTo>
                      <a:lnTo>
                        <a:pt x="1104" y="0"/>
                      </a:lnTo>
                      <a:lnTo>
                        <a:pt x="1102" y="0"/>
                      </a:lnTo>
                      <a:lnTo>
                        <a:pt x="1100" y="0"/>
                      </a:lnTo>
                      <a:lnTo>
                        <a:pt x="1097" y="0"/>
                      </a:lnTo>
                      <a:lnTo>
                        <a:pt x="1094" y="0"/>
                      </a:lnTo>
                      <a:lnTo>
                        <a:pt x="1090" y="0"/>
                      </a:lnTo>
                      <a:lnTo>
                        <a:pt x="1086" y="0"/>
                      </a:lnTo>
                      <a:lnTo>
                        <a:pt x="1081" y="1"/>
                      </a:lnTo>
                      <a:lnTo>
                        <a:pt x="1076" y="1"/>
                      </a:lnTo>
                      <a:lnTo>
                        <a:pt x="1071" y="1"/>
                      </a:lnTo>
                      <a:lnTo>
                        <a:pt x="1066" y="2"/>
                      </a:lnTo>
                      <a:lnTo>
                        <a:pt x="1061" y="3"/>
                      </a:lnTo>
                      <a:lnTo>
                        <a:pt x="1056" y="4"/>
                      </a:lnTo>
                      <a:lnTo>
                        <a:pt x="1051" y="6"/>
                      </a:lnTo>
                      <a:lnTo>
                        <a:pt x="1046" y="8"/>
                      </a:lnTo>
                      <a:lnTo>
                        <a:pt x="1040" y="9"/>
                      </a:lnTo>
                      <a:lnTo>
                        <a:pt x="1035" y="11"/>
                      </a:lnTo>
                      <a:lnTo>
                        <a:pt x="1029" y="13"/>
                      </a:lnTo>
                      <a:lnTo>
                        <a:pt x="1024" y="15"/>
                      </a:lnTo>
                      <a:lnTo>
                        <a:pt x="1018" y="18"/>
                      </a:lnTo>
                      <a:lnTo>
                        <a:pt x="1013" y="21"/>
                      </a:lnTo>
                      <a:lnTo>
                        <a:pt x="1008" y="23"/>
                      </a:lnTo>
                      <a:lnTo>
                        <a:pt x="1004" y="25"/>
                      </a:lnTo>
                      <a:lnTo>
                        <a:pt x="1000" y="28"/>
                      </a:lnTo>
                      <a:lnTo>
                        <a:pt x="997" y="31"/>
                      </a:lnTo>
                      <a:lnTo>
                        <a:pt x="994" y="33"/>
                      </a:lnTo>
                      <a:lnTo>
                        <a:pt x="993" y="36"/>
                      </a:lnTo>
                      <a:lnTo>
                        <a:pt x="992" y="39"/>
                      </a:lnTo>
                      <a:lnTo>
                        <a:pt x="993" y="42"/>
                      </a:lnTo>
                      <a:lnTo>
                        <a:pt x="995" y="45"/>
                      </a:lnTo>
                      <a:lnTo>
                        <a:pt x="999" y="48"/>
                      </a:lnTo>
                      <a:lnTo>
                        <a:pt x="1000" y="50"/>
                      </a:lnTo>
                      <a:lnTo>
                        <a:pt x="1003" y="52"/>
                      </a:lnTo>
                      <a:lnTo>
                        <a:pt x="1006" y="55"/>
                      </a:lnTo>
                      <a:lnTo>
                        <a:pt x="1009" y="59"/>
                      </a:lnTo>
                      <a:lnTo>
                        <a:pt x="1013" y="64"/>
                      </a:lnTo>
                      <a:lnTo>
                        <a:pt x="1018" y="69"/>
                      </a:lnTo>
                      <a:lnTo>
                        <a:pt x="1023" y="74"/>
                      </a:lnTo>
                      <a:lnTo>
                        <a:pt x="1028" y="80"/>
                      </a:lnTo>
                      <a:lnTo>
                        <a:pt x="1033" y="86"/>
                      </a:lnTo>
                      <a:lnTo>
                        <a:pt x="1038" y="92"/>
                      </a:lnTo>
                      <a:lnTo>
                        <a:pt x="1043" y="97"/>
                      </a:lnTo>
                      <a:lnTo>
                        <a:pt x="1048" y="103"/>
                      </a:lnTo>
                      <a:lnTo>
                        <a:pt x="1052" y="108"/>
                      </a:lnTo>
                      <a:lnTo>
                        <a:pt x="1056" y="113"/>
                      </a:lnTo>
                      <a:lnTo>
                        <a:pt x="1060" y="118"/>
                      </a:lnTo>
                      <a:lnTo>
                        <a:pt x="1062" y="121"/>
                      </a:lnTo>
                      <a:lnTo>
                        <a:pt x="1064" y="123"/>
                      </a:lnTo>
                      <a:lnTo>
                        <a:pt x="1067" y="126"/>
                      </a:lnTo>
                      <a:lnTo>
                        <a:pt x="1069" y="128"/>
                      </a:lnTo>
                      <a:lnTo>
                        <a:pt x="1071" y="130"/>
                      </a:lnTo>
                      <a:lnTo>
                        <a:pt x="1073" y="132"/>
                      </a:lnTo>
                      <a:lnTo>
                        <a:pt x="1075" y="134"/>
                      </a:lnTo>
                      <a:lnTo>
                        <a:pt x="1077" y="135"/>
                      </a:lnTo>
                      <a:lnTo>
                        <a:pt x="1079" y="136"/>
                      </a:lnTo>
                      <a:lnTo>
                        <a:pt x="1081" y="137"/>
                      </a:lnTo>
                      <a:lnTo>
                        <a:pt x="1083" y="138"/>
                      </a:lnTo>
                      <a:lnTo>
                        <a:pt x="1086" y="138"/>
                      </a:lnTo>
                      <a:lnTo>
                        <a:pt x="1088" y="139"/>
                      </a:lnTo>
                      <a:lnTo>
                        <a:pt x="1091" y="139"/>
                      </a:lnTo>
                      <a:lnTo>
                        <a:pt x="1094" y="139"/>
                      </a:lnTo>
                      <a:lnTo>
                        <a:pt x="1098" y="140"/>
                      </a:lnTo>
                      <a:lnTo>
                        <a:pt x="1091" y="147"/>
                      </a:lnTo>
                      <a:lnTo>
                        <a:pt x="1083" y="155"/>
                      </a:lnTo>
                      <a:lnTo>
                        <a:pt x="1073" y="165"/>
                      </a:lnTo>
                      <a:lnTo>
                        <a:pt x="1062" y="175"/>
                      </a:lnTo>
                      <a:lnTo>
                        <a:pt x="1049" y="186"/>
                      </a:lnTo>
                      <a:lnTo>
                        <a:pt x="1034" y="198"/>
                      </a:lnTo>
                      <a:lnTo>
                        <a:pt x="1017" y="210"/>
                      </a:lnTo>
                      <a:lnTo>
                        <a:pt x="999" y="222"/>
                      </a:lnTo>
                      <a:lnTo>
                        <a:pt x="979" y="233"/>
                      </a:lnTo>
                      <a:lnTo>
                        <a:pt x="958" y="244"/>
                      </a:lnTo>
                      <a:lnTo>
                        <a:pt x="935" y="255"/>
                      </a:lnTo>
                      <a:lnTo>
                        <a:pt x="909" y="265"/>
                      </a:lnTo>
                      <a:lnTo>
                        <a:pt x="882" y="273"/>
                      </a:lnTo>
                      <a:lnTo>
                        <a:pt x="854" y="280"/>
                      </a:lnTo>
                      <a:lnTo>
                        <a:pt x="825" y="286"/>
                      </a:lnTo>
                      <a:lnTo>
                        <a:pt x="794" y="290"/>
                      </a:lnTo>
                      <a:lnTo>
                        <a:pt x="757" y="293"/>
                      </a:lnTo>
                      <a:lnTo>
                        <a:pt x="724" y="296"/>
                      </a:lnTo>
                      <a:lnTo>
                        <a:pt x="694" y="299"/>
                      </a:lnTo>
                      <a:lnTo>
                        <a:pt x="666" y="302"/>
                      </a:lnTo>
                      <a:lnTo>
                        <a:pt x="642" y="305"/>
                      </a:lnTo>
                      <a:lnTo>
                        <a:pt x="621" y="308"/>
                      </a:lnTo>
                      <a:lnTo>
                        <a:pt x="602" y="311"/>
                      </a:lnTo>
                      <a:lnTo>
                        <a:pt x="586" y="314"/>
                      </a:lnTo>
                      <a:lnTo>
                        <a:pt x="572" y="317"/>
                      </a:lnTo>
                      <a:lnTo>
                        <a:pt x="560" y="320"/>
                      </a:lnTo>
                      <a:lnTo>
                        <a:pt x="549" y="325"/>
                      </a:lnTo>
                      <a:lnTo>
                        <a:pt x="540" y="328"/>
                      </a:lnTo>
                      <a:lnTo>
                        <a:pt x="532" y="331"/>
                      </a:lnTo>
                      <a:lnTo>
                        <a:pt x="526" y="335"/>
                      </a:lnTo>
                      <a:lnTo>
                        <a:pt x="520" y="338"/>
                      </a:lnTo>
                      <a:lnTo>
                        <a:pt x="516" y="342"/>
                      </a:lnTo>
                      <a:lnTo>
                        <a:pt x="513" y="344"/>
                      </a:lnTo>
                      <a:lnTo>
                        <a:pt x="509" y="347"/>
                      </a:lnTo>
                      <a:lnTo>
                        <a:pt x="506" y="350"/>
                      </a:lnTo>
                      <a:lnTo>
                        <a:pt x="502" y="354"/>
                      </a:lnTo>
                      <a:lnTo>
                        <a:pt x="497" y="358"/>
                      </a:lnTo>
                      <a:lnTo>
                        <a:pt x="493" y="362"/>
                      </a:lnTo>
                      <a:lnTo>
                        <a:pt x="488" y="367"/>
                      </a:lnTo>
                      <a:lnTo>
                        <a:pt x="483" y="372"/>
                      </a:lnTo>
                      <a:lnTo>
                        <a:pt x="478" y="377"/>
                      </a:lnTo>
                      <a:lnTo>
                        <a:pt x="472" y="383"/>
                      </a:lnTo>
                      <a:lnTo>
                        <a:pt x="467" y="388"/>
                      </a:lnTo>
                      <a:lnTo>
                        <a:pt x="461" y="394"/>
                      </a:lnTo>
                      <a:lnTo>
                        <a:pt x="456" y="400"/>
                      </a:lnTo>
                      <a:lnTo>
                        <a:pt x="450" y="406"/>
                      </a:lnTo>
                      <a:lnTo>
                        <a:pt x="444" y="412"/>
                      </a:lnTo>
                      <a:lnTo>
                        <a:pt x="439" y="419"/>
                      </a:lnTo>
                      <a:lnTo>
                        <a:pt x="533" y="420"/>
                      </a:lnTo>
                      <a:lnTo>
                        <a:pt x="618" y="423"/>
                      </a:lnTo>
                      <a:lnTo>
                        <a:pt x="695" y="428"/>
                      </a:lnTo>
                      <a:lnTo>
                        <a:pt x="762" y="434"/>
                      </a:lnTo>
                      <a:lnTo>
                        <a:pt x="820" y="442"/>
                      </a:lnTo>
                      <a:lnTo>
                        <a:pt x="872" y="450"/>
                      </a:lnTo>
                      <a:lnTo>
                        <a:pt x="915" y="459"/>
                      </a:lnTo>
                      <a:lnTo>
                        <a:pt x="954" y="468"/>
                      </a:lnTo>
                      <a:lnTo>
                        <a:pt x="985" y="477"/>
                      </a:lnTo>
                      <a:lnTo>
                        <a:pt x="1010" y="486"/>
                      </a:lnTo>
                      <a:lnTo>
                        <a:pt x="1030" y="494"/>
                      </a:lnTo>
                      <a:lnTo>
                        <a:pt x="1045" y="501"/>
                      </a:lnTo>
                      <a:lnTo>
                        <a:pt x="1056" y="508"/>
                      </a:lnTo>
                      <a:lnTo>
                        <a:pt x="1063" y="512"/>
                      </a:lnTo>
                      <a:lnTo>
                        <a:pt x="1067" y="515"/>
                      </a:lnTo>
                      <a:lnTo>
                        <a:pt x="1069" y="517"/>
                      </a:lnTo>
                      <a:lnTo>
                        <a:pt x="1068" y="516"/>
                      </a:lnTo>
                      <a:lnTo>
                        <a:pt x="1066" y="516"/>
                      </a:lnTo>
                      <a:lnTo>
                        <a:pt x="1065" y="515"/>
                      </a:lnTo>
                      <a:lnTo>
                        <a:pt x="1063" y="514"/>
                      </a:lnTo>
                      <a:lnTo>
                        <a:pt x="1060" y="513"/>
                      </a:lnTo>
                      <a:lnTo>
                        <a:pt x="1056" y="512"/>
                      </a:lnTo>
                      <a:lnTo>
                        <a:pt x="1052" y="510"/>
                      </a:lnTo>
                      <a:lnTo>
                        <a:pt x="1047" y="508"/>
                      </a:lnTo>
                      <a:lnTo>
                        <a:pt x="1042" y="506"/>
                      </a:lnTo>
                      <a:lnTo>
                        <a:pt x="1036" y="504"/>
                      </a:lnTo>
                      <a:lnTo>
                        <a:pt x="1028" y="502"/>
                      </a:lnTo>
                      <a:lnTo>
                        <a:pt x="1021" y="499"/>
                      </a:lnTo>
                      <a:lnTo>
                        <a:pt x="1012" y="496"/>
                      </a:lnTo>
                      <a:lnTo>
                        <a:pt x="1002" y="493"/>
                      </a:lnTo>
                      <a:lnTo>
                        <a:pt x="992" y="490"/>
                      </a:lnTo>
                      <a:lnTo>
                        <a:pt x="957" y="479"/>
                      </a:lnTo>
                      <a:lnTo>
                        <a:pt x="920" y="470"/>
                      </a:lnTo>
                      <a:lnTo>
                        <a:pt x="881" y="462"/>
                      </a:lnTo>
                      <a:lnTo>
                        <a:pt x="841" y="456"/>
                      </a:lnTo>
                      <a:lnTo>
                        <a:pt x="799" y="450"/>
                      </a:lnTo>
                      <a:lnTo>
                        <a:pt x="757" y="446"/>
                      </a:lnTo>
                      <a:lnTo>
                        <a:pt x="715" y="442"/>
                      </a:lnTo>
                      <a:lnTo>
                        <a:pt x="674" y="439"/>
                      </a:lnTo>
                      <a:lnTo>
                        <a:pt x="633" y="437"/>
                      </a:lnTo>
                      <a:lnTo>
                        <a:pt x="594" y="435"/>
                      </a:lnTo>
                      <a:lnTo>
                        <a:pt x="557" y="434"/>
                      </a:lnTo>
                      <a:lnTo>
                        <a:pt x="523" y="434"/>
                      </a:lnTo>
                      <a:lnTo>
                        <a:pt x="492" y="434"/>
                      </a:lnTo>
                      <a:lnTo>
                        <a:pt x="465" y="434"/>
                      </a:lnTo>
                      <a:lnTo>
                        <a:pt x="442" y="434"/>
                      </a:lnTo>
                      <a:lnTo>
                        <a:pt x="424" y="435"/>
                      </a:lnTo>
                      <a:lnTo>
                        <a:pt x="418" y="439"/>
                      </a:lnTo>
                      <a:lnTo>
                        <a:pt x="414" y="444"/>
                      </a:lnTo>
                      <a:lnTo>
                        <a:pt x="410" y="449"/>
                      </a:lnTo>
                      <a:lnTo>
                        <a:pt x="406" y="454"/>
                      </a:lnTo>
                      <a:lnTo>
                        <a:pt x="402" y="458"/>
                      </a:lnTo>
                      <a:lnTo>
                        <a:pt x="398" y="462"/>
                      </a:lnTo>
                      <a:lnTo>
                        <a:pt x="395" y="466"/>
                      </a:lnTo>
                      <a:lnTo>
                        <a:pt x="392" y="469"/>
                      </a:lnTo>
                      <a:lnTo>
                        <a:pt x="389" y="472"/>
                      </a:lnTo>
                      <a:lnTo>
                        <a:pt x="386" y="475"/>
                      </a:lnTo>
                      <a:lnTo>
                        <a:pt x="384" y="478"/>
                      </a:lnTo>
                      <a:lnTo>
                        <a:pt x="382" y="480"/>
                      </a:lnTo>
                      <a:lnTo>
                        <a:pt x="381" y="481"/>
                      </a:lnTo>
                      <a:lnTo>
                        <a:pt x="379" y="483"/>
                      </a:lnTo>
                      <a:lnTo>
                        <a:pt x="379" y="484"/>
                      </a:lnTo>
                      <a:lnTo>
                        <a:pt x="384" y="483"/>
                      </a:lnTo>
                      <a:lnTo>
                        <a:pt x="400" y="483"/>
                      </a:lnTo>
                      <a:lnTo>
                        <a:pt x="426" y="482"/>
                      </a:lnTo>
                      <a:lnTo>
                        <a:pt x="459" y="481"/>
                      </a:lnTo>
                      <a:lnTo>
                        <a:pt x="500" y="481"/>
                      </a:lnTo>
                      <a:lnTo>
                        <a:pt x="548" y="481"/>
                      </a:lnTo>
                      <a:lnTo>
                        <a:pt x="601" y="482"/>
                      </a:lnTo>
                      <a:lnTo>
                        <a:pt x="658" y="483"/>
                      </a:lnTo>
                      <a:lnTo>
                        <a:pt x="720" y="486"/>
                      </a:lnTo>
                      <a:lnTo>
                        <a:pt x="784" y="489"/>
                      </a:lnTo>
                      <a:lnTo>
                        <a:pt x="849" y="494"/>
                      </a:lnTo>
                      <a:lnTo>
                        <a:pt x="915" y="501"/>
                      </a:lnTo>
                      <a:lnTo>
                        <a:pt x="982" y="509"/>
                      </a:lnTo>
                      <a:lnTo>
                        <a:pt x="1046" y="519"/>
                      </a:lnTo>
                      <a:lnTo>
                        <a:pt x="1108" y="532"/>
                      </a:lnTo>
                      <a:lnTo>
                        <a:pt x="1168" y="547"/>
                      </a:lnTo>
                      <a:lnTo>
                        <a:pt x="1185" y="549"/>
                      </a:lnTo>
                      <a:lnTo>
                        <a:pt x="1111" y="798"/>
                      </a:lnTo>
                      <a:lnTo>
                        <a:pt x="367" y="510"/>
                      </a:lnTo>
                      <a:lnTo>
                        <a:pt x="379" y="484"/>
                      </a:lnTo>
                      <a:lnTo>
                        <a:pt x="333" y="455"/>
                      </a:lnTo>
                      <a:lnTo>
                        <a:pt x="333" y="454"/>
                      </a:lnTo>
                      <a:lnTo>
                        <a:pt x="333" y="453"/>
                      </a:lnTo>
                      <a:lnTo>
                        <a:pt x="333" y="451"/>
                      </a:lnTo>
                      <a:lnTo>
                        <a:pt x="333" y="448"/>
                      </a:lnTo>
                      <a:lnTo>
                        <a:pt x="333" y="445"/>
                      </a:lnTo>
                      <a:lnTo>
                        <a:pt x="332" y="441"/>
                      </a:lnTo>
                      <a:lnTo>
                        <a:pt x="332" y="437"/>
                      </a:lnTo>
                      <a:lnTo>
                        <a:pt x="332" y="433"/>
                      </a:lnTo>
                      <a:lnTo>
                        <a:pt x="331" y="428"/>
                      </a:lnTo>
                      <a:lnTo>
                        <a:pt x="330" y="424"/>
                      </a:lnTo>
                      <a:lnTo>
                        <a:pt x="329" y="419"/>
                      </a:lnTo>
                      <a:lnTo>
                        <a:pt x="328" y="415"/>
                      </a:lnTo>
                      <a:lnTo>
                        <a:pt x="326" y="411"/>
                      </a:lnTo>
                      <a:lnTo>
                        <a:pt x="324" y="407"/>
                      </a:lnTo>
                      <a:lnTo>
                        <a:pt x="322" y="404"/>
                      </a:lnTo>
                      <a:lnTo>
                        <a:pt x="320" y="402"/>
                      </a:lnTo>
                      <a:lnTo>
                        <a:pt x="316" y="400"/>
                      </a:lnTo>
                      <a:lnTo>
                        <a:pt x="311" y="398"/>
                      </a:lnTo>
                      <a:lnTo>
                        <a:pt x="305" y="395"/>
                      </a:lnTo>
                      <a:lnTo>
                        <a:pt x="297" y="393"/>
                      </a:lnTo>
                      <a:lnTo>
                        <a:pt x="289" y="391"/>
                      </a:lnTo>
                      <a:lnTo>
                        <a:pt x="280" y="389"/>
                      </a:lnTo>
                      <a:lnTo>
                        <a:pt x="270" y="387"/>
                      </a:lnTo>
                      <a:lnTo>
                        <a:pt x="260" y="385"/>
                      </a:lnTo>
                      <a:lnTo>
                        <a:pt x="251" y="383"/>
                      </a:lnTo>
                      <a:lnTo>
                        <a:pt x="241" y="382"/>
                      </a:lnTo>
                      <a:lnTo>
                        <a:pt x="232" y="380"/>
                      </a:lnTo>
                      <a:lnTo>
                        <a:pt x="223" y="379"/>
                      </a:lnTo>
                      <a:lnTo>
                        <a:pt x="216" y="377"/>
                      </a:lnTo>
                      <a:lnTo>
                        <a:pt x="209" y="376"/>
                      </a:lnTo>
                      <a:lnTo>
                        <a:pt x="204" y="376"/>
                      </a:lnTo>
                      <a:lnTo>
                        <a:pt x="201" y="376"/>
                      </a:lnTo>
                      <a:lnTo>
                        <a:pt x="197" y="376"/>
                      </a:lnTo>
                      <a:lnTo>
                        <a:pt x="194" y="376"/>
                      </a:lnTo>
                      <a:lnTo>
                        <a:pt x="189" y="376"/>
                      </a:lnTo>
                      <a:lnTo>
                        <a:pt x="185" y="376"/>
                      </a:lnTo>
                      <a:lnTo>
                        <a:pt x="180" y="376"/>
                      </a:lnTo>
                      <a:lnTo>
                        <a:pt x="175" y="376"/>
                      </a:lnTo>
                      <a:lnTo>
                        <a:pt x="170" y="376"/>
                      </a:lnTo>
                      <a:lnTo>
                        <a:pt x="164" y="377"/>
                      </a:lnTo>
                      <a:lnTo>
                        <a:pt x="159" y="377"/>
                      </a:lnTo>
                      <a:lnTo>
                        <a:pt x="155" y="377"/>
                      </a:lnTo>
                      <a:lnTo>
                        <a:pt x="150" y="377"/>
                      </a:lnTo>
                      <a:lnTo>
                        <a:pt x="147" y="377"/>
                      </a:lnTo>
                      <a:lnTo>
                        <a:pt x="144" y="377"/>
                      </a:lnTo>
                      <a:lnTo>
                        <a:pt x="141" y="377"/>
                      </a:lnTo>
                      <a:lnTo>
                        <a:pt x="140" y="377"/>
                      </a:lnTo>
                      <a:lnTo>
                        <a:pt x="140" y="378"/>
                      </a:lnTo>
                      <a:lnTo>
                        <a:pt x="137" y="381"/>
                      </a:lnTo>
                      <a:lnTo>
                        <a:pt x="135" y="385"/>
                      </a:lnTo>
                      <a:lnTo>
                        <a:pt x="133" y="389"/>
                      </a:lnTo>
                      <a:lnTo>
                        <a:pt x="133" y="394"/>
                      </a:lnTo>
                      <a:lnTo>
                        <a:pt x="135" y="400"/>
                      </a:lnTo>
                      <a:lnTo>
                        <a:pt x="138" y="406"/>
                      </a:lnTo>
                      <a:lnTo>
                        <a:pt x="143" y="413"/>
                      </a:lnTo>
                      <a:lnTo>
                        <a:pt x="150" y="421"/>
                      </a:lnTo>
                      <a:lnTo>
                        <a:pt x="160" y="428"/>
                      </a:lnTo>
                      <a:lnTo>
                        <a:pt x="173" y="437"/>
                      </a:lnTo>
                      <a:lnTo>
                        <a:pt x="188" y="446"/>
                      </a:lnTo>
                      <a:lnTo>
                        <a:pt x="207" y="456"/>
                      </a:lnTo>
                      <a:lnTo>
                        <a:pt x="229" y="466"/>
                      </a:lnTo>
                      <a:lnTo>
                        <a:pt x="255" y="477"/>
                      </a:lnTo>
                      <a:lnTo>
                        <a:pt x="285" y="488"/>
                      </a:lnTo>
                      <a:lnTo>
                        <a:pt x="320" y="500"/>
                      </a:lnTo>
                      <a:lnTo>
                        <a:pt x="350" y="509"/>
                      </a:lnTo>
                      <a:lnTo>
                        <a:pt x="332" y="520"/>
                      </a:lnTo>
                      <a:lnTo>
                        <a:pt x="343" y="523"/>
                      </a:lnTo>
                      <a:lnTo>
                        <a:pt x="395" y="566"/>
                      </a:lnTo>
                      <a:lnTo>
                        <a:pt x="451" y="604"/>
                      </a:lnTo>
                      <a:lnTo>
                        <a:pt x="507" y="638"/>
                      </a:lnTo>
                      <a:lnTo>
                        <a:pt x="564" y="666"/>
                      </a:lnTo>
                      <a:lnTo>
                        <a:pt x="620" y="689"/>
                      </a:lnTo>
                      <a:lnTo>
                        <a:pt x="676" y="709"/>
                      </a:lnTo>
                      <a:lnTo>
                        <a:pt x="729" y="725"/>
                      </a:lnTo>
                      <a:lnTo>
                        <a:pt x="780" y="738"/>
                      </a:lnTo>
                      <a:lnTo>
                        <a:pt x="828" y="747"/>
                      </a:lnTo>
                      <a:lnTo>
                        <a:pt x="871" y="755"/>
                      </a:lnTo>
                      <a:lnTo>
                        <a:pt x="910" y="760"/>
                      </a:lnTo>
                      <a:lnTo>
                        <a:pt x="945" y="763"/>
                      </a:lnTo>
                      <a:lnTo>
                        <a:pt x="972" y="765"/>
                      </a:lnTo>
                      <a:lnTo>
                        <a:pt x="992" y="766"/>
                      </a:lnTo>
                      <a:lnTo>
                        <a:pt x="1005" y="766"/>
                      </a:lnTo>
                      <a:lnTo>
                        <a:pt x="1010" y="767"/>
                      </a:lnTo>
                      <a:lnTo>
                        <a:pt x="938" y="775"/>
                      </a:lnTo>
                      <a:lnTo>
                        <a:pt x="867" y="766"/>
                      </a:lnTo>
                      <a:lnTo>
                        <a:pt x="802" y="755"/>
                      </a:lnTo>
                      <a:lnTo>
                        <a:pt x="742" y="742"/>
                      </a:lnTo>
                      <a:lnTo>
                        <a:pt x="686" y="727"/>
                      </a:lnTo>
                      <a:lnTo>
                        <a:pt x="633" y="710"/>
                      </a:lnTo>
                      <a:lnTo>
                        <a:pt x="585" y="692"/>
                      </a:lnTo>
                      <a:lnTo>
                        <a:pt x="541" y="674"/>
                      </a:lnTo>
                      <a:lnTo>
                        <a:pt x="502" y="655"/>
                      </a:lnTo>
                      <a:lnTo>
                        <a:pt x="466" y="636"/>
                      </a:lnTo>
                      <a:lnTo>
                        <a:pt x="434" y="616"/>
                      </a:lnTo>
                      <a:lnTo>
                        <a:pt x="405" y="597"/>
                      </a:lnTo>
                      <a:lnTo>
                        <a:pt x="381" y="580"/>
                      </a:lnTo>
                      <a:lnTo>
                        <a:pt x="360" y="564"/>
                      </a:lnTo>
                      <a:lnTo>
                        <a:pt x="343" y="549"/>
                      </a:lnTo>
                      <a:lnTo>
                        <a:pt x="329" y="537"/>
                      </a:lnTo>
                      <a:lnTo>
                        <a:pt x="319" y="527"/>
                      </a:lnTo>
                      <a:lnTo>
                        <a:pt x="184" y="605"/>
                      </a:lnTo>
                      <a:lnTo>
                        <a:pt x="124" y="647"/>
                      </a:lnTo>
                      <a:lnTo>
                        <a:pt x="78" y="690"/>
                      </a:lnTo>
                      <a:lnTo>
                        <a:pt x="45" y="733"/>
                      </a:lnTo>
                      <a:lnTo>
                        <a:pt x="21" y="775"/>
                      </a:lnTo>
                      <a:lnTo>
                        <a:pt x="7" y="817"/>
                      </a:lnTo>
                      <a:lnTo>
                        <a:pt x="0" y="857"/>
                      </a:lnTo>
                      <a:lnTo>
                        <a:pt x="1" y="896"/>
                      </a:lnTo>
                      <a:lnTo>
                        <a:pt x="6" y="932"/>
                      </a:lnTo>
                      <a:lnTo>
                        <a:pt x="16" y="967"/>
                      </a:lnTo>
                      <a:lnTo>
                        <a:pt x="28" y="998"/>
                      </a:lnTo>
                      <a:lnTo>
                        <a:pt x="42" y="1026"/>
                      </a:lnTo>
                      <a:lnTo>
                        <a:pt x="57" y="1049"/>
                      </a:lnTo>
                      <a:lnTo>
                        <a:pt x="70" y="1068"/>
                      </a:lnTo>
                      <a:lnTo>
                        <a:pt x="81" y="1083"/>
                      </a:lnTo>
                      <a:lnTo>
                        <a:pt x="89" y="1091"/>
                      </a:lnTo>
                      <a:lnTo>
                        <a:pt x="92" y="1095"/>
                      </a:lnTo>
                      <a:lnTo>
                        <a:pt x="124" y="1089"/>
                      </a:lnTo>
                      <a:lnTo>
                        <a:pt x="145" y="1112"/>
                      </a:lnTo>
                      <a:lnTo>
                        <a:pt x="146" y="1111"/>
                      </a:lnTo>
                      <a:lnTo>
                        <a:pt x="151" y="1110"/>
                      </a:lnTo>
                      <a:lnTo>
                        <a:pt x="158" y="1109"/>
                      </a:lnTo>
                      <a:lnTo>
                        <a:pt x="169" y="1107"/>
                      </a:lnTo>
                      <a:lnTo>
                        <a:pt x="180" y="1104"/>
                      </a:lnTo>
                      <a:lnTo>
                        <a:pt x="192" y="1102"/>
                      </a:lnTo>
                      <a:lnTo>
                        <a:pt x="206" y="1099"/>
                      </a:lnTo>
                      <a:lnTo>
                        <a:pt x="220" y="1096"/>
                      </a:lnTo>
                      <a:lnTo>
                        <a:pt x="234" y="1093"/>
                      </a:lnTo>
                      <a:lnTo>
                        <a:pt x="248" y="1089"/>
                      </a:lnTo>
                      <a:lnTo>
                        <a:pt x="262" y="1086"/>
                      </a:lnTo>
                      <a:lnTo>
                        <a:pt x="274" y="1083"/>
                      </a:lnTo>
                      <a:lnTo>
                        <a:pt x="284" y="1080"/>
                      </a:lnTo>
                      <a:lnTo>
                        <a:pt x="293" y="1077"/>
                      </a:lnTo>
                      <a:lnTo>
                        <a:pt x="300" y="1075"/>
                      </a:lnTo>
                      <a:lnTo>
                        <a:pt x="304" y="1073"/>
                      </a:lnTo>
                      <a:lnTo>
                        <a:pt x="304" y="1071"/>
                      </a:lnTo>
                      <a:lnTo>
                        <a:pt x="302" y="1069"/>
                      </a:lnTo>
                      <a:lnTo>
                        <a:pt x="298" y="1067"/>
                      </a:lnTo>
                      <a:lnTo>
                        <a:pt x="291" y="1066"/>
                      </a:lnTo>
                      <a:lnTo>
                        <a:pt x="283" y="1065"/>
                      </a:lnTo>
                      <a:lnTo>
                        <a:pt x="273" y="1064"/>
                      </a:lnTo>
                      <a:lnTo>
                        <a:pt x="261" y="1063"/>
                      </a:lnTo>
                      <a:lnTo>
                        <a:pt x="249" y="1062"/>
                      </a:lnTo>
                      <a:lnTo>
                        <a:pt x="236" y="1062"/>
                      </a:lnTo>
                      <a:lnTo>
                        <a:pt x="222" y="1062"/>
                      </a:lnTo>
                      <a:lnTo>
                        <a:pt x="208" y="1063"/>
                      </a:lnTo>
                      <a:lnTo>
                        <a:pt x="195" y="1064"/>
                      </a:lnTo>
                      <a:lnTo>
                        <a:pt x="181" y="1065"/>
                      </a:lnTo>
                      <a:lnTo>
                        <a:pt x="168" y="1067"/>
                      </a:lnTo>
                      <a:lnTo>
                        <a:pt x="155" y="1070"/>
                      </a:lnTo>
                      <a:lnTo>
                        <a:pt x="145" y="1073"/>
                      </a:lnTo>
                      <a:lnTo>
                        <a:pt x="123" y="1038"/>
                      </a:lnTo>
                      <a:lnTo>
                        <a:pt x="114" y="1003"/>
                      </a:lnTo>
                      <a:lnTo>
                        <a:pt x="116" y="971"/>
                      </a:lnTo>
                      <a:lnTo>
                        <a:pt x="127" y="939"/>
                      </a:lnTo>
                      <a:lnTo>
                        <a:pt x="145" y="908"/>
                      </a:lnTo>
                      <a:lnTo>
                        <a:pt x="171" y="880"/>
                      </a:lnTo>
                      <a:lnTo>
                        <a:pt x="200" y="854"/>
                      </a:lnTo>
                      <a:lnTo>
                        <a:pt x="233" y="829"/>
                      </a:lnTo>
                      <a:lnTo>
                        <a:pt x="267" y="807"/>
                      </a:lnTo>
                      <a:lnTo>
                        <a:pt x="302" y="787"/>
                      </a:lnTo>
                      <a:lnTo>
                        <a:pt x="335" y="770"/>
                      </a:lnTo>
                      <a:lnTo>
                        <a:pt x="366" y="756"/>
                      </a:lnTo>
                      <a:lnTo>
                        <a:pt x="392" y="744"/>
                      </a:lnTo>
                      <a:lnTo>
                        <a:pt x="413" y="735"/>
                      </a:lnTo>
                      <a:lnTo>
                        <a:pt x="428" y="730"/>
                      </a:lnTo>
                      <a:lnTo>
                        <a:pt x="433" y="729"/>
                      </a:lnTo>
                      <a:lnTo>
                        <a:pt x="454" y="733"/>
                      </a:lnTo>
                      <a:lnTo>
                        <a:pt x="485" y="744"/>
                      </a:lnTo>
                      <a:lnTo>
                        <a:pt x="524" y="760"/>
                      </a:lnTo>
                      <a:lnTo>
                        <a:pt x="569" y="780"/>
                      </a:lnTo>
                      <a:lnTo>
                        <a:pt x="620" y="804"/>
                      </a:lnTo>
                      <a:lnTo>
                        <a:pt x="675" y="830"/>
                      </a:lnTo>
                      <a:lnTo>
                        <a:pt x="732" y="858"/>
                      </a:lnTo>
                      <a:lnTo>
                        <a:pt x="790" y="888"/>
                      </a:lnTo>
                      <a:lnTo>
                        <a:pt x="847" y="917"/>
                      </a:lnTo>
                      <a:lnTo>
                        <a:pt x="902" y="947"/>
                      </a:lnTo>
                      <a:lnTo>
                        <a:pt x="955" y="974"/>
                      </a:lnTo>
                      <a:lnTo>
                        <a:pt x="1002" y="999"/>
                      </a:lnTo>
                      <a:lnTo>
                        <a:pt x="1043" y="1021"/>
                      </a:lnTo>
                      <a:lnTo>
                        <a:pt x="1076" y="1039"/>
                      </a:lnTo>
                      <a:lnTo>
                        <a:pt x="1100" y="1053"/>
                      </a:lnTo>
                      <a:lnTo>
                        <a:pt x="1114" y="1061"/>
                      </a:lnTo>
                      <a:lnTo>
                        <a:pt x="1119" y="1051"/>
                      </a:lnTo>
                      <a:lnTo>
                        <a:pt x="1124" y="1040"/>
                      </a:lnTo>
                      <a:lnTo>
                        <a:pt x="1128" y="1030"/>
                      </a:lnTo>
                      <a:lnTo>
                        <a:pt x="1132" y="1018"/>
                      </a:lnTo>
                      <a:lnTo>
                        <a:pt x="1135" y="1007"/>
                      </a:lnTo>
                      <a:lnTo>
                        <a:pt x="1137" y="995"/>
                      </a:lnTo>
                      <a:lnTo>
                        <a:pt x="1139" y="983"/>
                      </a:lnTo>
                      <a:lnTo>
                        <a:pt x="1141" y="971"/>
                      </a:lnTo>
                      <a:lnTo>
                        <a:pt x="1142" y="959"/>
                      </a:lnTo>
                      <a:lnTo>
                        <a:pt x="1143" y="947"/>
                      </a:lnTo>
                      <a:lnTo>
                        <a:pt x="1144" y="934"/>
                      </a:lnTo>
                      <a:lnTo>
                        <a:pt x="1144" y="922"/>
                      </a:lnTo>
                      <a:lnTo>
                        <a:pt x="1144" y="911"/>
                      </a:lnTo>
                      <a:lnTo>
                        <a:pt x="1144" y="899"/>
                      </a:lnTo>
                      <a:lnTo>
                        <a:pt x="1143" y="888"/>
                      </a:lnTo>
                      <a:lnTo>
                        <a:pt x="1143" y="878"/>
                      </a:lnTo>
                      <a:lnTo>
                        <a:pt x="1144" y="878"/>
                      </a:lnTo>
                      <a:lnTo>
                        <a:pt x="1146" y="879"/>
                      </a:lnTo>
                      <a:lnTo>
                        <a:pt x="1147" y="880"/>
                      </a:lnTo>
                      <a:lnTo>
                        <a:pt x="1149" y="881"/>
                      </a:lnTo>
                      <a:lnTo>
                        <a:pt x="1150" y="882"/>
                      </a:lnTo>
                      <a:lnTo>
                        <a:pt x="1152" y="883"/>
                      </a:lnTo>
                      <a:lnTo>
                        <a:pt x="1153" y="884"/>
                      </a:lnTo>
                      <a:lnTo>
                        <a:pt x="1155" y="885"/>
                      </a:lnTo>
                      <a:lnTo>
                        <a:pt x="1156" y="886"/>
                      </a:lnTo>
                      <a:lnTo>
                        <a:pt x="1158" y="887"/>
                      </a:lnTo>
                      <a:lnTo>
                        <a:pt x="1160" y="888"/>
                      </a:lnTo>
                      <a:lnTo>
                        <a:pt x="1161" y="889"/>
                      </a:lnTo>
                      <a:lnTo>
                        <a:pt x="1163" y="890"/>
                      </a:lnTo>
                      <a:lnTo>
                        <a:pt x="1165" y="891"/>
                      </a:lnTo>
                      <a:lnTo>
                        <a:pt x="1167" y="892"/>
                      </a:lnTo>
                      <a:lnTo>
                        <a:pt x="1169" y="894"/>
                      </a:lnTo>
                      <a:lnTo>
                        <a:pt x="1193" y="906"/>
                      </a:lnTo>
                      <a:lnTo>
                        <a:pt x="1218" y="916"/>
                      </a:lnTo>
                      <a:lnTo>
                        <a:pt x="1245" y="924"/>
                      </a:lnTo>
                      <a:lnTo>
                        <a:pt x="1272" y="929"/>
                      </a:lnTo>
                      <a:lnTo>
                        <a:pt x="1301" y="932"/>
                      </a:lnTo>
                      <a:lnTo>
                        <a:pt x="1330" y="934"/>
                      </a:lnTo>
                      <a:lnTo>
                        <a:pt x="1359" y="933"/>
                      </a:lnTo>
                      <a:lnTo>
                        <a:pt x="1389" y="932"/>
                      </a:lnTo>
                      <a:lnTo>
                        <a:pt x="1420" y="929"/>
                      </a:lnTo>
                      <a:lnTo>
                        <a:pt x="1451" y="925"/>
                      </a:lnTo>
                      <a:lnTo>
                        <a:pt x="1481" y="921"/>
                      </a:lnTo>
                      <a:lnTo>
                        <a:pt x="1510" y="915"/>
                      </a:lnTo>
                      <a:lnTo>
                        <a:pt x="1539" y="910"/>
                      </a:lnTo>
                      <a:lnTo>
                        <a:pt x="1568" y="904"/>
                      </a:lnTo>
                      <a:lnTo>
                        <a:pt x="1595" y="899"/>
                      </a:lnTo>
                      <a:lnTo>
                        <a:pt x="1622" y="894"/>
                      </a:lnTo>
                      <a:lnTo>
                        <a:pt x="1638" y="891"/>
                      </a:lnTo>
                      <a:lnTo>
                        <a:pt x="1656" y="889"/>
                      </a:lnTo>
                      <a:lnTo>
                        <a:pt x="1676" y="887"/>
                      </a:lnTo>
                      <a:lnTo>
                        <a:pt x="1699" y="886"/>
                      </a:lnTo>
                      <a:lnTo>
                        <a:pt x="1722" y="886"/>
                      </a:lnTo>
                      <a:lnTo>
                        <a:pt x="1745" y="885"/>
                      </a:lnTo>
                      <a:lnTo>
                        <a:pt x="1770" y="886"/>
                      </a:lnTo>
                      <a:lnTo>
                        <a:pt x="1796" y="886"/>
                      </a:lnTo>
                      <a:lnTo>
                        <a:pt x="1822" y="887"/>
                      </a:lnTo>
                      <a:lnTo>
                        <a:pt x="1848" y="889"/>
                      </a:lnTo>
                      <a:lnTo>
                        <a:pt x="1874" y="890"/>
                      </a:lnTo>
                      <a:lnTo>
                        <a:pt x="1900" y="892"/>
                      </a:lnTo>
                      <a:lnTo>
                        <a:pt x="1926" y="893"/>
                      </a:lnTo>
                      <a:lnTo>
                        <a:pt x="1952" y="895"/>
                      </a:lnTo>
                      <a:lnTo>
                        <a:pt x="1977" y="897"/>
                      </a:lnTo>
                      <a:lnTo>
                        <a:pt x="2001" y="900"/>
                      </a:lnTo>
                      <a:lnTo>
                        <a:pt x="2000" y="894"/>
                      </a:lnTo>
                      <a:lnTo>
                        <a:pt x="1999" y="888"/>
                      </a:lnTo>
                      <a:lnTo>
                        <a:pt x="1998" y="882"/>
                      </a:lnTo>
                      <a:lnTo>
                        <a:pt x="1997" y="876"/>
                      </a:lnTo>
                      <a:lnTo>
                        <a:pt x="1996" y="870"/>
                      </a:lnTo>
                      <a:lnTo>
                        <a:pt x="1996" y="864"/>
                      </a:lnTo>
                      <a:lnTo>
                        <a:pt x="1995" y="858"/>
                      </a:lnTo>
                      <a:lnTo>
                        <a:pt x="1994" y="852"/>
                      </a:lnTo>
                      <a:lnTo>
                        <a:pt x="1994" y="846"/>
                      </a:lnTo>
                      <a:lnTo>
                        <a:pt x="1993" y="840"/>
                      </a:lnTo>
                      <a:lnTo>
                        <a:pt x="1993" y="834"/>
                      </a:lnTo>
                      <a:lnTo>
                        <a:pt x="1992" y="828"/>
                      </a:lnTo>
                      <a:lnTo>
                        <a:pt x="1992" y="822"/>
                      </a:lnTo>
                      <a:lnTo>
                        <a:pt x="1991" y="816"/>
                      </a:lnTo>
                      <a:lnTo>
                        <a:pt x="1991" y="810"/>
                      </a:lnTo>
                      <a:lnTo>
                        <a:pt x="1991" y="804"/>
                      </a:lnTo>
                      <a:lnTo>
                        <a:pt x="1972" y="795"/>
                      </a:lnTo>
                      <a:lnTo>
                        <a:pt x="1953" y="786"/>
                      </a:lnTo>
                      <a:lnTo>
                        <a:pt x="1933" y="777"/>
                      </a:lnTo>
                      <a:lnTo>
                        <a:pt x="1914" y="769"/>
                      </a:lnTo>
                      <a:lnTo>
                        <a:pt x="1896" y="760"/>
                      </a:lnTo>
                      <a:lnTo>
                        <a:pt x="1877" y="752"/>
                      </a:lnTo>
                      <a:lnTo>
                        <a:pt x="1860" y="744"/>
                      </a:lnTo>
                      <a:lnTo>
                        <a:pt x="1843" y="736"/>
                      </a:lnTo>
                      <a:lnTo>
                        <a:pt x="1826" y="729"/>
                      </a:lnTo>
                      <a:lnTo>
                        <a:pt x="1811" y="722"/>
                      </a:lnTo>
                      <a:lnTo>
                        <a:pt x="1796" y="716"/>
                      </a:lnTo>
                      <a:lnTo>
                        <a:pt x="1783" y="711"/>
                      </a:lnTo>
                      <a:lnTo>
                        <a:pt x="1771" y="706"/>
                      </a:lnTo>
                      <a:lnTo>
                        <a:pt x="1761" y="701"/>
                      </a:lnTo>
                      <a:lnTo>
                        <a:pt x="1752" y="698"/>
                      </a:lnTo>
                      <a:lnTo>
                        <a:pt x="1745" y="696"/>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202" name="Freeform 62"/>
                <p:cNvSpPr>
                  <a:spLocks/>
                </p:cNvSpPr>
                <p:nvPr/>
              </p:nvSpPr>
              <p:spPr bwMode="auto">
                <a:xfrm>
                  <a:off x="1670" y="2857"/>
                  <a:ext cx="36" cy="66"/>
                </a:xfrm>
                <a:custGeom>
                  <a:avLst/>
                  <a:gdLst>
                    <a:gd name="T0" fmla="*/ 0 w 379"/>
                    <a:gd name="T1" fmla="*/ 0 h 708"/>
                    <a:gd name="T2" fmla="*/ 0 w 379"/>
                    <a:gd name="T3" fmla="*/ 0 h 708"/>
                    <a:gd name="T4" fmla="*/ 0 w 379"/>
                    <a:gd name="T5" fmla="*/ 0 h 708"/>
                    <a:gd name="T6" fmla="*/ 0 w 379"/>
                    <a:gd name="T7" fmla="*/ 0 h 708"/>
                    <a:gd name="T8" fmla="*/ 0 w 379"/>
                    <a:gd name="T9" fmla="*/ 0 h 708"/>
                    <a:gd name="T10" fmla="*/ 0 w 379"/>
                    <a:gd name="T11" fmla="*/ 0 h 708"/>
                    <a:gd name="T12" fmla="*/ 0 w 379"/>
                    <a:gd name="T13" fmla="*/ 0 h 708"/>
                    <a:gd name="T14" fmla="*/ 0 w 379"/>
                    <a:gd name="T15" fmla="*/ 0 h 708"/>
                    <a:gd name="T16" fmla="*/ 0 w 379"/>
                    <a:gd name="T17" fmla="*/ 0 h 708"/>
                    <a:gd name="T18" fmla="*/ 0 w 379"/>
                    <a:gd name="T19" fmla="*/ 0 h 708"/>
                    <a:gd name="T20" fmla="*/ 0 w 379"/>
                    <a:gd name="T21" fmla="*/ 0 h 708"/>
                    <a:gd name="T22" fmla="*/ 0 w 379"/>
                    <a:gd name="T23" fmla="*/ 0 h 708"/>
                    <a:gd name="T24" fmla="*/ 0 w 379"/>
                    <a:gd name="T25" fmla="*/ 0 h 708"/>
                    <a:gd name="T26" fmla="*/ 0 w 379"/>
                    <a:gd name="T27" fmla="*/ 0 h 708"/>
                    <a:gd name="T28" fmla="*/ 0 w 379"/>
                    <a:gd name="T29" fmla="*/ 0 h 708"/>
                    <a:gd name="T30" fmla="*/ 0 w 379"/>
                    <a:gd name="T31" fmla="*/ 0 h 708"/>
                    <a:gd name="T32" fmla="*/ 0 w 379"/>
                    <a:gd name="T33" fmla="*/ 0 h 708"/>
                    <a:gd name="T34" fmla="*/ 0 w 379"/>
                    <a:gd name="T35" fmla="*/ 0 h 708"/>
                    <a:gd name="T36" fmla="*/ 0 w 379"/>
                    <a:gd name="T37" fmla="*/ 0 h 708"/>
                    <a:gd name="T38" fmla="*/ 0 w 379"/>
                    <a:gd name="T39" fmla="*/ 0 h 708"/>
                    <a:gd name="T40" fmla="*/ 0 w 379"/>
                    <a:gd name="T41" fmla="*/ 0 h 708"/>
                    <a:gd name="T42" fmla="*/ 0 w 379"/>
                    <a:gd name="T43" fmla="*/ 0 h 708"/>
                    <a:gd name="T44" fmla="*/ 0 w 379"/>
                    <a:gd name="T45" fmla="*/ 0 h 708"/>
                    <a:gd name="T46" fmla="*/ 0 w 379"/>
                    <a:gd name="T47" fmla="*/ 0 h 708"/>
                    <a:gd name="T48" fmla="*/ 0 w 379"/>
                    <a:gd name="T49" fmla="*/ 0 h 708"/>
                    <a:gd name="T50" fmla="*/ 0 w 379"/>
                    <a:gd name="T51" fmla="*/ 0 h 708"/>
                    <a:gd name="T52" fmla="*/ 0 w 379"/>
                    <a:gd name="T53" fmla="*/ 0 h 708"/>
                    <a:gd name="T54" fmla="*/ 0 w 379"/>
                    <a:gd name="T55" fmla="*/ 0 h 708"/>
                    <a:gd name="T56" fmla="*/ 0 w 379"/>
                    <a:gd name="T57" fmla="*/ 0 h 708"/>
                    <a:gd name="T58" fmla="*/ 0 w 379"/>
                    <a:gd name="T59" fmla="*/ 0 h 708"/>
                    <a:gd name="T60" fmla="*/ 0 w 379"/>
                    <a:gd name="T61" fmla="*/ 0 h 708"/>
                    <a:gd name="T62" fmla="*/ 0 w 379"/>
                    <a:gd name="T63" fmla="*/ 0 h 708"/>
                    <a:gd name="T64" fmla="*/ 0 w 379"/>
                    <a:gd name="T65" fmla="*/ 0 h 708"/>
                    <a:gd name="T66" fmla="*/ 0 w 379"/>
                    <a:gd name="T67" fmla="*/ 0 h 708"/>
                    <a:gd name="T68" fmla="*/ 0 w 379"/>
                    <a:gd name="T69" fmla="*/ 0 h 708"/>
                    <a:gd name="T70" fmla="*/ 0 w 379"/>
                    <a:gd name="T71" fmla="*/ 0 h 708"/>
                    <a:gd name="T72" fmla="*/ 0 w 379"/>
                    <a:gd name="T73" fmla="*/ 0 h 708"/>
                    <a:gd name="T74" fmla="*/ 0 w 379"/>
                    <a:gd name="T75" fmla="*/ 0 h 708"/>
                    <a:gd name="T76" fmla="*/ 0 w 379"/>
                    <a:gd name="T77" fmla="*/ 0 h 708"/>
                    <a:gd name="T78" fmla="*/ 0 w 379"/>
                    <a:gd name="T79" fmla="*/ 0 h 708"/>
                    <a:gd name="T80" fmla="*/ 0 w 379"/>
                    <a:gd name="T81" fmla="*/ 0 h 708"/>
                    <a:gd name="T82" fmla="*/ 0 w 379"/>
                    <a:gd name="T83" fmla="*/ 0 h 708"/>
                    <a:gd name="T84" fmla="*/ 0 w 379"/>
                    <a:gd name="T85" fmla="*/ 0 h 708"/>
                    <a:gd name="T86" fmla="*/ 0 w 379"/>
                    <a:gd name="T87" fmla="*/ 0 h 708"/>
                    <a:gd name="T88" fmla="*/ 0 w 379"/>
                    <a:gd name="T89" fmla="*/ 0 h 708"/>
                    <a:gd name="T90" fmla="*/ 0 w 379"/>
                    <a:gd name="T91" fmla="*/ 0 h 708"/>
                    <a:gd name="T92" fmla="*/ 0 w 379"/>
                    <a:gd name="T93" fmla="*/ 0 h 708"/>
                    <a:gd name="T94" fmla="*/ 0 w 379"/>
                    <a:gd name="T95" fmla="*/ 0 h 708"/>
                    <a:gd name="T96" fmla="*/ 0 w 379"/>
                    <a:gd name="T97" fmla="*/ 0 h 708"/>
                    <a:gd name="T98" fmla="*/ 0 w 379"/>
                    <a:gd name="T99" fmla="*/ 0 h 708"/>
                    <a:gd name="T100" fmla="*/ 0 w 379"/>
                    <a:gd name="T101" fmla="*/ 0 h 708"/>
                    <a:gd name="T102" fmla="*/ 0 w 379"/>
                    <a:gd name="T103" fmla="*/ 0 h 708"/>
                    <a:gd name="T104" fmla="*/ 0 w 379"/>
                    <a:gd name="T105" fmla="*/ 0 h 708"/>
                    <a:gd name="T106" fmla="*/ 0 w 379"/>
                    <a:gd name="T107" fmla="*/ 0 h 708"/>
                    <a:gd name="T108" fmla="*/ 0 w 379"/>
                    <a:gd name="T109" fmla="*/ 0 h 708"/>
                    <a:gd name="T110" fmla="*/ 0 w 379"/>
                    <a:gd name="T111" fmla="*/ 0 h 708"/>
                    <a:gd name="T112" fmla="*/ 0 w 379"/>
                    <a:gd name="T113" fmla="*/ 0 h 708"/>
                    <a:gd name="T114" fmla="*/ 0 w 379"/>
                    <a:gd name="T115" fmla="*/ 0 h 708"/>
                    <a:gd name="T116" fmla="*/ 0 w 379"/>
                    <a:gd name="T117" fmla="*/ 0 h 7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79"/>
                    <a:gd name="T178" fmla="*/ 0 h 708"/>
                    <a:gd name="T179" fmla="*/ 379 w 379"/>
                    <a:gd name="T180" fmla="*/ 708 h 7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79" h="708">
                      <a:moveTo>
                        <a:pt x="173" y="10"/>
                      </a:moveTo>
                      <a:lnTo>
                        <a:pt x="168" y="6"/>
                      </a:lnTo>
                      <a:lnTo>
                        <a:pt x="163" y="4"/>
                      </a:lnTo>
                      <a:lnTo>
                        <a:pt x="159" y="2"/>
                      </a:lnTo>
                      <a:lnTo>
                        <a:pt x="155" y="1"/>
                      </a:lnTo>
                      <a:lnTo>
                        <a:pt x="151" y="0"/>
                      </a:lnTo>
                      <a:lnTo>
                        <a:pt x="147" y="0"/>
                      </a:lnTo>
                      <a:lnTo>
                        <a:pt x="144" y="0"/>
                      </a:lnTo>
                      <a:lnTo>
                        <a:pt x="141" y="0"/>
                      </a:lnTo>
                      <a:lnTo>
                        <a:pt x="138" y="0"/>
                      </a:lnTo>
                      <a:lnTo>
                        <a:pt x="135" y="1"/>
                      </a:lnTo>
                      <a:lnTo>
                        <a:pt x="133" y="2"/>
                      </a:lnTo>
                      <a:lnTo>
                        <a:pt x="131" y="3"/>
                      </a:lnTo>
                      <a:lnTo>
                        <a:pt x="130" y="3"/>
                      </a:lnTo>
                      <a:lnTo>
                        <a:pt x="128" y="4"/>
                      </a:lnTo>
                      <a:lnTo>
                        <a:pt x="128" y="5"/>
                      </a:lnTo>
                      <a:lnTo>
                        <a:pt x="118" y="11"/>
                      </a:lnTo>
                      <a:lnTo>
                        <a:pt x="109" y="18"/>
                      </a:lnTo>
                      <a:lnTo>
                        <a:pt x="100" y="25"/>
                      </a:lnTo>
                      <a:lnTo>
                        <a:pt x="91" y="32"/>
                      </a:lnTo>
                      <a:lnTo>
                        <a:pt x="83" y="40"/>
                      </a:lnTo>
                      <a:lnTo>
                        <a:pt x="76" y="48"/>
                      </a:lnTo>
                      <a:lnTo>
                        <a:pt x="69" y="56"/>
                      </a:lnTo>
                      <a:lnTo>
                        <a:pt x="62" y="64"/>
                      </a:lnTo>
                      <a:lnTo>
                        <a:pt x="56" y="73"/>
                      </a:lnTo>
                      <a:lnTo>
                        <a:pt x="50" y="82"/>
                      </a:lnTo>
                      <a:lnTo>
                        <a:pt x="45" y="92"/>
                      </a:lnTo>
                      <a:lnTo>
                        <a:pt x="39" y="101"/>
                      </a:lnTo>
                      <a:lnTo>
                        <a:pt x="35" y="111"/>
                      </a:lnTo>
                      <a:lnTo>
                        <a:pt x="30" y="121"/>
                      </a:lnTo>
                      <a:lnTo>
                        <a:pt x="26" y="131"/>
                      </a:lnTo>
                      <a:lnTo>
                        <a:pt x="23" y="142"/>
                      </a:lnTo>
                      <a:lnTo>
                        <a:pt x="29" y="146"/>
                      </a:lnTo>
                      <a:lnTo>
                        <a:pt x="36" y="150"/>
                      </a:lnTo>
                      <a:lnTo>
                        <a:pt x="42" y="155"/>
                      </a:lnTo>
                      <a:lnTo>
                        <a:pt x="49" y="159"/>
                      </a:lnTo>
                      <a:lnTo>
                        <a:pt x="55" y="164"/>
                      </a:lnTo>
                      <a:lnTo>
                        <a:pt x="61" y="169"/>
                      </a:lnTo>
                      <a:lnTo>
                        <a:pt x="67" y="173"/>
                      </a:lnTo>
                      <a:lnTo>
                        <a:pt x="72" y="178"/>
                      </a:lnTo>
                      <a:lnTo>
                        <a:pt x="78" y="182"/>
                      </a:lnTo>
                      <a:lnTo>
                        <a:pt x="83" y="186"/>
                      </a:lnTo>
                      <a:lnTo>
                        <a:pt x="88" y="191"/>
                      </a:lnTo>
                      <a:lnTo>
                        <a:pt x="93" y="195"/>
                      </a:lnTo>
                      <a:lnTo>
                        <a:pt x="98" y="199"/>
                      </a:lnTo>
                      <a:lnTo>
                        <a:pt x="103" y="204"/>
                      </a:lnTo>
                      <a:lnTo>
                        <a:pt x="107" y="208"/>
                      </a:lnTo>
                      <a:lnTo>
                        <a:pt x="112" y="213"/>
                      </a:lnTo>
                      <a:lnTo>
                        <a:pt x="126" y="228"/>
                      </a:lnTo>
                      <a:lnTo>
                        <a:pt x="100" y="252"/>
                      </a:lnTo>
                      <a:lnTo>
                        <a:pt x="99" y="251"/>
                      </a:lnTo>
                      <a:lnTo>
                        <a:pt x="98" y="251"/>
                      </a:lnTo>
                      <a:lnTo>
                        <a:pt x="96" y="250"/>
                      </a:lnTo>
                      <a:lnTo>
                        <a:pt x="93" y="249"/>
                      </a:lnTo>
                      <a:lnTo>
                        <a:pt x="89" y="247"/>
                      </a:lnTo>
                      <a:lnTo>
                        <a:pt x="84" y="245"/>
                      </a:lnTo>
                      <a:lnTo>
                        <a:pt x="79" y="243"/>
                      </a:lnTo>
                      <a:lnTo>
                        <a:pt x="73" y="240"/>
                      </a:lnTo>
                      <a:lnTo>
                        <a:pt x="67" y="238"/>
                      </a:lnTo>
                      <a:lnTo>
                        <a:pt x="59" y="235"/>
                      </a:lnTo>
                      <a:lnTo>
                        <a:pt x="52" y="232"/>
                      </a:lnTo>
                      <a:lnTo>
                        <a:pt x="43" y="228"/>
                      </a:lnTo>
                      <a:lnTo>
                        <a:pt x="35" y="225"/>
                      </a:lnTo>
                      <a:lnTo>
                        <a:pt x="25" y="221"/>
                      </a:lnTo>
                      <a:lnTo>
                        <a:pt x="16" y="217"/>
                      </a:lnTo>
                      <a:lnTo>
                        <a:pt x="6" y="214"/>
                      </a:lnTo>
                      <a:lnTo>
                        <a:pt x="4" y="221"/>
                      </a:lnTo>
                      <a:lnTo>
                        <a:pt x="3" y="229"/>
                      </a:lnTo>
                      <a:lnTo>
                        <a:pt x="3" y="236"/>
                      </a:lnTo>
                      <a:lnTo>
                        <a:pt x="2" y="244"/>
                      </a:lnTo>
                      <a:lnTo>
                        <a:pt x="1" y="251"/>
                      </a:lnTo>
                      <a:lnTo>
                        <a:pt x="1" y="259"/>
                      </a:lnTo>
                      <a:lnTo>
                        <a:pt x="0" y="267"/>
                      </a:lnTo>
                      <a:lnTo>
                        <a:pt x="0" y="275"/>
                      </a:lnTo>
                      <a:lnTo>
                        <a:pt x="0" y="282"/>
                      </a:lnTo>
                      <a:lnTo>
                        <a:pt x="0" y="290"/>
                      </a:lnTo>
                      <a:lnTo>
                        <a:pt x="0" y="298"/>
                      </a:lnTo>
                      <a:lnTo>
                        <a:pt x="0" y="306"/>
                      </a:lnTo>
                      <a:lnTo>
                        <a:pt x="0" y="313"/>
                      </a:lnTo>
                      <a:lnTo>
                        <a:pt x="0" y="321"/>
                      </a:lnTo>
                      <a:lnTo>
                        <a:pt x="0" y="329"/>
                      </a:lnTo>
                      <a:lnTo>
                        <a:pt x="1" y="337"/>
                      </a:lnTo>
                      <a:lnTo>
                        <a:pt x="17" y="345"/>
                      </a:lnTo>
                      <a:lnTo>
                        <a:pt x="34" y="352"/>
                      </a:lnTo>
                      <a:lnTo>
                        <a:pt x="50" y="360"/>
                      </a:lnTo>
                      <a:lnTo>
                        <a:pt x="65" y="367"/>
                      </a:lnTo>
                      <a:lnTo>
                        <a:pt x="80" y="375"/>
                      </a:lnTo>
                      <a:lnTo>
                        <a:pt x="94" y="381"/>
                      </a:lnTo>
                      <a:lnTo>
                        <a:pt x="107" y="388"/>
                      </a:lnTo>
                      <a:lnTo>
                        <a:pt x="119" y="394"/>
                      </a:lnTo>
                      <a:lnTo>
                        <a:pt x="130" y="399"/>
                      </a:lnTo>
                      <a:lnTo>
                        <a:pt x="140" y="404"/>
                      </a:lnTo>
                      <a:lnTo>
                        <a:pt x="149" y="408"/>
                      </a:lnTo>
                      <a:lnTo>
                        <a:pt x="157" y="412"/>
                      </a:lnTo>
                      <a:lnTo>
                        <a:pt x="163" y="415"/>
                      </a:lnTo>
                      <a:lnTo>
                        <a:pt x="167" y="417"/>
                      </a:lnTo>
                      <a:lnTo>
                        <a:pt x="170" y="418"/>
                      </a:lnTo>
                      <a:lnTo>
                        <a:pt x="171" y="419"/>
                      </a:lnTo>
                      <a:lnTo>
                        <a:pt x="153" y="448"/>
                      </a:lnTo>
                      <a:lnTo>
                        <a:pt x="152" y="447"/>
                      </a:lnTo>
                      <a:lnTo>
                        <a:pt x="150" y="447"/>
                      </a:lnTo>
                      <a:lnTo>
                        <a:pt x="146" y="447"/>
                      </a:lnTo>
                      <a:lnTo>
                        <a:pt x="142" y="446"/>
                      </a:lnTo>
                      <a:lnTo>
                        <a:pt x="136" y="445"/>
                      </a:lnTo>
                      <a:lnTo>
                        <a:pt x="129" y="445"/>
                      </a:lnTo>
                      <a:lnTo>
                        <a:pt x="121" y="444"/>
                      </a:lnTo>
                      <a:lnTo>
                        <a:pt x="112" y="443"/>
                      </a:lnTo>
                      <a:lnTo>
                        <a:pt x="102" y="442"/>
                      </a:lnTo>
                      <a:lnTo>
                        <a:pt x="91" y="440"/>
                      </a:lnTo>
                      <a:lnTo>
                        <a:pt x="79" y="439"/>
                      </a:lnTo>
                      <a:lnTo>
                        <a:pt x="67" y="438"/>
                      </a:lnTo>
                      <a:lnTo>
                        <a:pt x="54" y="436"/>
                      </a:lnTo>
                      <a:lnTo>
                        <a:pt x="40" y="435"/>
                      </a:lnTo>
                      <a:lnTo>
                        <a:pt x="25" y="434"/>
                      </a:lnTo>
                      <a:lnTo>
                        <a:pt x="11" y="433"/>
                      </a:lnTo>
                      <a:lnTo>
                        <a:pt x="15" y="458"/>
                      </a:lnTo>
                      <a:lnTo>
                        <a:pt x="19" y="485"/>
                      </a:lnTo>
                      <a:lnTo>
                        <a:pt x="24" y="509"/>
                      </a:lnTo>
                      <a:lnTo>
                        <a:pt x="30" y="533"/>
                      </a:lnTo>
                      <a:lnTo>
                        <a:pt x="35" y="555"/>
                      </a:lnTo>
                      <a:lnTo>
                        <a:pt x="41" y="576"/>
                      </a:lnTo>
                      <a:lnTo>
                        <a:pt x="46" y="596"/>
                      </a:lnTo>
                      <a:lnTo>
                        <a:pt x="51" y="614"/>
                      </a:lnTo>
                      <a:lnTo>
                        <a:pt x="56" y="631"/>
                      </a:lnTo>
                      <a:lnTo>
                        <a:pt x="61" y="645"/>
                      </a:lnTo>
                      <a:lnTo>
                        <a:pt x="65" y="658"/>
                      </a:lnTo>
                      <a:lnTo>
                        <a:pt x="69" y="669"/>
                      </a:lnTo>
                      <a:lnTo>
                        <a:pt x="72" y="678"/>
                      </a:lnTo>
                      <a:lnTo>
                        <a:pt x="75" y="684"/>
                      </a:lnTo>
                      <a:lnTo>
                        <a:pt x="76" y="688"/>
                      </a:lnTo>
                      <a:lnTo>
                        <a:pt x="77" y="690"/>
                      </a:lnTo>
                      <a:lnTo>
                        <a:pt x="96" y="695"/>
                      </a:lnTo>
                      <a:lnTo>
                        <a:pt x="114" y="699"/>
                      </a:lnTo>
                      <a:lnTo>
                        <a:pt x="130" y="702"/>
                      </a:lnTo>
                      <a:lnTo>
                        <a:pt x="145" y="705"/>
                      </a:lnTo>
                      <a:lnTo>
                        <a:pt x="158" y="706"/>
                      </a:lnTo>
                      <a:lnTo>
                        <a:pt x="170" y="707"/>
                      </a:lnTo>
                      <a:lnTo>
                        <a:pt x="181" y="708"/>
                      </a:lnTo>
                      <a:lnTo>
                        <a:pt x="190" y="708"/>
                      </a:lnTo>
                      <a:lnTo>
                        <a:pt x="198" y="707"/>
                      </a:lnTo>
                      <a:lnTo>
                        <a:pt x="205" y="706"/>
                      </a:lnTo>
                      <a:lnTo>
                        <a:pt x="211" y="705"/>
                      </a:lnTo>
                      <a:lnTo>
                        <a:pt x="216" y="704"/>
                      </a:lnTo>
                      <a:lnTo>
                        <a:pt x="219" y="703"/>
                      </a:lnTo>
                      <a:lnTo>
                        <a:pt x="222" y="702"/>
                      </a:lnTo>
                      <a:lnTo>
                        <a:pt x="223" y="702"/>
                      </a:lnTo>
                      <a:lnTo>
                        <a:pt x="224" y="702"/>
                      </a:lnTo>
                      <a:lnTo>
                        <a:pt x="231" y="701"/>
                      </a:lnTo>
                      <a:lnTo>
                        <a:pt x="240" y="699"/>
                      </a:lnTo>
                      <a:lnTo>
                        <a:pt x="249" y="697"/>
                      </a:lnTo>
                      <a:lnTo>
                        <a:pt x="260" y="694"/>
                      </a:lnTo>
                      <a:lnTo>
                        <a:pt x="270" y="690"/>
                      </a:lnTo>
                      <a:lnTo>
                        <a:pt x="281" y="687"/>
                      </a:lnTo>
                      <a:lnTo>
                        <a:pt x="291" y="683"/>
                      </a:lnTo>
                      <a:lnTo>
                        <a:pt x="302" y="679"/>
                      </a:lnTo>
                      <a:lnTo>
                        <a:pt x="312" y="676"/>
                      </a:lnTo>
                      <a:lnTo>
                        <a:pt x="321" y="672"/>
                      </a:lnTo>
                      <a:lnTo>
                        <a:pt x="329" y="669"/>
                      </a:lnTo>
                      <a:lnTo>
                        <a:pt x="337" y="666"/>
                      </a:lnTo>
                      <a:lnTo>
                        <a:pt x="343" y="663"/>
                      </a:lnTo>
                      <a:lnTo>
                        <a:pt x="348" y="661"/>
                      </a:lnTo>
                      <a:lnTo>
                        <a:pt x="350" y="660"/>
                      </a:lnTo>
                      <a:lnTo>
                        <a:pt x="352" y="660"/>
                      </a:lnTo>
                      <a:lnTo>
                        <a:pt x="368" y="563"/>
                      </a:lnTo>
                      <a:lnTo>
                        <a:pt x="377" y="476"/>
                      </a:lnTo>
                      <a:lnTo>
                        <a:pt x="379" y="398"/>
                      </a:lnTo>
                      <a:lnTo>
                        <a:pt x="375" y="330"/>
                      </a:lnTo>
                      <a:lnTo>
                        <a:pt x="365" y="271"/>
                      </a:lnTo>
                      <a:lnTo>
                        <a:pt x="351" y="219"/>
                      </a:lnTo>
                      <a:lnTo>
                        <a:pt x="334" y="175"/>
                      </a:lnTo>
                      <a:lnTo>
                        <a:pt x="314" y="137"/>
                      </a:lnTo>
                      <a:lnTo>
                        <a:pt x="293" y="105"/>
                      </a:lnTo>
                      <a:lnTo>
                        <a:pt x="271" y="80"/>
                      </a:lnTo>
                      <a:lnTo>
                        <a:pt x="249" y="59"/>
                      </a:lnTo>
                      <a:lnTo>
                        <a:pt x="228" y="43"/>
                      </a:lnTo>
                      <a:lnTo>
                        <a:pt x="209" y="30"/>
                      </a:lnTo>
                      <a:lnTo>
                        <a:pt x="192" y="21"/>
                      </a:lnTo>
                      <a:lnTo>
                        <a:pt x="180" y="14"/>
                      </a:lnTo>
                      <a:lnTo>
                        <a:pt x="173" y="10"/>
                      </a:lnTo>
                      <a:close/>
                    </a:path>
                  </a:pathLst>
                </a:custGeom>
                <a:solidFill>
                  <a:srgbClr val="082F67"/>
                </a:solidFill>
                <a:ln w="9525">
                  <a:noFill/>
                  <a:round/>
                  <a:headEnd/>
                  <a:tailEnd/>
                </a:ln>
              </p:spPr>
              <p:txBody>
                <a:bodyPr/>
                <a:lstStyle/>
                <a:p>
                  <a:pPr algn="ctr">
                    <a:defRPr/>
                  </a:pPr>
                  <a:endParaRPr lang="fr-FR" sz="1400">
                    <a:latin typeface="+mn-lt"/>
                    <a:cs typeface="Arial" pitchFamily="34" charset="0"/>
                  </a:endParaRPr>
                </a:p>
              </p:txBody>
            </p:sp>
            <p:sp>
              <p:nvSpPr>
                <p:cNvPr id="203" name="Freeform 63"/>
                <p:cNvSpPr>
                  <a:spLocks/>
                </p:cNvSpPr>
                <p:nvPr/>
              </p:nvSpPr>
              <p:spPr bwMode="auto">
                <a:xfrm>
                  <a:off x="1931" y="3404"/>
                  <a:ext cx="50" cy="80"/>
                </a:xfrm>
                <a:custGeom>
                  <a:avLst/>
                  <a:gdLst>
                    <a:gd name="T0" fmla="*/ 0 w 536"/>
                    <a:gd name="T1" fmla="*/ 0 h 892"/>
                    <a:gd name="T2" fmla="*/ 0 w 536"/>
                    <a:gd name="T3" fmla="*/ 0 h 892"/>
                    <a:gd name="T4" fmla="*/ 0 w 536"/>
                    <a:gd name="T5" fmla="*/ 0 h 892"/>
                    <a:gd name="T6" fmla="*/ 0 w 536"/>
                    <a:gd name="T7" fmla="*/ 0 h 892"/>
                    <a:gd name="T8" fmla="*/ 0 w 536"/>
                    <a:gd name="T9" fmla="*/ 0 h 892"/>
                    <a:gd name="T10" fmla="*/ 0 w 536"/>
                    <a:gd name="T11" fmla="*/ 0 h 892"/>
                    <a:gd name="T12" fmla="*/ 0 w 536"/>
                    <a:gd name="T13" fmla="*/ 0 h 892"/>
                    <a:gd name="T14" fmla="*/ 0 w 536"/>
                    <a:gd name="T15" fmla="*/ 0 h 892"/>
                    <a:gd name="T16" fmla="*/ 0 w 536"/>
                    <a:gd name="T17" fmla="*/ 0 h 892"/>
                    <a:gd name="T18" fmla="*/ 0 w 536"/>
                    <a:gd name="T19" fmla="*/ 0 h 892"/>
                    <a:gd name="T20" fmla="*/ 0 w 536"/>
                    <a:gd name="T21" fmla="*/ 0 h 892"/>
                    <a:gd name="T22" fmla="*/ 0 w 536"/>
                    <a:gd name="T23" fmla="*/ 0 h 892"/>
                    <a:gd name="T24" fmla="*/ 0 w 536"/>
                    <a:gd name="T25" fmla="*/ 0 h 892"/>
                    <a:gd name="T26" fmla="*/ 0 w 536"/>
                    <a:gd name="T27" fmla="*/ 0 h 892"/>
                    <a:gd name="T28" fmla="*/ 0 w 536"/>
                    <a:gd name="T29" fmla="*/ 0 h 892"/>
                    <a:gd name="T30" fmla="*/ 0 w 536"/>
                    <a:gd name="T31" fmla="*/ 0 h 892"/>
                    <a:gd name="T32" fmla="*/ 0 w 536"/>
                    <a:gd name="T33" fmla="*/ 0 h 892"/>
                    <a:gd name="T34" fmla="*/ 0 w 536"/>
                    <a:gd name="T35" fmla="*/ 0 h 892"/>
                    <a:gd name="T36" fmla="*/ 0 w 536"/>
                    <a:gd name="T37" fmla="*/ 0 h 892"/>
                    <a:gd name="T38" fmla="*/ 0 w 536"/>
                    <a:gd name="T39" fmla="*/ 0 h 892"/>
                    <a:gd name="T40" fmla="*/ 0 w 536"/>
                    <a:gd name="T41" fmla="*/ 0 h 892"/>
                    <a:gd name="T42" fmla="*/ 0 w 536"/>
                    <a:gd name="T43" fmla="*/ 0 h 892"/>
                    <a:gd name="T44" fmla="*/ 0 w 536"/>
                    <a:gd name="T45" fmla="*/ 0 h 892"/>
                    <a:gd name="T46" fmla="*/ 0 w 536"/>
                    <a:gd name="T47" fmla="*/ 0 h 892"/>
                    <a:gd name="T48" fmla="*/ 0 w 536"/>
                    <a:gd name="T49" fmla="*/ 0 h 892"/>
                    <a:gd name="T50" fmla="*/ 0 w 536"/>
                    <a:gd name="T51" fmla="*/ 0 h 892"/>
                    <a:gd name="T52" fmla="*/ 0 w 536"/>
                    <a:gd name="T53" fmla="*/ 0 h 892"/>
                    <a:gd name="T54" fmla="*/ 0 w 536"/>
                    <a:gd name="T55" fmla="*/ 0 h 892"/>
                    <a:gd name="T56" fmla="*/ 0 w 536"/>
                    <a:gd name="T57" fmla="*/ 0 h 892"/>
                    <a:gd name="T58" fmla="*/ 0 w 536"/>
                    <a:gd name="T59" fmla="*/ 0 h 892"/>
                    <a:gd name="T60" fmla="*/ 0 w 536"/>
                    <a:gd name="T61" fmla="*/ 0 h 892"/>
                    <a:gd name="T62" fmla="*/ 0 w 536"/>
                    <a:gd name="T63" fmla="*/ 0 h 892"/>
                    <a:gd name="T64" fmla="*/ 0 w 536"/>
                    <a:gd name="T65" fmla="*/ 0 h 892"/>
                    <a:gd name="T66" fmla="*/ 0 w 536"/>
                    <a:gd name="T67" fmla="*/ 0 h 892"/>
                    <a:gd name="T68" fmla="*/ 0 w 536"/>
                    <a:gd name="T69" fmla="*/ 0 h 8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6"/>
                    <a:gd name="T106" fmla="*/ 0 h 892"/>
                    <a:gd name="T107" fmla="*/ 536 w 536"/>
                    <a:gd name="T108" fmla="*/ 892 h 8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6" h="892">
                      <a:moveTo>
                        <a:pt x="2" y="0"/>
                      </a:moveTo>
                      <a:lnTo>
                        <a:pt x="0" y="859"/>
                      </a:lnTo>
                      <a:lnTo>
                        <a:pt x="23" y="863"/>
                      </a:lnTo>
                      <a:lnTo>
                        <a:pt x="48" y="868"/>
                      </a:lnTo>
                      <a:lnTo>
                        <a:pt x="73" y="873"/>
                      </a:lnTo>
                      <a:lnTo>
                        <a:pt x="100" y="878"/>
                      </a:lnTo>
                      <a:lnTo>
                        <a:pt x="128" y="883"/>
                      </a:lnTo>
                      <a:lnTo>
                        <a:pt x="157" y="888"/>
                      </a:lnTo>
                      <a:lnTo>
                        <a:pt x="189" y="891"/>
                      </a:lnTo>
                      <a:lnTo>
                        <a:pt x="220" y="892"/>
                      </a:lnTo>
                      <a:lnTo>
                        <a:pt x="254" y="892"/>
                      </a:lnTo>
                      <a:lnTo>
                        <a:pt x="288" y="890"/>
                      </a:lnTo>
                      <a:lnTo>
                        <a:pt x="325" y="884"/>
                      </a:lnTo>
                      <a:lnTo>
                        <a:pt x="363" y="877"/>
                      </a:lnTo>
                      <a:lnTo>
                        <a:pt x="402" y="868"/>
                      </a:lnTo>
                      <a:lnTo>
                        <a:pt x="445" y="855"/>
                      </a:lnTo>
                      <a:lnTo>
                        <a:pt x="488" y="838"/>
                      </a:lnTo>
                      <a:lnTo>
                        <a:pt x="534" y="819"/>
                      </a:lnTo>
                      <a:lnTo>
                        <a:pt x="536" y="68"/>
                      </a:lnTo>
                      <a:lnTo>
                        <a:pt x="504" y="77"/>
                      </a:lnTo>
                      <a:lnTo>
                        <a:pt x="471" y="84"/>
                      </a:lnTo>
                      <a:lnTo>
                        <a:pt x="438" y="89"/>
                      </a:lnTo>
                      <a:lnTo>
                        <a:pt x="404" y="92"/>
                      </a:lnTo>
                      <a:lnTo>
                        <a:pt x="371" y="93"/>
                      </a:lnTo>
                      <a:lnTo>
                        <a:pt x="338" y="92"/>
                      </a:lnTo>
                      <a:lnTo>
                        <a:pt x="304" y="89"/>
                      </a:lnTo>
                      <a:lnTo>
                        <a:pt x="270" y="84"/>
                      </a:lnTo>
                      <a:lnTo>
                        <a:pt x="236" y="78"/>
                      </a:lnTo>
                      <a:lnTo>
                        <a:pt x="202" y="70"/>
                      </a:lnTo>
                      <a:lnTo>
                        <a:pt x="169" y="61"/>
                      </a:lnTo>
                      <a:lnTo>
                        <a:pt x="134" y="51"/>
                      </a:lnTo>
                      <a:lnTo>
                        <a:pt x="100" y="40"/>
                      </a:lnTo>
                      <a:lnTo>
                        <a:pt x="67" y="27"/>
                      </a:lnTo>
                      <a:lnTo>
                        <a:pt x="34" y="14"/>
                      </a:lnTo>
                      <a:lnTo>
                        <a:pt x="2" y="0"/>
                      </a:lnTo>
                      <a:close/>
                    </a:path>
                  </a:pathLst>
                </a:custGeom>
                <a:solidFill>
                  <a:srgbClr val="E8E2DC"/>
                </a:solidFill>
                <a:ln w="9525">
                  <a:noFill/>
                  <a:round/>
                  <a:headEnd/>
                  <a:tailEnd/>
                </a:ln>
              </p:spPr>
              <p:txBody>
                <a:bodyPr/>
                <a:lstStyle/>
                <a:p>
                  <a:pPr algn="ctr">
                    <a:defRPr/>
                  </a:pPr>
                  <a:endParaRPr lang="fr-FR" sz="1400">
                    <a:latin typeface="+mn-lt"/>
                    <a:cs typeface="Arial" pitchFamily="34" charset="0"/>
                  </a:endParaRPr>
                </a:p>
              </p:txBody>
            </p:sp>
            <p:sp>
              <p:nvSpPr>
                <p:cNvPr id="204" name="Freeform 64"/>
                <p:cNvSpPr>
                  <a:spLocks/>
                </p:cNvSpPr>
                <p:nvPr/>
              </p:nvSpPr>
              <p:spPr bwMode="auto">
                <a:xfrm>
                  <a:off x="1978" y="3150"/>
                  <a:ext cx="526" cy="385"/>
                </a:xfrm>
                <a:custGeom>
                  <a:avLst/>
                  <a:gdLst>
                    <a:gd name="T0" fmla="*/ 0 w 5791"/>
                    <a:gd name="T1" fmla="*/ 0 h 4277"/>
                    <a:gd name="T2" fmla="*/ 0 w 5791"/>
                    <a:gd name="T3" fmla="*/ 0 h 4277"/>
                    <a:gd name="T4" fmla="*/ 0 w 5791"/>
                    <a:gd name="T5" fmla="*/ 0 h 4277"/>
                    <a:gd name="T6" fmla="*/ 0 w 5791"/>
                    <a:gd name="T7" fmla="*/ 0 h 4277"/>
                    <a:gd name="T8" fmla="*/ 0 w 5791"/>
                    <a:gd name="T9" fmla="*/ 0 h 4277"/>
                    <a:gd name="T10" fmla="*/ 0 w 5791"/>
                    <a:gd name="T11" fmla="*/ 0 h 4277"/>
                    <a:gd name="T12" fmla="*/ 0 w 5791"/>
                    <a:gd name="T13" fmla="*/ 0 h 4277"/>
                    <a:gd name="T14" fmla="*/ 0 w 5791"/>
                    <a:gd name="T15" fmla="*/ 0 h 4277"/>
                    <a:gd name="T16" fmla="*/ 0 w 5791"/>
                    <a:gd name="T17" fmla="*/ 0 h 4277"/>
                    <a:gd name="T18" fmla="*/ 0 w 5791"/>
                    <a:gd name="T19" fmla="*/ 0 h 4277"/>
                    <a:gd name="T20" fmla="*/ 0 w 5791"/>
                    <a:gd name="T21" fmla="*/ 0 h 4277"/>
                    <a:gd name="T22" fmla="*/ 0 w 5791"/>
                    <a:gd name="T23" fmla="*/ 0 h 4277"/>
                    <a:gd name="T24" fmla="*/ 0 w 5791"/>
                    <a:gd name="T25" fmla="*/ 0 h 4277"/>
                    <a:gd name="T26" fmla="*/ 0 w 5791"/>
                    <a:gd name="T27" fmla="*/ 0 h 4277"/>
                    <a:gd name="T28" fmla="*/ 0 w 5791"/>
                    <a:gd name="T29" fmla="*/ 0 h 4277"/>
                    <a:gd name="T30" fmla="*/ 0 w 5791"/>
                    <a:gd name="T31" fmla="*/ 0 h 4277"/>
                    <a:gd name="T32" fmla="*/ 0 w 5791"/>
                    <a:gd name="T33" fmla="*/ 0 h 4277"/>
                    <a:gd name="T34" fmla="*/ 0 w 5791"/>
                    <a:gd name="T35" fmla="*/ 0 h 4277"/>
                    <a:gd name="T36" fmla="*/ 0 w 5791"/>
                    <a:gd name="T37" fmla="*/ 0 h 4277"/>
                    <a:gd name="T38" fmla="*/ 0 w 5791"/>
                    <a:gd name="T39" fmla="*/ 0 h 4277"/>
                    <a:gd name="T40" fmla="*/ 0 w 5791"/>
                    <a:gd name="T41" fmla="*/ 0 h 4277"/>
                    <a:gd name="T42" fmla="*/ 0 w 5791"/>
                    <a:gd name="T43" fmla="*/ 0 h 4277"/>
                    <a:gd name="T44" fmla="*/ 0 w 5791"/>
                    <a:gd name="T45" fmla="*/ 0 h 4277"/>
                    <a:gd name="T46" fmla="*/ 0 w 5791"/>
                    <a:gd name="T47" fmla="*/ 0 h 4277"/>
                    <a:gd name="T48" fmla="*/ 0 w 5791"/>
                    <a:gd name="T49" fmla="*/ 0 h 4277"/>
                    <a:gd name="T50" fmla="*/ 0 w 5791"/>
                    <a:gd name="T51" fmla="*/ 0 h 4277"/>
                    <a:gd name="T52" fmla="*/ 0 w 5791"/>
                    <a:gd name="T53" fmla="*/ 0 h 4277"/>
                    <a:gd name="T54" fmla="*/ 0 w 5791"/>
                    <a:gd name="T55" fmla="*/ 0 h 4277"/>
                    <a:gd name="T56" fmla="*/ 0 w 5791"/>
                    <a:gd name="T57" fmla="*/ 0 h 4277"/>
                    <a:gd name="T58" fmla="*/ 0 w 5791"/>
                    <a:gd name="T59" fmla="*/ 0 h 4277"/>
                    <a:gd name="T60" fmla="*/ 0 w 5791"/>
                    <a:gd name="T61" fmla="*/ 0 h 4277"/>
                    <a:gd name="T62" fmla="*/ 0 w 5791"/>
                    <a:gd name="T63" fmla="*/ 0 h 4277"/>
                    <a:gd name="T64" fmla="*/ 0 w 5791"/>
                    <a:gd name="T65" fmla="*/ 0 h 4277"/>
                    <a:gd name="T66" fmla="*/ 0 w 5791"/>
                    <a:gd name="T67" fmla="*/ 0 h 42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91"/>
                    <a:gd name="T103" fmla="*/ 0 h 4277"/>
                    <a:gd name="T104" fmla="*/ 5791 w 5791"/>
                    <a:gd name="T105" fmla="*/ 4277 h 427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91" h="4277">
                      <a:moveTo>
                        <a:pt x="0" y="4277"/>
                      </a:moveTo>
                      <a:lnTo>
                        <a:pt x="11" y="4271"/>
                      </a:lnTo>
                      <a:lnTo>
                        <a:pt x="22" y="4264"/>
                      </a:lnTo>
                      <a:lnTo>
                        <a:pt x="32" y="4258"/>
                      </a:lnTo>
                      <a:lnTo>
                        <a:pt x="41" y="4253"/>
                      </a:lnTo>
                      <a:lnTo>
                        <a:pt x="50" y="4247"/>
                      </a:lnTo>
                      <a:lnTo>
                        <a:pt x="58" y="4242"/>
                      </a:lnTo>
                      <a:lnTo>
                        <a:pt x="66" y="4237"/>
                      </a:lnTo>
                      <a:lnTo>
                        <a:pt x="72" y="4233"/>
                      </a:lnTo>
                      <a:lnTo>
                        <a:pt x="78" y="4229"/>
                      </a:lnTo>
                      <a:lnTo>
                        <a:pt x="83" y="4225"/>
                      </a:lnTo>
                      <a:lnTo>
                        <a:pt x="87" y="4222"/>
                      </a:lnTo>
                      <a:lnTo>
                        <a:pt x="91" y="4219"/>
                      </a:lnTo>
                      <a:lnTo>
                        <a:pt x="94" y="4217"/>
                      </a:lnTo>
                      <a:lnTo>
                        <a:pt x="96" y="4215"/>
                      </a:lnTo>
                      <a:lnTo>
                        <a:pt x="97" y="4214"/>
                      </a:lnTo>
                      <a:lnTo>
                        <a:pt x="98" y="4214"/>
                      </a:lnTo>
                      <a:lnTo>
                        <a:pt x="158" y="4175"/>
                      </a:lnTo>
                      <a:lnTo>
                        <a:pt x="325" y="4067"/>
                      </a:lnTo>
                      <a:lnTo>
                        <a:pt x="587" y="3897"/>
                      </a:lnTo>
                      <a:lnTo>
                        <a:pt x="928" y="3679"/>
                      </a:lnTo>
                      <a:lnTo>
                        <a:pt x="1330" y="3418"/>
                      </a:lnTo>
                      <a:lnTo>
                        <a:pt x="1782" y="3127"/>
                      </a:lnTo>
                      <a:lnTo>
                        <a:pt x="2266" y="2815"/>
                      </a:lnTo>
                      <a:lnTo>
                        <a:pt x="2768" y="2492"/>
                      </a:lnTo>
                      <a:lnTo>
                        <a:pt x="3272" y="2168"/>
                      </a:lnTo>
                      <a:lnTo>
                        <a:pt x="3763" y="1852"/>
                      </a:lnTo>
                      <a:lnTo>
                        <a:pt x="4226" y="1555"/>
                      </a:lnTo>
                      <a:lnTo>
                        <a:pt x="4645" y="1286"/>
                      </a:lnTo>
                      <a:lnTo>
                        <a:pt x="5007" y="1055"/>
                      </a:lnTo>
                      <a:lnTo>
                        <a:pt x="5295" y="872"/>
                      </a:lnTo>
                      <a:lnTo>
                        <a:pt x="5494" y="747"/>
                      </a:lnTo>
                      <a:lnTo>
                        <a:pt x="5589" y="691"/>
                      </a:lnTo>
                      <a:lnTo>
                        <a:pt x="5624" y="669"/>
                      </a:lnTo>
                      <a:lnTo>
                        <a:pt x="5655" y="645"/>
                      </a:lnTo>
                      <a:lnTo>
                        <a:pt x="5681" y="618"/>
                      </a:lnTo>
                      <a:lnTo>
                        <a:pt x="5703" y="588"/>
                      </a:lnTo>
                      <a:lnTo>
                        <a:pt x="5722" y="558"/>
                      </a:lnTo>
                      <a:lnTo>
                        <a:pt x="5739" y="527"/>
                      </a:lnTo>
                      <a:lnTo>
                        <a:pt x="5751" y="497"/>
                      </a:lnTo>
                      <a:lnTo>
                        <a:pt x="5761" y="467"/>
                      </a:lnTo>
                      <a:lnTo>
                        <a:pt x="5769" y="438"/>
                      </a:lnTo>
                      <a:lnTo>
                        <a:pt x="5774" y="411"/>
                      </a:lnTo>
                      <a:lnTo>
                        <a:pt x="5778" y="386"/>
                      </a:lnTo>
                      <a:lnTo>
                        <a:pt x="5781" y="365"/>
                      </a:lnTo>
                      <a:lnTo>
                        <a:pt x="5782" y="347"/>
                      </a:lnTo>
                      <a:lnTo>
                        <a:pt x="5782" y="334"/>
                      </a:lnTo>
                      <a:lnTo>
                        <a:pt x="5783" y="325"/>
                      </a:lnTo>
                      <a:lnTo>
                        <a:pt x="5783" y="323"/>
                      </a:lnTo>
                      <a:lnTo>
                        <a:pt x="5791" y="0"/>
                      </a:lnTo>
                      <a:lnTo>
                        <a:pt x="80" y="3626"/>
                      </a:lnTo>
                      <a:lnTo>
                        <a:pt x="75" y="3628"/>
                      </a:lnTo>
                      <a:lnTo>
                        <a:pt x="70" y="3631"/>
                      </a:lnTo>
                      <a:lnTo>
                        <a:pt x="65" y="3634"/>
                      </a:lnTo>
                      <a:lnTo>
                        <a:pt x="61" y="3637"/>
                      </a:lnTo>
                      <a:lnTo>
                        <a:pt x="56" y="3640"/>
                      </a:lnTo>
                      <a:lnTo>
                        <a:pt x="51" y="3643"/>
                      </a:lnTo>
                      <a:lnTo>
                        <a:pt x="46" y="3645"/>
                      </a:lnTo>
                      <a:lnTo>
                        <a:pt x="41" y="3648"/>
                      </a:lnTo>
                      <a:lnTo>
                        <a:pt x="37" y="3651"/>
                      </a:lnTo>
                      <a:lnTo>
                        <a:pt x="32" y="3654"/>
                      </a:lnTo>
                      <a:lnTo>
                        <a:pt x="27" y="3657"/>
                      </a:lnTo>
                      <a:lnTo>
                        <a:pt x="22" y="3659"/>
                      </a:lnTo>
                      <a:lnTo>
                        <a:pt x="17" y="3662"/>
                      </a:lnTo>
                      <a:lnTo>
                        <a:pt x="12" y="3664"/>
                      </a:lnTo>
                      <a:lnTo>
                        <a:pt x="7" y="3666"/>
                      </a:lnTo>
                      <a:lnTo>
                        <a:pt x="3" y="3669"/>
                      </a:lnTo>
                      <a:lnTo>
                        <a:pt x="0" y="4277"/>
                      </a:lnTo>
                      <a:close/>
                    </a:path>
                  </a:pathLst>
                </a:custGeom>
                <a:solidFill>
                  <a:srgbClr val="CBBFB4"/>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5" name="Freeform 65"/>
                <p:cNvSpPr>
                  <a:spLocks/>
                </p:cNvSpPr>
                <p:nvPr/>
              </p:nvSpPr>
              <p:spPr bwMode="auto">
                <a:xfrm>
                  <a:off x="1023" y="2991"/>
                  <a:ext cx="1476" cy="500"/>
                </a:xfrm>
                <a:custGeom>
                  <a:avLst/>
                  <a:gdLst>
                    <a:gd name="T0" fmla="*/ 0 w 16237"/>
                    <a:gd name="T1" fmla="*/ 0 h 5490"/>
                    <a:gd name="T2" fmla="*/ 0 w 16237"/>
                    <a:gd name="T3" fmla="*/ 0 h 5490"/>
                    <a:gd name="T4" fmla="*/ 0 w 16237"/>
                    <a:gd name="T5" fmla="*/ 0 h 5490"/>
                    <a:gd name="T6" fmla="*/ 0 w 16237"/>
                    <a:gd name="T7" fmla="*/ 0 h 5490"/>
                    <a:gd name="T8" fmla="*/ 0 w 16237"/>
                    <a:gd name="T9" fmla="*/ 0 h 5490"/>
                    <a:gd name="T10" fmla="*/ 0 w 16237"/>
                    <a:gd name="T11" fmla="*/ 0 h 5490"/>
                    <a:gd name="T12" fmla="*/ 0 w 16237"/>
                    <a:gd name="T13" fmla="*/ 0 h 5490"/>
                    <a:gd name="T14" fmla="*/ 0 w 16237"/>
                    <a:gd name="T15" fmla="*/ 0 h 5490"/>
                    <a:gd name="T16" fmla="*/ 0 w 16237"/>
                    <a:gd name="T17" fmla="*/ 0 h 5490"/>
                    <a:gd name="T18" fmla="*/ 0 w 16237"/>
                    <a:gd name="T19" fmla="*/ 0 h 5490"/>
                    <a:gd name="T20" fmla="*/ 0 w 16237"/>
                    <a:gd name="T21" fmla="*/ 0 h 5490"/>
                    <a:gd name="T22" fmla="*/ 0 w 16237"/>
                    <a:gd name="T23" fmla="*/ 0 h 5490"/>
                    <a:gd name="T24" fmla="*/ 0 w 16237"/>
                    <a:gd name="T25" fmla="*/ 0 h 5490"/>
                    <a:gd name="T26" fmla="*/ 0 w 16237"/>
                    <a:gd name="T27" fmla="*/ 0 h 5490"/>
                    <a:gd name="T28" fmla="*/ 0 w 16237"/>
                    <a:gd name="T29" fmla="*/ 0 h 5490"/>
                    <a:gd name="T30" fmla="*/ 0 w 16237"/>
                    <a:gd name="T31" fmla="*/ 0 h 5490"/>
                    <a:gd name="T32" fmla="*/ 0 w 16237"/>
                    <a:gd name="T33" fmla="*/ 0 h 5490"/>
                    <a:gd name="T34" fmla="*/ 0 w 16237"/>
                    <a:gd name="T35" fmla="*/ 0 h 5490"/>
                    <a:gd name="T36" fmla="*/ 0 w 16237"/>
                    <a:gd name="T37" fmla="*/ 0 h 5490"/>
                    <a:gd name="T38" fmla="*/ 0 w 16237"/>
                    <a:gd name="T39" fmla="*/ 0 h 5490"/>
                    <a:gd name="T40" fmla="*/ 0 w 16237"/>
                    <a:gd name="T41" fmla="*/ 0 h 5490"/>
                    <a:gd name="T42" fmla="*/ 0 w 16237"/>
                    <a:gd name="T43" fmla="*/ 0 h 5490"/>
                    <a:gd name="T44" fmla="*/ 0 w 16237"/>
                    <a:gd name="T45" fmla="*/ 0 h 5490"/>
                    <a:gd name="T46" fmla="*/ 0 w 16237"/>
                    <a:gd name="T47" fmla="*/ 0 h 5490"/>
                    <a:gd name="T48" fmla="*/ 0 w 16237"/>
                    <a:gd name="T49" fmla="*/ 0 h 5490"/>
                    <a:gd name="T50" fmla="*/ 0 w 16237"/>
                    <a:gd name="T51" fmla="*/ 0 h 5490"/>
                    <a:gd name="T52" fmla="*/ 0 w 16237"/>
                    <a:gd name="T53" fmla="*/ 0 h 5490"/>
                    <a:gd name="T54" fmla="*/ 0 w 16237"/>
                    <a:gd name="T55" fmla="*/ 0 h 5490"/>
                    <a:gd name="T56" fmla="*/ 0 w 16237"/>
                    <a:gd name="T57" fmla="*/ 0 h 5490"/>
                    <a:gd name="T58" fmla="*/ 0 w 16237"/>
                    <a:gd name="T59" fmla="*/ 0 h 5490"/>
                    <a:gd name="T60" fmla="*/ 0 w 16237"/>
                    <a:gd name="T61" fmla="*/ 0 h 5490"/>
                    <a:gd name="T62" fmla="*/ 0 w 16237"/>
                    <a:gd name="T63" fmla="*/ 0 h 5490"/>
                    <a:gd name="T64" fmla="*/ 0 w 16237"/>
                    <a:gd name="T65" fmla="*/ 0 h 5490"/>
                    <a:gd name="T66" fmla="*/ 0 w 16237"/>
                    <a:gd name="T67" fmla="*/ 0 h 5490"/>
                    <a:gd name="T68" fmla="*/ 0 w 16237"/>
                    <a:gd name="T69" fmla="*/ 0 h 5490"/>
                    <a:gd name="T70" fmla="*/ 0 w 16237"/>
                    <a:gd name="T71" fmla="*/ 0 h 5490"/>
                    <a:gd name="T72" fmla="*/ 0 w 16237"/>
                    <a:gd name="T73" fmla="*/ 0 h 5490"/>
                    <a:gd name="T74" fmla="*/ 0 w 16237"/>
                    <a:gd name="T75" fmla="*/ 0 h 5490"/>
                    <a:gd name="T76" fmla="*/ 0 w 16237"/>
                    <a:gd name="T77" fmla="*/ 0 h 5490"/>
                    <a:gd name="T78" fmla="*/ 0 w 16237"/>
                    <a:gd name="T79" fmla="*/ 0 h 5490"/>
                    <a:gd name="T80" fmla="*/ 0 w 16237"/>
                    <a:gd name="T81" fmla="*/ 0 h 5490"/>
                    <a:gd name="T82" fmla="*/ 0 w 16237"/>
                    <a:gd name="T83" fmla="*/ 0 h 5490"/>
                    <a:gd name="T84" fmla="*/ 0 w 16237"/>
                    <a:gd name="T85" fmla="*/ 0 h 5490"/>
                    <a:gd name="T86" fmla="*/ 0 w 16237"/>
                    <a:gd name="T87" fmla="*/ 0 h 5490"/>
                    <a:gd name="T88" fmla="*/ 0 w 16237"/>
                    <a:gd name="T89" fmla="*/ 0 h 5490"/>
                    <a:gd name="T90" fmla="*/ 0 w 16237"/>
                    <a:gd name="T91" fmla="*/ 0 h 5490"/>
                    <a:gd name="T92" fmla="*/ 0 w 16237"/>
                    <a:gd name="T93" fmla="*/ 0 h 5490"/>
                    <a:gd name="T94" fmla="*/ 0 w 16237"/>
                    <a:gd name="T95" fmla="*/ 0 h 5490"/>
                    <a:gd name="T96" fmla="*/ 0 w 16237"/>
                    <a:gd name="T97" fmla="*/ 0 h 5490"/>
                    <a:gd name="T98" fmla="*/ 0 w 16237"/>
                    <a:gd name="T99" fmla="*/ 0 h 5490"/>
                    <a:gd name="T100" fmla="*/ 0 w 16237"/>
                    <a:gd name="T101" fmla="*/ 0 h 5490"/>
                    <a:gd name="T102" fmla="*/ 0 w 16237"/>
                    <a:gd name="T103" fmla="*/ 0 h 5490"/>
                    <a:gd name="T104" fmla="*/ 0 w 16237"/>
                    <a:gd name="T105" fmla="*/ 0 h 5490"/>
                    <a:gd name="T106" fmla="*/ 0 w 16237"/>
                    <a:gd name="T107" fmla="*/ 0 h 54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237"/>
                    <a:gd name="T163" fmla="*/ 0 h 5490"/>
                    <a:gd name="T164" fmla="*/ 16237 w 16237"/>
                    <a:gd name="T165" fmla="*/ 5490 h 54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237" h="5490">
                      <a:moveTo>
                        <a:pt x="10552" y="5317"/>
                      </a:moveTo>
                      <a:lnTo>
                        <a:pt x="10481" y="5352"/>
                      </a:lnTo>
                      <a:lnTo>
                        <a:pt x="10412" y="5379"/>
                      </a:lnTo>
                      <a:lnTo>
                        <a:pt x="10344" y="5397"/>
                      </a:lnTo>
                      <a:lnTo>
                        <a:pt x="10280" y="5409"/>
                      </a:lnTo>
                      <a:lnTo>
                        <a:pt x="10219" y="5415"/>
                      </a:lnTo>
                      <a:lnTo>
                        <a:pt x="10161" y="5416"/>
                      </a:lnTo>
                      <a:lnTo>
                        <a:pt x="10106" y="5411"/>
                      </a:lnTo>
                      <a:lnTo>
                        <a:pt x="10056" y="5403"/>
                      </a:lnTo>
                      <a:lnTo>
                        <a:pt x="10011" y="5393"/>
                      </a:lnTo>
                      <a:lnTo>
                        <a:pt x="9970" y="5382"/>
                      </a:lnTo>
                      <a:lnTo>
                        <a:pt x="9934" y="5370"/>
                      </a:lnTo>
                      <a:lnTo>
                        <a:pt x="9904" y="5358"/>
                      </a:lnTo>
                      <a:lnTo>
                        <a:pt x="9881" y="5347"/>
                      </a:lnTo>
                      <a:lnTo>
                        <a:pt x="9862" y="5338"/>
                      </a:lnTo>
                      <a:lnTo>
                        <a:pt x="9851" y="5332"/>
                      </a:lnTo>
                      <a:lnTo>
                        <a:pt x="9848" y="5330"/>
                      </a:lnTo>
                      <a:lnTo>
                        <a:pt x="0" y="0"/>
                      </a:lnTo>
                      <a:lnTo>
                        <a:pt x="0" y="66"/>
                      </a:lnTo>
                      <a:lnTo>
                        <a:pt x="9877" y="5438"/>
                      </a:lnTo>
                      <a:lnTo>
                        <a:pt x="9881" y="5439"/>
                      </a:lnTo>
                      <a:lnTo>
                        <a:pt x="9894" y="5444"/>
                      </a:lnTo>
                      <a:lnTo>
                        <a:pt x="9914" y="5450"/>
                      </a:lnTo>
                      <a:lnTo>
                        <a:pt x="9942" y="5458"/>
                      </a:lnTo>
                      <a:lnTo>
                        <a:pt x="9975" y="5466"/>
                      </a:lnTo>
                      <a:lnTo>
                        <a:pt x="10015" y="5474"/>
                      </a:lnTo>
                      <a:lnTo>
                        <a:pt x="10059" y="5481"/>
                      </a:lnTo>
                      <a:lnTo>
                        <a:pt x="10108" y="5487"/>
                      </a:lnTo>
                      <a:lnTo>
                        <a:pt x="10161" y="5490"/>
                      </a:lnTo>
                      <a:lnTo>
                        <a:pt x="10216" y="5490"/>
                      </a:lnTo>
                      <a:lnTo>
                        <a:pt x="10273" y="5487"/>
                      </a:lnTo>
                      <a:lnTo>
                        <a:pt x="10332" y="5478"/>
                      </a:lnTo>
                      <a:lnTo>
                        <a:pt x="10393" y="5465"/>
                      </a:lnTo>
                      <a:lnTo>
                        <a:pt x="10453" y="5445"/>
                      </a:lnTo>
                      <a:lnTo>
                        <a:pt x="10512" y="5419"/>
                      </a:lnTo>
                      <a:lnTo>
                        <a:pt x="10571" y="5385"/>
                      </a:lnTo>
                      <a:lnTo>
                        <a:pt x="16237" y="1788"/>
                      </a:lnTo>
                      <a:lnTo>
                        <a:pt x="16237" y="1723"/>
                      </a:lnTo>
                      <a:lnTo>
                        <a:pt x="16094" y="1813"/>
                      </a:lnTo>
                      <a:lnTo>
                        <a:pt x="15865" y="1959"/>
                      </a:lnTo>
                      <a:lnTo>
                        <a:pt x="15561" y="2152"/>
                      </a:lnTo>
                      <a:lnTo>
                        <a:pt x="15195" y="2385"/>
                      </a:lnTo>
                      <a:lnTo>
                        <a:pt x="14780" y="2649"/>
                      </a:lnTo>
                      <a:lnTo>
                        <a:pt x="14328" y="2936"/>
                      </a:lnTo>
                      <a:lnTo>
                        <a:pt x="13852" y="3239"/>
                      </a:lnTo>
                      <a:lnTo>
                        <a:pt x="13365" y="3548"/>
                      </a:lnTo>
                      <a:lnTo>
                        <a:pt x="12878" y="3857"/>
                      </a:lnTo>
                      <a:lnTo>
                        <a:pt x="12404" y="4157"/>
                      </a:lnTo>
                      <a:lnTo>
                        <a:pt x="11958" y="4440"/>
                      </a:lnTo>
                      <a:lnTo>
                        <a:pt x="11549" y="4698"/>
                      </a:lnTo>
                      <a:lnTo>
                        <a:pt x="11192" y="4923"/>
                      </a:lnTo>
                      <a:lnTo>
                        <a:pt x="10898" y="5105"/>
                      </a:lnTo>
                      <a:lnTo>
                        <a:pt x="10681" y="5240"/>
                      </a:lnTo>
                      <a:lnTo>
                        <a:pt x="10552" y="5317"/>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6" name="Freeform 66"/>
                <p:cNvSpPr>
                  <a:spLocks/>
                </p:cNvSpPr>
                <p:nvPr/>
              </p:nvSpPr>
              <p:spPr bwMode="auto">
                <a:xfrm>
                  <a:off x="1978" y="3080"/>
                  <a:ext cx="526" cy="397"/>
                </a:xfrm>
                <a:custGeom>
                  <a:avLst/>
                  <a:gdLst>
                    <a:gd name="T0" fmla="*/ 0 w 5789"/>
                    <a:gd name="T1" fmla="*/ 0 h 4370"/>
                    <a:gd name="T2" fmla="*/ 0 w 5789"/>
                    <a:gd name="T3" fmla="*/ 0 h 4370"/>
                    <a:gd name="T4" fmla="*/ 0 w 5789"/>
                    <a:gd name="T5" fmla="*/ 0 h 4370"/>
                    <a:gd name="T6" fmla="*/ 0 w 5789"/>
                    <a:gd name="T7" fmla="*/ 0 h 4370"/>
                    <a:gd name="T8" fmla="*/ 0 w 5789"/>
                    <a:gd name="T9" fmla="*/ 0 h 4370"/>
                    <a:gd name="T10" fmla="*/ 0 w 5789"/>
                    <a:gd name="T11" fmla="*/ 0 h 4370"/>
                    <a:gd name="T12" fmla="*/ 0 w 5789"/>
                    <a:gd name="T13" fmla="*/ 0 h 4370"/>
                    <a:gd name="T14" fmla="*/ 0 w 5789"/>
                    <a:gd name="T15" fmla="*/ 0 h 4370"/>
                    <a:gd name="T16" fmla="*/ 0 w 5789"/>
                    <a:gd name="T17" fmla="*/ 0 h 4370"/>
                    <a:gd name="T18" fmla="*/ 0 w 5789"/>
                    <a:gd name="T19" fmla="*/ 0 h 4370"/>
                    <a:gd name="T20" fmla="*/ 0 w 5789"/>
                    <a:gd name="T21" fmla="*/ 0 h 4370"/>
                    <a:gd name="T22" fmla="*/ 0 w 5789"/>
                    <a:gd name="T23" fmla="*/ 0 h 4370"/>
                    <a:gd name="T24" fmla="*/ 0 w 5789"/>
                    <a:gd name="T25" fmla="*/ 0 h 4370"/>
                    <a:gd name="T26" fmla="*/ 0 w 5789"/>
                    <a:gd name="T27" fmla="*/ 0 h 4370"/>
                    <a:gd name="T28" fmla="*/ 0 w 5789"/>
                    <a:gd name="T29" fmla="*/ 0 h 4370"/>
                    <a:gd name="T30" fmla="*/ 0 w 5789"/>
                    <a:gd name="T31" fmla="*/ 0 h 4370"/>
                    <a:gd name="T32" fmla="*/ 0 w 5789"/>
                    <a:gd name="T33" fmla="*/ 0 h 4370"/>
                    <a:gd name="T34" fmla="*/ 0 w 5789"/>
                    <a:gd name="T35" fmla="*/ 0 h 4370"/>
                    <a:gd name="T36" fmla="*/ 0 w 5789"/>
                    <a:gd name="T37" fmla="*/ 0 h 4370"/>
                    <a:gd name="T38" fmla="*/ 0 w 5789"/>
                    <a:gd name="T39" fmla="*/ 0 h 4370"/>
                    <a:gd name="T40" fmla="*/ 0 w 5789"/>
                    <a:gd name="T41" fmla="*/ 0 h 4370"/>
                    <a:gd name="T42" fmla="*/ 0 w 5789"/>
                    <a:gd name="T43" fmla="*/ 0 h 4370"/>
                    <a:gd name="T44" fmla="*/ 0 w 5789"/>
                    <a:gd name="T45" fmla="*/ 0 h 4370"/>
                    <a:gd name="T46" fmla="*/ 0 w 5789"/>
                    <a:gd name="T47" fmla="*/ 0 h 4370"/>
                    <a:gd name="T48" fmla="*/ 0 w 5789"/>
                    <a:gd name="T49" fmla="*/ 0 h 4370"/>
                    <a:gd name="T50" fmla="*/ 0 w 5789"/>
                    <a:gd name="T51" fmla="*/ 0 h 4370"/>
                    <a:gd name="T52" fmla="*/ 0 w 5789"/>
                    <a:gd name="T53" fmla="*/ 0 h 4370"/>
                    <a:gd name="T54" fmla="*/ 0 w 5789"/>
                    <a:gd name="T55" fmla="*/ 0 h 4370"/>
                    <a:gd name="T56" fmla="*/ 0 w 5789"/>
                    <a:gd name="T57" fmla="*/ 0 h 4370"/>
                    <a:gd name="T58" fmla="*/ 0 w 5789"/>
                    <a:gd name="T59" fmla="*/ 0 h 4370"/>
                    <a:gd name="T60" fmla="*/ 0 w 5789"/>
                    <a:gd name="T61" fmla="*/ 0 h 4370"/>
                    <a:gd name="T62" fmla="*/ 0 w 5789"/>
                    <a:gd name="T63" fmla="*/ 0 h 4370"/>
                    <a:gd name="T64" fmla="*/ 0 w 5789"/>
                    <a:gd name="T65" fmla="*/ 0 h 43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89"/>
                    <a:gd name="T100" fmla="*/ 0 h 4370"/>
                    <a:gd name="T101" fmla="*/ 5789 w 5789"/>
                    <a:gd name="T102" fmla="*/ 4370 h 43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89" h="4370">
                      <a:moveTo>
                        <a:pt x="0" y="4370"/>
                      </a:moveTo>
                      <a:lnTo>
                        <a:pt x="3" y="4368"/>
                      </a:lnTo>
                      <a:lnTo>
                        <a:pt x="7" y="4366"/>
                      </a:lnTo>
                      <a:lnTo>
                        <a:pt x="11" y="4364"/>
                      </a:lnTo>
                      <a:lnTo>
                        <a:pt x="14" y="4363"/>
                      </a:lnTo>
                      <a:lnTo>
                        <a:pt x="18" y="4361"/>
                      </a:lnTo>
                      <a:lnTo>
                        <a:pt x="22" y="4359"/>
                      </a:lnTo>
                      <a:lnTo>
                        <a:pt x="26" y="4358"/>
                      </a:lnTo>
                      <a:lnTo>
                        <a:pt x="29" y="4356"/>
                      </a:lnTo>
                      <a:lnTo>
                        <a:pt x="33" y="4354"/>
                      </a:lnTo>
                      <a:lnTo>
                        <a:pt x="37" y="4352"/>
                      </a:lnTo>
                      <a:lnTo>
                        <a:pt x="41" y="4350"/>
                      </a:lnTo>
                      <a:lnTo>
                        <a:pt x="45" y="4348"/>
                      </a:lnTo>
                      <a:lnTo>
                        <a:pt x="48" y="4346"/>
                      </a:lnTo>
                      <a:lnTo>
                        <a:pt x="52" y="4345"/>
                      </a:lnTo>
                      <a:lnTo>
                        <a:pt x="56" y="4343"/>
                      </a:lnTo>
                      <a:lnTo>
                        <a:pt x="61" y="4341"/>
                      </a:lnTo>
                      <a:lnTo>
                        <a:pt x="200" y="4260"/>
                      </a:lnTo>
                      <a:lnTo>
                        <a:pt x="438" y="4114"/>
                      </a:lnTo>
                      <a:lnTo>
                        <a:pt x="759" y="3915"/>
                      </a:lnTo>
                      <a:lnTo>
                        <a:pt x="1147" y="3671"/>
                      </a:lnTo>
                      <a:lnTo>
                        <a:pt x="1591" y="3392"/>
                      </a:lnTo>
                      <a:lnTo>
                        <a:pt x="2073" y="3087"/>
                      </a:lnTo>
                      <a:lnTo>
                        <a:pt x="2579" y="2765"/>
                      </a:lnTo>
                      <a:lnTo>
                        <a:pt x="3095" y="2438"/>
                      </a:lnTo>
                      <a:lnTo>
                        <a:pt x="3606" y="2113"/>
                      </a:lnTo>
                      <a:lnTo>
                        <a:pt x="4096" y="1800"/>
                      </a:lnTo>
                      <a:lnTo>
                        <a:pt x="4552" y="1509"/>
                      </a:lnTo>
                      <a:lnTo>
                        <a:pt x="4957" y="1250"/>
                      </a:lnTo>
                      <a:lnTo>
                        <a:pt x="5299" y="1032"/>
                      </a:lnTo>
                      <a:lnTo>
                        <a:pt x="5561" y="865"/>
                      </a:lnTo>
                      <a:lnTo>
                        <a:pt x="5729" y="756"/>
                      </a:lnTo>
                      <a:lnTo>
                        <a:pt x="5789" y="719"/>
                      </a:lnTo>
                      <a:lnTo>
                        <a:pt x="5772" y="0"/>
                      </a:lnTo>
                      <a:lnTo>
                        <a:pt x="5572" y="125"/>
                      </a:lnTo>
                      <a:lnTo>
                        <a:pt x="5300" y="298"/>
                      </a:lnTo>
                      <a:lnTo>
                        <a:pt x="4967" y="510"/>
                      </a:lnTo>
                      <a:lnTo>
                        <a:pt x="4583" y="752"/>
                      </a:lnTo>
                      <a:lnTo>
                        <a:pt x="4160" y="1020"/>
                      </a:lnTo>
                      <a:lnTo>
                        <a:pt x="3709" y="1306"/>
                      </a:lnTo>
                      <a:lnTo>
                        <a:pt x="3240" y="1603"/>
                      </a:lnTo>
                      <a:lnTo>
                        <a:pt x="2766" y="1903"/>
                      </a:lnTo>
                      <a:lnTo>
                        <a:pt x="2296" y="2199"/>
                      </a:lnTo>
                      <a:lnTo>
                        <a:pt x="1843" y="2485"/>
                      </a:lnTo>
                      <a:lnTo>
                        <a:pt x="1418" y="2753"/>
                      </a:lnTo>
                      <a:lnTo>
                        <a:pt x="1030" y="2997"/>
                      </a:lnTo>
                      <a:lnTo>
                        <a:pt x="692" y="3208"/>
                      </a:lnTo>
                      <a:lnTo>
                        <a:pt x="415" y="3381"/>
                      </a:lnTo>
                      <a:lnTo>
                        <a:pt x="210" y="3507"/>
                      </a:lnTo>
                      <a:lnTo>
                        <a:pt x="87" y="3582"/>
                      </a:lnTo>
                      <a:lnTo>
                        <a:pt x="81" y="3584"/>
                      </a:lnTo>
                      <a:lnTo>
                        <a:pt x="76" y="3587"/>
                      </a:lnTo>
                      <a:lnTo>
                        <a:pt x="71" y="3590"/>
                      </a:lnTo>
                      <a:lnTo>
                        <a:pt x="66" y="3592"/>
                      </a:lnTo>
                      <a:lnTo>
                        <a:pt x="61" y="3595"/>
                      </a:lnTo>
                      <a:lnTo>
                        <a:pt x="55" y="3597"/>
                      </a:lnTo>
                      <a:lnTo>
                        <a:pt x="50" y="3600"/>
                      </a:lnTo>
                      <a:lnTo>
                        <a:pt x="45" y="3602"/>
                      </a:lnTo>
                      <a:lnTo>
                        <a:pt x="39" y="3605"/>
                      </a:lnTo>
                      <a:lnTo>
                        <a:pt x="34" y="3607"/>
                      </a:lnTo>
                      <a:lnTo>
                        <a:pt x="29" y="3609"/>
                      </a:lnTo>
                      <a:lnTo>
                        <a:pt x="23" y="3611"/>
                      </a:lnTo>
                      <a:lnTo>
                        <a:pt x="18" y="3613"/>
                      </a:lnTo>
                      <a:lnTo>
                        <a:pt x="12" y="3615"/>
                      </a:lnTo>
                      <a:lnTo>
                        <a:pt x="7" y="3617"/>
                      </a:lnTo>
                      <a:lnTo>
                        <a:pt x="2" y="3619"/>
                      </a:lnTo>
                      <a:lnTo>
                        <a:pt x="0" y="4370"/>
                      </a:lnTo>
                      <a:close/>
                    </a:path>
                  </a:pathLst>
                </a:custGeom>
                <a:solidFill>
                  <a:srgbClr val="CBBFB4"/>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7" name="Freeform 67"/>
                <p:cNvSpPr>
                  <a:spLocks/>
                </p:cNvSpPr>
                <p:nvPr/>
              </p:nvSpPr>
              <p:spPr bwMode="auto">
                <a:xfrm>
                  <a:off x="1852" y="3500"/>
                  <a:ext cx="31" cy="16"/>
                </a:xfrm>
                <a:custGeom>
                  <a:avLst/>
                  <a:gdLst>
                    <a:gd name="T0" fmla="*/ 0 w 363"/>
                    <a:gd name="T1" fmla="*/ 0 h 200"/>
                    <a:gd name="T2" fmla="*/ 0 w 363"/>
                    <a:gd name="T3" fmla="*/ 0 h 200"/>
                    <a:gd name="T4" fmla="*/ 0 w 363"/>
                    <a:gd name="T5" fmla="*/ 0 h 200"/>
                    <a:gd name="T6" fmla="*/ 0 w 363"/>
                    <a:gd name="T7" fmla="*/ 0 h 200"/>
                    <a:gd name="T8" fmla="*/ 0 w 363"/>
                    <a:gd name="T9" fmla="*/ 0 h 200"/>
                    <a:gd name="T10" fmla="*/ 0 w 363"/>
                    <a:gd name="T11" fmla="*/ 0 h 200"/>
                    <a:gd name="T12" fmla="*/ 0 w 363"/>
                    <a:gd name="T13" fmla="*/ 0 h 200"/>
                    <a:gd name="T14" fmla="*/ 0 w 363"/>
                    <a:gd name="T15" fmla="*/ 0 h 200"/>
                    <a:gd name="T16" fmla="*/ 0 w 363"/>
                    <a:gd name="T17" fmla="*/ 0 h 200"/>
                    <a:gd name="T18" fmla="*/ 0 w 363"/>
                    <a:gd name="T19" fmla="*/ 0 h 200"/>
                    <a:gd name="T20" fmla="*/ 0 w 363"/>
                    <a:gd name="T21" fmla="*/ 0 h 200"/>
                    <a:gd name="T22" fmla="*/ 0 w 363"/>
                    <a:gd name="T23" fmla="*/ 0 h 200"/>
                    <a:gd name="T24" fmla="*/ 0 w 363"/>
                    <a:gd name="T25" fmla="*/ 0 h 200"/>
                    <a:gd name="T26" fmla="*/ 0 w 363"/>
                    <a:gd name="T27" fmla="*/ 0 h 200"/>
                    <a:gd name="T28" fmla="*/ 0 w 363"/>
                    <a:gd name="T29" fmla="*/ 0 h 200"/>
                    <a:gd name="T30" fmla="*/ 0 w 363"/>
                    <a:gd name="T31" fmla="*/ 0 h 200"/>
                    <a:gd name="T32" fmla="*/ 0 w 363"/>
                    <a:gd name="T33" fmla="*/ 0 h 200"/>
                    <a:gd name="T34" fmla="*/ 0 w 363"/>
                    <a:gd name="T35" fmla="*/ 0 h 200"/>
                    <a:gd name="T36" fmla="*/ 0 w 363"/>
                    <a:gd name="T37" fmla="*/ 0 h 200"/>
                    <a:gd name="T38" fmla="*/ 0 w 363"/>
                    <a:gd name="T39" fmla="*/ 0 h 200"/>
                    <a:gd name="T40" fmla="*/ 0 w 363"/>
                    <a:gd name="T41" fmla="*/ 0 h 200"/>
                    <a:gd name="T42" fmla="*/ 0 w 363"/>
                    <a:gd name="T43" fmla="*/ 0 h 200"/>
                    <a:gd name="T44" fmla="*/ 0 w 363"/>
                    <a:gd name="T45" fmla="*/ 0 h 200"/>
                    <a:gd name="T46" fmla="*/ 0 w 363"/>
                    <a:gd name="T47" fmla="*/ 0 h 200"/>
                    <a:gd name="T48" fmla="*/ 0 w 363"/>
                    <a:gd name="T49" fmla="*/ 0 h 200"/>
                    <a:gd name="T50" fmla="*/ 0 w 363"/>
                    <a:gd name="T51" fmla="*/ 0 h 200"/>
                    <a:gd name="T52" fmla="*/ 0 w 363"/>
                    <a:gd name="T53" fmla="*/ 0 h 200"/>
                    <a:gd name="T54" fmla="*/ 0 w 363"/>
                    <a:gd name="T55" fmla="*/ 0 h 200"/>
                    <a:gd name="T56" fmla="*/ 0 w 363"/>
                    <a:gd name="T57" fmla="*/ 0 h 200"/>
                    <a:gd name="T58" fmla="*/ 0 w 363"/>
                    <a:gd name="T59" fmla="*/ 0 h 200"/>
                    <a:gd name="T60" fmla="*/ 0 w 363"/>
                    <a:gd name="T61" fmla="*/ 0 h 200"/>
                    <a:gd name="T62" fmla="*/ 0 w 363"/>
                    <a:gd name="T63" fmla="*/ 0 h 200"/>
                    <a:gd name="T64" fmla="*/ 0 w 363"/>
                    <a:gd name="T65" fmla="*/ 0 h 200"/>
                    <a:gd name="T66" fmla="*/ 0 w 363"/>
                    <a:gd name="T67" fmla="*/ 0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3"/>
                    <a:gd name="T103" fmla="*/ 0 h 200"/>
                    <a:gd name="T104" fmla="*/ 363 w 363"/>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3" h="200">
                      <a:moveTo>
                        <a:pt x="0" y="0"/>
                      </a:moveTo>
                      <a:lnTo>
                        <a:pt x="1" y="20"/>
                      </a:lnTo>
                      <a:lnTo>
                        <a:pt x="6" y="40"/>
                      </a:lnTo>
                      <a:lnTo>
                        <a:pt x="15" y="59"/>
                      </a:lnTo>
                      <a:lnTo>
                        <a:pt x="25" y="77"/>
                      </a:lnTo>
                      <a:lnTo>
                        <a:pt x="39" y="95"/>
                      </a:lnTo>
                      <a:lnTo>
                        <a:pt x="54" y="111"/>
                      </a:lnTo>
                      <a:lnTo>
                        <a:pt x="72" y="127"/>
                      </a:lnTo>
                      <a:lnTo>
                        <a:pt x="93" y="142"/>
                      </a:lnTo>
                      <a:lnTo>
                        <a:pt x="115" y="154"/>
                      </a:lnTo>
                      <a:lnTo>
                        <a:pt x="139" y="166"/>
                      </a:lnTo>
                      <a:lnTo>
                        <a:pt x="165" y="176"/>
                      </a:lnTo>
                      <a:lnTo>
                        <a:pt x="193" y="184"/>
                      </a:lnTo>
                      <a:lnTo>
                        <a:pt x="222" y="191"/>
                      </a:lnTo>
                      <a:lnTo>
                        <a:pt x="252" y="196"/>
                      </a:lnTo>
                      <a:lnTo>
                        <a:pt x="284" y="198"/>
                      </a:lnTo>
                      <a:lnTo>
                        <a:pt x="317" y="200"/>
                      </a:lnTo>
                      <a:lnTo>
                        <a:pt x="319" y="199"/>
                      </a:lnTo>
                      <a:lnTo>
                        <a:pt x="322" y="199"/>
                      </a:lnTo>
                      <a:lnTo>
                        <a:pt x="325" y="199"/>
                      </a:lnTo>
                      <a:lnTo>
                        <a:pt x="328" y="199"/>
                      </a:lnTo>
                      <a:lnTo>
                        <a:pt x="331" y="199"/>
                      </a:lnTo>
                      <a:lnTo>
                        <a:pt x="334" y="199"/>
                      </a:lnTo>
                      <a:lnTo>
                        <a:pt x="337" y="199"/>
                      </a:lnTo>
                      <a:lnTo>
                        <a:pt x="340" y="199"/>
                      </a:lnTo>
                      <a:lnTo>
                        <a:pt x="342" y="199"/>
                      </a:lnTo>
                      <a:lnTo>
                        <a:pt x="345" y="199"/>
                      </a:lnTo>
                      <a:lnTo>
                        <a:pt x="348" y="198"/>
                      </a:lnTo>
                      <a:lnTo>
                        <a:pt x="351" y="198"/>
                      </a:lnTo>
                      <a:lnTo>
                        <a:pt x="354" y="198"/>
                      </a:lnTo>
                      <a:lnTo>
                        <a:pt x="357" y="198"/>
                      </a:lnTo>
                      <a:lnTo>
                        <a:pt x="360" y="198"/>
                      </a:lnTo>
                      <a:lnTo>
                        <a:pt x="363" y="198"/>
                      </a:lnTo>
                      <a:lnTo>
                        <a:pt x="0" y="0"/>
                      </a:lnTo>
                      <a:close/>
                    </a:path>
                  </a:pathLst>
                </a:custGeom>
                <a:solidFill>
                  <a:srgbClr val="CBBFB4"/>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8" name="Freeform 68"/>
                <p:cNvSpPr>
                  <a:spLocks/>
                </p:cNvSpPr>
                <p:nvPr/>
              </p:nvSpPr>
              <p:spPr bwMode="auto">
                <a:xfrm>
                  <a:off x="1156" y="3125"/>
                  <a:ext cx="31" cy="16"/>
                </a:xfrm>
                <a:custGeom>
                  <a:avLst/>
                  <a:gdLst>
                    <a:gd name="T0" fmla="*/ 0 w 343"/>
                    <a:gd name="T1" fmla="*/ 0 h 188"/>
                    <a:gd name="T2" fmla="*/ 0 w 343"/>
                    <a:gd name="T3" fmla="*/ 0 h 188"/>
                    <a:gd name="T4" fmla="*/ 0 w 343"/>
                    <a:gd name="T5" fmla="*/ 0 h 188"/>
                    <a:gd name="T6" fmla="*/ 0 w 343"/>
                    <a:gd name="T7" fmla="*/ 0 h 188"/>
                    <a:gd name="T8" fmla="*/ 0 w 343"/>
                    <a:gd name="T9" fmla="*/ 0 h 188"/>
                    <a:gd name="T10" fmla="*/ 0 w 343"/>
                    <a:gd name="T11" fmla="*/ 0 h 188"/>
                    <a:gd name="T12" fmla="*/ 0 w 343"/>
                    <a:gd name="T13" fmla="*/ 0 h 188"/>
                    <a:gd name="T14" fmla="*/ 0 w 343"/>
                    <a:gd name="T15" fmla="*/ 0 h 188"/>
                    <a:gd name="T16" fmla="*/ 0 w 343"/>
                    <a:gd name="T17" fmla="*/ 0 h 188"/>
                    <a:gd name="T18" fmla="*/ 0 w 343"/>
                    <a:gd name="T19" fmla="*/ 0 h 188"/>
                    <a:gd name="T20" fmla="*/ 0 w 343"/>
                    <a:gd name="T21" fmla="*/ 0 h 188"/>
                    <a:gd name="T22" fmla="*/ 0 w 343"/>
                    <a:gd name="T23" fmla="*/ 0 h 188"/>
                    <a:gd name="T24" fmla="*/ 0 w 343"/>
                    <a:gd name="T25" fmla="*/ 0 h 188"/>
                    <a:gd name="T26" fmla="*/ 0 w 343"/>
                    <a:gd name="T27" fmla="*/ 0 h 188"/>
                    <a:gd name="T28" fmla="*/ 0 w 343"/>
                    <a:gd name="T29" fmla="*/ 0 h 188"/>
                    <a:gd name="T30" fmla="*/ 0 w 343"/>
                    <a:gd name="T31" fmla="*/ 0 h 188"/>
                    <a:gd name="T32" fmla="*/ 0 w 343"/>
                    <a:gd name="T33" fmla="*/ 0 h 188"/>
                    <a:gd name="T34" fmla="*/ 0 w 343"/>
                    <a:gd name="T35" fmla="*/ 0 h 188"/>
                    <a:gd name="T36" fmla="*/ 0 w 343"/>
                    <a:gd name="T37" fmla="*/ 0 h 188"/>
                    <a:gd name="T38" fmla="*/ 0 w 343"/>
                    <a:gd name="T39" fmla="*/ 0 h 188"/>
                    <a:gd name="T40" fmla="*/ 0 w 343"/>
                    <a:gd name="T41" fmla="*/ 0 h 188"/>
                    <a:gd name="T42" fmla="*/ 0 w 343"/>
                    <a:gd name="T43" fmla="*/ 0 h 188"/>
                    <a:gd name="T44" fmla="*/ 0 w 343"/>
                    <a:gd name="T45" fmla="*/ 0 h 188"/>
                    <a:gd name="T46" fmla="*/ 0 w 343"/>
                    <a:gd name="T47" fmla="*/ 0 h 188"/>
                    <a:gd name="T48" fmla="*/ 0 w 343"/>
                    <a:gd name="T49" fmla="*/ 0 h 188"/>
                    <a:gd name="T50" fmla="*/ 0 w 343"/>
                    <a:gd name="T51" fmla="*/ 0 h 188"/>
                    <a:gd name="T52" fmla="*/ 0 w 343"/>
                    <a:gd name="T53" fmla="*/ 0 h 188"/>
                    <a:gd name="T54" fmla="*/ 0 w 343"/>
                    <a:gd name="T55" fmla="*/ 0 h 188"/>
                    <a:gd name="T56" fmla="*/ 0 w 343"/>
                    <a:gd name="T57" fmla="*/ 0 h 188"/>
                    <a:gd name="T58" fmla="*/ 0 w 343"/>
                    <a:gd name="T59" fmla="*/ 0 h 188"/>
                    <a:gd name="T60" fmla="*/ 0 w 343"/>
                    <a:gd name="T61" fmla="*/ 0 h 188"/>
                    <a:gd name="T62" fmla="*/ 0 w 343"/>
                    <a:gd name="T63" fmla="*/ 0 h 188"/>
                    <a:gd name="T64" fmla="*/ 0 w 343"/>
                    <a:gd name="T65" fmla="*/ 0 h 188"/>
                    <a:gd name="T66" fmla="*/ 0 w 343"/>
                    <a:gd name="T67" fmla="*/ 0 h 1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3"/>
                    <a:gd name="T103" fmla="*/ 0 h 188"/>
                    <a:gd name="T104" fmla="*/ 343 w 343"/>
                    <a:gd name="T105" fmla="*/ 188 h 1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3" h="188">
                      <a:moveTo>
                        <a:pt x="0" y="0"/>
                      </a:moveTo>
                      <a:lnTo>
                        <a:pt x="3" y="19"/>
                      </a:lnTo>
                      <a:lnTo>
                        <a:pt x="9" y="37"/>
                      </a:lnTo>
                      <a:lnTo>
                        <a:pt x="17" y="55"/>
                      </a:lnTo>
                      <a:lnTo>
                        <a:pt x="29" y="73"/>
                      </a:lnTo>
                      <a:lnTo>
                        <a:pt x="44" y="89"/>
                      </a:lnTo>
                      <a:lnTo>
                        <a:pt x="60" y="105"/>
                      </a:lnTo>
                      <a:lnTo>
                        <a:pt x="78" y="119"/>
                      </a:lnTo>
                      <a:lnTo>
                        <a:pt x="98" y="133"/>
                      </a:lnTo>
                      <a:lnTo>
                        <a:pt x="120" y="145"/>
                      </a:lnTo>
                      <a:lnTo>
                        <a:pt x="144" y="155"/>
                      </a:lnTo>
                      <a:lnTo>
                        <a:pt x="169" y="165"/>
                      </a:lnTo>
                      <a:lnTo>
                        <a:pt x="196" y="173"/>
                      </a:lnTo>
                      <a:lnTo>
                        <a:pt x="224" y="179"/>
                      </a:lnTo>
                      <a:lnTo>
                        <a:pt x="254" y="184"/>
                      </a:lnTo>
                      <a:lnTo>
                        <a:pt x="285" y="187"/>
                      </a:lnTo>
                      <a:lnTo>
                        <a:pt x="317" y="188"/>
                      </a:lnTo>
                      <a:lnTo>
                        <a:pt x="318" y="187"/>
                      </a:lnTo>
                      <a:lnTo>
                        <a:pt x="320" y="187"/>
                      </a:lnTo>
                      <a:lnTo>
                        <a:pt x="322" y="187"/>
                      </a:lnTo>
                      <a:lnTo>
                        <a:pt x="323" y="187"/>
                      </a:lnTo>
                      <a:lnTo>
                        <a:pt x="325" y="187"/>
                      </a:lnTo>
                      <a:lnTo>
                        <a:pt x="327" y="187"/>
                      </a:lnTo>
                      <a:lnTo>
                        <a:pt x="328" y="187"/>
                      </a:lnTo>
                      <a:lnTo>
                        <a:pt x="330" y="187"/>
                      </a:lnTo>
                      <a:lnTo>
                        <a:pt x="332" y="187"/>
                      </a:lnTo>
                      <a:lnTo>
                        <a:pt x="333" y="187"/>
                      </a:lnTo>
                      <a:lnTo>
                        <a:pt x="335" y="186"/>
                      </a:lnTo>
                      <a:lnTo>
                        <a:pt x="336" y="186"/>
                      </a:lnTo>
                      <a:lnTo>
                        <a:pt x="338" y="186"/>
                      </a:lnTo>
                      <a:lnTo>
                        <a:pt x="339" y="186"/>
                      </a:lnTo>
                      <a:lnTo>
                        <a:pt x="341" y="186"/>
                      </a:lnTo>
                      <a:lnTo>
                        <a:pt x="343" y="186"/>
                      </a:lnTo>
                      <a:lnTo>
                        <a:pt x="0" y="0"/>
                      </a:lnTo>
                      <a:close/>
                    </a:path>
                  </a:pathLst>
                </a:custGeom>
                <a:solidFill>
                  <a:srgbClr val="CBBFB4"/>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9" name="Freeform 69"/>
                <p:cNvSpPr>
                  <a:spLocks/>
                </p:cNvSpPr>
                <p:nvPr/>
              </p:nvSpPr>
              <p:spPr bwMode="auto">
                <a:xfrm>
                  <a:off x="1021" y="2995"/>
                  <a:ext cx="910" cy="540"/>
                </a:xfrm>
                <a:custGeom>
                  <a:avLst/>
                  <a:gdLst>
                    <a:gd name="T0" fmla="*/ 0 w 10000"/>
                    <a:gd name="T1" fmla="*/ 0 h 6001"/>
                    <a:gd name="T2" fmla="*/ 0 w 10000"/>
                    <a:gd name="T3" fmla="*/ 0 h 6001"/>
                    <a:gd name="T4" fmla="*/ 0 w 10000"/>
                    <a:gd name="T5" fmla="*/ 0 h 6001"/>
                    <a:gd name="T6" fmla="*/ 0 w 10000"/>
                    <a:gd name="T7" fmla="*/ 0 h 6001"/>
                    <a:gd name="T8" fmla="*/ 0 w 10000"/>
                    <a:gd name="T9" fmla="*/ 0 h 6001"/>
                    <a:gd name="T10" fmla="*/ 0 w 10000"/>
                    <a:gd name="T11" fmla="*/ 0 h 6001"/>
                    <a:gd name="T12" fmla="*/ 0 w 10000"/>
                    <a:gd name="T13" fmla="*/ 0 h 6001"/>
                    <a:gd name="T14" fmla="*/ 0 w 10000"/>
                    <a:gd name="T15" fmla="*/ 0 h 6001"/>
                    <a:gd name="T16" fmla="*/ 0 w 10000"/>
                    <a:gd name="T17" fmla="*/ 0 h 6001"/>
                    <a:gd name="T18" fmla="*/ 0 w 10000"/>
                    <a:gd name="T19" fmla="*/ 0 h 6001"/>
                    <a:gd name="T20" fmla="*/ 0 w 10000"/>
                    <a:gd name="T21" fmla="*/ 0 h 6001"/>
                    <a:gd name="T22" fmla="*/ 0 w 10000"/>
                    <a:gd name="T23" fmla="*/ 0 h 6001"/>
                    <a:gd name="T24" fmla="*/ 0 w 10000"/>
                    <a:gd name="T25" fmla="*/ 0 h 6001"/>
                    <a:gd name="T26" fmla="*/ 0 w 10000"/>
                    <a:gd name="T27" fmla="*/ 0 h 6001"/>
                    <a:gd name="T28" fmla="*/ 0 w 10000"/>
                    <a:gd name="T29" fmla="*/ 0 h 6001"/>
                    <a:gd name="T30" fmla="*/ 0 w 10000"/>
                    <a:gd name="T31" fmla="*/ 0 h 6001"/>
                    <a:gd name="T32" fmla="*/ 0 w 10000"/>
                    <a:gd name="T33" fmla="*/ 0 h 6001"/>
                    <a:gd name="T34" fmla="*/ 0 w 10000"/>
                    <a:gd name="T35" fmla="*/ 0 h 6001"/>
                    <a:gd name="T36" fmla="*/ 0 w 10000"/>
                    <a:gd name="T37" fmla="*/ 0 h 6001"/>
                    <a:gd name="T38" fmla="*/ 0 w 10000"/>
                    <a:gd name="T39" fmla="*/ 0 h 6001"/>
                    <a:gd name="T40" fmla="*/ 0 w 10000"/>
                    <a:gd name="T41" fmla="*/ 0 h 6001"/>
                    <a:gd name="T42" fmla="*/ 0 w 10000"/>
                    <a:gd name="T43" fmla="*/ 0 h 6001"/>
                    <a:gd name="T44" fmla="*/ 0 w 10000"/>
                    <a:gd name="T45" fmla="*/ 0 h 6001"/>
                    <a:gd name="T46" fmla="*/ 0 w 10000"/>
                    <a:gd name="T47" fmla="*/ 0 h 6001"/>
                    <a:gd name="T48" fmla="*/ 0 w 10000"/>
                    <a:gd name="T49" fmla="*/ 0 h 6001"/>
                    <a:gd name="T50" fmla="*/ 0 w 10000"/>
                    <a:gd name="T51" fmla="*/ 0 h 6001"/>
                    <a:gd name="T52" fmla="*/ 0 w 10000"/>
                    <a:gd name="T53" fmla="*/ 0 h 6001"/>
                    <a:gd name="T54" fmla="*/ 0 w 10000"/>
                    <a:gd name="T55" fmla="*/ 0 h 6001"/>
                    <a:gd name="T56" fmla="*/ 0 w 10000"/>
                    <a:gd name="T57" fmla="*/ 0 h 6001"/>
                    <a:gd name="T58" fmla="*/ 0 w 10000"/>
                    <a:gd name="T59" fmla="*/ 0 h 6001"/>
                    <a:gd name="T60" fmla="*/ 0 w 10000"/>
                    <a:gd name="T61" fmla="*/ 0 h 6001"/>
                    <a:gd name="T62" fmla="*/ 0 w 10000"/>
                    <a:gd name="T63" fmla="*/ 0 h 6001"/>
                    <a:gd name="T64" fmla="*/ 0 w 10000"/>
                    <a:gd name="T65" fmla="*/ 0 h 6001"/>
                    <a:gd name="T66" fmla="*/ 0 w 10000"/>
                    <a:gd name="T67" fmla="*/ 0 h 6001"/>
                    <a:gd name="T68" fmla="*/ 0 w 10000"/>
                    <a:gd name="T69" fmla="*/ 0 h 6001"/>
                    <a:gd name="T70" fmla="*/ 0 w 10000"/>
                    <a:gd name="T71" fmla="*/ 0 h 6001"/>
                    <a:gd name="T72" fmla="*/ 0 w 10000"/>
                    <a:gd name="T73" fmla="*/ 0 h 6001"/>
                    <a:gd name="T74" fmla="*/ 0 w 10000"/>
                    <a:gd name="T75" fmla="*/ 0 h 6001"/>
                    <a:gd name="T76" fmla="*/ 0 w 10000"/>
                    <a:gd name="T77" fmla="*/ 0 h 6001"/>
                    <a:gd name="T78" fmla="*/ 0 w 10000"/>
                    <a:gd name="T79" fmla="*/ 0 h 6001"/>
                    <a:gd name="T80" fmla="*/ 0 w 10000"/>
                    <a:gd name="T81" fmla="*/ 0 h 6001"/>
                    <a:gd name="T82" fmla="*/ 0 w 10000"/>
                    <a:gd name="T83" fmla="*/ 0 h 6001"/>
                    <a:gd name="T84" fmla="*/ 0 w 10000"/>
                    <a:gd name="T85" fmla="*/ 0 h 6001"/>
                    <a:gd name="T86" fmla="*/ 0 w 10000"/>
                    <a:gd name="T87" fmla="*/ 0 h 6001"/>
                    <a:gd name="T88" fmla="*/ 0 w 10000"/>
                    <a:gd name="T89" fmla="*/ 0 h 6001"/>
                    <a:gd name="T90" fmla="*/ 0 w 10000"/>
                    <a:gd name="T91" fmla="*/ 0 h 6001"/>
                    <a:gd name="T92" fmla="*/ 0 w 10000"/>
                    <a:gd name="T93" fmla="*/ 0 h 6001"/>
                    <a:gd name="T94" fmla="*/ 0 w 10000"/>
                    <a:gd name="T95" fmla="*/ 0 h 6001"/>
                    <a:gd name="T96" fmla="*/ 0 w 10000"/>
                    <a:gd name="T97" fmla="*/ 0 h 6001"/>
                    <a:gd name="T98" fmla="*/ 0 w 10000"/>
                    <a:gd name="T99" fmla="*/ 0 h 6001"/>
                    <a:gd name="T100" fmla="*/ 0 w 10000"/>
                    <a:gd name="T101" fmla="*/ 0 h 6001"/>
                    <a:gd name="T102" fmla="*/ 0 w 10000"/>
                    <a:gd name="T103" fmla="*/ 0 h 60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000"/>
                    <a:gd name="T157" fmla="*/ 0 h 6001"/>
                    <a:gd name="T158" fmla="*/ 10000 w 10000"/>
                    <a:gd name="T159" fmla="*/ 6001 h 60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000" h="6001">
                      <a:moveTo>
                        <a:pt x="10000" y="5418"/>
                      </a:moveTo>
                      <a:lnTo>
                        <a:pt x="9990" y="5415"/>
                      </a:lnTo>
                      <a:lnTo>
                        <a:pt x="9981" y="5412"/>
                      </a:lnTo>
                      <a:lnTo>
                        <a:pt x="9972" y="5409"/>
                      </a:lnTo>
                      <a:lnTo>
                        <a:pt x="9963" y="5406"/>
                      </a:lnTo>
                      <a:lnTo>
                        <a:pt x="9954" y="5403"/>
                      </a:lnTo>
                      <a:lnTo>
                        <a:pt x="9946" y="5400"/>
                      </a:lnTo>
                      <a:lnTo>
                        <a:pt x="9938" y="5397"/>
                      </a:lnTo>
                      <a:lnTo>
                        <a:pt x="9931" y="5395"/>
                      </a:lnTo>
                      <a:lnTo>
                        <a:pt x="9925" y="5392"/>
                      </a:lnTo>
                      <a:lnTo>
                        <a:pt x="9919" y="5389"/>
                      </a:lnTo>
                      <a:lnTo>
                        <a:pt x="9914" y="5387"/>
                      </a:lnTo>
                      <a:lnTo>
                        <a:pt x="9910" y="5385"/>
                      </a:lnTo>
                      <a:lnTo>
                        <a:pt x="9905" y="5384"/>
                      </a:lnTo>
                      <a:lnTo>
                        <a:pt x="9903" y="5383"/>
                      </a:lnTo>
                      <a:lnTo>
                        <a:pt x="9901" y="5382"/>
                      </a:lnTo>
                      <a:lnTo>
                        <a:pt x="0" y="0"/>
                      </a:lnTo>
                      <a:lnTo>
                        <a:pt x="33" y="433"/>
                      </a:lnTo>
                      <a:lnTo>
                        <a:pt x="35" y="464"/>
                      </a:lnTo>
                      <a:lnTo>
                        <a:pt x="41" y="495"/>
                      </a:lnTo>
                      <a:lnTo>
                        <a:pt x="48" y="521"/>
                      </a:lnTo>
                      <a:lnTo>
                        <a:pt x="58" y="546"/>
                      </a:lnTo>
                      <a:lnTo>
                        <a:pt x="69" y="567"/>
                      </a:lnTo>
                      <a:lnTo>
                        <a:pt x="81" y="587"/>
                      </a:lnTo>
                      <a:lnTo>
                        <a:pt x="94" y="604"/>
                      </a:lnTo>
                      <a:lnTo>
                        <a:pt x="108" y="619"/>
                      </a:lnTo>
                      <a:lnTo>
                        <a:pt x="121" y="632"/>
                      </a:lnTo>
                      <a:lnTo>
                        <a:pt x="133" y="642"/>
                      </a:lnTo>
                      <a:lnTo>
                        <a:pt x="145" y="651"/>
                      </a:lnTo>
                      <a:lnTo>
                        <a:pt x="156" y="659"/>
                      </a:lnTo>
                      <a:lnTo>
                        <a:pt x="165" y="664"/>
                      </a:lnTo>
                      <a:lnTo>
                        <a:pt x="172" y="668"/>
                      </a:lnTo>
                      <a:lnTo>
                        <a:pt x="176" y="670"/>
                      </a:lnTo>
                      <a:lnTo>
                        <a:pt x="178" y="671"/>
                      </a:lnTo>
                      <a:lnTo>
                        <a:pt x="9970" y="5990"/>
                      </a:lnTo>
                      <a:lnTo>
                        <a:pt x="9971" y="5990"/>
                      </a:lnTo>
                      <a:lnTo>
                        <a:pt x="9973" y="5991"/>
                      </a:lnTo>
                      <a:lnTo>
                        <a:pt x="9975" y="5992"/>
                      </a:lnTo>
                      <a:lnTo>
                        <a:pt x="9976" y="5992"/>
                      </a:lnTo>
                      <a:lnTo>
                        <a:pt x="9978" y="5993"/>
                      </a:lnTo>
                      <a:lnTo>
                        <a:pt x="9980" y="5994"/>
                      </a:lnTo>
                      <a:lnTo>
                        <a:pt x="9981" y="5994"/>
                      </a:lnTo>
                      <a:lnTo>
                        <a:pt x="9983" y="5995"/>
                      </a:lnTo>
                      <a:lnTo>
                        <a:pt x="9985" y="5996"/>
                      </a:lnTo>
                      <a:lnTo>
                        <a:pt x="9986" y="5996"/>
                      </a:lnTo>
                      <a:lnTo>
                        <a:pt x="9988" y="5997"/>
                      </a:lnTo>
                      <a:lnTo>
                        <a:pt x="9990" y="5998"/>
                      </a:lnTo>
                      <a:lnTo>
                        <a:pt x="9991" y="5998"/>
                      </a:lnTo>
                      <a:lnTo>
                        <a:pt x="9993" y="5999"/>
                      </a:lnTo>
                      <a:lnTo>
                        <a:pt x="9995" y="6000"/>
                      </a:lnTo>
                      <a:lnTo>
                        <a:pt x="9997" y="6001"/>
                      </a:lnTo>
                      <a:lnTo>
                        <a:pt x="10000" y="5418"/>
                      </a:lnTo>
                      <a:close/>
                    </a:path>
                  </a:pathLst>
                </a:custGeom>
                <a:solidFill>
                  <a:srgbClr val="D3CCC4"/>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10" name="Freeform 70"/>
                <p:cNvSpPr>
                  <a:spLocks/>
                </p:cNvSpPr>
                <p:nvPr/>
              </p:nvSpPr>
              <p:spPr bwMode="auto">
                <a:xfrm>
                  <a:off x="1582" y="2923"/>
                  <a:ext cx="71" cy="45"/>
                </a:xfrm>
                <a:custGeom>
                  <a:avLst/>
                  <a:gdLst>
                    <a:gd name="T0" fmla="*/ 0 w 770"/>
                    <a:gd name="T1" fmla="*/ 0 h 470"/>
                    <a:gd name="T2" fmla="*/ 0 w 770"/>
                    <a:gd name="T3" fmla="*/ 0 h 470"/>
                    <a:gd name="T4" fmla="*/ 0 w 770"/>
                    <a:gd name="T5" fmla="*/ 0 h 470"/>
                    <a:gd name="T6" fmla="*/ 0 w 770"/>
                    <a:gd name="T7" fmla="*/ 0 h 470"/>
                    <a:gd name="T8" fmla="*/ 0 w 770"/>
                    <a:gd name="T9" fmla="*/ 0 h 470"/>
                    <a:gd name="T10" fmla="*/ 0 w 770"/>
                    <a:gd name="T11" fmla="*/ 0 h 470"/>
                    <a:gd name="T12" fmla="*/ 0 w 770"/>
                    <a:gd name="T13" fmla="*/ 0 h 470"/>
                    <a:gd name="T14" fmla="*/ 0 w 770"/>
                    <a:gd name="T15" fmla="*/ 0 h 470"/>
                    <a:gd name="T16" fmla="*/ 0 w 770"/>
                    <a:gd name="T17" fmla="*/ 0 h 470"/>
                    <a:gd name="T18" fmla="*/ 0 w 770"/>
                    <a:gd name="T19" fmla="*/ 0 h 470"/>
                    <a:gd name="T20" fmla="*/ 0 w 770"/>
                    <a:gd name="T21" fmla="*/ 0 h 470"/>
                    <a:gd name="T22" fmla="*/ 0 w 770"/>
                    <a:gd name="T23" fmla="*/ 0 h 470"/>
                    <a:gd name="T24" fmla="*/ 0 w 770"/>
                    <a:gd name="T25" fmla="*/ 0 h 470"/>
                    <a:gd name="T26" fmla="*/ 0 w 770"/>
                    <a:gd name="T27" fmla="*/ 0 h 470"/>
                    <a:gd name="T28" fmla="*/ 0 w 770"/>
                    <a:gd name="T29" fmla="*/ 0 h 470"/>
                    <a:gd name="T30" fmla="*/ 0 w 770"/>
                    <a:gd name="T31" fmla="*/ 0 h 470"/>
                    <a:gd name="T32" fmla="*/ 0 w 770"/>
                    <a:gd name="T33" fmla="*/ 0 h 470"/>
                    <a:gd name="T34" fmla="*/ 0 w 770"/>
                    <a:gd name="T35" fmla="*/ 0 h 470"/>
                    <a:gd name="T36" fmla="*/ 0 w 770"/>
                    <a:gd name="T37" fmla="*/ 0 h 470"/>
                    <a:gd name="T38" fmla="*/ 0 w 770"/>
                    <a:gd name="T39" fmla="*/ 0 h 470"/>
                    <a:gd name="T40" fmla="*/ 0 w 770"/>
                    <a:gd name="T41" fmla="*/ 0 h 470"/>
                    <a:gd name="T42" fmla="*/ 0 w 770"/>
                    <a:gd name="T43" fmla="*/ 0 h 470"/>
                    <a:gd name="T44" fmla="*/ 0 w 770"/>
                    <a:gd name="T45" fmla="*/ 0 h 470"/>
                    <a:gd name="T46" fmla="*/ 0 w 770"/>
                    <a:gd name="T47" fmla="*/ 0 h 470"/>
                    <a:gd name="T48" fmla="*/ 0 w 770"/>
                    <a:gd name="T49" fmla="*/ 0 h 470"/>
                    <a:gd name="T50" fmla="*/ 0 w 770"/>
                    <a:gd name="T51" fmla="*/ 0 h 470"/>
                    <a:gd name="T52" fmla="*/ 0 w 770"/>
                    <a:gd name="T53" fmla="*/ 0 h 470"/>
                    <a:gd name="T54" fmla="*/ 0 w 770"/>
                    <a:gd name="T55" fmla="*/ 0 h 470"/>
                    <a:gd name="T56" fmla="*/ 0 w 770"/>
                    <a:gd name="T57" fmla="*/ 0 h 470"/>
                    <a:gd name="T58" fmla="*/ 0 w 770"/>
                    <a:gd name="T59" fmla="*/ 0 h 470"/>
                    <a:gd name="T60" fmla="*/ 0 w 770"/>
                    <a:gd name="T61" fmla="*/ 0 h 470"/>
                    <a:gd name="T62" fmla="*/ 0 w 770"/>
                    <a:gd name="T63" fmla="*/ 0 h 4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70"/>
                    <a:gd name="T98" fmla="*/ 770 w 770"/>
                    <a:gd name="T99" fmla="*/ 470 h 4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70">
                      <a:moveTo>
                        <a:pt x="384" y="470"/>
                      </a:moveTo>
                      <a:lnTo>
                        <a:pt x="424" y="468"/>
                      </a:lnTo>
                      <a:lnTo>
                        <a:pt x="462" y="465"/>
                      </a:lnTo>
                      <a:lnTo>
                        <a:pt x="499" y="459"/>
                      </a:lnTo>
                      <a:lnTo>
                        <a:pt x="534" y="451"/>
                      </a:lnTo>
                      <a:lnTo>
                        <a:pt x="568" y="441"/>
                      </a:lnTo>
                      <a:lnTo>
                        <a:pt x="599" y="429"/>
                      </a:lnTo>
                      <a:lnTo>
                        <a:pt x="629" y="416"/>
                      </a:lnTo>
                      <a:lnTo>
                        <a:pt x="656" y="401"/>
                      </a:lnTo>
                      <a:lnTo>
                        <a:pt x="682" y="384"/>
                      </a:lnTo>
                      <a:lnTo>
                        <a:pt x="704" y="366"/>
                      </a:lnTo>
                      <a:lnTo>
                        <a:pt x="723" y="346"/>
                      </a:lnTo>
                      <a:lnTo>
                        <a:pt x="739" y="325"/>
                      </a:lnTo>
                      <a:lnTo>
                        <a:pt x="752" y="303"/>
                      </a:lnTo>
                      <a:lnTo>
                        <a:pt x="762" y="281"/>
                      </a:lnTo>
                      <a:lnTo>
                        <a:pt x="768" y="258"/>
                      </a:lnTo>
                      <a:lnTo>
                        <a:pt x="770" y="234"/>
                      </a:lnTo>
                      <a:lnTo>
                        <a:pt x="768" y="210"/>
                      </a:lnTo>
                      <a:lnTo>
                        <a:pt x="762" y="187"/>
                      </a:lnTo>
                      <a:lnTo>
                        <a:pt x="752" y="164"/>
                      </a:lnTo>
                      <a:lnTo>
                        <a:pt x="739" y="143"/>
                      </a:lnTo>
                      <a:lnTo>
                        <a:pt x="723" y="123"/>
                      </a:lnTo>
                      <a:lnTo>
                        <a:pt x="704" y="104"/>
                      </a:lnTo>
                      <a:lnTo>
                        <a:pt x="682" y="86"/>
                      </a:lnTo>
                      <a:lnTo>
                        <a:pt x="656" y="69"/>
                      </a:lnTo>
                      <a:lnTo>
                        <a:pt x="629" y="53"/>
                      </a:lnTo>
                      <a:lnTo>
                        <a:pt x="599" y="39"/>
                      </a:lnTo>
                      <a:lnTo>
                        <a:pt x="568" y="28"/>
                      </a:lnTo>
                      <a:lnTo>
                        <a:pt x="534" y="18"/>
                      </a:lnTo>
                      <a:lnTo>
                        <a:pt x="499" y="10"/>
                      </a:lnTo>
                      <a:lnTo>
                        <a:pt x="462" y="4"/>
                      </a:lnTo>
                      <a:lnTo>
                        <a:pt x="424" y="1"/>
                      </a:lnTo>
                      <a:lnTo>
                        <a:pt x="384" y="0"/>
                      </a:lnTo>
                      <a:lnTo>
                        <a:pt x="344" y="1"/>
                      </a:lnTo>
                      <a:lnTo>
                        <a:pt x="306" y="4"/>
                      </a:lnTo>
                      <a:lnTo>
                        <a:pt x="269" y="10"/>
                      </a:lnTo>
                      <a:lnTo>
                        <a:pt x="234" y="18"/>
                      </a:lnTo>
                      <a:lnTo>
                        <a:pt x="201" y="28"/>
                      </a:lnTo>
                      <a:lnTo>
                        <a:pt x="169" y="39"/>
                      </a:lnTo>
                      <a:lnTo>
                        <a:pt x="139" y="53"/>
                      </a:lnTo>
                      <a:lnTo>
                        <a:pt x="112" y="69"/>
                      </a:lnTo>
                      <a:lnTo>
                        <a:pt x="87" y="86"/>
                      </a:lnTo>
                      <a:lnTo>
                        <a:pt x="65" y="104"/>
                      </a:lnTo>
                      <a:lnTo>
                        <a:pt x="46" y="123"/>
                      </a:lnTo>
                      <a:lnTo>
                        <a:pt x="30" y="143"/>
                      </a:lnTo>
                      <a:lnTo>
                        <a:pt x="17" y="164"/>
                      </a:lnTo>
                      <a:lnTo>
                        <a:pt x="7" y="187"/>
                      </a:lnTo>
                      <a:lnTo>
                        <a:pt x="1" y="210"/>
                      </a:lnTo>
                      <a:lnTo>
                        <a:pt x="0" y="234"/>
                      </a:lnTo>
                      <a:lnTo>
                        <a:pt x="1" y="258"/>
                      </a:lnTo>
                      <a:lnTo>
                        <a:pt x="7" y="281"/>
                      </a:lnTo>
                      <a:lnTo>
                        <a:pt x="17" y="303"/>
                      </a:lnTo>
                      <a:lnTo>
                        <a:pt x="30" y="325"/>
                      </a:lnTo>
                      <a:lnTo>
                        <a:pt x="46" y="346"/>
                      </a:lnTo>
                      <a:lnTo>
                        <a:pt x="65" y="366"/>
                      </a:lnTo>
                      <a:lnTo>
                        <a:pt x="87" y="384"/>
                      </a:lnTo>
                      <a:lnTo>
                        <a:pt x="112" y="401"/>
                      </a:lnTo>
                      <a:lnTo>
                        <a:pt x="139" y="416"/>
                      </a:lnTo>
                      <a:lnTo>
                        <a:pt x="169" y="429"/>
                      </a:lnTo>
                      <a:lnTo>
                        <a:pt x="201" y="441"/>
                      </a:lnTo>
                      <a:lnTo>
                        <a:pt x="234" y="451"/>
                      </a:lnTo>
                      <a:lnTo>
                        <a:pt x="269" y="459"/>
                      </a:lnTo>
                      <a:lnTo>
                        <a:pt x="306" y="465"/>
                      </a:lnTo>
                      <a:lnTo>
                        <a:pt x="344" y="468"/>
                      </a:lnTo>
                      <a:lnTo>
                        <a:pt x="384" y="470"/>
                      </a:lnTo>
                      <a:close/>
                    </a:path>
                  </a:pathLst>
                </a:custGeom>
                <a:solidFill>
                  <a:srgbClr val="304265"/>
                </a:solidFill>
                <a:ln w="9525">
                  <a:noFill/>
                  <a:round/>
                  <a:headEnd/>
                  <a:tailEnd/>
                </a:ln>
              </p:spPr>
              <p:txBody>
                <a:bodyPr/>
                <a:lstStyle/>
                <a:p>
                  <a:pPr algn="ctr">
                    <a:defRPr/>
                  </a:pPr>
                  <a:endParaRPr lang="fr-FR" sz="1400">
                    <a:latin typeface="+mn-lt"/>
                    <a:cs typeface="Arial" pitchFamily="34" charset="0"/>
                  </a:endParaRPr>
                </a:p>
              </p:txBody>
            </p:sp>
            <p:sp>
              <p:nvSpPr>
                <p:cNvPr id="211" name="Freeform 71"/>
                <p:cNvSpPr>
                  <a:spLocks/>
                </p:cNvSpPr>
                <p:nvPr/>
              </p:nvSpPr>
              <p:spPr bwMode="auto">
                <a:xfrm>
                  <a:off x="1575" y="2932"/>
                  <a:ext cx="71" cy="33"/>
                </a:xfrm>
                <a:custGeom>
                  <a:avLst/>
                  <a:gdLst>
                    <a:gd name="T0" fmla="*/ 0 w 761"/>
                    <a:gd name="T1" fmla="*/ 0 h 352"/>
                    <a:gd name="T2" fmla="*/ 0 w 761"/>
                    <a:gd name="T3" fmla="*/ 0 h 352"/>
                    <a:gd name="T4" fmla="*/ 0 w 761"/>
                    <a:gd name="T5" fmla="*/ 0 h 352"/>
                    <a:gd name="T6" fmla="*/ 0 w 761"/>
                    <a:gd name="T7" fmla="*/ 0 h 352"/>
                    <a:gd name="T8" fmla="*/ 0 w 761"/>
                    <a:gd name="T9" fmla="*/ 0 h 352"/>
                    <a:gd name="T10" fmla="*/ 0 w 761"/>
                    <a:gd name="T11" fmla="*/ 0 h 352"/>
                    <a:gd name="T12" fmla="*/ 0 w 761"/>
                    <a:gd name="T13" fmla="*/ 0 h 352"/>
                    <a:gd name="T14" fmla="*/ 0 w 761"/>
                    <a:gd name="T15" fmla="*/ 0 h 352"/>
                    <a:gd name="T16" fmla="*/ 0 w 761"/>
                    <a:gd name="T17" fmla="*/ 0 h 352"/>
                    <a:gd name="T18" fmla="*/ 0 w 761"/>
                    <a:gd name="T19" fmla="*/ 0 h 352"/>
                    <a:gd name="T20" fmla="*/ 0 w 761"/>
                    <a:gd name="T21" fmla="*/ 0 h 352"/>
                    <a:gd name="T22" fmla="*/ 0 w 761"/>
                    <a:gd name="T23" fmla="*/ 0 h 352"/>
                    <a:gd name="T24" fmla="*/ 0 w 761"/>
                    <a:gd name="T25" fmla="*/ 0 h 352"/>
                    <a:gd name="T26" fmla="*/ 0 w 761"/>
                    <a:gd name="T27" fmla="*/ 0 h 352"/>
                    <a:gd name="T28" fmla="*/ 0 w 761"/>
                    <a:gd name="T29" fmla="*/ 0 h 352"/>
                    <a:gd name="T30" fmla="*/ 0 w 761"/>
                    <a:gd name="T31" fmla="*/ 0 h 352"/>
                    <a:gd name="T32" fmla="*/ 0 w 761"/>
                    <a:gd name="T33" fmla="*/ 0 h 352"/>
                    <a:gd name="T34" fmla="*/ 0 w 761"/>
                    <a:gd name="T35" fmla="*/ 0 h 352"/>
                    <a:gd name="T36" fmla="*/ 0 w 761"/>
                    <a:gd name="T37" fmla="*/ 0 h 352"/>
                    <a:gd name="T38" fmla="*/ 0 w 761"/>
                    <a:gd name="T39" fmla="*/ 0 h 352"/>
                    <a:gd name="T40" fmla="*/ 0 w 761"/>
                    <a:gd name="T41" fmla="*/ 0 h 352"/>
                    <a:gd name="T42" fmla="*/ 0 w 761"/>
                    <a:gd name="T43" fmla="*/ 0 h 352"/>
                    <a:gd name="T44" fmla="*/ 0 w 761"/>
                    <a:gd name="T45" fmla="*/ 0 h 352"/>
                    <a:gd name="T46" fmla="*/ 0 w 761"/>
                    <a:gd name="T47" fmla="*/ 0 h 352"/>
                    <a:gd name="T48" fmla="*/ 0 w 761"/>
                    <a:gd name="T49" fmla="*/ 0 h 352"/>
                    <a:gd name="T50" fmla="*/ 0 w 761"/>
                    <a:gd name="T51" fmla="*/ 0 h 352"/>
                    <a:gd name="T52" fmla="*/ 0 w 761"/>
                    <a:gd name="T53" fmla="*/ 0 h 352"/>
                    <a:gd name="T54" fmla="*/ 0 w 761"/>
                    <a:gd name="T55" fmla="*/ 0 h 352"/>
                    <a:gd name="T56" fmla="*/ 0 w 761"/>
                    <a:gd name="T57" fmla="*/ 0 h 352"/>
                    <a:gd name="T58" fmla="*/ 0 w 761"/>
                    <a:gd name="T59" fmla="*/ 0 h 352"/>
                    <a:gd name="T60" fmla="*/ 0 w 761"/>
                    <a:gd name="T61" fmla="*/ 0 h 352"/>
                    <a:gd name="T62" fmla="*/ 0 w 761"/>
                    <a:gd name="T63" fmla="*/ 0 h 352"/>
                    <a:gd name="T64" fmla="*/ 0 w 761"/>
                    <a:gd name="T65" fmla="*/ 0 h 352"/>
                    <a:gd name="T66" fmla="*/ 0 w 761"/>
                    <a:gd name="T67" fmla="*/ 0 h 352"/>
                    <a:gd name="T68" fmla="*/ 0 w 761"/>
                    <a:gd name="T69" fmla="*/ 0 h 352"/>
                    <a:gd name="T70" fmla="*/ 0 w 761"/>
                    <a:gd name="T71" fmla="*/ 0 h 352"/>
                    <a:gd name="T72" fmla="*/ 0 w 761"/>
                    <a:gd name="T73" fmla="*/ 0 h 352"/>
                    <a:gd name="T74" fmla="*/ 0 w 761"/>
                    <a:gd name="T75" fmla="*/ 0 h 352"/>
                    <a:gd name="T76" fmla="*/ 0 w 761"/>
                    <a:gd name="T77" fmla="*/ 0 h 352"/>
                    <a:gd name="T78" fmla="*/ 0 w 761"/>
                    <a:gd name="T79" fmla="*/ 0 h 352"/>
                    <a:gd name="T80" fmla="*/ 0 w 761"/>
                    <a:gd name="T81" fmla="*/ 0 h 352"/>
                    <a:gd name="T82" fmla="*/ 0 w 761"/>
                    <a:gd name="T83" fmla="*/ 0 h 352"/>
                    <a:gd name="T84" fmla="*/ 0 w 761"/>
                    <a:gd name="T85" fmla="*/ 0 h 352"/>
                    <a:gd name="T86" fmla="*/ 0 w 761"/>
                    <a:gd name="T87" fmla="*/ 0 h 352"/>
                    <a:gd name="T88" fmla="*/ 0 w 761"/>
                    <a:gd name="T89" fmla="*/ 0 h 352"/>
                    <a:gd name="T90" fmla="*/ 0 w 761"/>
                    <a:gd name="T91" fmla="*/ 0 h 352"/>
                    <a:gd name="T92" fmla="*/ 0 w 761"/>
                    <a:gd name="T93" fmla="*/ 0 h 352"/>
                    <a:gd name="T94" fmla="*/ 0 w 761"/>
                    <a:gd name="T95" fmla="*/ 0 h 3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61"/>
                    <a:gd name="T145" fmla="*/ 0 h 352"/>
                    <a:gd name="T146" fmla="*/ 761 w 761"/>
                    <a:gd name="T147" fmla="*/ 352 h 3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61" h="352">
                      <a:moveTo>
                        <a:pt x="750" y="0"/>
                      </a:moveTo>
                      <a:lnTo>
                        <a:pt x="747" y="23"/>
                      </a:lnTo>
                      <a:lnTo>
                        <a:pt x="740" y="46"/>
                      </a:lnTo>
                      <a:lnTo>
                        <a:pt x="731" y="68"/>
                      </a:lnTo>
                      <a:lnTo>
                        <a:pt x="718" y="90"/>
                      </a:lnTo>
                      <a:lnTo>
                        <a:pt x="702" y="110"/>
                      </a:lnTo>
                      <a:lnTo>
                        <a:pt x="684" y="129"/>
                      </a:lnTo>
                      <a:lnTo>
                        <a:pt x="662" y="147"/>
                      </a:lnTo>
                      <a:lnTo>
                        <a:pt x="638" y="164"/>
                      </a:lnTo>
                      <a:lnTo>
                        <a:pt x="612" y="178"/>
                      </a:lnTo>
                      <a:lnTo>
                        <a:pt x="584" y="192"/>
                      </a:lnTo>
                      <a:lnTo>
                        <a:pt x="553" y="203"/>
                      </a:lnTo>
                      <a:lnTo>
                        <a:pt x="521" y="213"/>
                      </a:lnTo>
                      <a:lnTo>
                        <a:pt x="486" y="221"/>
                      </a:lnTo>
                      <a:lnTo>
                        <a:pt x="451" y="227"/>
                      </a:lnTo>
                      <a:lnTo>
                        <a:pt x="414" y="230"/>
                      </a:lnTo>
                      <a:lnTo>
                        <a:pt x="377" y="232"/>
                      </a:lnTo>
                      <a:lnTo>
                        <a:pt x="344" y="230"/>
                      </a:lnTo>
                      <a:lnTo>
                        <a:pt x="311" y="227"/>
                      </a:lnTo>
                      <a:lnTo>
                        <a:pt x="279" y="221"/>
                      </a:lnTo>
                      <a:lnTo>
                        <a:pt x="248" y="213"/>
                      </a:lnTo>
                      <a:lnTo>
                        <a:pt x="218" y="203"/>
                      </a:lnTo>
                      <a:lnTo>
                        <a:pt x="189" y="192"/>
                      </a:lnTo>
                      <a:lnTo>
                        <a:pt x="161" y="178"/>
                      </a:lnTo>
                      <a:lnTo>
                        <a:pt x="135" y="164"/>
                      </a:lnTo>
                      <a:lnTo>
                        <a:pt x="111" y="148"/>
                      </a:lnTo>
                      <a:lnTo>
                        <a:pt x="88" y="132"/>
                      </a:lnTo>
                      <a:lnTo>
                        <a:pt x="68" y="114"/>
                      </a:lnTo>
                      <a:lnTo>
                        <a:pt x="49" y="96"/>
                      </a:lnTo>
                      <a:lnTo>
                        <a:pt x="33" y="77"/>
                      </a:lnTo>
                      <a:lnTo>
                        <a:pt x="19" y="58"/>
                      </a:lnTo>
                      <a:lnTo>
                        <a:pt x="8" y="38"/>
                      </a:lnTo>
                      <a:lnTo>
                        <a:pt x="0" y="19"/>
                      </a:lnTo>
                      <a:lnTo>
                        <a:pt x="0" y="23"/>
                      </a:lnTo>
                      <a:lnTo>
                        <a:pt x="0" y="28"/>
                      </a:lnTo>
                      <a:lnTo>
                        <a:pt x="1" y="33"/>
                      </a:lnTo>
                      <a:lnTo>
                        <a:pt x="2" y="39"/>
                      </a:lnTo>
                      <a:lnTo>
                        <a:pt x="3" y="46"/>
                      </a:lnTo>
                      <a:lnTo>
                        <a:pt x="4" y="53"/>
                      </a:lnTo>
                      <a:lnTo>
                        <a:pt x="5" y="60"/>
                      </a:lnTo>
                      <a:lnTo>
                        <a:pt x="7" y="67"/>
                      </a:lnTo>
                      <a:lnTo>
                        <a:pt x="8" y="74"/>
                      </a:lnTo>
                      <a:lnTo>
                        <a:pt x="9" y="81"/>
                      </a:lnTo>
                      <a:lnTo>
                        <a:pt x="10" y="88"/>
                      </a:lnTo>
                      <a:lnTo>
                        <a:pt x="11" y="94"/>
                      </a:lnTo>
                      <a:lnTo>
                        <a:pt x="12" y="101"/>
                      </a:lnTo>
                      <a:lnTo>
                        <a:pt x="13" y="107"/>
                      </a:lnTo>
                      <a:lnTo>
                        <a:pt x="13" y="112"/>
                      </a:lnTo>
                      <a:lnTo>
                        <a:pt x="14" y="117"/>
                      </a:lnTo>
                      <a:lnTo>
                        <a:pt x="15" y="141"/>
                      </a:lnTo>
                      <a:lnTo>
                        <a:pt x="21" y="164"/>
                      </a:lnTo>
                      <a:lnTo>
                        <a:pt x="30" y="186"/>
                      </a:lnTo>
                      <a:lnTo>
                        <a:pt x="43" y="208"/>
                      </a:lnTo>
                      <a:lnTo>
                        <a:pt x="58" y="228"/>
                      </a:lnTo>
                      <a:lnTo>
                        <a:pt x="77" y="248"/>
                      </a:lnTo>
                      <a:lnTo>
                        <a:pt x="99" y="267"/>
                      </a:lnTo>
                      <a:lnTo>
                        <a:pt x="123" y="283"/>
                      </a:lnTo>
                      <a:lnTo>
                        <a:pt x="149" y="298"/>
                      </a:lnTo>
                      <a:lnTo>
                        <a:pt x="178" y="312"/>
                      </a:lnTo>
                      <a:lnTo>
                        <a:pt x="208" y="323"/>
                      </a:lnTo>
                      <a:lnTo>
                        <a:pt x="242" y="333"/>
                      </a:lnTo>
                      <a:lnTo>
                        <a:pt x="276" y="341"/>
                      </a:lnTo>
                      <a:lnTo>
                        <a:pt x="312" y="347"/>
                      </a:lnTo>
                      <a:lnTo>
                        <a:pt x="349" y="350"/>
                      </a:lnTo>
                      <a:lnTo>
                        <a:pt x="387" y="352"/>
                      </a:lnTo>
                      <a:lnTo>
                        <a:pt x="424" y="350"/>
                      </a:lnTo>
                      <a:lnTo>
                        <a:pt x="461" y="347"/>
                      </a:lnTo>
                      <a:lnTo>
                        <a:pt x="498" y="341"/>
                      </a:lnTo>
                      <a:lnTo>
                        <a:pt x="532" y="333"/>
                      </a:lnTo>
                      <a:lnTo>
                        <a:pt x="565" y="323"/>
                      </a:lnTo>
                      <a:lnTo>
                        <a:pt x="595" y="312"/>
                      </a:lnTo>
                      <a:lnTo>
                        <a:pt x="624" y="298"/>
                      </a:lnTo>
                      <a:lnTo>
                        <a:pt x="650" y="283"/>
                      </a:lnTo>
                      <a:lnTo>
                        <a:pt x="674" y="267"/>
                      </a:lnTo>
                      <a:lnTo>
                        <a:pt x="696" y="248"/>
                      </a:lnTo>
                      <a:lnTo>
                        <a:pt x="715" y="228"/>
                      </a:lnTo>
                      <a:lnTo>
                        <a:pt x="730" y="208"/>
                      </a:lnTo>
                      <a:lnTo>
                        <a:pt x="744" y="186"/>
                      </a:lnTo>
                      <a:lnTo>
                        <a:pt x="753" y="164"/>
                      </a:lnTo>
                      <a:lnTo>
                        <a:pt x="759" y="141"/>
                      </a:lnTo>
                      <a:lnTo>
                        <a:pt x="761" y="117"/>
                      </a:lnTo>
                      <a:lnTo>
                        <a:pt x="761" y="108"/>
                      </a:lnTo>
                      <a:lnTo>
                        <a:pt x="761" y="101"/>
                      </a:lnTo>
                      <a:lnTo>
                        <a:pt x="761" y="93"/>
                      </a:lnTo>
                      <a:lnTo>
                        <a:pt x="760" y="85"/>
                      </a:lnTo>
                      <a:lnTo>
                        <a:pt x="760" y="77"/>
                      </a:lnTo>
                      <a:lnTo>
                        <a:pt x="760" y="70"/>
                      </a:lnTo>
                      <a:lnTo>
                        <a:pt x="760" y="62"/>
                      </a:lnTo>
                      <a:lnTo>
                        <a:pt x="760" y="55"/>
                      </a:lnTo>
                      <a:lnTo>
                        <a:pt x="759" y="47"/>
                      </a:lnTo>
                      <a:lnTo>
                        <a:pt x="758" y="40"/>
                      </a:lnTo>
                      <a:lnTo>
                        <a:pt x="757" y="33"/>
                      </a:lnTo>
                      <a:lnTo>
                        <a:pt x="756" y="26"/>
                      </a:lnTo>
                      <a:lnTo>
                        <a:pt x="755" y="19"/>
                      </a:lnTo>
                      <a:lnTo>
                        <a:pt x="753" y="13"/>
                      </a:lnTo>
                      <a:lnTo>
                        <a:pt x="752" y="6"/>
                      </a:lnTo>
                      <a:lnTo>
                        <a:pt x="750"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12" name="Line 72"/>
                <p:cNvSpPr>
                  <a:spLocks noChangeShapeType="1"/>
                </p:cNvSpPr>
                <p:nvPr/>
              </p:nvSpPr>
              <p:spPr bwMode="auto">
                <a:xfrm flipH="1">
                  <a:off x="2056" y="3333"/>
                  <a:ext cx="5" cy="0"/>
                </a:xfrm>
                <a:prstGeom prst="line">
                  <a:avLst/>
                </a:prstGeom>
                <a:noFill/>
                <a:ln w="1588">
                  <a:solidFill>
                    <a:srgbClr val="EF047F"/>
                  </a:solidFill>
                  <a:round/>
                  <a:headEnd/>
                  <a:tailEnd/>
                </a:ln>
              </p:spPr>
              <p:txBody>
                <a:bodyPr/>
                <a:lstStyle/>
                <a:p>
                  <a:pPr algn="ctr">
                    <a:defRPr/>
                  </a:pPr>
                  <a:endParaRPr lang="fr-FR" sz="1400">
                    <a:latin typeface="+mn-lt"/>
                    <a:cs typeface="Arial" pitchFamily="34" charset="0"/>
                  </a:endParaRPr>
                </a:p>
              </p:txBody>
            </p:sp>
            <p:sp>
              <p:nvSpPr>
                <p:cNvPr id="213" name="Freeform 73"/>
                <p:cNvSpPr>
                  <a:spLocks/>
                </p:cNvSpPr>
                <p:nvPr/>
              </p:nvSpPr>
              <p:spPr bwMode="auto">
                <a:xfrm>
                  <a:off x="2056" y="3333"/>
                  <a:ext cx="5" cy="0"/>
                </a:xfrm>
                <a:custGeom>
                  <a:avLst/>
                  <a:gdLst>
                    <a:gd name="T0" fmla="*/ 0 w 2"/>
                    <a:gd name="T1" fmla="*/ 1 h 1"/>
                    <a:gd name="T2" fmla="*/ 1 w 2"/>
                    <a:gd name="T3" fmla="*/ 1 h 1"/>
                    <a:gd name="T4" fmla="*/ 1 w 2"/>
                    <a:gd name="T5" fmla="*/ 1 h 1"/>
                    <a:gd name="T6" fmla="*/ 1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1"/>
                      </a:moveTo>
                      <a:lnTo>
                        <a:pt x="1" y="1"/>
                      </a:lnTo>
                      <a:lnTo>
                        <a:pt x="2" y="1"/>
                      </a:lnTo>
                      <a:lnTo>
                        <a:pt x="2" y="0"/>
                      </a:lnTo>
                    </a:path>
                  </a:pathLst>
                </a:custGeom>
                <a:noFill/>
                <a:ln w="1588">
                  <a:solidFill>
                    <a:srgbClr val="EF047F"/>
                  </a:solidFill>
                  <a:round/>
                  <a:headEnd/>
                  <a:tailEnd/>
                </a:ln>
              </p:spPr>
              <p:txBody>
                <a:bodyPr/>
                <a:lstStyle/>
                <a:p>
                  <a:pPr algn="ctr">
                    <a:defRPr/>
                  </a:pPr>
                  <a:endParaRPr lang="fr-FR" sz="1400">
                    <a:latin typeface="+mn-lt"/>
                    <a:cs typeface="Arial" pitchFamily="34" charset="0"/>
                  </a:endParaRPr>
                </a:p>
              </p:txBody>
            </p:sp>
            <p:sp>
              <p:nvSpPr>
                <p:cNvPr id="214" name="Freeform 74"/>
                <p:cNvSpPr>
                  <a:spLocks/>
                </p:cNvSpPr>
                <p:nvPr/>
              </p:nvSpPr>
              <p:spPr bwMode="auto">
                <a:xfrm>
                  <a:off x="2056" y="3331"/>
                  <a:ext cx="0" cy="2"/>
                </a:xfrm>
                <a:custGeom>
                  <a:avLst/>
                  <a:gdLst>
                    <a:gd name="T0" fmla="*/ 0 w 6"/>
                    <a:gd name="T1" fmla="*/ 0 h 14"/>
                    <a:gd name="T2" fmla="*/ 0 w 6"/>
                    <a:gd name="T3" fmla="*/ 0 h 14"/>
                    <a:gd name="T4" fmla="*/ 0 w 6"/>
                    <a:gd name="T5" fmla="*/ 0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14"/>
                      </a:moveTo>
                      <a:lnTo>
                        <a:pt x="6" y="0"/>
                      </a:lnTo>
                      <a:lnTo>
                        <a:pt x="0" y="14"/>
                      </a:lnTo>
                      <a:close/>
                    </a:path>
                  </a:pathLst>
                </a:custGeom>
                <a:solidFill>
                  <a:srgbClr val="EF047F"/>
                </a:solidFill>
                <a:ln w="0">
                  <a:solidFill>
                    <a:srgbClr val="EF047F"/>
                  </a:solidFill>
                  <a:round/>
                  <a:headEnd/>
                  <a:tailEnd/>
                </a:ln>
              </p:spPr>
              <p:txBody>
                <a:bodyPr/>
                <a:lstStyle/>
                <a:p>
                  <a:pPr algn="ctr">
                    <a:defRPr/>
                  </a:pPr>
                  <a:endParaRPr lang="fr-FR" sz="1400">
                    <a:latin typeface="+mn-lt"/>
                    <a:cs typeface="Arial" pitchFamily="34" charset="0"/>
                  </a:endParaRPr>
                </a:p>
              </p:txBody>
            </p:sp>
            <p:sp>
              <p:nvSpPr>
                <p:cNvPr id="215" name="Freeform 75"/>
                <p:cNvSpPr>
                  <a:spLocks/>
                </p:cNvSpPr>
                <p:nvPr/>
              </p:nvSpPr>
              <p:spPr bwMode="auto">
                <a:xfrm>
                  <a:off x="2056" y="3331"/>
                  <a:ext cx="0" cy="2"/>
                </a:xfrm>
                <a:custGeom>
                  <a:avLst/>
                  <a:gdLst>
                    <a:gd name="T0" fmla="*/ 0 w 12"/>
                    <a:gd name="T1" fmla="*/ 0 h 8"/>
                    <a:gd name="T2" fmla="*/ 0 w 12"/>
                    <a:gd name="T3" fmla="*/ 0 h 8"/>
                    <a:gd name="T4" fmla="*/ 0 w 12"/>
                    <a:gd name="T5" fmla="*/ 0 h 8"/>
                    <a:gd name="T6" fmla="*/ 0 60000 65536"/>
                    <a:gd name="T7" fmla="*/ 0 60000 65536"/>
                    <a:gd name="T8" fmla="*/ 0 60000 65536"/>
                    <a:gd name="T9" fmla="*/ 0 w 12"/>
                    <a:gd name="T10" fmla="*/ 0 h 8"/>
                    <a:gd name="T11" fmla="*/ 12 w 12"/>
                    <a:gd name="T12" fmla="*/ 8 h 8"/>
                  </a:gdLst>
                  <a:ahLst/>
                  <a:cxnLst>
                    <a:cxn ang="T6">
                      <a:pos x="T0" y="T1"/>
                    </a:cxn>
                    <a:cxn ang="T7">
                      <a:pos x="T2" y="T3"/>
                    </a:cxn>
                    <a:cxn ang="T8">
                      <a:pos x="T4" y="T5"/>
                    </a:cxn>
                  </a:cxnLst>
                  <a:rect l="T9" t="T10" r="T11" b="T12"/>
                  <a:pathLst>
                    <a:path w="12" h="8">
                      <a:moveTo>
                        <a:pt x="0" y="8"/>
                      </a:moveTo>
                      <a:lnTo>
                        <a:pt x="12" y="0"/>
                      </a:lnTo>
                      <a:lnTo>
                        <a:pt x="0" y="8"/>
                      </a:lnTo>
                      <a:close/>
                    </a:path>
                  </a:pathLst>
                </a:custGeom>
                <a:solidFill>
                  <a:srgbClr val="EF047F"/>
                </a:solidFill>
                <a:ln w="0">
                  <a:solidFill>
                    <a:srgbClr val="EF047F"/>
                  </a:solidFill>
                  <a:round/>
                  <a:headEnd/>
                  <a:tailEnd/>
                </a:ln>
              </p:spPr>
              <p:txBody>
                <a:bodyPr/>
                <a:lstStyle/>
                <a:p>
                  <a:pPr algn="ctr">
                    <a:defRPr/>
                  </a:pPr>
                  <a:endParaRPr lang="fr-FR" sz="1400">
                    <a:latin typeface="+mn-lt"/>
                    <a:cs typeface="Arial" pitchFamily="34" charset="0"/>
                  </a:endParaRPr>
                </a:p>
              </p:txBody>
            </p:sp>
            <p:sp>
              <p:nvSpPr>
                <p:cNvPr id="216" name="Freeform 76"/>
                <p:cNvSpPr>
                  <a:spLocks/>
                </p:cNvSpPr>
                <p:nvPr/>
              </p:nvSpPr>
              <p:spPr bwMode="auto">
                <a:xfrm>
                  <a:off x="1575" y="2911"/>
                  <a:ext cx="69" cy="42"/>
                </a:xfrm>
                <a:custGeom>
                  <a:avLst/>
                  <a:gdLst>
                    <a:gd name="T0" fmla="*/ 0 w 750"/>
                    <a:gd name="T1" fmla="*/ 0 h 468"/>
                    <a:gd name="T2" fmla="*/ 0 w 750"/>
                    <a:gd name="T3" fmla="*/ 0 h 468"/>
                    <a:gd name="T4" fmla="*/ 0 w 750"/>
                    <a:gd name="T5" fmla="*/ 0 h 468"/>
                    <a:gd name="T6" fmla="*/ 0 w 750"/>
                    <a:gd name="T7" fmla="*/ 0 h 468"/>
                    <a:gd name="T8" fmla="*/ 0 w 750"/>
                    <a:gd name="T9" fmla="*/ 0 h 468"/>
                    <a:gd name="T10" fmla="*/ 0 w 750"/>
                    <a:gd name="T11" fmla="*/ 0 h 468"/>
                    <a:gd name="T12" fmla="*/ 0 w 750"/>
                    <a:gd name="T13" fmla="*/ 0 h 468"/>
                    <a:gd name="T14" fmla="*/ 0 w 750"/>
                    <a:gd name="T15" fmla="*/ 0 h 468"/>
                    <a:gd name="T16" fmla="*/ 0 w 750"/>
                    <a:gd name="T17" fmla="*/ 0 h 468"/>
                    <a:gd name="T18" fmla="*/ 0 w 750"/>
                    <a:gd name="T19" fmla="*/ 0 h 468"/>
                    <a:gd name="T20" fmla="*/ 0 w 750"/>
                    <a:gd name="T21" fmla="*/ 0 h 468"/>
                    <a:gd name="T22" fmla="*/ 0 w 750"/>
                    <a:gd name="T23" fmla="*/ 0 h 468"/>
                    <a:gd name="T24" fmla="*/ 0 w 750"/>
                    <a:gd name="T25" fmla="*/ 0 h 468"/>
                    <a:gd name="T26" fmla="*/ 0 w 750"/>
                    <a:gd name="T27" fmla="*/ 0 h 468"/>
                    <a:gd name="T28" fmla="*/ 0 w 750"/>
                    <a:gd name="T29" fmla="*/ 0 h 468"/>
                    <a:gd name="T30" fmla="*/ 0 w 750"/>
                    <a:gd name="T31" fmla="*/ 0 h 468"/>
                    <a:gd name="T32" fmla="*/ 0 w 750"/>
                    <a:gd name="T33" fmla="*/ 0 h 468"/>
                    <a:gd name="T34" fmla="*/ 0 w 750"/>
                    <a:gd name="T35" fmla="*/ 0 h 468"/>
                    <a:gd name="T36" fmla="*/ 0 w 750"/>
                    <a:gd name="T37" fmla="*/ 0 h 468"/>
                    <a:gd name="T38" fmla="*/ 0 w 750"/>
                    <a:gd name="T39" fmla="*/ 0 h 468"/>
                    <a:gd name="T40" fmla="*/ 0 w 750"/>
                    <a:gd name="T41" fmla="*/ 0 h 468"/>
                    <a:gd name="T42" fmla="*/ 0 w 750"/>
                    <a:gd name="T43" fmla="*/ 0 h 468"/>
                    <a:gd name="T44" fmla="*/ 0 w 750"/>
                    <a:gd name="T45" fmla="*/ 0 h 468"/>
                    <a:gd name="T46" fmla="*/ 0 w 750"/>
                    <a:gd name="T47" fmla="*/ 0 h 468"/>
                    <a:gd name="T48" fmla="*/ 0 w 750"/>
                    <a:gd name="T49" fmla="*/ 0 h 468"/>
                    <a:gd name="T50" fmla="*/ 0 w 750"/>
                    <a:gd name="T51" fmla="*/ 0 h 468"/>
                    <a:gd name="T52" fmla="*/ 0 w 750"/>
                    <a:gd name="T53" fmla="*/ 0 h 468"/>
                    <a:gd name="T54" fmla="*/ 0 w 750"/>
                    <a:gd name="T55" fmla="*/ 0 h 468"/>
                    <a:gd name="T56" fmla="*/ 0 w 750"/>
                    <a:gd name="T57" fmla="*/ 0 h 468"/>
                    <a:gd name="T58" fmla="*/ 0 w 750"/>
                    <a:gd name="T59" fmla="*/ 0 h 468"/>
                    <a:gd name="T60" fmla="*/ 0 w 750"/>
                    <a:gd name="T61" fmla="*/ 0 h 468"/>
                    <a:gd name="T62" fmla="*/ 0 w 750"/>
                    <a:gd name="T63" fmla="*/ 0 h 4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0"/>
                    <a:gd name="T97" fmla="*/ 0 h 468"/>
                    <a:gd name="T98" fmla="*/ 750 w 750"/>
                    <a:gd name="T99" fmla="*/ 468 h 4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0" h="468">
                      <a:moveTo>
                        <a:pt x="374" y="468"/>
                      </a:moveTo>
                      <a:lnTo>
                        <a:pt x="412" y="466"/>
                      </a:lnTo>
                      <a:lnTo>
                        <a:pt x="449" y="463"/>
                      </a:lnTo>
                      <a:lnTo>
                        <a:pt x="485" y="457"/>
                      </a:lnTo>
                      <a:lnTo>
                        <a:pt x="520" y="449"/>
                      </a:lnTo>
                      <a:lnTo>
                        <a:pt x="553" y="439"/>
                      </a:lnTo>
                      <a:lnTo>
                        <a:pt x="583" y="427"/>
                      </a:lnTo>
                      <a:lnTo>
                        <a:pt x="612" y="414"/>
                      </a:lnTo>
                      <a:lnTo>
                        <a:pt x="639" y="399"/>
                      </a:lnTo>
                      <a:lnTo>
                        <a:pt x="663" y="382"/>
                      </a:lnTo>
                      <a:lnTo>
                        <a:pt x="684" y="364"/>
                      </a:lnTo>
                      <a:lnTo>
                        <a:pt x="703" y="345"/>
                      </a:lnTo>
                      <a:lnTo>
                        <a:pt x="719" y="324"/>
                      </a:lnTo>
                      <a:lnTo>
                        <a:pt x="732" y="303"/>
                      </a:lnTo>
                      <a:lnTo>
                        <a:pt x="741" y="281"/>
                      </a:lnTo>
                      <a:lnTo>
                        <a:pt x="748" y="257"/>
                      </a:lnTo>
                      <a:lnTo>
                        <a:pt x="750" y="234"/>
                      </a:lnTo>
                      <a:lnTo>
                        <a:pt x="748" y="210"/>
                      </a:lnTo>
                      <a:lnTo>
                        <a:pt x="741" y="186"/>
                      </a:lnTo>
                      <a:lnTo>
                        <a:pt x="732" y="163"/>
                      </a:lnTo>
                      <a:lnTo>
                        <a:pt x="719" y="142"/>
                      </a:lnTo>
                      <a:lnTo>
                        <a:pt x="703" y="121"/>
                      </a:lnTo>
                      <a:lnTo>
                        <a:pt x="684" y="102"/>
                      </a:lnTo>
                      <a:lnTo>
                        <a:pt x="663" y="84"/>
                      </a:lnTo>
                      <a:lnTo>
                        <a:pt x="639" y="68"/>
                      </a:lnTo>
                      <a:lnTo>
                        <a:pt x="612" y="53"/>
                      </a:lnTo>
                      <a:lnTo>
                        <a:pt x="583" y="39"/>
                      </a:lnTo>
                      <a:lnTo>
                        <a:pt x="553" y="28"/>
                      </a:lnTo>
                      <a:lnTo>
                        <a:pt x="520" y="18"/>
                      </a:lnTo>
                      <a:lnTo>
                        <a:pt x="485" y="10"/>
                      </a:lnTo>
                      <a:lnTo>
                        <a:pt x="449" y="4"/>
                      </a:lnTo>
                      <a:lnTo>
                        <a:pt x="412" y="1"/>
                      </a:lnTo>
                      <a:lnTo>
                        <a:pt x="374" y="0"/>
                      </a:lnTo>
                      <a:lnTo>
                        <a:pt x="335" y="1"/>
                      </a:lnTo>
                      <a:lnTo>
                        <a:pt x="298" y="4"/>
                      </a:lnTo>
                      <a:lnTo>
                        <a:pt x="263" y="10"/>
                      </a:lnTo>
                      <a:lnTo>
                        <a:pt x="227" y="18"/>
                      </a:lnTo>
                      <a:lnTo>
                        <a:pt x="195" y="28"/>
                      </a:lnTo>
                      <a:lnTo>
                        <a:pt x="164" y="39"/>
                      </a:lnTo>
                      <a:lnTo>
                        <a:pt x="135" y="53"/>
                      </a:lnTo>
                      <a:lnTo>
                        <a:pt x="109" y="68"/>
                      </a:lnTo>
                      <a:lnTo>
                        <a:pt x="85" y="84"/>
                      </a:lnTo>
                      <a:lnTo>
                        <a:pt x="63" y="102"/>
                      </a:lnTo>
                      <a:lnTo>
                        <a:pt x="45" y="121"/>
                      </a:lnTo>
                      <a:lnTo>
                        <a:pt x="29" y="142"/>
                      </a:lnTo>
                      <a:lnTo>
                        <a:pt x="16" y="163"/>
                      </a:lnTo>
                      <a:lnTo>
                        <a:pt x="7" y="186"/>
                      </a:lnTo>
                      <a:lnTo>
                        <a:pt x="1" y="210"/>
                      </a:lnTo>
                      <a:lnTo>
                        <a:pt x="0" y="234"/>
                      </a:lnTo>
                      <a:lnTo>
                        <a:pt x="1" y="257"/>
                      </a:lnTo>
                      <a:lnTo>
                        <a:pt x="7" y="281"/>
                      </a:lnTo>
                      <a:lnTo>
                        <a:pt x="16" y="303"/>
                      </a:lnTo>
                      <a:lnTo>
                        <a:pt x="29" y="324"/>
                      </a:lnTo>
                      <a:lnTo>
                        <a:pt x="45" y="345"/>
                      </a:lnTo>
                      <a:lnTo>
                        <a:pt x="63" y="364"/>
                      </a:lnTo>
                      <a:lnTo>
                        <a:pt x="85" y="382"/>
                      </a:lnTo>
                      <a:lnTo>
                        <a:pt x="109" y="399"/>
                      </a:lnTo>
                      <a:lnTo>
                        <a:pt x="135" y="414"/>
                      </a:lnTo>
                      <a:lnTo>
                        <a:pt x="164" y="427"/>
                      </a:lnTo>
                      <a:lnTo>
                        <a:pt x="195" y="439"/>
                      </a:lnTo>
                      <a:lnTo>
                        <a:pt x="227" y="449"/>
                      </a:lnTo>
                      <a:lnTo>
                        <a:pt x="263" y="457"/>
                      </a:lnTo>
                      <a:lnTo>
                        <a:pt x="298" y="463"/>
                      </a:lnTo>
                      <a:lnTo>
                        <a:pt x="335" y="466"/>
                      </a:lnTo>
                      <a:lnTo>
                        <a:pt x="374" y="468"/>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17" name="Freeform 77"/>
                <p:cNvSpPr>
                  <a:spLocks/>
                </p:cNvSpPr>
                <p:nvPr/>
              </p:nvSpPr>
              <p:spPr bwMode="auto">
                <a:xfrm>
                  <a:off x="1677" y="2873"/>
                  <a:ext cx="64" cy="45"/>
                </a:xfrm>
                <a:custGeom>
                  <a:avLst/>
                  <a:gdLst>
                    <a:gd name="T0" fmla="*/ 0 w 735"/>
                    <a:gd name="T1" fmla="*/ 0 h 469"/>
                    <a:gd name="T2" fmla="*/ 0 w 735"/>
                    <a:gd name="T3" fmla="*/ 0 h 469"/>
                    <a:gd name="T4" fmla="*/ 0 w 735"/>
                    <a:gd name="T5" fmla="*/ 0 h 469"/>
                    <a:gd name="T6" fmla="*/ 0 w 735"/>
                    <a:gd name="T7" fmla="*/ 0 h 469"/>
                    <a:gd name="T8" fmla="*/ 0 w 735"/>
                    <a:gd name="T9" fmla="*/ 0 h 469"/>
                    <a:gd name="T10" fmla="*/ 0 w 735"/>
                    <a:gd name="T11" fmla="*/ 0 h 469"/>
                    <a:gd name="T12" fmla="*/ 0 w 735"/>
                    <a:gd name="T13" fmla="*/ 0 h 469"/>
                    <a:gd name="T14" fmla="*/ 0 w 735"/>
                    <a:gd name="T15" fmla="*/ 0 h 469"/>
                    <a:gd name="T16" fmla="*/ 0 w 735"/>
                    <a:gd name="T17" fmla="*/ 0 h 469"/>
                    <a:gd name="T18" fmla="*/ 0 w 735"/>
                    <a:gd name="T19" fmla="*/ 0 h 469"/>
                    <a:gd name="T20" fmla="*/ 0 w 735"/>
                    <a:gd name="T21" fmla="*/ 0 h 469"/>
                    <a:gd name="T22" fmla="*/ 0 w 735"/>
                    <a:gd name="T23" fmla="*/ 0 h 469"/>
                    <a:gd name="T24" fmla="*/ 0 w 735"/>
                    <a:gd name="T25" fmla="*/ 0 h 469"/>
                    <a:gd name="T26" fmla="*/ 0 w 735"/>
                    <a:gd name="T27" fmla="*/ 0 h 469"/>
                    <a:gd name="T28" fmla="*/ 0 w 735"/>
                    <a:gd name="T29" fmla="*/ 0 h 469"/>
                    <a:gd name="T30" fmla="*/ 0 w 735"/>
                    <a:gd name="T31" fmla="*/ 0 h 469"/>
                    <a:gd name="T32" fmla="*/ 0 w 735"/>
                    <a:gd name="T33" fmla="*/ 0 h 469"/>
                    <a:gd name="T34" fmla="*/ 0 w 735"/>
                    <a:gd name="T35" fmla="*/ 0 h 469"/>
                    <a:gd name="T36" fmla="*/ 0 w 735"/>
                    <a:gd name="T37" fmla="*/ 0 h 469"/>
                    <a:gd name="T38" fmla="*/ 0 w 735"/>
                    <a:gd name="T39" fmla="*/ 0 h 469"/>
                    <a:gd name="T40" fmla="*/ 0 w 735"/>
                    <a:gd name="T41" fmla="*/ 0 h 469"/>
                    <a:gd name="T42" fmla="*/ 0 w 735"/>
                    <a:gd name="T43" fmla="*/ 0 h 469"/>
                    <a:gd name="T44" fmla="*/ 0 w 735"/>
                    <a:gd name="T45" fmla="*/ 0 h 469"/>
                    <a:gd name="T46" fmla="*/ 0 w 735"/>
                    <a:gd name="T47" fmla="*/ 0 h 469"/>
                    <a:gd name="T48" fmla="*/ 0 w 735"/>
                    <a:gd name="T49" fmla="*/ 0 h 469"/>
                    <a:gd name="T50" fmla="*/ 0 w 735"/>
                    <a:gd name="T51" fmla="*/ 0 h 469"/>
                    <a:gd name="T52" fmla="*/ 0 w 735"/>
                    <a:gd name="T53" fmla="*/ 0 h 469"/>
                    <a:gd name="T54" fmla="*/ 0 w 735"/>
                    <a:gd name="T55" fmla="*/ 0 h 469"/>
                    <a:gd name="T56" fmla="*/ 0 w 735"/>
                    <a:gd name="T57" fmla="*/ 0 h 469"/>
                    <a:gd name="T58" fmla="*/ 0 w 735"/>
                    <a:gd name="T59" fmla="*/ 0 h 469"/>
                    <a:gd name="T60" fmla="*/ 0 w 735"/>
                    <a:gd name="T61" fmla="*/ 0 h 469"/>
                    <a:gd name="T62" fmla="*/ 0 w 735"/>
                    <a:gd name="T63" fmla="*/ 0 h 4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5"/>
                    <a:gd name="T97" fmla="*/ 0 h 469"/>
                    <a:gd name="T98" fmla="*/ 735 w 735"/>
                    <a:gd name="T99" fmla="*/ 469 h 4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5" h="469">
                      <a:moveTo>
                        <a:pt x="367" y="469"/>
                      </a:moveTo>
                      <a:lnTo>
                        <a:pt x="404" y="467"/>
                      </a:lnTo>
                      <a:lnTo>
                        <a:pt x="441" y="464"/>
                      </a:lnTo>
                      <a:lnTo>
                        <a:pt x="476" y="458"/>
                      </a:lnTo>
                      <a:lnTo>
                        <a:pt x="510" y="450"/>
                      </a:lnTo>
                      <a:lnTo>
                        <a:pt x="542" y="440"/>
                      </a:lnTo>
                      <a:lnTo>
                        <a:pt x="572" y="428"/>
                      </a:lnTo>
                      <a:lnTo>
                        <a:pt x="600" y="415"/>
                      </a:lnTo>
                      <a:lnTo>
                        <a:pt x="626" y="400"/>
                      </a:lnTo>
                      <a:lnTo>
                        <a:pt x="650" y="383"/>
                      </a:lnTo>
                      <a:lnTo>
                        <a:pt x="671" y="365"/>
                      </a:lnTo>
                      <a:lnTo>
                        <a:pt x="690" y="346"/>
                      </a:lnTo>
                      <a:lnTo>
                        <a:pt x="706" y="325"/>
                      </a:lnTo>
                      <a:lnTo>
                        <a:pt x="718" y="303"/>
                      </a:lnTo>
                      <a:lnTo>
                        <a:pt x="727" y="281"/>
                      </a:lnTo>
                      <a:lnTo>
                        <a:pt x="733" y="257"/>
                      </a:lnTo>
                      <a:lnTo>
                        <a:pt x="735" y="233"/>
                      </a:lnTo>
                      <a:lnTo>
                        <a:pt x="733" y="209"/>
                      </a:lnTo>
                      <a:lnTo>
                        <a:pt x="727" y="185"/>
                      </a:lnTo>
                      <a:lnTo>
                        <a:pt x="718" y="163"/>
                      </a:lnTo>
                      <a:lnTo>
                        <a:pt x="706" y="142"/>
                      </a:lnTo>
                      <a:lnTo>
                        <a:pt x="690" y="121"/>
                      </a:lnTo>
                      <a:lnTo>
                        <a:pt x="671" y="102"/>
                      </a:lnTo>
                      <a:lnTo>
                        <a:pt x="650" y="84"/>
                      </a:lnTo>
                      <a:lnTo>
                        <a:pt x="626" y="68"/>
                      </a:lnTo>
                      <a:lnTo>
                        <a:pt x="600" y="53"/>
                      </a:lnTo>
                      <a:lnTo>
                        <a:pt x="572" y="39"/>
                      </a:lnTo>
                      <a:lnTo>
                        <a:pt x="542" y="28"/>
                      </a:lnTo>
                      <a:lnTo>
                        <a:pt x="510" y="18"/>
                      </a:lnTo>
                      <a:lnTo>
                        <a:pt x="476" y="10"/>
                      </a:lnTo>
                      <a:lnTo>
                        <a:pt x="441" y="4"/>
                      </a:lnTo>
                      <a:lnTo>
                        <a:pt x="404" y="1"/>
                      </a:lnTo>
                      <a:lnTo>
                        <a:pt x="367" y="0"/>
                      </a:lnTo>
                      <a:lnTo>
                        <a:pt x="329" y="1"/>
                      </a:lnTo>
                      <a:lnTo>
                        <a:pt x="293" y="4"/>
                      </a:lnTo>
                      <a:lnTo>
                        <a:pt x="258" y="10"/>
                      </a:lnTo>
                      <a:lnTo>
                        <a:pt x="225" y="18"/>
                      </a:lnTo>
                      <a:lnTo>
                        <a:pt x="193" y="28"/>
                      </a:lnTo>
                      <a:lnTo>
                        <a:pt x="161" y="39"/>
                      </a:lnTo>
                      <a:lnTo>
                        <a:pt x="133" y="53"/>
                      </a:lnTo>
                      <a:lnTo>
                        <a:pt x="107" y="68"/>
                      </a:lnTo>
                      <a:lnTo>
                        <a:pt x="83" y="84"/>
                      </a:lnTo>
                      <a:lnTo>
                        <a:pt x="62" y="102"/>
                      </a:lnTo>
                      <a:lnTo>
                        <a:pt x="44" y="121"/>
                      </a:lnTo>
                      <a:lnTo>
                        <a:pt x="28" y="142"/>
                      </a:lnTo>
                      <a:lnTo>
                        <a:pt x="16" y="163"/>
                      </a:lnTo>
                      <a:lnTo>
                        <a:pt x="7" y="185"/>
                      </a:lnTo>
                      <a:lnTo>
                        <a:pt x="1" y="209"/>
                      </a:lnTo>
                      <a:lnTo>
                        <a:pt x="0" y="233"/>
                      </a:lnTo>
                      <a:lnTo>
                        <a:pt x="1" y="257"/>
                      </a:lnTo>
                      <a:lnTo>
                        <a:pt x="7" y="281"/>
                      </a:lnTo>
                      <a:lnTo>
                        <a:pt x="16" y="303"/>
                      </a:lnTo>
                      <a:lnTo>
                        <a:pt x="28" y="325"/>
                      </a:lnTo>
                      <a:lnTo>
                        <a:pt x="44" y="346"/>
                      </a:lnTo>
                      <a:lnTo>
                        <a:pt x="62" y="365"/>
                      </a:lnTo>
                      <a:lnTo>
                        <a:pt x="83" y="383"/>
                      </a:lnTo>
                      <a:lnTo>
                        <a:pt x="107" y="400"/>
                      </a:lnTo>
                      <a:lnTo>
                        <a:pt x="133" y="415"/>
                      </a:lnTo>
                      <a:lnTo>
                        <a:pt x="161" y="428"/>
                      </a:lnTo>
                      <a:lnTo>
                        <a:pt x="193" y="440"/>
                      </a:lnTo>
                      <a:lnTo>
                        <a:pt x="225" y="450"/>
                      </a:lnTo>
                      <a:lnTo>
                        <a:pt x="258" y="458"/>
                      </a:lnTo>
                      <a:lnTo>
                        <a:pt x="293" y="464"/>
                      </a:lnTo>
                      <a:lnTo>
                        <a:pt x="329" y="467"/>
                      </a:lnTo>
                      <a:lnTo>
                        <a:pt x="367" y="469"/>
                      </a:lnTo>
                      <a:close/>
                    </a:path>
                  </a:pathLst>
                </a:custGeom>
                <a:solidFill>
                  <a:srgbClr val="304265"/>
                </a:solidFill>
                <a:ln w="9525">
                  <a:noFill/>
                  <a:round/>
                  <a:headEnd/>
                  <a:tailEnd/>
                </a:ln>
              </p:spPr>
              <p:txBody>
                <a:bodyPr/>
                <a:lstStyle/>
                <a:p>
                  <a:pPr algn="ctr">
                    <a:defRPr/>
                  </a:pPr>
                  <a:endParaRPr lang="fr-FR" sz="1400">
                    <a:latin typeface="+mn-lt"/>
                    <a:cs typeface="Arial" pitchFamily="34" charset="0"/>
                  </a:endParaRPr>
                </a:p>
              </p:txBody>
            </p:sp>
            <p:sp>
              <p:nvSpPr>
                <p:cNvPr id="218" name="Freeform 78"/>
                <p:cNvSpPr>
                  <a:spLocks/>
                </p:cNvSpPr>
                <p:nvPr/>
              </p:nvSpPr>
              <p:spPr bwMode="auto">
                <a:xfrm>
                  <a:off x="1758" y="2831"/>
                  <a:ext cx="71" cy="42"/>
                </a:xfrm>
                <a:custGeom>
                  <a:avLst/>
                  <a:gdLst>
                    <a:gd name="T0" fmla="*/ 0 w 770"/>
                    <a:gd name="T1" fmla="*/ 0 h 470"/>
                    <a:gd name="T2" fmla="*/ 0 w 770"/>
                    <a:gd name="T3" fmla="*/ 0 h 470"/>
                    <a:gd name="T4" fmla="*/ 0 w 770"/>
                    <a:gd name="T5" fmla="*/ 0 h 470"/>
                    <a:gd name="T6" fmla="*/ 0 w 770"/>
                    <a:gd name="T7" fmla="*/ 0 h 470"/>
                    <a:gd name="T8" fmla="*/ 0 w 770"/>
                    <a:gd name="T9" fmla="*/ 0 h 470"/>
                    <a:gd name="T10" fmla="*/ 0 w 770"/>
                    <a:gd name="T11" fmla="*/ 0 h 470"/>
                    <a:gd name="T12" fmla="*/ 0 w 770"/>
                    <a:gd name="T13" fmla="*/ 0 h 470"/>
                    <a:gd name="T14" fmla="*/ 0 w 770"/>
                    <a:gd name="T15" fmla="*/ 0 h 470"/>
                    <a:gd name="T16" fmla="*/ 0 w 770"/>
                    <a:gd name="T17" fmla="*/ 0 h 470"/>
                    <a:gd name="T18" fmla="*/ 0 w 770"/>
                    <a:gd name="T19" fmla="*/ 0 h 470"/>
                    <a:gd name="T20" fmla="*/ 0 w 770"/>
                    <a:gd name="T21" fmla="*/ 0 h 470"/>
                    <a:gd name="T22" fmla="*/ 0 w 770"/>
                    <a:gd name="T23" fmla="*/ 0 h 470"/>
                    <a:gd name="T24" fmla="*/ 0 w 770"/>
                    <a:gd name="T25" fmla="*/ 0 h 470"/>
                    <a:gd name="T26" fmla="*/ 0 w 770"/>
                    <a:gd name="T27" fmla="*/ 0 h 470"/>
                    <a:gd name="T28" fmla="*/ 0 w 770"/>
                    <a:gd name="T29" fmla="*/ 0 h 470"/>
                    <a:gd name="T30" fmla="*/ 0 w 770"/>
                    <a:gd name="T31" fmla="*/ 0 h 470"/>
                    <a:gd name="T32" fmla="*/ 0 w 770"/>
                    <a:gd name="T33" fmla="*/ 0 h 470"/>
                    <a:gd name="T34" fmla="*/ 0 w 770"/>
                    <a:gd name="T35" fmla="*/ 0 h 470"/>
                    <a:gd name="T36" fmla="*/ 0 w 770"/>
                    <a:gd name="T37" fmla="*/ 0 h 470"/>
                    <a:gd name="T38" fmla="*/ 0 w 770"/>
                    <a:gd name="T39" fmla="*/ 0 h 470"/>
                    <a:gd name="T40" fmla="*/ 0 w 770"/>
                    <a:gd name="T41" fmla="*/ 0 h 470"/>
                    <a:gd name="T42" fmla="*/ 0 w 770"/>
                    <a:gd name="T43" fmla="*/ 0 h 470"/>
                    <a:gd name="T44" fmla="*/ 0 w 770"/>
                    <a:gd name="T45" fmla="*/ 0 h 470"/>
                    <a:gd name="T46" fmla="*/ 0 w 770"/>
                    <a:gd name="T47" fmla="*/ 0 h 470"/>
                    <a:gd name="T48" fmla="*/ 0 w 770"/>
                    <a:gd name="T49" fmla="*/ 0 h 470"/>
                    <a:gd name="T50" fmla="*/ 0 w 770"/>
                    <a:gd name="T51" fmla="*/ 0 h 470"/>
                    <a:gd name="T52" fmla="*/ 0 w 770"/>
                    <a:gd name="T53" fmla="*/ 0 h 470"/>
                    <a:gd name="T54" fmla="*/ 0 w 770"/>
                    <a:gd name="T55" fmla="*/ 0 h 470"/>
                    <a:gd name="T56" fmla="*/ 0 w 770"/>
                    <a:gd name="T57" fmla="*/ 0 h 470"/>
                    <a:gd name="T58" fmla="*/ 0 w 770"/>
                    <a:gd name="T59" fmla="*/ 0 h 470"/>
                    <a:gd name="T60" fmla="*/ 0 w 770"/>
                    <a:gd name="T61" fmla="*/ 0 h 470"/>
                    <a:gd name="T62" fmla="*/ 0 w 770"/>
                    <a:gd name="T63" fmla="*/ 0 h 4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70"/>
                    <a:gd name="T98" fmla="*/ 770 w 770"/>
                    <a:gd name="T99" fmla="*/ 470 h 4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70">
                      <a:moveTo>
                        <a:pt x="385" y="470"/>
                      </a:moveTo>
                      <a:lnTo>
                        <a:pt x="424" y="468"/>
                      </a:lnTo>
                      <a:lnTo>
                        <a:pt x="462" y="465"/>
                      </a:lnTo>
                      <a:lnTo>
                        <a:pt x="499" y="459"/>
                      </a:lnTo>
                      <a:lnTo>
                        <a:pt x="534" y="450"/>
                      </a:lnTo>
                      <a:lnTo>
                        <a:pt x="568" y="440"/>
                      </a:lnTo>
                      <a:lnTo>
                        <a:pt x="599" y="429"/>
                      </a:lnTo>
                      <a:lnTo>
                        <a:pt x="629" y="415"/>
                      </a:lnTo>
                      <a:lnTo>
                        <a:pt x="656" y="400"/>
                      </a:lnTo>
                      <a:lnTo>
                        <a:pt x="681" y="384"/>
                      </a:lnTo>
                      <a:lnTo>
                        <a:pt x="703" y="366"/>
                      </a:lnTo>
                      <a:lnTo>
                        <a:pt x="722" y="346"/>
                      </a:lnTo>
                      <a:lnTo>
                        <a:pt x="738" y="326"/>
                      </a:lnTo>
                      <a:lnTo>
                        <a:pt x="751" y="304"/>
                      </a:lnTo>
                      <a:lnTo>
                        <a:pt x="762" y="282"/>
                      </a:lnTo>
                      <a:lnTo>
                        <a:pt x="768" y="259"/>
                      </a:lnTo>
                      <a:lnTo>
                        <a:pt x="770" y="235"/>
                      </a:lnTo>
                      <a:lnTo>
                        <a:pt x="768" y="211"/>
                      </a:lnTo>
                      <a:lnTo>
                        <a:pt x="762" y="187"/>
                      </a:lnTo>
                      <a:lnTo>
                        <a:pt x="751" y="165"/>
                      </a:lnTo>
                      <a:lnTo>
                        <a:pt x="738" y="143"/>
                      </a:lnTo>
                      <a:lnTo>
                        <a:pt x="722" y="122"/>
                      </a:lnTo>
                      <a:lnTo>
                        <a:pt x="703" y="103"/>
                      </a:lnTo>
                      <a:lnTo>
                        <a:pt x="681" y="85"/>
                      </a:lnTo>
                      <a:lnTo>
                        <a:pt x="656" y="68"/>
                      </a:lnTo>
                      <a:lnTo>
                        <a:pt x="629" y="53"/>
                      </a:lnTo>
                      <a:lnTo>
                        <a:pt x="599" y="40"/>
                      </a:lnTo>
                      <a:lnTo>
                        <a:pt x="568" y="28"/>
                      </a:lnTo>
                      <a:lnTo>
                        <a:pt x="534" y="18"/>
                      </a:lnTo>
                      <a:lnTo>
                        <a:pt x="499" y="10"/>
                      </a:lnTo>
                      <a:lnTo>
                        <a:pt x="462" y="4"/>
                      </a:lnTo>
                      <a:lnTo>
                        <a:pt x="424" y="1"/>
                      </a:lnTo>
                      <a:lnTo>
                        <a:pt x="385" y="0"/>
                      </a:lnTo>
                      <a:lnTo>
                        <a:pt x="345" y="1"/>
                      </a:lnTo>
                      <a:lnTo>
                        <a:pt x="307" y="4"/>
                      </a:lnTo>
                      <a:lnTo>
                        <a:pt x="270" y="10"/>
                      </a:lnTo>
                      <a:lnTo>
                        <a:pt x="234" y="18"/>
                      </a:lnTo>
                      <a:lnTo>
                        <a:pt x="200" y="28"/>
                      </a:lnTo>
                      <a:lnTo>
                        <a:pt x="168" y="40"/>
                      </a:lnTo>
                      <a:lnTo>
                        <a:pt x="139" y="53"/>
                      </a:lnTo>
                      <a:lnTo>
                        <a:pt x="112" y="68"/>
                      </a:lnTo>
                      <a:lnTo>
                        <a:pt x="87" y="85"/>
                      </a:lnTo>
                      <a:lnTo>
                        <a:pt x="65" y="103"/>
                      </a:lnTo>
                      <a:lnTo>
                        <a:pt x="46" y="122"/>
                      </a:lnTo>
                      <a:lnTo>
                        <a:pt x="30" y="143"/>
                      </a:lnTo>
                      <a:lnTo>
                        <a:pt x="17" y="165"/>
                      </a:lnTo>
                      <a:lnTo>
                        <a:pt x="7" y="187"/>
                      </a:lnTo>
                      <a:lnTo>
                        <a:pt x="1" y="211"/>
                      </a:lnTo>
                      <a:lnTo>
                        <a:pt x="0" y="235"/>
                      </a:lnTo>
                      <a:lnTo>
                        <a:pt x="1" y="259"/>
                      </a:lnTo>
                      <a:lnTo>
                        <a:pt x="7" y="282"/>
                      </a:lnTo>
                      <a:lnTo>
                        <a:pt x="17" y="304"/>
                      </a:lnTo>
                      <a:lnTo>
                        <a:pt x="30" y="326"/>
                      </a:lnTo>
                      <a:lnTo>
                        <a:pt x="46" y="346"/>
                      </a:lnTo>
                      <a:lnTo>
                        <a:pt x="65" y="366"/>
                      </a:lnTo>
                      <a:lnTo>
                        <a:pt x="87" y="384"/>
                      </a:lnTo>
                      <a:lnTo>
                        <a:pt x="112" y="400"/>
                      </a:lnTo>
                      <a:lnTo>
                        <a:pt x="139" y="415"/>
                      </a:lnTo>
                      <a:lnTo>
                        <a:pt x="168" y="429"/>
                      </a:lnTo>
                      <a:lnTo>
                        <a:pt x="200" y="440"/>
                      </a:lnTo>
                      <a:lnTo>
                        <a:pt x="234" y="450"/>
                      </a:lnTo>
                      <a:lnTo>
                        <a:pt x="270" y="459"/>
                      </a:lnTo>
                      <a:lnTo>
                        <a:pt x="307" y="465"/>
                      </a:lnTo>
                      <a:lnTo>
                        <a:pt x="345" y="468"/>
                      </a:lnTo>
                      <a:lnTo>
                        <a:pt x="385" y="470"/>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19" name="Freeform 79"/>
                <p:cNvSpPr>
                  <a:spLocks/>
                </p:cNvSpPr>
                <p:nvPr/>
              </p:nvSpPr>
              <p:spPr bwMode="auto">
                <a:xfrm>
                  <a:off x="1668" y="2887"/>
                  <a:ext cx="66" cy="31"/>
                </a:xfrm>
                <a:custGeom>
                  <a:avLst/>
                  <a:gdLst>
                    <a:gd name="T0" fmla="*/ 0 w 740"/>
                    <a:gd name="T1" fmla="*/ 0 h 352"/>
                    <a:gd name="T2" fmla="*/ 0 w 740"/>
                    <a:gd name="T3" fmla="*/ 0 h 352"/>
                    <a:gd name="T4" fmla="*/ 0 w 740"/>
                    <a:gd name="T5" fmla="*/ 0 h 352"/>
                    <a:gd name="T6" fmla="*/ 0 w 740"/>
                    <a:gd name="T7" fmla="*/ 0 h 352"/>
                    <a:gd name="T8" fmla="*/ 0 w 740"/>
                    <a:gd name="T9" fmla="*/ 0 h 352"/>
                    <a:gd name="T10" fmla="*/ 0 w 740"/>
                    <a:gd name="T11" fmla="*/ 0 h 352"/>
                    <a:gd name="T12" fmla="*/ 0 w 740"/>
                    <a:gd name="T13" fmla="*/ 0 h 352"/>
                    <a:gd name="T14" fmla="*/ 0 w 740"/>
                    <a:gd name="T15" fmla="*/ 0 h 352"/>
                    <a:gd name="T16" fmla="*/ 0 w 740"/>
                    <a:gd name="T17" fmla="*/ 0 h 352"/>
                    <a:gd name="T18" fmla="*/ 0 w 740"/>
                    <a:gd name="T19" fmla="*/ 0 h 352"/>
                    <a:gd name="T20" fmla="*/ 0 w 740"/>
                    <a:gd name="T21" fmla="*/ 0 h 352"/>
                    <a:gd name="T22" fmla="*/ 0 w 740"/>
                    <a:gd name="T23" fmla="*/ 0 h 352"/>
                    <a:gd name="T24" fmla="*/ 0 w 740"/>
                    <a:gd name="T25" fmla="*/ 0 h 352"/>
                    <a:gd name="T26" fmla="*/ 0 w 740"/>
                    <a:gd name="T27" fmla="*/ 0 h 352"/>
                    <a:gd name="T28" fmla="*/ 0 w 740"/>
                    <a:gd name="T29" fmla="*/ 0 h 352"/>
                    <a:gd name="T30" fmla="*/ 0 w 740"/>
                    <a:gd name="T31" fmla="*/ 0 h 352"/>
                    <a:gd name="T32" fmla="*/ 0 w 740"/>
                    <a:gd name="T33" fmla="*/ 0 h 352"/>
                    <a:gd name="T34" fmla="*/ 0 w 740"/>
                    <a:gd name="T35" fmla="*/ 0 h 352"/>
                    <a:gd name="T36" fmla="*/ 0 w 740"/>
                    <a:gd name="T37" fmla="*/ 0 h 352"/>
                    <a:gd name="T38" fmla="*/ 0 w 740"/>
                    <a:gd name="T39" fmla="*/ 0 h 352"/>
                    <a:gd name="T40" fmla="*/ 0 w 740"/>
                    <a:gd name="T41" fmla="*/ 0 h 352"/>
                    <a:gd name="T42" fmla="*/ 0 w 740"/>
                    <a:gd name="T43" fmla="*/ 0 h 352"/>
                    <a:gd name="T44" fmla="*/ 0 w 740"/>
                    <a:gd name="T45" fmla="*/ 0 h 352"/>
                    <a:gd name="T46" fmla="*/ 0 w 740"/>
                    <a:gd name="T47" fmla="*/ 0 h 352"/>
                    <a:gd name="T48" fmla="*/ 0 w 740"/>
                    <a:gd name="T49" fmla="*/ 0 h 352"/>
                    <a:gd name="T50" fmla="*/ 0 w 740"/>
                    <a:gd name="T51" fmla="*/ 0 h 352"/>
                    <a:gd name="T52" fmla="*/ 0 w 740"/>
                    <a:gd name="T53" fmla="*/ 0 h 352"/>
                    <a:gd name="T54" fmla="*/ 0 w 740"/>
                    <a:gd name="T55" fmla="*/ 0 h 352"/>
                    <a:gd name="T56" fmla="*/ 0 w 740"/>
                    <a:gd name="T57" fmla="*/ 0 h 352"/>
                    <a:gd name="T58" fmla="*/ 0 w 740"/>
                    <a:gd name="T59" fmla="*/ 0 h 352"/>
                    <a:gd name="T60" fmla="*/ 0 w 740"/>
                    <a:gd name="T61" fmla="*/ 0 h 352"/>
                    <a:gd name="T62" fmla="*/ 0 w 740"/>
                    <a:gd name="T63" fmla="*/ 0 h 352"/>
                    <a:gd name="T64" fmla="*/ 0 w 740"/>
                    <a:gd name="T65" fmla="*/ 0 h 352"/>
                    <a:gd name="T66" fmla="*/ 0 w 740"/>
                    <a:gd name="T67" fmla="*/ 0 h 352"/>
                    <a:gd name="T68" fmla="*/ 0 w 740"/>
                    <a:gd name="T69" fmla="*/ 0 h 352"/>
                    <a:gd name="T70" fmla="*/ 0 w 740"/>
                    <a:gd name="T71" fmla="*/ 0 h 352"/>
                    <a:gd name="T72" fmla="*/ 0 w 740"/>
                    <a:gd name="T73" fmla="*/ 0 h 352"/>
                    <a:gd name="T74" fmla="*/ 0 w 740"/>
                    <a:gd name="T75" fmla="*/ 0 h 352"/>
                    <a:gd name="T76" fmla="*/ 0 w 740"/>
                    <a:gd name="T77" fmla="*/ 0 h 352"/>
                    <a:gd name="T78" fmla="*/ 0 w 740"/>
                    <a:gd name="T79" fmla="*/ 0 h 352"/>
                    <a:gd name="T80" fmla="*/ 0 w 740"/>
                    <a:gd name="T81" fmla="*/ 0 h 352"/>
                    <a:gd name="T82" fmla="*/ 0 w 740"/>
                    <a:gd name="T83" fmla="*/ 0 h 352"/>
                    <a:gd name="T84" fmla="*/ 0 w 740"/>
                    <a:gd name="T85" fmla="*/ 0 h 352"/>
                    <a:gd name="T86" fmla="*/ 0 w 740"/>
                    <a:gd name="T87" fmla="*/ 0 h 352"/>
                    <a:gd name="T88" fmla="*/ 0 w 740"/>
                    <a:gd name="T89" fmla="*/ 0 h 352"/>
                    <a:gd name="T90" fmla="*/ 0 w 740"/>
                    <a:gd name="T91" fmla="*/ 0 h 352"/>
                    <a:gd name="T92" fmla="*/ 0 w 740"/>
                    <a:gd name="T93" fmla="*/ 0 h 352"/>
                    <a:gd name="T94" fmla="*/ 0 w 740"/>
                    <a:gd name="T95" fmla="*/ 0 h 3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0"/>
                    <a:gd name="T145" fmla="*/ 0 h 352"/>
                    <a:gd name="T146" fmla="*/ 740 w 740"/>
                    <a:gd name="T147" fmla="*/ 352 h 3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0" h="352">
                      <a:moveTo>
                        <a:pt x="729" y="0"/>
                      </a:moveTo>
                      <a:lnTo>
                        <a:pt x="726" y="23"/>
                      </a:lnTo>
                      <a:lnTo>
                        <a:pt x="720" y="46"/>
                      </a:lnTo>
                      <a:lnTo>
                        <a:pt x="711" y="68"/>
                      </a:lnTo>
                      <a:lnTo>
                        <a:pt x="699" y="90"/>
                      </a:lnTo>
                      <a:lnTo>
                        <a:pt x="683" y="110"/>
                      </a:lnTo>
                      <a:lnTo>
                        <a:pt x="665" y="129"/>
                      </a:lnTo>
                      <a:lnTo>
                        <a:pt x="644" y="147"/>
                      </a:lnTo>
                      <a:lnTo>
                        <a:pt x="620" y="165"/>
                      </a:lnTo>
                      <a:lnTo>
                        <a:pt x="594" y="179"/>
                      </a:lnTo>
                      <a:lnTo>
                        <a:pt x="566" y="193"/>
                      </a:lnTo>
                      <a:lnTo>
                        <a:pt x="536" y="204"/>
                      </a:lnTo>
                      <a:lnTo>
                        <a:pt x="504" y="214"/>
                      </a:lnTo>
                      <a:lnTo>
                        <a:pt x="470" y="222"/>
                      </a:lnTo>
                      <a:lnTo>
                        <a:pt x="436" y="228"/>
                      </a:lnTo>
                      <a:lnTo>
                        <a:pt x="400" y="231"/>
                      </a:lnTo>
                      <a:lnTo>
                        <a:pt x="363" y="233"/>
                      </a:lnTo>
                      <a:lnTo>
                        <a:pt x="330" y="231"/>
                      </a:lnTo>
                      <a:lnTo>
                        <a:pt x="299" y="228"/>
                      </a:lnTo>
                      <a:lnTo>
                        <a:pt x="268" y="222"/>
                      </a:lnTo>
                      <a:lnTo>
                        <a:pt x="237" y="214"/>
                      </a:lnTo>
                      <a:lnTo>
                        <a:pt x="209" y="204"/>
                      </a:lnTo>
                      <a:lnTo>
                        <a:pt x="181" y="192"/>
                      </a:lnTo>
                      <a:lnTo>
                        <a:pt x="155" y="179"/>
                      </a:lnTo>
                      <a:lnTo>
                        <a:pt x="130" y="165"/>
                      </a:lnTo>
                      <a:lnTo>
                        <a:pt x="107" y="148"/>
                      </a:lnTo>
                      <a:lnTo>
                        <a:pt x="86" y="131"/>
                      </a:lnTo>
                      <a:lnTo>
                        <a:pt x="66" y="114"/>
                      </a:lnTo>
                      <a:lnTo>
                        <a:pt x="49" y="95"/>
                      </a:lnTo>
                      <a:lnTo>
                        <a:pt x="33" y="76"/>
                      </a:lnTo>
                      <a:lnTo>
                        <a:pt x="20" y="57"/>
                      </a:lnTo>
                      <a:lnTo>
                        <a:pt x="9" y="38"/>
                      </a:lnTo>
                      <a:lnTo>
                        <a:pt x="0" y="19"/>
                      </a:lnTo>
                      <a:lnTo>
                        <a:pt x="0" y="23"/>
                      </a:lnTo>
                      <a:lnTo>
                        <a:pt x="0" y="28"/>
                      </a:lnTo>
                      <a:lnTo>
                        <a:pt x="0" y="33"/>
                      </a:lnTo>
                      <a:lnTo>
                        <a:pt x="0" y="39"/>
                      </a:lnTo>
                      <a:lnTo>
                        <a:pt x="1" y="46"/>
                      </a:lnTo>
                      <a:lnTo>
                        <a:pt x="1" y="53"/>
                      </a:lnTo>
                      <a:lnTo>
                        <a:pt x="2" y="60"/>
                      </a:lnTo>
                      <a:lnTo>
                        <a:pt x="2" y="67"/>
                      </a:lnTo>
                      <a:lnTo>
                        <a:pt x="2" y="74"/>
                      </a:lnTo>
                      <a:lnTo>
                        <a:pt x="3" y="81"/>
                      </a:lnTo>
                      <a:lnTo>
                        <a:pt x="3" y="88"/>
                      </a:lnTo>
                      <a:lnTo>
                        <a:pt x="4" y="94"/>
                      </a:lnTo>
                      <a:lnTo>
                        <a:pt x="4" y="101"/>
                      </a:lnTo>
                      <a:lnTo>
                        <a:pt x="4" y="107"/>
                      </a:lnTo>
                      <a:lnTo>
                        <a:pt x="4" y="112"/>
                      </a:lnTo>
                      <a:lnTo>
                        <a:pt x="6" y="117"/>
                      </a:lnTo>
                      <a:lnTo>
                        <a:pt x="7" y="141"/>
                      </a:lnTo>
                      <a:lnTo>
                        <a:pt x="13" y="165"/>
                      </a:lnTo>
                      <a:lnTo>
                        <a:pt x="22" y="187"/>
                      </a:lnTo>
                      <a:lnTo>
                        <a:pt x="34" y="209"/>
                      </a:lnTo>
                      <a:lnTo>
                        <a:pt x="50" y="229"/>
                      </a:lnTo>
                      <a:lnTo>
                        <a:pt x="68" y="249"/>
                      </a:lnTo>
                      <a:lnTo>
                        <a:pt x="89" y="267"/>
                      </a:lnTo>
                      <a:lnTo>
                        <a:pt x="113" y="283"/>
                      </a:lnTo>
                      <a:lnTo>
                        <a:pt x="139" y="298"/>
                      </a:lnTo>
                      <a:lnTo>
                        <a:pt x="167" y="312"/>
                      </a:lnTo>
                      <a:lnTo>
                        <a:pt x="197" y="323"/>
                      </a:lnTo>
                      <a:lnTo>
                        <a:pt x="229" y="333"/>
                      </a:lnTo>
                      <a:lnTo>
                        <a:pt x="264" y="341"/>
                      </a:lnTo>
                      <a:lnTo>
                        <a:pt x="299" y="347"/>
                      </a:lnTo>
                      <a:lnTo>
                        <a:pt x="335" y="350"/>
                      </a:lnTo>
                      <a:lnTo>
                        <a:pt x="373" y="352"/>
                      </a:lnTo>
                      <a:lnTo>
                        <a:pt x="410" y="350"/>
                      </a:lnTo>
                      <a:lnTo>
                        <a:pt x="446" y="347"/>
                      </a:lnTo>
                      <a:lnTo>
                        <a:pt x="481" y="341"/>
                      </a:lnTo>
                      <a:lnTo>
                        <a:pt x="516" y="333"/>
                      </a:lnTo>
                      <a:lnTo>
                        <a:pt x="548" y="323"/>
                      </a:lnTo>
                      <a:lnTo>
                        <a:pt x="578" y="312"/>
                      </a:lnTo>
                      <a:lnTo>
                        <a:pt x="606" y="298"/>
                      </a:lnTo>
                      <a:lnTo>
                        <a:pt x="632" y="283"/>
                      </a:lnTo>
                      <a:lnTo>
                        <a:pt x="656" y="267"/>
                      </a:lnTo>
                      <a:lnTo>
                        <a:pt x="677" y="249"/>
                      </a:lnTo>
                      <a:lnTo>
                        <a:pt x="695" y="229"/>
                      </a:lnTo>
                      <a:lnTo>
                        <a:pt x="711" y="209"/>
                      </a:lnTo>
                      <a:lnTo>
                        <a:pt x="723" y="187"/>
                      </a:lnTo>
                      <a:lnTo>
                        <a:pt x="732" y="165"/>
                      </a:lnTo>
                      <a:lnTo>
                        <a:pt x="738" y="141"/>
                      </a:lnTo>
                      <a:lnTo>
                        <a:pt x="740" y="117"/>
                      </a:lnTo>
                      <a:lnTo>
                        <a:pt x="740" y="108"/>
                      </a:lnTo>
                      <a:lnTo>
                        <a:pt x="740" y="101"/>
                      </a:lnTo>
                      <a:lnTo>
                        <a:pt x="740" y="93"/>
                      </a:lnTo>
                      <a:lnTo>
                        <a:pt x="739" y="85"/>
                      </a:lnTo>
                      <a:lnTo>
                        <a:pt x="739" y="77"/>
                      </a:lnTo>
                      <a:lnTo>
                        <a:pt x="739" y="70"/>
                      </a:lnTo>
                      <a:lnTo>
                        <a:pt x="739" y="62"/>
                      </a:lnTo>
                      <a:lnTo>
                        <a:pt x="739" y="55"/>
                      </a:lnTo>
                      <a:lnTo>
                        <a:pt x="738" y="48"/>
                      </a:lnTo>
                      <a:lnTo>
                        <a:pt x="737" y="41"/>
                      </a:lnTo>
                      <a:lnTo>
                        <a:pt x="736" y="33"/>
                      </a:lnTo>
                      <a:lnTo>
                        <a:pt x="735" y="27"/>
                      </a:lnTo>
                      <a:lnTo>
                        <a:pt x="734" y="20"/>
                      </a:lnTo>
                      <a:lnTo>
                        <a:pt x="732" y="13"/>
                      </a:lnTo>
                      <a:lnTo>
                        <a:pt x="731" y="6"/>
                      </a:lnTo>
                      <a:lnTo>
                        <a:pt x="729"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20" name="Freeform 80"/>
                <p:cNvSpPr>
                  <a:spLocks/>
                </p:cNvSpPr>
                <p:nvPr/>
              </p:nvSpPr>
              <p:spPr bwMode="auto">
                <a:xfrm>
                  <a:off x="1665" y="2873"/>
                  <a:ext cx="62" cy="35"/>
                </a:xfrm>
                <a:custGeom>
                  <a:avLst/>
                  <a:gdLst>
                    <a:gd name="T0" fmla="*/ 0 w 672"/>
                    <a:gd name="T1" fmla="*/ 0 h 386"/>
                    <a:gd name="T2" fmla="*/ 0 w 672"/>
                    <a:gd name="T3" fmla="*/ 0 h 386"/>
                    <a:gd name="T4" fmla="*/ 0 w 672"/>
                    <a:gd name="T5" fmla="*/ 0 h 386"/>
                    <a:gd name="T6" fmla="*/ 0 w 672"/>
                    <a:gd name="T7" fmla="*/ 0 h 386"/>
                    <a:gd name="T8" fmla="*/ 0 w 672"/>
                    <a:gd name="T9" fmla="*/ 0 h 386"/>
                    <a:gd name="T10" fmla="*/ 0 w 672"/>
                    <a:gd name="T11" fmla="*/ 0 h 386"/>
                    <a:gd name="T12" fmla="*/ 0 w 672"/>
                    <a:gd name="T13" fmla="*/ 0 h 386"/>
                    <a:gd name="T14" fmla="*/ 0 w 672"/>
                    <a:gd name="T15" fmla="*/ 0 h 386"/>
                    <a:gd name="T16" fmla="*/ 0 w 672"/>
                    <a:gd name="T17" fmla="*/ 0 h 386"/>
                    <a:gd name="T18" fmla="*/ 0 w 672"/>
                    <a:gd name="T19" fmla="*/ 0 h 386"/>
                    <a:gd name="T20" fmla="*/ 0 w 672"/>
                    <a:gd name="T21" fmla="*/ 0 h 386"/>
                    <a:gd name="T22" fmla="*/ 0 w 672"/>
                    <a:gd name="T23" fmla="*/ 0 h 386"/>
                    <a:gd name="T24" fmla="*/ 0 w 672"/>
                    <a:gd name="T25" fmla="*/ 0 h 386"/>
                    <a:gd name="T26" fmla="*/ 0 w 672"/>
                    <a:gd name="T27" fmla="*/ 0 h 386"/>
                    <a:gd name="T28" fmla="*/ 0 w 672"/>
                    <a:gd name="T29" fmla="*/ 0 h 386"/>
                    <a:gd name="T30" fmla="*/ 0 w 672"/>
                    <a:gd name="T31" fmla="*/ 0 h 386"/>
                    <a:gd name="T32" fmla="*/ 0 w 672"/>
                    <a:gd name="T33" fmla="*/ 0 h 386"/>
                    <a:gd name="T34" fmla="*/ 0 w 672"/>
                    <a:gd name="T35" fmla="*/ 0 h 386"/>
                    <a:gd name="T36" fmla="*/ 0 w 672"/>
                    <a:gd name="T37" fmla="*/ 0 h 386"/>
                    <a:gd name="T38" fmla="*/ 0 w 672"/>
                    <a:gd name="T39" fmla="*/ 0 h 386"/>
                    <a:gd name="T40" fmla="*/ 0 w 672"/>
                    <a:gd name="T41" fmla="*/ 0 h 386"/>
                    <a:gd name="T42" fmla="*/ 0 w 672"/>
                    <a:gd name="T43" fmla="*/ 0 h 386"/>
                    <a:gd name="T44" fmla="*/ 0 w 672"/>
                    <a:gd name="T45" fmla="*/ 0 h 386"/>
                    <a:gd name="T46" fmla="*/ 0 w 672"/>
                    <a:gd name="T47" fmla="*/ 0 h 386"/>
                    <a:gd name="T48" fmla="*/ 0 w 672"/>
                    <a:gd name="T49" fmla="*/ 0 h 386"/>
                    <a:gd name="T50" fmla="*/ 0 w 672"/>
                    <a:gd name="T51" fmla="*/ 0 h 386"/>
                    <a:gd name="T52" fmla="*/ 0 w 672"/>
                    <a:gd name="T53" fmla="*/ 0 h 386"/>
                    <a:gd name="T54" fmla="*/ 0 w 672"/>
                    <a:gd name="T55" fmla="*/ 0 h 386"/>
                    <a:gd name="T56" fmla="*/ 0 w 672"/>
                    <a:gd name="T57" fmla="*/ 0 h 386"/>
                    <a:gd name="T58" fmla="*/ 0 w 672"/>
                    <a:gd name="T59" fmla="*/ 0 h 386"/>
                    <a:gd name="T60" fmla="*/ 0 w 672"/>
                    <a:gd name="T61" fmla="*/ 0 h 386"/>
                    <a:gd name="T62" fmla="*/ 0 w 672"/>
                    <a:gd name="T63" fmla="*/ 0 h 386"/>
                    <a:gd name="T64" fmla="*/ 0 w 672"/>
                    <a:gd name="T65" fmla="*/ 0 h 386"/>
                    <a:gd name="T66" fmla="*/ 0 w 672"/>
                    <a:gd name="T67" fmla="*/ 0 h 386"/>
                    <a:gd name="T68" fmla="*/ 0 w 672"/>
                    <a:gd name="T69" fmla="*/ 0 h 386"/>
                    <a:gd name="T70" fmla="*/ 0 w 672"/>
                    <a:gd name="T71" fmla="*/ 0 h 386"/>
                    <a:gd name="T72" fmla="*/ 0 w 672"/>
                    <a:gd name="T73" fmla="*/ 0 h 386"/>
                    <a:gd name="T74" fmla="*/ 0 w 672"/>
                    <a:gd name="T75" fmla="*/ 0 h 386"/>
                    <a:gd name="T76" fmla="*/ 0 w 672"/>
                    <a:gd name="T77" fmla="*/ 0 h 386"/>
                    <a:gd name="T78" fmla="*/ 0 w 672"/>
                    <a:gd name="T79" fmla="*/ 0 h 386"/>
                    <a:gd name="T80" fmla="*/ 0 w 672"/>
                    <a:gd name="T81" fmla="*/ 0 h 386"/>
                    <a:gd name="T82" fmla="*/ 0 w 672"/>
                    <a:gd name="T83" fmla="*/ 0 h 386"/>
                    <a:gd name="T84" fmla="*/ 0 w 672"/>
                    <a:gd name="T85" fmla="*/ 0 h 386"/>
                    <a:gd name="T86" fmla="*/ 0 w 672"/>
                    <a:gd name="T87" fmla="*/ 0 h 386"/>
                    <a:gd name="T88" fmla="*/ 0 w 672"/>
                    <a:gd name="T89" fmla="*/ 0 h 386"/>
                    <a:gd name="T90" fmla="*/ 0 w 672"/>
                    <a:gd name="T91" fmla="*/ 0 h 386"/>
                    <a:gd name="T92" fmla="*/ 0 w 672"/>
                    <a:gd name="T93" fmla="*/ 0 h 386"/>
                    <a:gd name="T94" fmla="*/ 0 w 672"/>
                    <a:gd name="T95" fmla="*/ 0 h 3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72"/>
                    <a:gd name="T145" fmla="*/ 0 h 386"/>
                    <a:gd name="T146" fmla="*/ 672 w 672"/>
                    <a:gd name="T147" fmla="*/ 386 h 3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72" h="386">
                      <a:moveTo>
                        <a:pt x="27" y="129"/>
                      </a:moveTo>
                      <a:lnTo>
                        <a:pt x="27" y="120"/>
                      </a:lnTo>
                      <a:lnTo>
                        <a:pt x="28" y="111"/>
                      </a:lnTo>
                      <a:lnTo>
                        <a:pt x="29" y="102"/>
                      </a:lnTo>
                      <a:lnTo>
                        <a:pt x="31" y="93"/>
                      </a:lnTo>
                      <a:lnTo>
                        <a:pt x="33" y="85"/>
                      </a:lnTo>
                      <a:lnTo>
                        <a:pt x="36" y="76"/>
                      </a:lnTo>
                      <a:lnTo>
                        <a:pt x="39" y="68"/>
                      </a:lnTo>
                      <a:lnTo>
                        <a:pt x="43" y="60"/>
                      </a:lnTo>
                      <a:lnTo>
                        <a:pt x="47" y="52"/>
                      </a:lnTo>
                      <a:lnTo>
                        <a:pt x="52" y="44"/>
                      </a:lnTo>
                      <a:lnTo>
                        <a:pt x="57" y="36"/>
                      </a:lnTo>
                      <a:lnTo>
                        <a:pt x="62" y="29"/>
                      </a:lnTo>
                      <a:lnTo>
                        <a:pt x="68" y="21"/>
                      </a:lnTo>
                      <a:lnTo>
                        <a:pt x="75" y="14"/>
                      </a:lnTo>
                      <a:lnTo>
                        <a:pt x="81" y="7"/>
                      </a:lnTo>
                      <a:lnTo>
                        <a:pt x="89" y="0"/>
                      </a:lnTo>
                      <a:lnTo>
                        <a:pt x="78" y="7"/>
                      </a:lnTo>
                      <a:lnTo>
                        <a:pt x="69" y="15"/>
                      </a:lnTo>
                      <a:lnTo>
                        <a:pt x="60" y="23"/>
                      </a:lnTo>
                      <a:lnTo>
                        <a:pt x="52" y="32"/>
                      </a:lnTo>
                      <a:lnTo>
                        <a:pt x="44" y="41"/>
                      </a:lnTo>
                      <a:lnTo>
                        <a:pt x="36" y="50"/>
                      </a:lnTo>
                      <a:lnTo>
                        <a:pt x="30" y="59"/>
                      </a:lnTo>
                      <a:lnTo>
                        <a:pt x="24" y="68"/>
                      </a:lnTo>
                      <a:lnTo>
                        <a:pt x="19" y="78"/>
                      </a:lnTo>
                      <a:lnTo>
                        <a:pt x="14" y="88"/>
                      </a:lnTo>
                      <a:lnTo>
                        <a:pt x="9" y="98"/>
                      </a:lnTo>
                      <a:lnTo>
                        <a:pt x="6" y="108"/>
                      </a:lnTo>
                      <a:lnTo>
                        <a:pt x="3" y="118"/>
                      </a:lnTo>
                      <a:lnTo>
                        <a:pt x="1" y="129"/>
                      </a:lnTo>
                      <a:lnTo>
                        <a:pt x="0" y="140"/>
                      </a:lnTo>
                      <a:lnTo>
                        <a:pt x="0" y="151"/>
                      </a:lnTo>
                      <a:lnTo>
                        <a:pt x="1" y="174"/>
                      </a:lnTo>
                      <a:lnTo>
                        <a:pt x="7" y="198"/>
                      </a:lnTo>
                      <a:lnTo>
                        <a:pt x="17" y="220"/>
                      </a:lnTo>
                      <a:lnTo>
                        <a:pt x="29" y="241"/>
                      </a:lnTo>
                      <a:lnTo>
                        <a:pt x="45" y="262"/>
                      </a:lnTo>
                      <a:lnTo>
                        <a:pt x="63" y="281"/>
                      </a:lnTo>
                      <a:lnTo>
                        <a:pt x="84" y="299"/>
                      </a:lnTo>
                      <a:lnTo>
                        <a:pt x="107" y="317"/>
                      </a:lnTo>
                      <a:lnTo>
                        <a:pt x="133" y="332"/>
                      </a:lnTo>
                      <a:lnTo>
                        <a:pt x="161" y="345"/>
                      </a:lnTo>
                      <a:lnTo>
                        <a:pt x="192" y="357"/>
                      </a:lnTo>
                      <a:lnTo>
                        <a:pt x="224" y="367"/>
                      </a:lnTo>
                      <a:lnTo>
                        <a:pt x="257" y="375"/>
                      </a:lnTo>
                      <a:lnTo>
                        <a:pt x="293" y="381"/>
                      </a:lnTo>
                      <a:lnTo>
                        <a:pt x="330" y="384"/>
                      </a:lnTo>
                      <a:lnTo>
                        <a:pt x="368" y="386"/>
                      </a:lnTo>
                      <a:lnTo>
                        <a:pt x="391" y="385"/>
                      </a:lnTo>
                      <a:lnTo>
                        <a:pt x="414" y="384"/>
                      </a:lnTo>
                      <a:lnTo>
                        <a:pt x="437" y="381"/>
                      </a:lnTo>
                      <a:lnTo>
                        <a:pt x="459" y="378"/>
                      </a:lnTo>
                      <a:lnTo>
                        <a:pt x="481" y="374"/>
                      </a:lnTo>
                      <a:lnTo>
                        <a:pt x="502" y="369"/>
                      </a:lnTo>
                      <a:lnTo>
                        <a:pt x="523" y="364"/>
                      </a:lnTo>
                      <a:lnTo>
                        <a:pt x="543" y="357"/>
                      </a:lnTo>
                      <a:lnTo>
                        <a:pt x="562" y="350"/>
                      </a:lnTo>
                      <a:lnTo>
                        <a:pt x="580" y="342"/>
                      </a:lnTo>
                      <a:lnTo>
                        <a:pt x="598" y="334"/>
                      </a:lnTo>
                      <a:lnTo>
                        <a:pt x="614" y="324"/>
                      </a:lnTo>
                      <a:lnTo>
                        <a:pt x="630" y="314"/>
                      </a:lnTo>
                      <a:lnTo>
                        <a:pt x="645" y="303"/>
                      </a:lnTo>
                      <a:lnTo>
                        <a:pt x="659" y="292"/>
                      </a:lnTo>
                      <a:lnTo>
                        <a:pt x="672" y="281"/>
                      </a:lnTo>
                      <a:lnTo>
                        <a:pt x="659" y="290"/>
                      </a:lnTo>
                      <a:lnTo>
                        <a:pt x="645" y="299"/>
                      </a:lnTo>
                      <a:lnTo>
                        <a:pt x="631" y="308"/>
                      </a:lnTo>
                      <a:lnTo>
                        <a:pt x="616" y="316"/>
                      </a:lnTo>
                      <a:lnTo>
                        <a:pt x="600" y="323"/>
                      </a:lnTo>
                      <a:lnTo>
                        <a:pt x="584" y="330"/>
                      </a:lnTo>
                      <a:lnTo>
                        <a:pt x="567" y="336"/>
                      </a:lnTo>
                      <a:lnTo>
                        <a:pt x="550" y="342"/>
                      </a:lnTo>
                      <a:lnTo>
                        <a:pt x="532" y="347"/>
                      </a:lnTo>
                      <a:lnTo>
                        <a:pt x="512" y="352"/>
                      </a:lnTo>
                      <a:lnTo>
                        <a:pt x="493" y="356"/>
                      </a:lnTo>
                      <a:lnTo>
                        <a:pt x="474" y="359"/>
                      </a:lnTo>
                      <a:lnTo>
                        <a:pt x="455" y="361"/>
                      </a:lnTo>
                      <a:lnTo>
                        <a:pt x="435" y="363"/>
                      </a:lnTo>
                      <a:lnTo>
                        <a:pt x="414" y="364"/>
                      </a:lnTo>
                      <a:lnTo>
                        <a:pt x="394" y="365"/>
                      </a:lnTo>
                      <a:lnTo>
                        <a:pt x="356" y="363"/>
                      </a:lnTo>
                      <a:lnTo>
                        <a:pt x="320" y="360"/>
                      </a:lnTo>
                      <a:lnTo>
                        <a:pt x="285" y="354"/>
                      </a:lnTo>
                      <a:lnTo>
                        <a:pt x="251" y="346"/>
                      </a:lnTo>
                      <a:lnTo>
                        <a:pt x="219" y="336"/>
                      </a:lnTo>
                      <a:lnTo>
                        <a:pt x="188" y="324"/>
                      </a:lnTo>
                      <a:lnTo>
                        <a:pt x="160" y="311"/>
                      </a:lnTo>
                      <a:lnTo>
                        <a:pt x="134" y="294"/>
                      </a:lnTo>
                      <a:lnTo>
                        <a:pt x="110" y="278"/>
                      </a:lnTo>
                      <a:lnTo>
                        <a:pt x="89" y="260"/>
                      </a:lnTo>
                      <a:lnTo>
                        <a:pt x="71" y="240"/>
                      </a:lnTo>
                      <a:lnTo>
                        <a:pt x="55" y="220"/>
                      </a:lnTo>
                      <a:lnTo>
                        <a:pt x="43" y="198"/>
                      </a:lnTo>
                      <a:lnTo>
                        <a:pt x="34" y="176"/>
                      </a:lnTo>
                      <a:lnTo>
                        <a:pt x="28" y="152"/>
                      </a:lnTo>
                      <a:lnTo>
                        <a:pt x="27" y="129"/>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21" name="Freeform 81"/>
                <p:cNvSpPr>
                  <a:spLocks/>
                </p:cNvSpPr>
                <p:nvPr/>
              </p:nvSpPr>
              <p:spPr bwMode="auto">
                <a:xfrm>
                  <a:off x="1670" y="2866"/>
                  <a:ext cx="64" cy="40"/>
                </a:xfrm>
                <a:custGeom>
                  <a:avLst/>
                  <a:gdLst>
                    <a:gd name="T0" fmla="*/ 0 w 707"/>
                    <a:gd name="T1" fmla="*/ 0 h 448"/>
                    <a:gd name="T2" fmla="*/ 0 w 707"/>
                    <a:gd name="T3" fmla="*/ 0 h 448"/>
                    <a:gd name="T4" fmla="*/ 0 w 707"/>
                    <a:gd name="T5" fmla="*/ 0 h 448"/>
                    <a:gd name="T6" fmla="*/ 0 w 707"/>
                    <a:gd name="T7" fmla="*/ 0 h 448"/>
                    <a:gd name="T8" fmla="*/ 0 w 707"/>
                    <a:gd name="T9" fmla="*/ 0 h 448"/>
                    <a:gd name="T10" fmla="*/ 0 w 707"/>
                    <a:gd name="T11" fmla="*/ 0 h 448"/>
                    <a:gd name="T12" fmla="*/ 0 w 707"/>
                    <a:gd name="T13" fmla="*/ 0 h 448"/>
                    <a:gd name="T14" fmla="*/ 0 w 707"/>
                    <a:gd name="T15" fmla="*/ 0 h 448"/>
                    <a:gd name="T16" fmla="*/ 0 w 707"/>
                    <a:gd name="T17" fmla="*/ 0 h 448"/>
                    <a:gd name="T18" fmla="*/ 0 w 707"/>
                    <a:gd name="T19" fmla="*/ 0 h 448"/>
                    <a:gd name="T20" fmla="*/ 0 w 707"/>
                    <a:gd name="T21" fmla="*/ 0 h 448"/>
                    <a:gd name="T22" fmla="*/ 0 w 707"/>
                    <a:gd name="T23" fmla="*/ 0 h 448"/>
                    <a:gd name="T24" fmla="*/ 0 w 707"/>
                    <a:gd name="T25" fmla="*/ 0 h 448"/>
                    <a:gd name="T26" fmla="*/ 0 w 707"/>
                    <a:gd name="T27" fmla="*/ 0 h 448"/>
                    <a:gd name="T28" fmla="*/ 0 w 707"/>
                    <a:gd name="T29" fmla="*/ 0 h 448"/>
                    <a:gd name="T30" fmla="*/ 0 w 707"/>
                    <a:gd name="T31" fmla="*/ 0 h 448"/>
                    <a:gd name="T32" fmla="*/ 0 w 707"/>
                    <a:gd name="T33" fmla="*/ 0 h 448"/>
                    <a:gd name="T34" fmla="*/ 0 w 707"/>
                    <a:gd name="T35" fmla="*/ 0 h 448"/>
                    <a:gd name="T36" fmla="*/ 0 w 707"/>
                    <a:gd name="T37" fmla="*/ 0 h 448"/>
                    <a:gd name="T38" fmla="*/ 0 w 707"/>
                    <a:gd name="T39" fmla="*/ 0 h 448"/>
                    <a:gd name="T40" fmla="*/ 0 w 707"/>
                    <a:gd name="T41" fmla="*/ 0 h 448"/>
                    <a:gd name="T42" fmla="*/ 0 w 707"/>
                    <a:gd name="T43" fmla="*/ 0 h 448"/>
                    <a:gd name="T44" fmla="*/ 0 w 707"/>
                    <a:gd name="T45" fmla="*/ 0 h 448"/>
                    <a:gd name="T46" fmla="*/ 0 w 707"/>
                    <a:gd name="T47" fmla="*/ 0 h 448"/>
                    <a:gd name="T48" fmla="*/ 0 w 707"/>
                    <a:gd name="T49" fmla="*/ 0 h 448"/>
                    <a:gd name="T50" fmla="*/ 0 w 707"/>
                    <a:gd name="T51" fmla="*/ 0 h 448"/>
                    <a:gd name="T52" fmla="*/ 0 w 707"/>
                    <a:gd name="T53" fmla="*/ 0 h 448"/>
                    <a:gd name="T54" fmla="*/ 0 w 707"/>
                    <a:gd name="T55" fmla="*/ 0 h 448"/>
                    <a:gd name="T56" fmla="*/ 0 w 707"/>
                    <a:gd name="T57" fmla="*/ 0 h 448"/>
                    <a:gd name="T58" fmla="*/ 0 w 707"/>
                    <a:gd name="T59" fmla="*/ 0 h 448"/>
                    <a:gd name="T60" fmla="*/ 0 w 707"/>
                    <a:gd name="T61" fmla="*/ 0 h 448"/>
                    <a:gd name="T62" fmla="*/ 0 w 707"/>
                    <a:gd name="T63" fmla="*/ 0 h 448"/>
                    <a:gd name="T64" fmla="*/ 0 w 707"/>
                    <a:gd name="T65" fmla="*/ 0 h 448"/>
                    <a:gd name="T66" fmla="*/ 0 w 707"/>
                    <a:gd name="T67" fmla="*/ 0 h 448"/>
                    <a:gd name="T68" fmla="*/ 0 w 707"/>
                    <a:gd name="T69" fmla="*/ 0 h 448"/>
                    <a:gd name="T70" fmla="*/ 0 w 707"/>
                    <a:gd name="T71" fmla="*/ 0 h 448"/>
                    <a:gd name="T72" fmla="*/ 0 w 707"/>
                    <a:gd name="T73" fmla="*/ 0 h 448"/>
                    <a:gd name="T74" fmla="*/ 0 w 707"/>
                    <a:gd name="T75" fmla="*/ 0 h 448"/>
                    <a:gd name="T76" fmla="*/ 0 w 707"/>
                    <a:gd name="T77" fmla="*/ 0 h 448"/>
                    <a:gd name="T78" fmla="*/ 0 w 707"/>
                    <a:gd name="T79" fmla="*/ 0 h 448"/>
                    <a:gd name="T80" fmla="*/ 0 w 707"/>
                    <a:gd name="T81" fmla="*/ 0 h 448"/>
                    <a:gd name="T82" fmla="*/ 0 w 707"/>
                    <a:gd name="T83" fmla="*/ 0 h 448"/>
                    <a:gd name="T84" fmla="*/ 0 w 707"/>
                    <a:gd name="T85" fmla="*/ 0 h 448"/>
                    <a:gd name="T86" fmla="*/ 0 w 707"/>
                    <a:gd name="T87" fmla="*/ 0 h 448"/>
                    <a:gd name="T88" fmla="*/ 0 w 707"/>
                    <a:gd name="T89" fmla="*/ 0 h 448"/>
                    <a:gd name="T90" fmla="*/ 0 w 707"/>
                    <a:gd name="T91" fmla="*/ 0 h 448"/>
                    <a:gd name="T92" fmla="*/ 0 w 707"/>
                    <a:gd name="T93" fmla="*/ 0 h 448"/>
                    <a:gd name="T94" fmla="*/ 0 w 707"/>
                    <a:gd name="T95" fmla="*/ 0 h 4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07"/>
                    <a:gd name="T145" fmla="*/ 0 h 448"/>
                    <a:gd name="T146" fmla="*/ 707 w 707"/>
                    <a:gd name="T147" fmla="*/ 448 h 4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07" h="448">
                      <a:moveTo>
                        <a:pt x="341" y="0"/>
                      </a:moveTo>
                      <a:lnTo>
                        <a:pt x="320" y="0"/>
                      </a:lnTo>
                      <a:lnTo>
                        <a:pt x="299" y="1"/>
                      </a:lnTo>
                      <a:lnTo>
                        <a:pt x="279" y="3"/>
                      </a:lnTo>
                      <a:lnTo>
                        <a:pt x="260" y="5"/>
                      </a:lnTo>
                      <a:lnTo>
                        <a:pt x="240" y="8"/>
                      </a:lnTo>
                      <a:lnTo>
                        <a:pt x="220" y="12"/>
                      </a:lnTo>
                      <a:lnTo>
                        <a:pt x="202" y="17"/>
                      </a:lnTo>
                      <a:lnTo>
                        <a:pt x="184" y="22"/>
                      </a:lnTo>
                      <a:lnTo>
                        <a:pt x="167" y="27"/>
                      </a:lnTo>
                      <a:lnTo>
                        <a:pt x="150" y="34"/>
                      </a:lnTo>
                      <a:lnTo>
                        <a:pt x="133" y="40"/>
                      </a:lnTo>
                      <a:lnTo>
                        <a:pt x="118" y="48"/>
                      </a:lnTo>
                      <a:lnTo>
                        <a:pt x="103" y="55"/>
                      </a:lnTo>
                      <a:lnTo>
                        <a:pt x="88" y="64"/>
                      </a:lnTo>
                      <a:lnTo>
                        <a:pt x="74" y="72"/>
                      </a:lnTo>
                      <a:lnTo>
                        <a:pt x="62" y="83"/>
                      </a:lnTo>
                      <a:lnTo>
                        <a:pt x="54" y="90"/>
                      </a:lnTo>
                      <a:lnTo>
                        <a:pt x="48" y="97"/>
                      </a:lnTo>
                      <a:lnTo>
                        <a:pt x="41" y="104"/>
                      </a:lnTo>
                      <a:lnTo>
                        <a:pt x="35" y="112"/>
                      </a:lnTo>
                      <a:lnTo>
                        <a:pt x="30" y="119"/>
                      </a:lnTo>
                      <a:lnTo>
                        <a:pt x="25" y="127"/>
                      </a:lnTo>
                      <a:lnTo>
                        <a:pt x="20" y="135"/>
                      </a:lnTo>
                      <a:lnTo>
                        <a:pt x="16" y="143"/>
                      </a:lnTo>
                      <a:lnTo>
                        <a:pt x="12" y="151"/>
                      </a:lnTo>
                      <a:lnTo>
                        <a:pt x="9" y="159"/>
                      </a:lnTo>
                      <a:lnTo>
                        <a:pt x="6" y="168"/>
                      </a:lnTo>
                      <a:lnTo>
                        <a:pt x="4" y="176"/>
                      </a:lnTo>
                      <a:lnTo>
                        <a:pt x="2" y="185"/>
                      </a:lnTo>
                      <a:lnTo>
                        <a:pt x="1" y="194"/>
                      </a:lnTo>
                      <a:lnTo>
                        <a:pt x="0" y="203"/>
                      </a:lnTo>
                      <a:lnTo>
                        <a:pt x="0" y="212"/>
                      </a:lnTo>
                      <a:lnTo>
                        <a:pt x="1" y="235"/>
                      </a:lnTo>
                      <a:lnTo>
                        <a:pt x="7" y="259"/>
                      </a:lnTo>
                      <a:lnTo>
                        <a:pt x="16" y="281"/>
                      </a:lnTo>
                      <a:lnTo>
                        <a:pt x="28" y="303"/>
                      </a:lnTo>
                      <a:lnTo>
                        <a:pt x="44" y="323"/>
                      </a:lnTo>
                      <a:lnTo>
                        <a:pt x="62" y="343"/>
                      </a:lnTo>
                      <a:lnTo>
                        <a:pt x="83" y="361"/>
                      </a:lnTo>
                      <a:lnTo>
                        <a:pt x="107" y="377"/>
                      </a:lnTo>
                      <a:lnTo>
                        <a:pt x="133" y="394"/>
                      </a:lnTo>
                      <a:lnTo>
                        <a:pt x="161" y="407"/>
                      </a:lnTo>
                      <a:lnTo>
                        <a:pt x="192" y="419"/>
                      </a:lnTo>
                      <a:lnTo>
                        <a:pt x="224" y="429"/>
                      </a:lnTo>
                      <a:lnTo>
                        <a:pt x="258" y="437"/>
                      </a:lnTo>
                      <a:lnTo>
                        <a:pt x="293" y="443"/>
                      </a:lnTo>
                      <a:lnTo>
                        <a:pt x="329" y="446"/>
                      </a:lnTo>
                      <a:lnTo>
                        <a:pt x="367" y="448"/>
                      </a:lnTo>
                      <a:lnTo>
                        <a:pt x="387" y="447"/>
                      </a:lnTo>
                      <a:lnTo>
                        <a:pt x="408" y="446"/>
                      </a:lnTo>
                      <a:lnTo>
                        <a:pt x="428" y="444"/>
                      </a:lnTo>
                      <a:lnTo>
                        <a:pt x="447" y="442"/>
                      </a:lnTo>
                      <a:lnTo>
                        <a:pt x="466" y="439"/>
                      </a:lnTo>
                      <a:lnTo>
                        <a:pt x="485" y="435"/>
                      </a:lnTo>
                      <a:lnTo>
                        <a:pt x="505" y="430"/>
                      </a:lnTo>
                      <a:lnTo>
                        <a:pt x="523" y="425"/>
                      </a:lnTo>
                      <a:lnTo>
                        <a:pt x="540" y="419"/>
                      </a:lnTo>
                      <a:lnTo>
                        <a:pt x="557" y="413"/>
                      </a:lnTo>
                      <a:lnTo>
                        <a:pt x="573" y="406"/>
                      </a:lnTo>
                      <a:lnTo>
                        <a:pt x="589" y="399"/>
                      </a:lnTo>
                      <a:lnTo>
                        <a:pt x="604" y="391"/>
                      </a:lnTo>
                      <a:lnTo>
                        <a:pt x="618" y="382"/>
                      </a:lnTo>
                      <a:lnTo>
                        <a:pt x="632" y="373"/>
                      </a:lnTo>
                      <a:lnTo>
                        <a:pt x="645" y="364"/>
                      </a:lnTo>
                      <a:lnTo>
                        <a:pt x="652" y="356"/>
                      </a:lnTo>
                      <a:lnTo>
                        <a:pt x="658" y="349"/>
                      </a:lnTo>
                      <a:lnTo>
                        <a:pt x="665" y="342"/>
                      </a:lnTo>
                      <a:lnTo>
                        <a:pt x="671" y="334"/>
                      </a:lnTo>
                      <a:lnTo>
                        <a:pt x="676" y="327"/>
                      </a:lnTo>
                      <a:lnTo>
                        <a:pt x="681" y="319"/>
                      </a:lnTo>
                      <a:lnTo>
                        <a:pt x="686" y="311"/>
                      </a:lnTo>
                      <a:lnTo>
                        <a:pt x="690" y="303"/>
                      </a:lnTo>
                      <a:lnTo>
                        <a:pt x="694" y="294"/>
                      </a:lnTo>
                      <a:lnTo>
                        <a:pt x="697" y="286"/>
                      </a:lnTo>
                      <a:lnTo>
                        <a:pt x="700" y="277"/>
                      </a:lnTo>
                      <a:lnTo>
                        <a:pt x="702" y="269"/>
                      </a:lnTo>
                      <a:lnTo>
                        <a:pt x="704" y="260"/>
                      </a:lnTo>
                      <a:lnTo>
                        <a:pt x="705" y="251"/>
                      </a:lnTo>
                      <a:lnTo>
                        <a:pt x="706" y="242"/>
                      </a:lnTo>
                      <a:lnTo>
                        <a:pt x="707" y="234"/>
                      </a:lnTo>
                      <a:lnTo>
                        <a:pt x="705" y="210"/>
                      </a:lnTo>
                      <a:lnTo>
                        <a:pt x="699" y="186"/>
                      </a:lnTo>
                      <a:lnTo>
                        <a:pt x="690" y="164"/>
                      </a:lnTo>
                      <a:lnTo>
                        <a:pt x="678" y="143"/>
                      </a:lnTo>
                      <a:lnTo>
                        <a:pt x="662" y="122"/>
                      </a:lnTo>
                      <a:lnTo>
                        <a:pt x="644" y="103"/>
                      </a:lnTo>
                      <a:lnTo>
                        <a:pt x="623" y="85"/>
                      </a:lnTo>
                      <a:lnTo>
                        <a:pt x="599" y="68"/>
                      </a:lnTo>
                      <a:lnTo>
                        <a:pt x="573" y="53"/>
                      </a:lnTo>
                      <a:lnTo>
                        <a:pt x="545" y="39"/>
                      </a:lnTo>
                      <a:lnTo>
                        <a:pt x="515" y="28"/>
                      </a:lnTo>
                      <a:lnTo>
                        <a:pt x="482" y="18"/>
                      </a:lnTo>
                      <a:lnTo>
                        <a:pt x="449" y="10"/>
                      </a:lnTo>
                      <a:lnTo>
                        <a:pt x="414" y="4"/>
                      </a:lnTo>
                      <a:lnTo>
                        <a:pt x="378" y="1"/>
                      </a:lnTo>
                      <a:lnTo>
                        <a:pt x="341"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22" name="Freeform 82"/>
                <p:cNvSpPr>
                  <a:spLocks/>
                </p:cNvSpPr>
                <p:nvPr/>
              </p:nvSpPr>
              <p:spPr bwMode="auto">
                <a:xfrm>
                  <a:off x="1753" y="2841"/>
                  <a:ext cx="71" cy="33"/>
                </a:xfrm>
                <a:custGeom>
                  <a:avLst/>
                  <a:gdLst>
                    <a:gd name="T0" fmla="*/ 0 w 781"/>
                    <a:gd name="T1" fmla="*/ 0 h 388"/>
                    <a:gd name="T2" fmla="*/ 0 w 781"/>
                    <a:gd name="T3" fmla="*/ 0 h 388"/>
                    <a:gd name="T4" fmla="*/ 0 w 781"/>
                    <a:gd name="T5" fmla="*/ 0 h 388"/>
                    <a:gd name="T6" fmla="*/ 0 w 781"/>
                    <a:gd name="T7" fmla="*/ 0 h 388"/>
                    <a:gd name="T8" fmla="*/ 0 w 781"/>
                    <a:gd name="T9" fmla="*/ 0 h 388"/>
                    <a:gd name="T10" fmla="*/ 0 w 781"/>
                    <a:gd name="T11" fmla="*/ 0 h 388"/>
                    <a:gd name="T12" fmla="*/ 0 w 781"/>
                    <a:gd name="T13" fmla="*/ 0 h 388"/>
                    <a:gd name="T14" fmla="*/ 0 w 781"/>
                    <a:gd name="T15" fmla="*/ 0 h 388"/>
                    <a:gd name="T16" fmla="*/ 0 w 781"/>
                    <a:gd name="T17" fmla="*/ 0 h 388"/>
                    <a:gd name="T18" fmla="*/ 0 w 781"/>
                    <a:gd name="T19" fmla="*/ 0 h 388"/>
                    <a:gd name="T20" fmla="*/ 0 w 781"/>
                    <a:gd name="T21" fmla="*/ 0 h 388"/>
                    <a:gd name="T22" fmla="*/ 0 w 781"/>
                    <a:gd name="T23" fmla="*/ 0 h 388"/>
                    <a:gd name="T24" fmla="*/ 0 w 781"/>
                    <a:gd name="T25" fmla="*/ 0 h 388"/>
                    <a:gd name="T26" fmla="*/ 0 w 781"/>
                    <a:gd name="T27" fmla="*/ 0 h 388"/>
                    <a:gd name="T28" fmla="*/ 0 w 781"/>
                    <a:gd name="T29" fmla="*/ 0 h 388"/>
                    <a:gd name="T30" fmla="*/ 0 w 781"/>
                    <a:gd name="T31" fmla="*/ 0 h 388"/>
                    <a:gd name="T32" fmla="*/ 0 w 781"/>
                    <a:gd name="T33" fmla="*/ 0 h 388"/>
                    <a:gd name="T34" fmla="*/ 0 w 781"/>
                    <a:gd name="T35" fmla="*/ 0 h 388"/>
                    <a:gd name="T36" fmla="*/ 0 w 781"/>
                    <a:gd name="T37" fmla="*/ 0 h 388"/>
                    <a:gd name="T38" fmla="*/ 0 w 781"/>
                    <a:gd name="T39" fmla="*/ 0 h 388"/>
                    <a:gd name="T40" fmla="*/ 0 w 781"/>
                    <a:gd name="T41" fmla="*/ 0 h 388"/>
                    <a:gd name="T42" fmla="*/ 0 w 781"/>
                    <a:gd name="T43" fmla="*/ 0 h 388"/>
                    <a:gd name="T44" fmla="*/ 0 w 781"/>
                    <a:gd name="T45" fmla="*/ 0 h 388"/>
                    <a:gd name="T46" fmla="*/ 0 w 781"/>
                    <a:gd name="T47" fmla="*/ 0 h 388"/>
                    <a:gd name="T48" fmla="*/ 0 w 781"/>
                    <a:gd name="T49" fmla="*/ 0 h 388"/>
                    <a:gd name="T50" fmla="*/ 0 w 781"/>
                    <a:gd name="T51" fmla="*/ 0 h 388"/>
                    <a:gd name="T52" fmla="*/ 0 w 781"/>
                    <a:gd name="T53" fmla="*/ 0 h 388"/>
                    <a:gd name="T54" fmla="*/ 0 w 781"/>
                    <a:gd name="T55" fmla="*/ 0 h 388"/>
                    <a:gd name="T56" fmla="*/ 0 w 781"/>
                    <a:gd name="T57" fmla="*/ 0 h 388"/>
                    <a:gd name="T58" fmla="*/ 0 w 781"/>
                    <a:gd name="T59" fmla="*/ 0 h 388"/>
                    <a:gd name="T60" fmla="*/ 0 w 781"/>
                    <a:gd name="T61" fmla="*/ 0 h 388"/>
                    <a:gd name="T62" fmla="*/ 0 w 781"/>
                    <a:gd name="T63" fmla="*/ 0 h 388"/>
                    <a:gd name="T64" fmla="*/ 0 w 781"/>
                    <a:gd name="T65" fmla="*/ 0 h 388"/>
                    <a:gd name="T66" fmla="*/ 0 w 781"/>
                    <a:gd name="T67" fmla="*/ 0 h 388"/>
                    <a:gd name="T68" fmla="*/ 0 w 781"/>
                    <a:gd name="T69" fmla="*/ 0 h 388"/>
                    <a:gd name="T70" fmla="*/ 0 w 781"/>
                    <a:gd name="T71" fmla="*/ 0 h 388"/>
                    <a:gd name="T72" fmla="*/ 0 w 781"/>
                    <a:gd name="T73" fmla="*/ 0 h 388"/>
                    <a:gd name="T74" fmla="*/ 0 w 781"/>
                    <a:gd name="T75" fmla="*/ 0 h 388"/>
                    <a:gd name="T76" fmla="*/ 0 w 781"/>
                    <a:gd name="T77" fmla="*/ 0 h 388"/>
                    <a:gd name="T78" fmla="*/ 0 w 781"/>
                    <a:gd name="T79" fmla="*/ 0 h 388"/>
                    <a:gd name="T80" fmla="*/ 0 w 781"/>
                    <a:gd name="T81" fmla="*/ 0 h 388"/>
                    <a:gd name="T82" fmla="*/ 0 w 781"/>
                    <a:gd name="T83" fmla="*/ 0 h 388"/>
                    <a:gd name="T84" fmla="*/ 0 w 781"/>
                    <a:gd name="T85" fmla="*/ 0 h 388"/>
                    <a:gd name="T86" fmla="*/ 0 w 781"/>
                    <a:gd name="T87" fmla="*/ 0 h 388"/>
                    <a:gd name="T88" fmla="*/ 0 w 781"/>
                    <a:gd name="T89" fmla="*/ 0 h 388"/>
                    <a:gd name="T90" fmla="*/ 0 w 781"/>
                    <a:gd name="T91" fmla="*/ 0 h 388"/>
                    <a:gd name="T92" fmla="*/ 0 w 781"/>
                    <a:gd name="T93" fmla="*/ 0 h 388"/>
                    <a:gd name="T94" fmla="*/ 0 w 781"/>
                    <a:gd name="T95" fmla="*/ 0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1"/>
                    <a:gd name="T145" fmla="*/ 0 h 388"/>
                    <a:gd name="T146" fmla="*/ 781 w 781"/>
                    <a:gd name="T147" fmla="*/ 388 h 3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1" h="388">
                      <a:moveTo>
                        <a:pt x="770" y="2"/>
                      </a:moveTo>
                      <a:lnTo>
                        <a:pt x="767" y="25"/>
                      </a:lnTo>
                      <a:lnTo>
                        <a:pt x="761" y="48"/>
                      </a:lnTo>
                      <a:lnTo>
                        <a:pt x="751" y="71"/>
                      </a:lnTo>
                      <a:lnTo>
                        <a:pt x="738" y="93"/>
                      </a:lnTo>
                      <a:lnTo>
                        <a:pt x="722" y="113"/>
                      </a:lnTo>
                      <a:lnTo>
                        <a:pt x="703" y="132"/>
                      </a:lnTo>
                      <a:lnTo>
                        <a:pt x="681" y="150"/>
                      </a:lnTo>
                      <a:lnTo>
                        <a:pt x="656" y="167"/>
                      </a:lnTo>
                      <a:lnTo>
                        <a:pt x="629" y="181"/>
                      </a:lnTo>
                      <a:lnTo>
                        <a:pt x="600" y="195"/>
                      </a:lnTo>
                      <a:lnTo>
                        <a:pt x="567" y="206"/>
                      </a:lnTo>
                      <a:lnTo>
                        <a:pt x="534" y="216"/>
                      </a:lnTo>
                      <a:lnTo>
                        <a:pt x="499" y="224"/>
                      </a:lnTo>
                      <a:lnTo>
                        <a:pt x="462" y="230"/>
                      </a:lnTo>
                      <a:lnTo>
                        <a:pt x="425" y="233"/>
                      </a:lnTo>
                      <a:lnTo>
                        <a:pt x="386" y="235"/>
                      </a:lnTo>
                      <a:lnTo>
                        <a:pt x="351" y="233"/>
                      </a:lnTo>
                      <a:lnTo>
                        <a:pt x="317" y="229"/>
                      </a:lnTo>
                      <a:lnTo>
                        <a:pt x="284" y="222"/>
                      </a:lnTo>
                      <a:lnTo>
                        <a:pt x="253" y="212"/>
                      </a:lnTo>
                      <a:lnTo>
                        <a:pt x="222" y="201"/>
                      </a:lnTo>
                      <a:lnTo>
                        <a:pt x="193" y="188"/>
                      </a:lnTo>
                      <a:lnTo>
                        <a:pt x="165" y="173"/>
                      </a:lnTo>
                      <a:lnTo>
                        <a:pt x="139" y="156"/>
                      </a:lnTo>
                      <a:lnTo>
                        <a:pt x="114" y="138"/>
                      </a:lnTo>
                      <a:lnTo>
                        <a:pt x="91" y="120"/>
                      </a:lnTo>
                      <a:lnTo>
                        <a:pt x="69" y="100"/>
                      </a:lnTo>
                      <a:lnTo>
                        <a:pt x="50" y="81"/>
                      </a:lnTo>
                      <a:lnTo>
                        <a:pt x="34" y="60"/>
                      </a:lnTo>
                      <a:lnTo>
                        <a:pt x="20" y="39"/>
                      </a:lnTo>
                      <a:lnTo>
                        <a:pt x="8" y="19"/>
                      </a:lnTo>
                      <a:lnTo>
                        <a:pt x="0" y="0"/>
                      </a:lnTo>
                      <a:lnTo>
                        <a:pt x="0" y="5"/>
                      </a:lnTo>
                      <a:lnTo>
                        <a:pt x="0" y="12"/>
                      </a:lnTo>
                      <a:lnTo>
                        <a:pt x="1" y="21"/>
                      </a:lnTo>
                      <a:lnTo>
                        <a:pt x="1" y="32"/>
                      </a:lnTo>
                      <a:lnTo>
                        <a:pt x="2" y="44"/>
                      </a:lnTo>
                      <a:lnTo>
                        <a:pt x="3" y="57"/>
                      </a:lnTo>
                      <a:lnTo>
                        <a:pt x="4" y="72"/>
                      </a:lnTo>
                      <a:lnTo>
                        <a:pt x="5" y="86"/>
                      </a:lnTo>
                      <a:lnTo>
                        <a:pt x="6" y="100"/>
                      </a:lnTo>
                      <a:lnTo>
                        <a:pt x="7" y="114"/>
                      </a:lnTo>
                      <a:lnTo>
                        <a:pt x="8" y="127"/>
                      </a:lnTo>
                      <a:lnTo>
                        <a:pt x="9" y="139"/>
                      </a:lnTo>
                      <a:lnTo>
                        <a:pt x="9" y="150"/>
                      </a:lnTo>
                      <a:lnTo>
                        <a:pt x="10" y="159"/>
                      </a:lnTo>
                      <a:lnTo>
                        <a:pt x="10" y="167"/>
                      </a:lnTo>
                      <a:lnTo>
                        <a:pt x="11" y="173"/>
                      </a:lnTo>
                      <a:lnTo>
                        <a:pt x="12" y="196"/>
                      </a:lnTo>
                      <a:lnTo>
                        <a:pt x="18" y="219"/>
                      </a:lnTo>
                      <a:lnTo>
                        <a:pt x="28" y="240"/>
                      </a:lnTo>
                      <a:lnTo>
                        <a:pt x="41" y="260"/>
                      </a:lnTo>
                      <a:lnTo>
                        <a:pt x="57" y="279"/>
                      </a:lnTo>
                      <a:lnTo>
                        <a:pt x="77" y="297"/>
                      </a:lnTo>
                      <a:lnTo>
                        <a:pt x="99" y="313"/>
                      </a:lnTo>
                      <a:lnTo>
                        <a:pt x="124" y="328"/>
                      </a:lnTo>
                      <a:lnTo>
                        <a:pt x="151" y="341"/>
                      </a:lnTo>
                      <a:lnTo>
                        <a:pt x="181" y="353"/>
                      </a:lnTo>
                      <a:lnTo>
                        <a:pt x="212" y="363"/>
                      </a:lnTo>
                      <a:lnTo>
                        <a:pt x="246" y="372"/>
                      </a:lnTo>
                      <a:lnTo>
                        <a:pt x="281" y="379"/>
                      </a:lnTo>
                      <a:lnTo>
                        <a:pt x="318" y="384"/>
                      </a:lnTo>
                      <a:lnTo>
                        <a:pt x="357" y="387"/>
                      </a:lnTo>
                      <a:lnTo>
                        <a:pt x="397" y="388"/>
                      </a:lnTo>
                      <a:lnTo>
                        <a:pt x="436" y="386"/>
                      </a:lnTo>
                      <a:lnTo>
                        <a:pt x="474" y="381"/>
                      </a:lnTo>
                      <a:lnTo>
                        <a:pt x="511" y="374"/>
                      </a:lnTo>
                      <a:lnTo>
                        <a:pt x="546" y="363"/>
                      </a:lnTo>
                      <a:lnTo>
                        <a:pt x="579" y="351"/>
                      </a:lnTo>
                      <a:lnTo>
                        <a:pt x="612" y="336"/>
                      </a:lnTo>
                      <a:lnTo>
                        <a:pt x="641" y="320"/>
                      </a:lnTo>
                      <a:lnTo>
                        <a:pt x="669" y="301"/>
                      </a:lnTo>
                      <a:lnTo>
                        <a:pt x="693" y="282"/>
                      </a:lnTo>
                      <a:lnTo>
                        <a:pt x="715" y="261"/>
                      </a:lnTo>
                      <a:lnTo>
                        <a:pt x="734" y="239"/>
                      </a:lnTo>
                      <a:lnTo>
                        <a:pt x="750" y="216"/>
                      </a:lnTo>
                      <a:lnTo>
                        <a:pt x="763" y="192"/>
                      </a:lnTo>
                      <a:lnTo>
                        <a:pt x="773" y="168"/>
                      </a:lnTo>
                      <a:lnTo>
                        <a:pt x="779" y="144"/>
                      </a:lnTo>
                      <a:lnTo>
                        <a:pt x="781" y="120"/>
                      </a:lnTo>
                      <a:lnTo>
                        <a:pt x="781" y="111"/>
                      </a:lnTo>
                      <a:lnTo>
                        <a:pt x="781" y="104"/>
                      </a:lnTo>
                      <a:lnTo>
                        <a:pt x="781" y="96"/>
                      </a:lnTo>
                      <a:lnTo>
                        <a:pt x="780" y="88"/>
                      </a:lnTo>
                      <a:lnTo>
                        <a:pt x="780" y="80"/>
                      </a:lnTo>
                      <a:lnTo>
                        <a:pt x="780" y="73"/>
                      </a:lnTo>
                      <a:lnTo>
                        <a:pt x="780" y="65"/>
                      </a:lnTo>
                      <a:lnTo>
                        <a:pt x="780" y="57"/>
                      </a:lnTo>
                      <a:lnTo>
                        <a:pt x="779" y="49"/>
                      </a:lnTo>
                      <a:lnTo>
                        <a:pt x="778" y="42"/>
                      </a:lnTo>
                      <a:lnTo>
                        <a:pt x="777" y="35"/>
                      </a:lnTo>
                      <a:lnTo>
                        <a:pt x="776" y="28"/>
                      </a:lnTo>
                      <a:lnTo>
                        <a:pt x="775" y="21"/>
                      </a:lnTo>
                      <a:lnTo>
                        <a:pt x="773" y="15"/>
                      </a:lnTo>
                      <a:lnTo>
                        <a:pt x="772" y="8"/>
                      </a:lnTo>
                      <a:lnTo>
                        <a:pt x="770" y="2"/>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23" name="Freeform 83"/>
                <p:cNvSpPr>
                  <a:spLocks/>
                </p:cNvSpPr>
                <p:nvPr/>
              </p:nvSpPr>
              <p:spPr bwMode="auto">
                <a:xfrm>
                  <a:off x="1677" y="2984"/>
                  <a:ext cx="66" cy="45"/>
                </a:xfrm>
                <a:custGeom>
                  <a:avLst/>
                  <a:gdLst>
                    <a:gd name="T0" fmla="*/ 0 w 771"/>
                    <a:gd name="T1" fmla="*/ 0 h 468"/>
                    <a:gd name="T2" fmla="*/ 0 w 771"/>
                    <a:gd name="T3" fmla="*/ 0 h 468"/>
                    <a:gd name="T4" fmla="*/ 0 w 771"/>
                    <a:gd name="T5" fmla="*/ 0 h 468"/>
                    <a:gd name="T6" fmla="*/ 0 w 771"/>
                    <a:gd name="T7" fmla="*/ 0 h 468"/>
                    <a:gd name="T8" fmla="*/ 0 w 771"/>
                    <a:gd name="T9" fmla="*/ 0 h 468"/>
                    <a:gd name="T10" fmla="*/ 0 w 771"/>
                    <a:gd name="T11" fmla="*/ 0 h 468"/>
                    <a:gd name="T12" fmla="*/ 0 w 771"/>
                    <a:gd name="T13" fmla="*/ 0 h 468"/>
                    <a:gd name="T14" fmla="*/ 0 w 771"/>
                    <a:gd name="T15" fmla="*/ 0 h 468"/>
                    <a:gd name="T16" fmla="*/ 0 w 771"/>
                    <a:gd name="T17" fmla="*/ 0 h 468"/>
                    <a:gd name="T18" fmla="*/ 0 w 771"/>
                    <a:gd name="T19" fmla="*/ 0 h 468"/>
                    <a:gd name="T20" fmla="*/ 0 w 771"/>
                    <a:gd name="T21" fmla="*/ 0 h 468"/>
                    <a:gd name="T22" fmla="*/ 0 w 771"/>
                    <a:gd name="T23" fmla="*/ 0 h 468"/>
                    <a:gd name="T24" fmla="*/ 0 w 771"/>
                    <a:gd name="T25" fmla="*/ 0 h 468"/>
                    <a:gd name="T26" fmla="*/ 0 w 771"/>
                    <a:gd name="T27" fmla="*/ 0 h 468"/>
                    <a:gd name="T28" fmla="*/ 0 w 771"/>
                    <a:gd name="T29" fmla="*/ 0 h 468"/>
                    <a:gd name="T30" fmla="*/ 0 w 771"/>
                    <a:gd name="T31" fmla="*/ 0 h 468"/>
                    <a:gd name="T32" fmla="*/ 0 w 771"/>
                    <a:gd name="T33" fmla="*/ 0 h 468"/>
                    <a:gd name="T34" fmla="*/ 0 w 771"/>
                    <a:gd name="T35" fmla="*/ 0 h 468"/>
                    <a:gd name="T36" fmla="*/ 0 w 771"/>
                    <a:gd name="T37" fmla="*/ 0 h 468"/>
                    <a:gd name="T38" fmla="*/ 0 w 771"/>
                    <a:gd name="T39" fmla="*/ 0 h 468"/>
                    <a:gd name="T40" fmla="*/ 0 w 771"/>
                    <a:gd name="T41" fmla="*/ 0 h 468"/>
                    <a:gd name="T42" fmla="*/ 0 w 771"/>
                    <a:gd name="T43" fmla="*/ 0 h 468"/>
                    <a:gd name="T44" fmla="*/ 0 w 771"/>
                    <a:gd name="T45" fmla="*/ 0 h 468"/>
                    <a:gd name="T46" fmla="*/ 0 w 771"/>
                    <a:gd name="T47" fmla="*/ 0 h 468"/>
                    <a:gd name="T48" fmla="*/ 0 w 771"/>
                    <a:gd name="T49" fmla="*/ 0 h 468"/>
                    <a:gd name="T50" fmla="*/ 0 w 771"/>
                    <a:gd name="T51" fmla="*/ 0 h 468"/>
                    <a:gd name="T52" fmla="*/ 0 w 771"/>
                    <a:gd name="T53" fmla="*/ 0 h 468"/>
                    <a:gd name="T54" fmla="*/ 0 w 771"/>
                    <a:gd name="T55" fmla="*/ 0 h 468"/>
                    <a:gd name="T56" fmla="*/ 0 w 771"/>
                    <a:gd name="T57" fmla="*/ 0 h 468"/>
                    <a:gd name="T58" fmla="*/ 0 w 771"/>
                    <a:gd name="T59" fmla="*/ 0 h 468"/>
                    <a:gd name="T60" fmla="*/ 0 w 771"/>
                    <a:gd name="T61" fmla="*/ 0 h 468"/>
                    <a:gd name="T62" fmla="*/ 0 w 771"/>
                    <a:gd name="T63" fmla="*/ 0 h 4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1"/>
                    <a:gd name="T97" fmla="*/ 0 h 468"/>
                    <a:gd name="T98" fmla="*/ 771 w 771"/>
                    <a:gd name="T99" fmla="*/ 468 h 4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1" h="468">
                      <a:moveTo>
                        <a:pt x="385" y="468"/>
                      </a:moveTo>
                      <a:lnTo>
                        <a:pt x="424" y="466"/>
                      </a:lnTo>
                      <a:lnTo>
                        <a:pt x="463" y="463"/>
                      </a:lnTo>
                      <a:lnTo>
                        <a:pt x="500" y="457"/>
                      </a:lnTo>
                      <a:lnTo>
                        <a:pt x="535" y="449"/>
                      </a:lnTo>
                      <a:lnTo>
                        <a:pt x="569" y="439"/>
                      </a:lnTo>
                      <a:lnTo>
                        <a:pt x="600" y="428"/>
                      </a:lnTo>
                      <a:lnTo>
                        <a:pt x="630" y="414"/>
                      </a:lnTo>
                      <a:lnTo>
                        <a:pt x="657" y="399"/>
                      </a:lnTo>
                      <a:lnTo>
                        <a:pt x="682" y="383"/>
                      </a:lnTo>
                      <a:lnTo>
                        <a:pt x="705" y="365"/>
                      </a:lnTo>
                      <a:lnTo>
                        <a:pt x="724" y="346"/>
                      </a:lnTo>
                      <a:lnTo>
                        <a:pt x="740" y="325"/>
                      </a:lnTo>
                      <a:lnTo>
                        <a:pt x="753" y="303"/>
                      </a:lnTo>
                      <a:lnTo>
                        <a:pt x="763" y="281"/>
                      </a:lnTo>
                      <a:lnTo>
                        <a:pt x="769" y="257"/>
                      </a:lnTo>
                      <a:lnTo>
                        <a:pt x="771" y="234"/>
                      </a:lnTo>
                      <a:lnTo>
                        <a:pt x="769" y="210"/>
                      </a:lnTo>
                      <a:lnTo>
                        <a:pt x="763" y="186"/>
                      </a:lnTo>
                      <a:lnTo>
                        <a:pt x="753" y="164"/>
                      </a:lnTo>
                      <a:lnTo>
                        <a:pt x="740" y="143"/>
                      </a:lnTo>
                      <a:lnTo>
                        <a:pt x="724" y="122"/>
                      </a:lnTo>
                      <a:lnTo>
                        <a:pt x="705" y="103"/>
                      </a:lnTo>
                      <a:lnTo>
                        <a:pt x="682" y="85"/>
                      </a:lnTo>
                      <a:lnTo>
                        <a:pt x="657" y="68"/>
                      </a:lnTo>
                      <a:lnTo>
                        <a:pt x="630" y="53"/>
                      </a:lnTo>
                      <a:lnTo>
                        <a:pt x="600" y="40"/>
                      </a:lnTo>
                      <a:lnTo>
                        <a:pt x="569" y="28"/>
                      </a:lnTo>
                      <a:lnTo>
                        <a:pt x="535" y="18"/>
                      </a:lnTo>
                      <a:lnTo>
                        <a:pt x="500" y="10"/>
                      </a:lnTo>
                      <a:lnTo>
                        <a:pt x="463" y="4"/>
                      </a:lnTo>
                      <a:lnTo>
                        <a:pt x="424" y="1"/>
                      </a:lnTo>
                      <a:lnTo>
                        <a:pt x="385" y="0"/>
                      </a:lnTo>
                      <a:lnTo>
                        <a:pt x="345" y="1"/>
                      </a:lnTo>
                      <a:lnTo>
                        <a:pt x="307" y="4"/>
                      </a:lnTo>
                      <a:lnTo>
                        <a:pt x="271" y="10"/>
                      </a:lnTo>
                      <a:lnTo>
                        <a:pt x="235" y="18"/>
                      </a:lnTo>
                      <a:lnTo>
                        <a:pt x="202" y="28"/>
                      </a:lnTo>
                      <a:lnTo>
                        <a:pt x="169" y="40"/>
                      </a:lnTo>
                      <a:lnTo>
                        <a:pt x="140" y="53"/>
                      </a:lnTo>
                      <a:lnTo>
                        <a:pt x="112" y="68"/>
                      </a:lnTo>
                      <a:lnTo>
                        <a:pt x="88" y="85"/>
                      </a:lnTo>
                      <a:lnTo>
                        <a:pt x="65" y="103"/>
                      </a:lnTo>
                      <a:lnTo>
                        <a:pt x="46" y="122"/>
                      </a:lnTo>
                      <a:lnTo>
                        <a:pt x="30" y="143"/>
                      </a:lnTo>
                      <a:lnTo>
                        <a:pt x="17" y="164"/>
                      </a:lnTo>
                      <a:lnTo>
                        <a:pt x="7" y="186"/>
                      </a:lnTo>
                      <a:lnTo>
                        <a:pt x="1" y="210"/>
                      </a:lnTo>
                      <a:lnTo>
                        <a:pt x="0" y="234"/>
                      </a:lnTo>
                      <a:lnTo>
                        <a:pt x="1" y="257"/>
                      </a:lnTo>
                      <a:lnTo>
                        <a:pt x="7" y="281"/>
                      </a:lnTo>
                      <a:lnTo>
                        <a:pt x="17" y="303"/>
                      </a:lnTo>
                      <a:lnTo>
                        <a:pt x="30" y="325"/>
                      </a:lnTo>
                      <a:lnTo>
                        <a:pt x="46" y="346"/>
                      </a:lnTo>
                      <a:lnTo>
                        <a:pt x="65" y="365"/>
                      </a:lnTo>
                      <a:lnTo>
                        <a:pt x="88" y="383"/>
                      </a:lnTo>
                      <a:lnTo>
                        <a:pt x="112" y="399"/>
                      </a:lnTo>
                      <a:lnTo>
                        <a:pt x="140" y="414"/>
                      </a:lnTo>
                      <a:lnTo>
                        <a:pt x="169" y="428"/>
                      </a:lnTo>
                      <a:lnTo>
                        <a:pt x="202" y="439"/>
                      </a:lnTo>
                      <a:lnTo>
                        <a:pt x="235" y="449"/>
                      </a:lnTo>
                      <a:lnTo>
                        <a:pt x="271" y="457"/>
                      </a:lnTo>
                      <a:lnTo>
                        <a:pt x="307" y="463"/>
                      </a:lnTo>
                      <a:lnTo>
                        <a:pt x="345" y="466"/>
                      </a:lnTo>
                      <a:lnTo>
                        <a:pt x="385" y="468"/>
                      </a:lnTo>
                      <a:close/>
                    </a:path>
                  </a:pathLst>
                </a:custGeom>
                <a:solidFill>
                  <a:srgbClr val="304265"/>
                </a:solidFill>
                <a:ln w="9525">
                  <a:noFill/>
                  <a:round/>
                  <a:headEnd/>
                  <a:tailEnd/>
                </a:ln>
              </p:spPr>
              <p:txBody>
                <a:bodyPr/>
                <a:lstStyle/>
                <a:p>
                  <a:pPr algn="ctr">
                    <a:defRPr/>
                  </a:pPr>
                  <a:endParaRPr lang="fr-FR" sz="1400">
                    <a:latin typeface="+mn-lt"/>
                    <a:cs typeface="Arial" pitchFamily="34" charset="0"/>
                  </a:endParaRPr>
                </a:p>
              </p:txBody>
            </p:sp>
            <p:sp>
              <p:nvSpPr>
                <p:cNvPr id="224" name="Freeform 84"/>
                <p:cNvSpPr>
                  <a:spLocks/>
                </p:cNvSpPr>
                <p:nvPr/>
              </p:nvSpPr>
              <p:spPr bwMode="auto">
                <a:xfrm>
                  <a:off x="1663" y="2993"/>
                  <a:ext cx="71" cy="33"/>
                </a:xfrm>
                <a:custGeom>
                  <a:avLst/>
                  <a:gdLst>
                    <a:gd name="T0" fmla="*/ 0 w 782"/>
                    <a:gd name="T1" fmla="*/ 0 h 352"/>
                    <a:gd name="T2" fmla="*/ 0 w 782"/>
                    <a:gd name="T3" fmla="*/ 0 h 352"/>
                    <a:gd name="T4" fmla="*/ 0 w 782"/>
                    <a:gd name="T5" fmla="*/ 0 h 352"/>
                    <a:gd name="T6" fmla="*/ 0 w 782"/>
                    <a:gd name="T7" fmla="*/ 0 h 352"/>
                    <a:gd name="T8" fmla="*/ 0 w 782"/>
                    <a:gd name="T9" fmla="*/ 0 h 352"/>
                    <a:gd name="T10" fmla="*/ 0 w 782"/>
                    <a:gd name="T11" fmla="*/ 0 h 352"/>
                    <a:gd name="T12" fmla="*/ 0 w 782"/>
                    <a:gd name="T13" fmla="*/ 0 h 352"/>
                    <a:gd name="T14" fmla="*/ 0 w 782"/>
                    <a:gd name="T15" fmla="*/ 0 h 352"/>
                    <a:gd name="T16" fmla="*/ 0 w 782"/>
                    <a:gd name="T17" fmla="*/ 0 h 352"/>
                    <a:gd name="T18" fmla="*/ 0 w 782"/>
                    <a:gd name="T19" fmla="*/ 0 h 352"/>
                    <a:gd name="T20" fmla="*/ 0 w 782"/>
                    <a:gd name="T21" fmla="*/ 0 h 352"/>
                    <a:gd name="T22" fmla="*/ 0 w 782"/>
                    <a:gd name="T23" fmla="*/ 0 h 352"/>
                    <a:gd name="T24" fmla="*/ 0 w 782"/>
                    <a:gd name="T25" fmla="*/ 0 h 352"/>
                    <a:gd name="T26" fmla="*/ 0 w 782"/>
                    <a:gd name="T27" fmla="*/ 0 h 352"/>
                    <a:gd name="T28" fmla="*/ 0 w 782"/>
                    <a:gd name="T29" fmla="*/ 0 h 352"/>
                    <a:gd name="T30" fmla="*/ 0 w 782"/>
                    <a:gd name="T31" fmla="*/ 0 h 352"/>
                    <a:gd name="T32" fmla="*/ 0 w 782"/>
                    <a:gd name="T33" fmla="*/ 0 h 352"/>
                    <a:gd name="T34" fmla="*/ 0 w 782"/>
                    <a:gd name="T35" fmla="*/ 0 h 352"/>
                    <a:gd name="T36" fmla="*/ 0 w 782"/>
                    <a:gd name="T37" fmla="*/ 0 h 352"/>
                    <a:gd name="T38" fmla="*/ 0 w 782"/>
                    <a:gd name="T39" fmla="*/ 0 h 352"/>
                    <a:gd name="T40" fmla="*/ 0 w 782"/>
                    <a:gd name="T41" fmla="*/ 0 h 352"/>
                    <a:gd name="T42" fmla="*/ 0 w 782"/>
                    <a:gd name="T43" fmla="*/ 0 h 352"/>
                    <a:gd name="T44" fmla="*/ 0 w 782"/>
                    <a:gd name="T45" fmla="*/ 0 h 352"/>
                    <a:gd name="T46" fmla="*/ 0 w 782"/>
                    <a:gd name="T47" fmla="*/ 0 h 352"/>
                    <a:gd name="T48" fmla="*/ 0 w 782"/>
                    <a:gd name="T49" fmla="*/ 0 h 352"/>
                    <a:gd name="T50" fmla="*/ 0 w 782"/>
                    <a:gd name="T51" fmla="*/ 0 h 352"/>
                    <a:gd name="T52" fmla="*/ 0 w 782"/>
                    <a:gd name="T53" fmla="*/ 0 h 352"/>
                    <a:gd name="T54" fmla="*/ 0 w 782"/>
                    <a:gd name="T55" fmla="*/ 0 h 352"/>
                    <a:gd name="T56" fmla="*/ 0 w 782"/>
                    <a:gd name="T57" fmla="*/ 0 h 352"/>
                    <a:gd name="T58" fmla="*/ 0 w 782"/>
                    <a:gd name="T59" fmla="*/ 0 h 352"/>
                    <a:gd name="T60" fmla="*/ 0 w 782"/>
                    <a:gd name="T61" fmla="*/ 0 h 352"/>
                    <a:gd name="T62" fmla="*/ 0 w 782"/>
                    <a:gd name="T63" fmla="*/ 0 h 352"/>
                    <a:gd name="T64" fmla="*/ 0 w 782"/>
                    <a:gd name="T65" fmla="*/ 0 h 352"/>
                    <a:gd name="T66" fmla="*/ 0 w 782"/>
                    <a:gd name="T67" fmla="*/ 0 h 352"/>
                    <a:gd name="T68" fmla="*/ 0 w 782"/>
                    <a:gd name="T69" fmla="*/ 0 h 352"/>
                    <a:gd name="T70" fmla="*/ 0 w 782"/>
                    <a:gd name="T71" fmla="*/ 0 h 352"/>
                    <a:gd name="T72" fmla="*/ 0 w 782"/>
                    <a:gd name="T73" fmla="*/ 0 h 352"/>
                    <a:gd name="T74" fmla="*/ 0 w 782"/>
                    <a:gd name="T75" fmla="*/ 0 h 352"/>
                    <a:gd name="T76" fmla="*/ 0 w 782"/>
                    <a:gd name="T77" fmla="*/ 0 h 352"/>
                    <a:gd name="T78" fmla="*/ 0 w 782"/>
                    <a:gd name="T79" fmla="*/ 0 h 352"/>
                    <a:gd name="T80" fmla="*/ 0 w 782"/>
                    <a:gd name="T81" fmla="*/ 0 h 352"/>
                    <a:gd name="T82" fmla="*/ 0 w 782"/>
                    <a:gd name="T83" fmla="*/ 0 h 352"/>
                    <a:gd name="T84" fmla="*/ 0 w 782"/>
                    <a:gd name="T85" fmla="*/ 0 h 352"/>
                    <a:gd name="T86" fmla="*/ 0 w 782"/>
                    <a:gd name="T87" fmla="*/ 0 h 352"/>
                    <a:gd name="T88" fmla="*/ 0 w 782"/>
                    <a:gd name="T89" fmla="*/ 0 h 352"/>
                    <a:gd name="T90" fmla="*/ 0 w 782"/>
                    <a:gd name="T91" fmla="*/ 0 h 352"/>
                    <a:gd name="T92" fmla="*/ 0 w 782"/>
                    <a:gd name="T93" fmla="*/ 0 h 352"/>
                    <a:gd name="T94" fmla="*/ 0 w 782"/>
                    <a:gd name="T95" fmla="*/ 0 h 3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2"/>
                    <a:gd name="T145" fmla="*/ 0 h 352"/>
                    <a:gd name="T146" fmla="*/ 782 w 782"/>
                    <a:gd name="T147" fmla="*/ 352 h 3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2" h="352">
                      <a:moveTo>
                        <a:pt x="771" y="0"/>
                      </a:moveTo>
                      <a:lnTo>
                        <a:pt x="768" y="23"/>
                      </a:lnTo>
                      <a:lnTo>
                        <a:pt x="762" y="46"/>
                      </a:lnTo>
                      <a:lnTo>
                        <a:pt x="752" y="68"/>
                      </a:lnTo>
                      <a:lnTo>
                        <a:pt x="739" y="90"/>
                      </a:lnTo>
                      <a:lnTo>
                        <a:pt x="723" y="110"/>
                      </a:lnTo>
                      <a:lnTo>
                        <a:pt x="703" y="129"/>
                      </a:lnTo>
                      <a:lnTo>
                        <a:pt x="681" y="147"/>
                      </a:lnTo>
                      <a:lnTo>
                        <a:pt x="657" y="164"/>
                      </a:lnTo>
                      <a:lnTo>
                        <a:pt x="629" y="178"/>
                      </a:lnTo>
                      <a:lnTo>
                        <a:pt x="600" y="192"/>
                      </a:lnTo>
                      <a:lnTo>
                        <a:pt x="568" y="204"/>
                      </a:lnTo>
                      <a:lnTo>
                        <a:pt x="534" y="214"/>
                      </a:lnTo>
                      <a:lnTo>
                        <a:pt x="499" y="222"/>
                      </a:lnTo>
                      <a:lnTo>
                        <a:pt x="462" y="228"/>
                      </a:lnTo>
                      <a:lnTo>
                        <a:pt x="424" y="231"/>
                      </a:lnTo>
                      <a:lnTo>
                        <a:pt x="386" y="233"/>
                      </a:lnTo>
                      <a:lnTo>
                        <a:pt x="351" y="231"/>
                      </a:lnTo>
                      <a:lnTo>
                        <a:pt x="318" y="227"/>
                      </a:lnTo>
                      <a:lnTo>
                        <a:pt x="285" y="221"/>
                      </a:lnTo>
                      <a:lnTo>
                        <a:pt x="253" y="212"/>
                      </a:lnTo>
                      <a:lnTo>
                        <a:pt x="222" y="201"/>
                      </a:lnTo>
                      <a:lnTo>
                        <a:pt x="193" y="187"/>
                      </a:lnTo>
                      <a:lnTo>
                        <a:pt x="165" y="173"/>
                      </a:lnTo>
                      <a:lnTo>
                        <a:pt x="139" y="158"/>
                      </a:lnTo>
                      <a:lnTo>
                        <a:pt x="114" y="141"/>
                      </a:lnTo>
                      <a:lnTo>
                        <a:pt x="92" y="123"/>
                      </a:lnTo>
                      <a:lnTo>
                        <a:pt x="71" y="104"/>
                      </a:lnTo>
                      <a:lnTo>
                        <a:pt x="52" y="85"/>
                      </a:lnTo>
                      <a:lnTo>
                        <a:pt x="35" y="65"/>
                      </a:lnTo>
                      <a:lnTo>
                        <a:pt x="21" y="45"/>
                      </a:lnTo>
                      <a:lnTo>
                        <a:pt x="9" y="25"/>
                      </a:lnTo>
                      <a:lnTo>
                        <a:pt x="1" y="6"/>
                      </a:lnTo>
                      <a:lnTo>
                        <a:pt x="0" y="10"/>
                      </a:lnTo>
                      <a:lnTo>
                        <a:pt x="1" y="16"/>
                      </a:lnTo>
                      <a:lnTo>
                        <a:pt x="1" y="22"/>
                      </a:lnTo>
                      <a:lnTo>
                        <a:pt x="2" y="29"/>
                      </a:lnTo>
                      <a:lnTo>
                        <a:pt x="2" y="36"/>
                      </a:lnTo>
                      <a:lnTo>
                        <a:pt x="3" y="44"/>
                      </a:lnTo>
                      <a:lnTo>
                        <a:pt x="4" y="52"/>
                      </a:lnTo>
                      <a:lnTo>
                        <a:pt x="5" y="61"/>
                      </a:lnTo>
                      <a:lnTo>
                        <a:pt x="6" y="69"/>
                      </a:lnTo>
                      <a:lnTo>
                        <a:pt x="7" y="77"/>
                      </a:lnTo>
                      <a:lnTo>
                        <a:pt x="8" y="85"/>
                      </a:lnTo>
                      <a:lnTo>
                        <a:pt x="9" y="93"/>
                      </a:lnTo>
                      <a:lnTo>
                        <a:pt x="9" y="100"/>
                      </a:lnTo>
                      <a:lnTo>
                        <a:pt x="10" y="106"/>
                      </a:lnTo>
                      <a:lnTo>
                        <a:pt x="10" y="112"/>
                      </a:lnTo>
                      <a:lnTo>
                        <a:pt x="11" y="117"/>
                      </a:lnTo>
                      <a:lnTo>
                        <a:pt x="12" y="140"/>
                      </a:lnTo>
                      <a:lnTo>
                        <a:pt x="18" y="164"/>
                      </a:lnTo>
                      <a:lnTo>
                        <a:pt x="28" y="186"/>
                      </a:lnTo>
                      <a:lnTo>
                        <a:pt x="42" y="208"/>
                      </a:lnTo>
                      <a:lnTo>
                        <a:pt x="58" y="229"/>
                      </a:lnTo>
                      <a:lnTo>
                        <a:pt x="77" y="248"/>
                      </a:lnTo>
                      <a:lnTo>
                        <a:pt x="99" y="266"/>
                      </a:lnTo>
                      <a:lnTo>
                        <a:pt x="124" y="283"/>
                      </a:lnTo>
                      <a:lnTo>
                        <a:pt x="151" y="298"/>
                      </a:lnTo>
                      <a:lnTo>
                        <a:pt x="180" y="311"/>
                      </a:lnTo>
                      <a:lnTo>
                        <a:pt x="212" y="323"/>
                      </a:lnTo>
                      <a:lnTo>
                        <a:pt x="246" y="333"/>
                      </a:lnTo>
                      <a:lnTo>
                        <a:pt x="281" y="341"/>
                      </a:lnTo>
                      <a:lnTo>
                        <a:pt x="319" y="347"/>
                      </a:lnTo>
                      <a:lnTo>
                        <a:pt x="357" y="350"/>
                      </a:lnTo>
                      <a:lnTo>
                        <a:pt x="397" y="352"/>
                      </a:lnTo>
                      <a:lnTo>
                        <a:pt x="436" y="350"/>
                      </a:lnTo>
                      <a:lnTo>
                        <a:pt x="474" y="347"/>
                      </a:lnTo>
                      <a:lnTo>
                        <a:pt x="510" y="341"/>
                      </a:lnTo>
                      <a:lnTo>
                        <a:pt x="547" y="333"/>
                      </a:lnTo>
                      <a:lnTo>
                        <a:pt x="580" y="323"/>
                      </a:lnTo>
                      <a:lnTo>
                        <a:pt x="612" y="311"/>
                      </a:lnTo>
                      <a:lnTo>
                        <a:pt x="641" y="298"/>
                      </a:lnTo>
                      <a:lnTo>
                        <a:pt x="669" y="283"/>
                      </a:lnTo>
                      <a:lnTo>
                        <a:pt x="693" y="266"/>
                      </a:lnTo>
                      <a:lnTo>
                        <a:pt x="716" y="248"/>
                      </a:lnTo>
                      <a:lnTo>
                        <a:pt x="735" y="229"/>
                      </a:lnTo>
                      <a:lnTo>
                        <a:pt x="751" y="208"/>
                      </a:lnTo>
                      <a:lnTo>
                        <a:pt x="764" y="186"/>
                      </a:lnTo>
                      <a:lnTo>
                        <a:pt x="774" y="164"/>
                      </a:lnTo>
                      <a:lnTo>
                        <a:pt x="780" y="140"/>
                      </a:lnTo>
                      <a:lnTo>
                        <a:pt x="782" y="117"/>
                      </a:lnTo>
                      <a:lnTo>
                        <a:pt x="782" y="109"/>
                      </a:lnTo>
                      <a:lnTo>
                        <a:pt x="782" y="101"/>
                      </a:lnTo>
                      <a:lnTo>
                        <a:pt x="782" y="93"/>
                      </a:lnTo>
                      <a:lnTo>
                        <a:pt x="781" y="85"/>
                      </a:lnTo>
                      <a:lnTo>
                        <a:pt x="781" y="78"/>
                      </a:lnTo>
                      <a:lnTo>
                        <a:pt x="781" y="70"/>
                      </a:lnTo>
                      <a:lnTo>
                        <a:pt x="781" y="63"/>
                      </a:lnTo>
                      <a:lnTo>
                        <a:pt x="781" y="55"/>
                      </a:lnTo>
                      <a:lnTo>
                        <a:pt x="780" y="48"/>
                      </a:lnTo>
                      <a:lnTo>
                        <a:pt x="779" y="41"/>
                      </a:lnTo>
                      <a:lnTo>
                        <a:pt x="778" y="34"/>
                      </a:lnTo>
                      <a:lnTo>
                        <a:pt x="777" y="27"/>
                      </a:lnTo>
                      <a:lnTo>
                        <a:pt x="776" y="20"/>
                      </a:lnTo>
                      <a:lnTo>
                        <a:pt x="774" y="13"/>
                      </a:lnTo>
                      <a:lnTo>
                        <a:pt x="773" y="6"/>
                      </a:lnTo>
                      <a:lnTo>
                        <a:pt x="771"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25" name="Freeform 85"/>
                <p:cNvSpPr>
                  <a:spLocks/>
                </p:cNvSpPr>
                <p:nvPr/>
              </p:nvSpPr>
              <p:spPr bwMode="auto">
                <a:xfrm>
                  <a:off x="1758" y="2934"/>
                  <a:ext cx="71" cy="42"/>
                </a:xfrm>
                <a:custGeom>
                  <a:avLst/>
                  <a:gdLst>
                    <a:gd name="T0" fmla="*/ 0 w 770"/>
                    <a:gd name="T1" fmla="*/ 0 h 469"/>
                    <a:gd name="T2" fmla="*/ 0 w 770"/>
                    <a:gd name="T3" fmla="*/ 0 h 469"/>
                    <a:gd name="T4" fmla="*/ 0 w 770"/>
                    <a:gd name="T5" fmla="*/ 0 h 469"/>
                    <a:gd name="T6" fmla="*/ 0 w 770"/>
                    <a:gd name="T7" fmla="*/ 0 h 469"/>
                    <a:gd name="T8" fmla="*/ 0 w 770"/>
                    <a:gd name="T9" fmla="*/ 0 h 469"/>
                    <a:gd name="T10" fmla="*/ 0 w 770"/>
                    <a:gd name="T11" fmla="*/ 0 h 469"/>
                    <a:gd name="T12" fmla="*/ 0 w 770"/>
                    <a:gd name="T13" fmla="*/ 0 h 469"/>
                    <a:gd name="T14" fmla="*/ 0 w 770"/>
                    <a:gd name="T15" fmla="*/ 0 h 469"/>
                    <a:gd name="T16" fmla="*/ 0 w 770"/>
                    <a:gd name="T17" fmla="*/ 0 h 469"/>
                    <a:gd name="T18" fmla="*/ 0 w 770"/>
                    <a:gd name="T19" fmla="*/ 0 h 469"/>
                    <a:gd name="T20" fmla="*/ 0 w 770"/>
                    <a:gd name="T21" fmla="*/ 0 h 469"/>
                    <a:gd name="T22" fmla="*/ 0 w 770"/>
                    <a:gd name="T23" fmla="*/ 0 h 469"/>
                    <a:gd name="T24" fmla="*/ 0 w 770"/>
                    <a:gd name="T25" fmla="*/ 0 h 469"/>
                    <a:gd name="T26" fmla="*/ 0 w 770"/>
                    <a:gd name="T27" fmla="*/ 0 h 469"/>
                    <a:gd name="T28" fmla="*/ 0 w 770"/>
                    <a:gd name="T29" fmla="*/ 0 h 469"/>
                    <a:gd name="T30" fmla="*/ 0 w 770"/>
                    <a:gd name="T31" fmla="*/ 0 h 469"/>
                    <a:gd name="T32" fmla="*/ 0 w 770"/>
                    <a:gd name="T33" fmla="*/ 0 h 469"/>
                    <a:gd name="T34" fmla="*/ 0 w 770"/>
                    <a:gd name="T35" fmla="*/ 0 h 469"/>
                    <a:gd name="T36" fmla="*/ 0 w 770"/>
                    <a:gd name="T37" fmla="*/ 0 h 469"/>
                    <a:gd name="T38" fmla="*/ 0 w 770"/>
                    <a:gd name="T39" fmla="*/ 0 h 469"/>
                    <a:gd name="T40" fmla="*/ 0 w 770"/>
                    <a:gd name="T41" fmla="*/ 0 h 469"/>
                    <a:gd name="T42" fmla="*/ 0 w 770"/>
                    <a:gd name="T43" fmla="*/ 0 h 469"/>
                    <a:gd name="T44" fmla="*/ 0 w 770"/>
                    <a:gd name="T45" fmla="*/ 0 h 469"/>
                    <a:gd name="T46" fmla="*/ 0 w 770"/>
                    <a:gd name="T47" fmla="*/ 0 h 469"/>
                    <a:gd name="T48" fmla="*/ 0 w 770"/>
                    <a:gd name="T49" fmla="*/ 0 h 469"/>
                    <a:gd name="T50" fmla="*/ 0 w 770"/>
                    <a:gd name="T51" fmla="*/ 0 h 469"/>
                    <a:gd name="T52" fmla="*/ 0 w 770"/>
                    <a:gd name="T53" fmla="*/ 0 h 469"/>
                    <a:gd name="T54" fmla="*/ 0 w 770"/>
                    <a:gd name="T55" fmla="*/ 0 h 469"/>
                    <a:gd name="T56" fmla="*/ 0 w 770"/>
                    <a:gd name="T57" fmla="*/ 0 h 469"/>
                    <a:gd name="T58" fmla="*/ 0 w 770"/>
                    <a:gd name="T59" fmla="*/ 0 h 469"/>
                    <a:gd name="T60" fmla="*/ 0 w 770"/>
                    <a:gd name="T61" fmla="*/ 0 h 469"/>
                    <a:gd name="T62" fmla="*/ 0 w 770"/>
                    <a:gd name="T63" fmla="*/ 0 h 4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69"/>
                    <a:gd name="T98" fmla="*/ 770 w 770"/>
                    <a:gd name="T99" fmla="*/ 469 h 4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69">
                      <a:moveTo>
                        <a:pt x="385" y="469"/>
                      </a:moveTo>
                      <a:lnTo>
                        <a:pt x="424" y="467"/>
                      </a:lnTo>
                      <a:lnTo>
                        <a:pt x="462" y="464"/>
                      </a:lnTo>
                      <a:lnTo>
                        <a:pt x="499" y="458"/>
                      </a:lnTo>
                      <a:lnTo>
                        <a:pt x="534" y="450"/>
                      </a:lnTo>
                      <a:lnTo>
                        <a:pt x="568" y="440"/>
                      </a:lnTo>
                      <a:lnTo>
                        <a:pt x="599" y="429"/>
                      </a:lnTo>
                      <a:lnTo>
                        <a:pt x="629" y="415"/>
                      </a:lnTo>
                      <a:lnTo>
                        <a:pt x="656" y="400"/>
                      </a:lnTo>
                      <a:lnTo>
                        <a:pt x="681" y="384"/>
                      </a:lnTo>
                      <a:lnTo>
                        <a:pt x="703" y="366"/>
                      </a:lnTo>
                      <a:lnTo>
                        <a:pt x="722" y="347"/>
                      </a:lnTo>
                      <a:lnTo>
                        <a:pt x="738" y="326"/>
                      </a:lnTo>
                      <a:lnTo>
                        <a:pt x="752" y="305"/>
                      </a:lnTo>
                      <a:lnTo>
                        <a:pt x="762" y="283"/>
                      </a:lnTo>
                      <a:lnTo>
                        <a:pt x="768" y="259"/>
                      </a:lnTo>
                      <a:lnTo>
                        <a:pt x="770" y="236"/>
                      </a:lnTo>
                      <a:lnTo>
                        <a:pt x="768" y="210"/>
                      </a:lnTo>
                      <a:lnTo>
                        <a:pt x="762" y="187"/>
                      </a:lnTo>
                      <a:lnTo>
                        <a:pt x="752" y="165"/>
                      </a:lnTo>
                      <a:lnTo>
                        <a:pt x="738" y="143"/>
                      </a:lnTo>
                      <a:lnTo>
                        <a:pt x="722" y="122"/>
                      </a:lnTo>
                      <a:lnTo>
                        <a:pt x="703" y="103"/>
                      </a:lnTo>
                      <a:lnTo>
                        <a:pt x="681" y="85"/>
                      </a:lnTo>
                      <a:lnTo>
                        <a:pt x="656" y="68"/>
                      </a:lnTo>
                      <a:lnTo>
                        <a:pt x="629" y="53"/>
                      </a:lnTo>
                      <a:lnTo>
                        <a:pt x="599" y="40"/>
                      </a:lnTo>
                      <a:lnTo>
                        <a:pt x="568" y="28"/>
                      </a:lnTo>
                      <a:lnTo>
                        <a:pt x="534" y="18"/>
                      </a:lnTo>
                      <a:lnTo>
                        <a:pt x="499" y="10"/>
                      </a:lnTo>
                      <a:lnTo>
                        <a:pt x="462" y="4"/>
                      </a:lnTo>
                      <a:lnTo>
                        <a:pt x="424" y="1"/>
                      </a:lnTo>
                      <a:lnTo>
                        <a:pt x="385" y="0"/>
                      </a:lnTo>
                      <a:lnTo>
                        <a:pt x="345" y="1"/>
                      </a:lnTo>
                      <a:lnTo>
                        <a:pt x="307" y="4"/>
                      </a:lnTo>
                      <a:lnTo>
                        <a:pt x="270" y="10"/>
                      </a:lnTo>
                      <a:lnTo>
                        <a:pt x="235" y="18"/>
                      </a:lnTo>
                      <a:lnTo>
                        <a:pt x="200" y="28"/>
                      </a:lnTo>
                      <a:lnTo>
                        <a:pt x="168" y="40"/>
                      </a:lnTo>
                      <a:lnTo>
                        <a:pt x="139" y="53"/>
                      </a:lnTo>
                      <a:lnTo>
                        <a:pt x="112" y="68"/>
                      </a:lnTo>
                      <a:lnTo>
                        <a:pt x="87" y="85"/>
                      </a:lnTo>
                      <a:lnTo>
                        <a:pt x="65" y="103"/>
                      </a:lnTo>
                      <a:lnTo>
                        <a:pt x="46" y="122"/>
                      </a:lnTo>
                      <a:lnTo>
                        <a:pt x="30" y="143"/>
                      </a:lnTo>
                      <a:lnTo>
                        <a:pt x="17" y="165"/>
                      </a:lnTo>
                      <a:lnTo>
                        <a:pt x="7" y="187"/>
                      </a:lnTo>
                      <a:lnTo>
                        <a:pt x="1" y="210"/>
                      </a:lnTo>
                      <a:lnTo>
                        <a:pt x="0" y="236"/>
                      </a:lnTo>
                      <a:lnTo>
                        <a:pt x="1" y="259"/>
                      </a:lnTo>
                      <a:lnTo>
                        <a:pt x="7" y="283"/>
                      </a:lnTo>
                      <a:lnTo>
                        <a:pt x="17" y="305"/>
                      </a:lnTo>
                      <a:lnTo>
                        <a:pt x="30" y="326"/>
                      </a:lnTo>
                      <a:lnTo>
                        <a:pt x="46" y="347"/>
                      </a:lnTo>
                      <a:lnTo>
                        <a:pt x="65" y="366"/>
                      </a:lnTo>
                      <a:lnTo>
                        <a:pt x="87" y="384"/>
                      </a:lnTo>
                      <a:lnTo>
                        <a:pt x="112" y="400"/>
                      </a:lnTo>
                      <a:lnTo>
                        <a:pt x="139" y="415"/>
                      </a:lnTo>
                      <a:lnTo>
                        <a:pt x="168" y="429"/>
                      </a:lnTo>
                      <a:lnTo>
                        <a:pt x="200" y="440"/>
                      </a:lnTo>
                      <a:lnTo>
                        <a:pt x="235" y="450"/>
                      </a:lnTo>
                      <a:lnTo>
                        <a:pt x="270" y="458"/>
                      </a:lnTo>
                      <a:lnTo>
                        <a:pt x="307" y="464"/>
                      </a:lnTo>
                      <a:lnTo>
                        <a:pt x="345" y="467"/>
                      </a:lnTo>
                      <a:lnTo>
                        <a:pt x="385" y="469"/>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26" name="Freeform 86"/>
                <p:cNvSpPr>
                  <a:spLocks/>
                </p:cNvSpPr>
                <p:nvPr/>
              </p:nvSpPr>
              <p:spPr bwMode="auto">
                <a:xfrm>
                  <a:off x="1750" y="2944"/>
                  <a:ext cx="71" cy="31"/>
                </a:xfrm>
                <a:custGeom>
                  <a:avLst/>
                  <a:gdLst>
                    <a:gd name="T0" fmla="*/ 0 w 778"/>
                    <a:gd name="T1" fmla="*/ 0 h 353"/>
                    <a:gd name="T2" fmla="*/ 0 w 778"/>
                    <a:gd name="T3" fmla="*/ 0 h 353"/>
                    <a:gd name="T4" fmla="*/ 0 w 778"/>
                    <a:gd name="T5" fmla="*/ 0 h 353"/>
                    <a:gd name="T6" fmla="*/ 0 w 778"/>
                    <a:gd name="T7" fmla="*/ 0 h 353"/>
                    <a:gd name="T8" fmla="*/ 0 w 778"/>
                    <a:gd name="T9" fmla="*/ 0 h 353"/>
                    <a:gd name="T10" fmla="*/ 0 w 778"/>
                    <a:gd name="T11" fmla="*/ 0 h 353"/>
                    <a:gd name="T12" fmla="*/ 0 w 778"/>
                    <a:gd name="T13" fmla="*/ 0 h 353"/>
                    <a:gd name="T14" fmla="*/ 0 w 778"/>
                    <a:gd name="T15" fmla="*/ 0 h 353"/>
                    <a:gd name="T16" fmla="*/ 0 w 778"/>
                    <a:gd name="T17" fmla="*/ 0 h 353"/>
                    <a:gd name="T18" fmla="*/ 0 w 778"/>
                    <a:gd name="T19" fmla="*/ 0 h 353"/>
                    <a:gd name="T20" fmla="*/ 0 w 778"/>
                    <a:gd name="T21" fmla="*/ 0 h 353"/>
                    <a:gd name="T22" fmla="*/ 0 w 778"/>
                    <a:gd name="T23" fmla="*/ 0 h 353"/>
                    <a:gd name="T24" fmla="*/ 0 w 778"/>
                    <a:gd name="T25" fmla="*/ 0 h 353"/>
                    <a:gd name="T26" fmla="*/ 0 w 778"/>
                    <a:gd name="T27" fmla="*/ 0 h 353"/>
                    <a:gd name="T28" fmla="*/ 0 w 778"/>
                    <a:gd name="T29" fmla="*/ 0 h 353"/>
                    <a:gd name="T30" fmla="*/ 0 w 778"/>
                    <a:gd name="T31" fmla="*/ 0 h 353"/>
                    <a:gd name="T32" fmla="*/ 0 w 778"/>
                    <a:gd name="T33" fmla="*/ 0 h 353"/>
                    <a:gd name="T34" fmla="*/ 0 w 778"/>
                    <a:gd name="T35" fmla="*/ 0 h 353"/>
                    <a:gd name="T36" fmla="*/ 0 w 778"/>
                    <a:gd name="T37" fmla="*/ 0 h 353"/>
                    <a:gd name="T38" fmla="*/ 0 w 778"/>
                    <a:gd name="T39" fmla="*/ 0 h 353"/>
                    <a:gd name="T40" fmla="*/ 0 w 778"/>
                    <a:gd name="T41" fmla="*/ 0 h 353"/>
                    <a:gd name="T42" fmla="*/ 0 w 778"/>
                    <a:gd name="T43" fmla="*/ 0 h 353"/>
                    <a:gd name="T44" fmla="*/ 0 w 778"/>
                    <a:gd name="T45" fmla="*/ 0 h 353"/>
                    <a:gd name="T46" fmla="*/ 0 w 778"/>
                    <a:gd name="T47" fmla="*/ 0 h 353"/>
                    <a:gd name="T48" fmla="*/ 0 w 778"/>
                    <a:gd name="T49" fmla="*/ 0 h 353"/>
                    <a:gd name="T50" fmla="*/ 0 w 778"/>
                    <a:gd name="T51" fmla="*/ 0 h 353"/>
                    <a:gd name="T52" fmla="*/ 0 w 778"/>
                    <a:gd name="T53" fmla="*/ 0 h 353"/>
                    <a:gd name="T54" fmla="*/ 0 w 778"/>
                    <a:gd name="T55" fmla="*/ 0 h 353"/>
                    <a:gd name="T56" fmla="*/ 0 w 778"/>
                    <a:gd name="T57" fmla="*/ 0 h 353"/>
                    <a:gd name="T58" fmla="*/ 0 w 778"/>
                    <a:gd name="T59" fmla="*/ 0 h 353"/>
                    <a:gd name="T60" fmla="*/ 0 w 778"/>
                    <a:gd name="T61" fmla="*/ 0 h 353"/>
                    <a:gd name="T62" fmla="*/ 0 w 778"/>
                    <a:gd name="T63" fmla="*/ 0 h 353"/>
                    <a:gd name="T64" fmla="*/ 0 w 778"/>
                    <a:gd name="T65" fmla="*/ 0 h 353"/>
                    <a:gd name="T66" fmla="*/ 0 w 778"/>
                    <a:gd name="T67" fmla="*/ 0 h 353"/>
                    <a:gd name="T68" fmla="*/ 0 w 778"/>
                    <a:gd name="T69" fmla="*/ 0 h 353"/>
                    <a:gd name="T70" fmla="*/ 0 w 778"/>
                    <a:gd name="T71" fmla="*/ 0 h 353"/>
                    <a:gd name="T72" fmla="*/ 0 w 778"/>
                    <a:gd name="T73" fmla="*/ 0 h 353"/>
                    <a:gd name="T74" fmla="*/ 0 w 778"/>
                    <a:gd name="T75" fmla="*/ 0 h 353"/>
                    <a:gd name="T76" fmla="*/ 0 w 778"/>
                    <a:gd name="T77" fmla="*/ 0 h 353"/>
                    <a:gd name="T78" fmla="*/ 0 w 778"/>
                    <a:gd name="T79" fmla="*/ 0 h 353"/>
                    <a:gd name="T80" fmla="*/ 0 w 778"/>
                    <a:gd name="T81" fmla="*/ 0 h 353"/>
                    <a:gd name="T82" fmla="*/ 0 w 778"/>
                    <a:gd name="T83" fmla="*/ 0 h 353"/>
                    <a:gd name="T84" fmla="*/ 0 w 778"/>
                    <a:gd name="T85" fmla="*/ 0 h 353"/>
                    <a:gd name="T86" fmla="*/ 0 w 778"/>
                    <a:gd name="T87" fmla="*/ 0 h 353"/>
                    <a:gd name="T88" fmla="*/ 0 w 778"/>
                    <a:gd name="T89" fmla="*/ 0 h 353"/>
                    <a:gd name="T90" fmla="*/ 0 w 778"/>
                    <a:gd name="T91" fmla="*/ 0 h 353"/>
                    <a:gd name="T92" fmla="*/ 0 w 778"/>
                    <a:gd name="T93" fmla="*/ 0 h 353"/>
                    <a:gd name="T94" fmla="*/ 0 w 778"/>
                    <a:gd name="T95" fmla="*/ 0 h 3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8"/>
                    <a:gd name="T145" fmla="*/ 0 h 353"/>
                    <a:gd name="T146" fmla="*/ 778 w 778"/>
                    <a:gd name="T147" fmla="*/ 353 h 3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8" h="353">
                      <a:moveTo>
                        <a:pt x="767" y="0"/>
                      </a:moveTo>
                      <a:lnTo>
                        <a:pt x="764" y="23"/>
                      </a:lnTo>
                      <a:lnTo>
                        <a:pt x="758" y="47"/>
                      </a:lnTo>
                      <a:lnTo>
                        <a:pt x="749" y="69"/>
                      </a:lnTo>
                      <a:lnTo>
                        <a:pt x="736" y="90"/>
                      </a:lnTo>
                      <a:lnTo>
                        <a:pt x="720" y="111"/>
                      </a:lnTo>
                      <a:lnTo>
                        <a:pt x="701" y="131"/>
                      </a:lnTo>
                      <a:lnTo>
                        <a:pt x="679" y="149"/>
                      </a:lnTo>
                      <a:lnTo>
                        <a:pt x="654" y="165"/>
                      </a:lnTo>
                      <a:lnTo>
                        <a:pt x="627" y="180"/>
                      </a:lnTo>
                      <a:lnTo>
                        <a:pt x="596" y="194"/>
                      </a:lnTo>
                      <a:lnTo>
                        <a:pt x="565" y="205"/>
                      </a:lnTo>
                      <a:lnTo>
                        <a:pt x="532" y="215"/>
                      </a:lnTo>
                      <a:lnTo>
                        <a:pt x="497" y="223"/>
                      </a:lnTo>
                      <a:lnTo>
                        <a:pt x="460" y="229"/>
                      </a:lnTo>
                      <a:lnTo>
                        <a:pt x="422" y="232"/>
                      </a:lnTo>
                      <a:lnTo>
                        <a:pt x="384" y="234"/>
                      </a:lnTo>
                      <a:lnTo>
                        <a:pt x="349" y="232"/>
                      </a:lnTo>
                      <a:lnTo>
                        <a:pt x="315" y="228"/>
                      </a:lnTo>
                      <a:lnTo>
                        <a:pt x="282" y="221"/>
                      </a:lnTo>
                      <a:lnTo>
                        <a:pt x="251" y="213"/>
                      </a:lnTo>
                      <a:lnTo>
                        <a:pt x="220" y="202"/>
                      </a:lnTo>
                      <a:lnTo>
                        <a:pt x="191" y="189"/>
                      </a:lnTo>
                      <a:lnTo>
                        <a:pt x="163" y="175"/>
                      </a:lnTo>
                      <a:lnTo>
                        <a:pt x="137" y="159"/>
                      </a:lnTo>
                      <a:lnTo>
                        <a:pt x="113" y="142"/>
                      </a:lnTo>
                      <a:lnTo>
                        <a:pt x="90" y="124"/>
                      </a:lnTo>
                      <a:lnTo>
                        <a:pt x="69" y="104"/>
                      </a:lnTo>
                      <a:lnTo>
                        <a:pt x="50" y="84"/>
                      </a:lnTo>
                      <a:lnTo>
                        <a:pt x="34" y="65"/>
                      </a:lnTo>
                      <a:lnTo>
                        <a:pt x="20" y="44"/>
                      </a:lnTo>
                      <a:lnTo>
                        <a:pt x="9" y="24"/>
                      </a:lnTo>
                      <a:lnTo>
                        <a:pt x="1" y="5"/>
                      </a:lnTo>
                      <a:lnTo>
                        <a:pt x="0" y="9"/>
                      </a:lnTo>
                      <a:lnTo>
                        <a:pt x="1" y="15"/>
                      </a:lnTo>
                      <a:lnTo>
                        <a:pt x="1" y="21"/>
                      </a:lnTo>
                      <a:lnTo>
                        <a:pt x="1" y="28"/>
                      </a:lnTo>
                      <a:lnTo>
                        <a:pt x="2" y="36"/>
                      </a:lnTo>
                      <a:lnTo>
                        <a:pt x="2" y="44"/>
                      </a:lnTo>
                      <a:lnTo>
                        <a:pt x="3" y="52"/>
                      </a:lnTo>
                      <a:lnTo>
                        <a:pt x="4" y="61"/>
                      </a:lnTo>
                      <a:lnTo>
                        <a:pt x="4" y="69"/>
                      </a:lnTo>
                      <a:lnTo>
                        <a:pt x="5" y="77"/>
                      </a:lnTo>
                      <a:lnTo>
                        <a:pt x="6" y="86"/>
                      </a:lnTo>
                      <a:lnTo>
                        <a:pt x="6" y="93"/>
                      </a:lnTo>
                      <a:lnTo>
                        <a:pt x="7" y="100"/>
                      </a:lnTo>
                      <a:lnTo>
                        <a:pt x="7" y="107"/>
                      </a:lnTo>
                      <a:lnTo>
                        <a:pt x="7" y="113"/>
                      </a:lnTo>
                      <a:lnTo>
                        <a:pt x="8" y="118"/>
                      </a:lnTo>
                      <a:lnTo>
                        <a:pt x="9" y="142"/>
                      </a:lnTo>
                      <a:lnTo>
                        <a:pt x="15" y="166"/>
                      </a:lnTo>
                      <a:lnTo>
                        <a:pt x="25" y="188"/>
                      </a:lnTo>
                      <a:lnTo>
                        <a:pt x="38" y="209"/>
                      </a:lnTo>
                      <a:lnTo>
                        <a:pt x="54" y="230"/>
                      </a:lnTo>
                      <a:lnTo>
                        <a:pt x="73" y="249"/>
                      </a:lnTo>
                      <a:lnTo>
                        <a:pt x="96" y="267"/>
                      </a:lnTo>
                      <a:lnTo>
                        <a:pt x="121" y="284"/>
                      </a:lnTo>
                      <a:lnTo>
                        <a:pt x="148" y="299"/>
                      </a:lnTo>
                      <a:lnTo>
                        <a:pt x="178" y="312"/>
                      </a:lnTo>
                      <a:lnTo>
                        <a:pt x="209" y="324"/>
                      </a:lnTo>
                      <a:lnTo>
                        <a:pt x="243" y="334"/>
                      </a:lnTo>
                      <a:lnTo>
                        <a:pt x="278" y="342"/>
                      </a:lnTo>
                      <a:lnTo>
                        <a:pt x="315" y="348"/>
                      </a:lnTo>
                      <a:lnTo>
                        <a:pt x="354" y="351"/>
                      </a:lnTo>
                      <a:lnTo>
                        <a:pt x="394" y="353"/>
                      </a:lnTo>
                      <a:lnTo>
                        <a:pt x="433" y="351"/>
                      </a:lnTo>
                      <a:lnTo>
                        <a:pt x="471" y="348"/>
                      </a:lnTo>
                      <a:lnTo>
                        <a:pt x="508" y="342"/>
                      </a:lnTo>
                      <a:lnTo>
                        <a:pt x="543" y="334"/>
                      </a:lnTo>
                      <a:lnTo>
                        <a:pt x="576" y="324"/>
                      </a:lnTo>
                      <a:lnTo>
                        <a:pt x="609" y="312"/>
                      </a:lnTo>
                      <a:lnTo>
                        <a:pt x="638" y="299"/>
                      </a:lnTo>
                      <a:lnTo>
                        <a:pt x="666" y="284"/>
                      </a:lnTo>
                      <a:lnTo>
                        <a:pt x="690" y="267"/>
                      </a:lnTo>
                      <a:lnTo>
                        <a:pt x="712" y="249"/>
                      </a:lnTo>
                      <a:lnTo>
                        <a:pt x="731" y="230"/>
                      </a:lnTo>
                      <a:lnTo>
                        <a:pt x="747" y="209"/>
                      </a:lnTo>
                      <a:lnTo>
                        <a:pt x="760" y="188"/>
                      </a:lnTo>
                      <a:lnTo>
                        <a:pt x="770" y="166"/>
                      </a:lnTo>
                      <a:lnTo>
                        <a:pt x="776" y="142"/>
                      </a:lnTo>
                      <a:lnTo>
                        <a:pt x="778" y="118"/>
                      </a:lnTo>
                      <a:lnTo>
                        <a:pt x="778" y="110"/>
                      </a:lnTo>
                      <a:lnTo>
                        <a:pt x="778" y="102"/>
                      </a:lnTo>
                      <a:lnTo>
                        <a:pt x="778" y="94"/>
                      </a:lnTo>
                      <a:lnTo>
                        <a:pt x="778" y="86"/>
                      </a:lnTo>
                      <a:lnTo>
                        <a:pt x="778" y="79"/>
                      </a:lnTo>
                      <a:lnTo>
                        <a:pt x="777" y="71"/>
                      </a:lnTo>
                      <a:lnTo>
                        <a:pt x="777" y="64"/>
                      </a:lnTo>
                      <a:lnTo>
                        <a:pt x="777" y="56"/>
                      </a:lnTo>
                      <a:lnTo>
                        <a:pt x="776" y="49"/>
                      </a:lnTo>
                      <a:lnTo>
                        <a:pt x="776" y="42"/>
                      </a:lnTo>
                      <a:lnTo>
                        <a:pt x="775" y="34"/>
                      </a:lnTo>
                      <a:lnTo>
                        <a:pt x="774" y="27"/>
                      </a:lnTo>
                      <a:lnTo>
                        <a:pt x="772" y="20"/>
                      </a:lnTo>
                      <a:lnTo>
                        <a:pt x="771" y="13"/>
                      </a:lnTo>
                      <a:lnTo>
                        <a:pt x="769" y="6"/>
                      </a:lnTo>
                      <a:lnTo>
                        <a:pt x="767"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27" name="Freeform 87"/>
                <p:cNvSpPr>
                  <a:spLocks/>
                </p:cNvSpPr>
                <p:nvPr/>
              </p:nvSpPr>
              <p:spPr bwMode="auto">
                <a:xfrm>
                  <a:off x="1663" y="2977"/>
                  <a:ext cx="62" cy="40"/>
                </a:xfrm>
                <a:custGeom>
                  <a:avLst/>
                  <a:gdLst>
                    <a:gd name="T0" fmla="*/ 0 w 696"/>
                    <a:gd name="T1" fmla="*/ 0 h 403"/>
                    <a:gd name="T2" fmla="*/ 0 w 696"/>
                    <a:gd name="T3" fmla="*/ 0 h 403"/>
                    <a:gd name="T4" fmla="*/ 0 w 696"/>
                    <a:gd name="T5" fmla="*/ 0 h 403"/>
                    <a:gd name="T6" fmla="*/ 0 w 696"/>
                    <a:gd name="T7" fmla="*/ 0 h 403"/>
                    <a:gd name="T8" fmla="*/ 0 w 696"/>
                    <a:gd name="T9" fmla="*/ 0 h 403"/>
                    <a:gd name="T10" fmla="*/ 0 w 696"/>
                    <a:gd name="T11" fmla="*/ 0 h 403"/>
                    <a:gd name="T12" fmla="*/ 0 w 696"/>
                    <a:gd name="T13" fmla="*/ 0 h 403"/>
                    <a:gd name="T14" fmla="*/ 0 w 696"/>
                    <a:gd name="T15" fmla="*/ 0 h 403"/>
                    <a:gd name="T16" fmla="*/ 0 w 696"/>
                    <a:gd name="T17" fmla="*/ 0 h 403"/>
                    <a:gd name="T18" fmla="*/ 0 w 696"/>
                    <a:gd name="T19" fmla="*/ 0 h 403"/>
                    <a:gd name="T20" fmla="*/ 0 w 696"/>
                    <a:gd name="T21" fmla="*/ 0 h 403"/>
                    <a:gd name="T22" fmla="*/ 0 w 696"/>
                    <a:gd name="T23" fmla="*/ 0 h 403"/>
                    <a:gd name="T24" fmla="*/ 0 w 696"/>
                    <a:gd name="T25" fmla="*/ 0 h 403"/>
                    <a:gd name="T26" fmla="*/ 0 w 696"/>
                    <a:gd name="T27" fmla="*/ 0 h 403"/>
                    <a:gd name="T28" fmla="*/ 0 w 696"/>
                    <a:gd name="T29" fmla="*/ 0 h 403"/>
                    <a:gd name="T30" fmla="*/ 0 w 696"/>
                    <a:gd name="T31" fmla="*/ 0 h 403"/>
                    <a:gd name="T32" fmla="*/ 0 w 696"/>
                    <a:gd name="T33" fmla="*/ 0 h 403"/>
                    <a:gd name="T34" fmla="*/ 0 w 696"/>
                    <a:gd name="T35" fmla="*/ 0 h 403"/>
                    <a:gd name="T36" fmla="*/ 0 w 696"/>
                    <a:gd name="T37" fmla="*/ 0 h 403"/>
                    <a:gd name="T38" fmla="*/ 0 w 696"/>
                    <a:gd name="T39" fmla="*/ 0 h 403"/>
                    <a:gd name="T40" fmla="*/ 0 w 696"/>
                    <a:gd name="T41" fmla="*/ 0 h 403"/>
                    <a:gd name="T42" fmla="*/ 0 w 696"/>
                    <a:gd name="T43" fmla="*/ 0 h 403"/>
                    <a:gd name="T44" fmla="*/ 0 w 696"/>
                    <a:gd name="T45" fmla="*/ 0 h 403"/>
                    <a:gd name="T46" fmla="*/ 0 w 696"/>
                    <a:gd name="T47" fmla="*/ 0 h 403"/>
                    <a:gd name="T48" fmla="*/ 0 w 696"/>
                    <a:gd name="T49" fmla="*/ 0 h 403"/>
                    <a:gd name="T50" fmla="*/ 0 w 696"/>
                    <a:gd name="T51" fmla="*/ 0 h 403"/>
                    <a:gd name="T52" fmla="*/ 0 w 696"/>
                    <a:gd name="T53" fmla="*/ 0 h 403"/>
                    <a:gd name="T54" fmla="*/ 0 w 696"/>
                    <a:gd name="T55" fmla="*/ 0 h 403"/>
                    <a:gd name="T56" fmla="*/ 0 w 696"/>
                    <a:gd name="T57" fmla="*/ 0 h 403"/>
                    <a:gd name="T58" fmla="*/ 0 w 696"/>
                    <a:gd name="T59" fmla="*/ 0 h 403"/>
                    <a:gd name="T60" fmla="*/ 0 w 696"/>
                    <a:gd name="T61" fmla="*/ 0 h 403"/>
                    <a:gd name="T62" fmla="*/ 0 w 696"/>
                    <a:gd name="T63" fmla="*/ 0 h 403"/>
                    <a:gd name="T64" fmla="*/ 0 w 696"/>
                    <a:gd name="T65" fmla="*/ 0 h 403"/>
                    <a:gd name="T66" fmla="*/ 0 w 696"/>
                    <a:gd name="T67" fmla="*/ 0 h 403"/>
                    <a:gd name="T68" fmla="*/ 0 w 696"/>
                    <a:gd name="T69" fmla="*/ 0 h 403"/>
                    <a:gd name="T70" fmla="*/ 0 w 696"/>
                    <a:gd name="T71" fmla="*/ 0 h 403"/>
                    <a:gd name="T72" fmla="*/ 0 w 696"/>
                    <a:gd name="T73" fmla="*/ 0 h 403"/>
                    <a:gd name="T74" fmla="*/ 0 w 696"/>
                    <a:gd name="T75" fmla="*/ 0 h 403"/>
                    <a:gd name="T76" fmla="*/ 0 w 696"/>
                    <a:gd name="T77" fmla="*/ 0 h 403"/>
                    <a:gd name="T78" fmla="*/ 0 w 696"/>
                    <a:gd name="T79" fmla="*/ 0 h 403"/>
                    <a:gd name="T80" fmla="*/ 0 w 696"/>
                    <a:gd name="T81" fmla="*/ 0 h 403"/>
                    <a:gd name="T82" fmla="*/ 0 w 696"/>
                    <a:gd name="T83" fmla="*/ 0 h 403"/>
                    <a:gd name="T84" fmla="*/ 0 w 696"/>
                    <a:gd name="T85" fmla="*/ 0 h 403"/>
                    <a:gd name="T86" fmla="*/ 0 w 696"/>
                    <a:gd name="T87" fmla="*/ 0 h 403"/>
                    <a:gd name="T88" fmla="*/ 0 w 696"/>
                    <a:gd name="T89" fmla="*/ 0 h 403"/>
                    <a:gd name="T90" fmla="*/ 0 w 696"/>
                    <a:gd name="T91" fmla="*/ 0 h 403"/>
                    <a:gd name="T92" fmla="*/ 0 w 696"/>
                    <a:gd name="T93" fmla="*/ 0 h 403"/>
                    <a:gd name="T94" fmla="*/ 0 w 696"/>
                    <a:gd name="T95" fmla="*/ 0 h 4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96"/>
                    <a:gd name="T145" fmla="*/ 0 h 403"/>
                    <a:gd name="T146" fmla="*/ 696 w 696"/>
                    <a:gd name="T147" fmla="*/ 403 h 4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96" h="403">
                      <a:moveTo>
                        <a:pt x="42" y="138"/>
                      </a:moveTo>
                      <a:lnTo>
                        <a:pt x="42" y="128"/>
                      </a:lnTo>
                      <a:lnTo>
                        <a:pt x="43" y="119"/>
                      </a:lnTo>
                      <a:lnTo>
                        <a:pt x="44" y="109"/>
                      </a:lnTo>
                      <a:lnTo>
                        <a:pt x="47" y="100"/>
                      </a:lnTo>
                      <a:lnTo>
                        <a:pt x="49" y="91"/>
                      </a:lnTo>
                      <a:lnTo>
                        <a:pt x="53" y="82"/>
                      </a:lnTo>
                      <a:lnTo>
                        <a:pt x="57" y="73"/>
                      </a:lnTo>
                      <a:lnTo>
                        <a:pt x="61" y="64"/>
                      </a:lnTo>
                      <a:lnTo>
                        <a:pt x="66" y="55"/>
                      </a:lnTo>
                      <a:lnTo>
                        <a:pt x="72" y="46"/>
                      </a:lnTo>
                      <a:lnTo>
                        <a:pt x="78" y="38"/>
                      </a:lnTo>
                      <a:lnTo>
                        <a:pt x="85" y="30"/>
                      </a:lnTo>
                      <a:lnTo>
                        <a:pt x="92" y="22"/>
                      </a:lnTo>
                      <a:lnTo>
                        <a:pt x="99" y="14"/>
                      </a:lnTo>
                      <a:lnTo>
                        <a:pt x="107" y="7"/>
                      </a:lnTo>
                      <a:lnTo>
                        <a:pt x="116" y="0"/>
                      </a:lnTo>
                      <a:lnTo>
                        <a:pt x="103" y="8"/>
                      </a:lnTo>
                      <a:lnTo>
                        <a:pt x="90" y="16"/>
                      </a:lnTo>
                      <a:lnTo>
                        <a:pt x="79" y="25"/>
                      </a:lnTo>
                      <a:lnTo>
                        <a:pt x="68" y="34"/>
                      </a:lnTo>
                      <a:lnTo>
                        <a:pt x="57" y="44"/>
                      </a:lnTo>
                      <a:lnTo>
                        <a:pt x="48" y="53"/>
                      </a:lnTo>
                      <a:lnTo>
                        <a:pt x="39" y="65"/>
                      </a:lnTo>
                      <a:lnTo>
                        <a:pt x="30" y="75"/>
                      </a:lnTo>
                      <a:lnTo>
                        <a:pt x="23" y="86"/>
                      </a:lnTo>
                      <a:lnTo>
                        <a:pt x="17" y="97"/>
                      </a:lnTo>
                      <a:lnTo>
                        <a:pt x="12" y="108"/>
                      </a:lnTo>
                      <a:lnTo>
                        <a:pt x="7" y="119"/>
                      </a:lnTo>
                      <a:lnTo>
                        <a:pt x="4" y="131"/>
                      </a:lnTo>
                      <a:lnTo>
                        <a:pt x="2" y="143"/>
                      </a:lnTo>
                      <a:lnTo>
                        <a:pt x="0" y="155"/>
                      </a:lnTo>
                      <a:lnTo>
                        <a:pt x="0" y="168"/>
                      </a:lnTo>
                      <a:lnTo>
                        <a:pt x="1" y="191"/>
                      </a:lnTo>
                      <a:lnTo>
                        <a:pt x="7" y="215"/>
                      </a:lnTo>
                      <a:lnTo>
                        <a:pt x="17" y="237"/>
                      </a:lnTo>
                      <a:lnTo>
                        <a:pt x="30" y="258"/>
                      </a:lnTo>
                      <a:lnTo>
                        <a:pt x="47" y="279"/>
                      </a:lnTo>
                      <a:lnTo>
                        <a:pt x="66" y="298"/>
                      </a:lnTo>
                      <a:lnTo>
                        <a:pt x="88" y="316"/>
                      </a:lnTo>
                      <a:lnTo>
                        <a:pt x="113" y="333"/>
                      </a:lnTo>
                      <a:lnTo>
                        <a:pt x="140" y="348"/>
                      </a:lnTo>
                      <a:lnTo>
                        <a:pt x="169" y="361"/>
                      </a:lnTo>
                      <a:lnTo>
                        <a:pt x="201" y="374"/>
                      </a:lnTo>
                      <a:lnTo>
                        <a:pt x="235" y="384"/>
                      </a:lnTo>
                      <a:lnTo>
                        <a:pt x="270" y="392"/>
                      </a:lnTo>
                      <a:lnTo>
                        <a:pt x="308" y="398"/>
                      </a:lnTo>
                      <a:lnTo>
                        <a:pt x="346" y="401"/>
                      </a:lnTo>
                      <a:lnTo>
                        <a:pt x="386" y="403"/>
                      </a:lnTo>
                      <a:lnTo>
                        <a:pt x="409" y="402"/>
                      </a:lnTo>
                      <a:lnTo>
                        <a:pt x="432" y="401"/>
                      </a:lnTo>
                      <a:lnTo>
                        <a:pt x="455" y="399"/>
                      </a:lnTo>
                      <a:lnTo>
                        <a:pt x="478" y="396"/>
                      </a:lnTo>
                      <a:lnTo>
                        <a:pt x="500" y="392"/>
                      </a:lnTo>
                      <a:lnTo>
                        <a:pt x="521" y="387"/>
                      </a:lnTo>
                      <a:lnTo>
                        <a:pt x="542" y="382"/>
                      </a:lnTo>
                      <a:lnTo>
                        <a:pt x="563" y="376"/>
                      </a:lnTo>
                      <a:lnTo>
                        <a:pt x="582" y="369"/>
                      </a:lnTo>
                      <a:lnTo>
                        <a:pt x="601" y="361"/>
                      </a:lnTo>
                      <a:lnTo>
                        <a:pt x="619" y="353"/>
                      </a:lnTo>
                      <a:lnTo>
                        <a:pt x="636" y="345"/>
                      </a:lnTo>
                      <a:lnTo>
                        <a:pt x="652" y="335"/>
                      </a:lnTo>
                      <a:lnTo>
                        <a:pt x="668" y="326"/>
                      </a:lnTo>
                      <a:lnTo>
                        <a:pt x="682" y="315"/>
                      </a:lnTo>
                      <a:lnTo>
                        <a:pt x="696" y="305"/>
                      </a:lnTo>
                      <a:lnTo>
                        <a:pt x="682" y="312"/>
                      </a:lnTo>
                      <a:lnTo>
                        <a:pt x="668" y="319"/>
                      </a:lnTo>
                      <a:lnTo>
                        <a:pt x="654" y="326"/>
                      </a:lnTo>
                      <a:lnTo>
                        <a:pt x="639" y="333"/>
                      </a:lnTo>
                      <a:lnTo>
                        <a:pt x="624" y="339"/>
                      </a:lnTo>
                      <a:lnTo>
                        <a:pt x="608" y="344"/>
                      </a:lnTo>
                      <a:lnTo>
                        <a:pt x="592" y="349"/>
                      </a:lnTo>
                      <a:lnTo>
                        <a:pt x="575" y="354"/>
                      </a:lnTo>
                      <a:lnTo>
                        <a:pt x="558" y="358"/>
                      </a:lnTo>
                      <a:lnTo>
                        <a:pt x="539" y="361"/>
                      </a:lnTo>
                      <a:lnTo>
                        <a:pt x="521" y="365"/>
                      </a:lnTo>
                      <a:lnTo>
                        <a:pt x="503" y="368"/>
                      </a:lnTo>
                      <a:lnTo>
                        <a:pt x="484" y="370"/>
                      </a:lnTo>
                      <a:lnTo>
                        <a:pt x="465" y="371"/>
                      </a:lnTo>
                      <a:lnTo>
                        <a:pt x="446" y="372"/>
                      </a:lnTo>
                      <a:lnTo>
                        <a:pt x="427" y="373"/>
                      </a:lnTo>
                      <a:lnTo>
                        <a:pt x="387" y="371"/>
                      </a:lnTo>
                      <a:lnTo>
                        <a:pt x="349" y="368"/>
                      </a:lnTo>
                      <a:lnTo>
                        <a:pt x="312" y="361"/>
                      </a:lnTo>
                      <a:lnTo>
                        <a:pt x="276" y="353"/>
                      </a:lnTo>
                      <a:lnTo>
                        <a:pt x="242" y="343"/>
                      </a:lnTo>
                      <a:lnTo>
                        <a:pt x="211" y="332"/>
                      </a:lnTo>
                      <a:lnTo>
                        <a:pt x="181" y="318"/>
                      </a:lnTo>
                      <a:lnTo>
                        <a:pt x="154" y="303"/>
                      </a:lnTo>
                      <a:lnTo>
                        <a:pt x="129" y="287"/>
                      </a:lnTo>
                      <a:lnTo>
                        <a:pt x="107" y="269"/>
                      </a:lnTo>
                      <a:lnTo>
                        <a:pt x="88" y="249"/>
                      </a:lnTo>
                      <a:lnTo>
                        <a:pt x="72" y="229"/>
                      </a:lnTo>
                      <a:lnTo>
                        <a:pt x="59" y="207"/>
                      </a:lnTo>
                      <a:lnTo>
                        <a:pt x="49" y="185"/>
                      </a:lnTo>
                      <a:lnTo>
                        <a:pt x="43" y="162"/>
                      </a:lnTo>
                      <a:lnTo>
                        <a:pt x="42" y="138"/>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28" name="Freeform 88"/>
                <p:cNvSpPr>
                  <a:spLocks/>
                </p:cNvSpPr>
                <p:nvPr/>
              </p:nvSpPr>
              <p:spPr bwMode="auto">
                <a:xfrm>
                  <a:off x="1668" y="2972"/>
                  <a:ext cx="66" cy="40"/>
                </a:xfrm>
                <a:custGeom>
                  <a:avLst/>
                  <a:gdLst>
                    <a:gd name="T0" fmla="*/ 0 w 729"/>
                    <a:gd name="T1" fmla="*/ 0 h 440"/>
                    <a:gd name="T2" fmla="*/ 0 w 729"/>
                    <a:gd name="T3" fmla="*/ 0 h 440"/>
                    <a:gd name="T4" fmla="*/ 0 w 729"/>
                    <a:gd name="T5" fmla="*/ 0 h 440"/>
                    <a:gd name="T6" fmla="*/ 0 w 729"/>
                    <a:gd name="T7" fmla="*/ 0 h 440"/>
                    <a:gd name="T8" fmla="*/ 0 w 729"/>
                    <a:gd name="T9" fmla="*/ 0 h 440"/>
                    <a:gd name="T10" fmla="*/ 0 w 729"/>
                    <a:gd name="T11" fmla="*/ 0 h 440"/>
                    <a:gd name="T12" fmla="*/ 0 w 729"/>
                    <a:gd name="T13" fmla="*/ 0 h 440"/>
                    <a:gd name="T14" fmla="*/ 0 w 729"/>
                    <a:gd name="T15" fmla="*/ 0 h 440"/>
                    <a:gd name="T16" fmla="*/ 0 w 729"/>
                    <a:gd name="T17" fmla="*/ 0 h 440"/>
                    <a:gd name="T18" fmla="*/ 0 w 729"/>
                    <a:gd name="T19" fmla="*/ 0 h 440"/>
                    <a:gd name="T20" fmla="*/ 0 w 729"/>
                    <a:gd name="T21" fmla="*/ 0 h 440"/>
                    <a:gd name="T22" fmla="*/ 0 w 729"/>
                    <a:gd name="T23" fmla="*/ 0 h 440"/>
                    <a:gd name="T24" fmla="*/ 0 w 729"/>
                    <a:gd name="T25" fmla="*/ 0 h 440"/>
                    <a:gd name="T26" fmla="*/ 0 w 729"/>
                    <a:gd name="T27" fmla="*/ 0 h 440"/>
                    <a:gd name="T28" fmla="*/ 0 w 729"/>
                    <a:gd name="T29" fmla="*/ 0 h 440"/>
                    <a:gd name="T30" fmla="*/ 0 w 729"/>
                    <a:gd name="T31" fmla="*/ 0 h 440"/>
                    <a:gd name="T32" fmla="*/ 0 w 729"/>
                    <a:gd name="T33" fmla="*/ 0 h 440"/>
                    <a:gd name="T34" fmla="*/ 0 w 729"/>
                    <a:gd name="T35" fmla="*/ 0 h 440"/>
                    <a:gd name="T36" fmla="*/ 0 w 729"/>
                    <a:gd name="T37" fmla="*/ 0 h 440"/>
                    <a:gd name="T38" fmla="*/ 0 w 729"/>
                    <a:gd name="T39" fmla="*/ 0 h 440"/>
                    <a:gd name="T40" fmla="*/ 0 w 729"/>
                    <a:gd name="T41" fmla="*/ 0 h 440"/>
                    <a:gd name="T42" fmla="*/ 0 w 729"/>
                    <a:gd name="T43" fmla="*/ 0 h 440"/>
                    <a:gd name="T44" fmla="*/ 0 w 729"/>
                    <a:gd name="T45" fmla="*/ 0 h 440"/>
                    <a:gd name="T46" fmla="*/ 0 w 729"/>
                    <a:gd name="T47" fmla="*/ 0 h 440"/>
                    <a:gd name="T48" fmla="*/ 0 w 729"/>
                    <a:gd name="T49" fmla="*/ 0 h 440"/>
                    <a:gd name="T50" fmla="*/ 0 w 729"/>
                    <a:gd name="T51" fmla="*/ 0 h 440"/>
                    <a:gd name="T52" fmla="*/ 0 w 729"/>
                    <a:gd name="T53" fmla="*/ 0 h 440"/>
                    <a:gd name="T54" fmla="*/ 0 w 729"/>
                    <a:gd name="T55" fmla="*/ 0 h 440"/>
                    <a:gd name="T56" fmla="*/ 0 w 729"/>
                    <a:gd name="T57" fmla="*/ 0 h 440"/>
                    <a:gd name="T58" fmla="*/ 0 w 729"/>
                    <a:gd name="T59" fmla="*/ 0 h 440"/>
                    <a:gd name="T60" fmla="*/ 0 w 729"/>
                    <a:gd name="T61" fmla="*/ 0 h 440"/>
                    <a:gd name="T62" fmla="*/ 0 w 729"/>
                    <a:gd name="T63" fmla="*/ 0 h 440"/>
                    <a:gd name="T64" fmla="*/ 0 w 729"/>
                    <a:gd name="T65" fmla="*/ 0 h 440"/>
                    <a:gd name="T66" fmla="*/ 0 w 729"/>
                    <a:gd name="T67" fmla="*/ 0 h 440"/>
                    <a:gd name="T68" fmla="*/ 0 w 729"/>
                    <a:gd name="T69" fmla="*/ 0 h 440"/>
                    <a:gd name="T70" fmla="*/ 0 w 729"/>
                    <a:gd name="T71" fmla="*/ 0 h 440"/>
                    <a:gd name="T72" fmla="*/ 0 w 729"/>
                    <a:gd name="T73" fmla="*/ 0 h 440"/>
                    <a:gd name="T74" fmla="*/ 0 w 729"/>
                    <a:gd name="T75" fmla="*/ 0 h 440"/>
                    <a:gd name="T76" fmla="*/ 0 w 729"/>
                    <a:gd name="T77" fmla="*/ 0 h 440"/>
                    <a:gd name="T78" fmla="*/ 0 w 729"/>
                    <a:gd name="T79" fmla="*/ 0 h 440"/>
                    <a:gd name="T80" fmla="*/ 0 w 729"/>
                    <a:gd name="T81" fmla="*/ 0 h 440"/>
                    <a:gd name="T82" fmla="*/ 0 w 729"/>
                    <a:gd name="T83" fmla="*/ 0 h 440"/>
                    <a:gd name="T84" fmla="*/ 0 w 729"/>
                    <a:gd name="T85" fmla="*/ 0 h 440"/>
                    <a:gd name="T86" fmla="*/ 0 w 729"/>
                    <a:gd name="T87" fmla="*/ 0 h 440"/>
                    <a:gd name="T88" fmla="*/ 0 w 729"/>
                    <a:gd name="T89" fmla="*/ 0 h 440"/>
                    <a:gd name="T90" fmla="*/ 0 w 729"/>
                    <a:gd name="T91" fmla="*/ 0 h 440"/>
                    <a:gd name="T92" fmla="*/ 0 w 729"/>
                    <a:gd name="T93" fmla="*/ 0 h 440"/>
                    <a:gd name="T94" fmla="*/ 0 w 729"/>
                    <a:gd name="T95" fmla="*/ 0 h 4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9"/>
                    <a:gd name="T145" fmla="*/ 0 h 440"/>
                    <a:gd name="T146" fmla="*/ 729 w 729"/>
                    <a:gd name="T147" fmla="*/ 440 h 4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9" h="440">
                      <a:moveTo>
                        <a:pt x="729" y="235"/>
                      </a:moveTo>
                      <a:lnTo>
                        <a:pt x="727" y="211"/>
                      </a:lnTo>
                      <a:lnTo>
                        <a:pt x="721" y="187"/>
                      </a:lnTo>
                      <a:lnTo>
                        <a:pt x="711" y="165"/>
                      </a:lnTo>
                      <a:lnTo>
                        <a:pt x="698" y="144"/>
                      </a:lnTo>
                      <a:lnTo>
                        <a:pt x="682" y="122"/>
                      </a:lnTo>
                      <a:lnTo>
                        <a:pt x="663" y="103"/>
                      </a:lnTo>
                      <a:lnTo>
                        <a:pt x="640" y="85"/>
                      </a:lnTo>
                      <a:lnTo>
                        <a:pt x="616" y="68"/>
                      </a:lnTo>
                      <a:lnTo>
                        <a:pt x="588" y="53"/>
                      </a:lnTo>
                      <a:lnTo>
                        <a:pt x="559" y="40"/>
                      </a:lnTo>
                      <a:lnTo>
                        <a:pt x="527" y="28"/>
                      </a:lnTo>
                      <a:lnTo>
                        <a:pt x="493" y="18"/>
                      </a:lnTo>
                      <a:lnTo>
                        <a:pt x="457" y="10"/>
                      </a:lnTo>
                      <a:lnTo>
                        <a:pt x="421" y="4"/>
                      </a:lnTo>
                      <a:lnTo>
                        <a:pt x="383" y="1"/>
                      </a:lnTo>
                      <a:lnTo>
                        <a:pt x="344" y="0"/>
                      </a:lnTo>
                      <a:lnTo>
                        <a:pt x="324" y="0"/>
                      </a:lnTo>
                      <a:lnTo>
                        <a:pt x="305" y="1"/>
                      </a:lnTo>
                      <a:lnTo>
                        <a:pt x="286" y="2"/>
                      </a:lnTo>
                      <a:lnTo>
                        <a:pt x="267" y="4"/>
                      </a:lnTo>
                      <a:lnTo>
                        <a:pt x="248" y="7"/>
                      </a:lnTo>
                      <a:lnTo>
                        <a:pt x="230" y="10"/>
                      </a:lnTo>
                      <a:lnTo>
                        <a:pt x="212" y="14"/>
                      </a:lnTo>
                      <a:lnTo>
                        <a:pt x="195" y="18"/>
                      </a:lnTo>
                      <a:lnTo>
                        <a:pt x="178" y="22"/>
                      </a:lnTo>
                      <a:lnTo>
                        <a:pt x="162" y="27"/>
                      </a:lnTo>
                      <a:lnTo>
                        <a:pt x="146" y="33"/>
                      </a:lnTo>
                      <a:lnTo>
                        <a:pt x="130" y="39"/>
                      </a:lnTo>
                      <a:lnTo>
                        <a:pt x="115" y="45"/>
                      </a:lnTo>
                      <a:lnTo>
                        <a:pt x="101" y="52"/>
                      </a:lnTo>
                      <a:lnTo>
                        <a:pt x="87" y="59"/>
                      </a:lnTo>
                      <a:lnTo>
                        <a:pt x="74" y="67"/>
                      </a:lnTo>
                      <a:lnTo>
                        <a:pt x="65" y="74"/>
                      </a:lnTo>
                      <a:lnTo>
                        <a:pt x="57" y="81"/>
                      </a:lnTo>
                      <a:lnTo>
                        <a:pt x="50" y="89"/>
                      </a:lnTo>
                      <a:lnTo>
                        <a:pt x="43" y="97"/>
                      </a:lnTo>
                      <a:lnTo>
                        <a:pt x="36" y="105"/>
                      </a:lnTo>
                      <a:lnTo>
                        <a:pt x="30" y="113"/>
                      </a:lnTo>
                      <a:lnTo>
                        <a:pt x="24" y="122"/>
                      </a:lnTo>
                      <a:lnTo>
                        <a:pt x="19" y="131"/>
                      </a:lnTo>
                      <a:lnTo>
                        <a:pt x="15" y="140"/>
                      </a:lnTo>
                      <a:lnTo>
                        <a:pt x="11" y="149"/>
                      </a:lnTo>
                      <a:lnTo>
                        <a:pt x="7" y="158"/>
                      </a:lnTo>
                      <a:lnTo>
                        <a:pt x="5" y="167"/>
                      </a:lnTo>
                      <a:lnTo>
                        <a:pt x="2" y="176"/>
                      </a:lnTo>
                      <a:lnTo>
                        <a:pt x="1" y="186"/>
                      </a:lnTo>
                      <a:lnTo>
                        <a:pt x="0" y="195"/>
                      </a:lnTo>
                      <a:lnTo>
                        <a:pt x="0" y="205"/>
                      </a:lnTo>
                      <a:lnTo>
                        <a:pt x="1" y="229"/>
                      </a:lnTo>
                      <a:lnTo>
                        <a:pt x="7" y="252"/>
                      </a:lnTo>
                      <a:lnTo>
                        <a:pt x="17" y="274"/>
                      </a:lnTo>
                      <a:lnTo>
                        <a:pt x="30" y="296"/>
                      </a:lnTo>
                      <a:lnTo>
                        <a:pt x="46" y="316"/>
                      </a:lnTo>
                      <a:lnTo>
                        <a:pt x="65" y="336"/>
                      </a:lnTo>
                      <a:lnTo>
                        <a:pt x="87" y="354"/>
                      </a:lnTo>
                      <a:lnTo>
                        <a:pt x="112" y="370"/>
                      </a:lnTo>
                      <a:lnTo>
                        <a:pt x="139" y="385"/>
                      </a:lnTo>
                      <a:lnTo>
                        <a:pt x="169" y="399"/>
                      </a:lnTo>
                      <a:lnTo>
                        <a:pt x="200" y="410"/>
                      </a:lnTo>
                      <a:lnTo>
                        <a:pt x="234" y="420"/>
                      </a:lnTo>
                      <a:lnTo>
                        <a:pt x="270" y="428"/>
                      </a:lnTo>
                      <a:lnTo>
                        <a:pt x="307" y="435"/>
                      </a:lnTo>
                      <a:lnTo>
                        <a:pt x="345" y="438"/>
                      </a:lnTo>
                      <a:lnTo>
                        <a:pt x="385" y="440"/>
                      </a:lnTo>
                      <a:lnTo>
                        <a:pt x="404" y="439"/>
                      </a:lnTo>
                      <a:lnTo>
                        <a:pt x="423" y="438"/>
                      </a:lnTo>
                      <a:lnTo>
                        <a:pt x="442" y="437"/>
                      </a:lnTo>
                      <a:lnTo>
                        <a:pt x="461" y="435"/>
                      </a:lnTo>
                      <a:lnTo>
                        <a:pt x="479" y="432"/>
                      </a:lnTo>
                      <a:lnTo>
                        <a:pt x="497" y="428"/>
                      </a:lnTo>
                      <a:lnTo>
                        <a:pt x="516" y="425"/>
                      </a:lnTo>
                      <a:lnTo>
                        <a:pt x="533" y="421"/>
                      </a:lnTo>
                      <a:lnTo>
                        <a:pt x="550" y="416"/>
                      </a:lnTo>
                      <a:lnTo>
                        <a:pt x="566" y="411"/>
                      </a:lnTo>
                      <a:lnTo>
                        <a:pt x="582" y="406"/>
                      </a:lnTo>
                      <a:lnTo>
                        <a:pt x="597" y="400"/>
                      </a:lnTo>
                      <a:lnTo>
                        <a:pt x="612" y="393"/>
                      </a:lnTo>
                      <a:lnTo>
                        <a:pt x="626" y="386"/>
                      </a:lnTo>
                      <a:lnTo>
                        <a:pt x="640" y="379"/>
                      </a:lnTo>
                      <a:lnTo>
                        <a:pt x="654" y="372"/>
                      </a:lnTo>
                      <a:lnTo>
                        <a:pt x="662" y="364"/>
                      </a:lnTo>
                      <a:lnTo>
                        <a:pt x="670" y="357"/>
                      </a:lnTo>
                      <a:lnTo>
                        <a:pt x="678" y="349"/>
                      </a:lnTo>
                      <a:lnTo>
                        <a:pt x="685" y="341"/>
                      </a:lnTo>
                      <a:lnTo>
                        <a:pt x="691" y="333"/>
                      </a:lnTo>
                      <a:lnTo>
                        <a:pt x="697" y="325"/>
                      </a:lnTo>
                      <a:lnTo>
                        <a:pt x="703" y="317"/>
                      </a:lnTo>
                      <a:lnTo>
                        <a:pt x="708" y="308"/>
                      </a:lnTo>
                      <a:lnTo>
                        <a:pt x="713" y="300"/>
                      </a:lnTo>
                      <a:lnTo>
                        <a:pt x="717" y="291"/>
                      </a:lnTo>
                      <a:lnTo>
                        <a:pt x="720" y="282"/>
                      </a:lnTo>
                      <a:lnTo>
                        <a:pt x="723" y="273"/>
                      </a:lnTo>
                      <a:lnTo>
                        <a:pt x="726" y="263"/>
                      </a:lnTo>
                      <a:lnTo>
                        <a:pt x="727" y="254"/>
                      </a:lnTo>
                      <a:lnTo>
                        <a:pt x="728" y="244"/>
                      </a:lnTo>
                      <a:lnTo>
                        <a:pt x="729" y="235"/>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29" name="Freeform 89"/>
                <p:cNvSpPr>
                  <a:spLocks/>
                </p:cNvSpPr>
                <p:nvPr/>
              </p:nvSpPr>
              <p:spPr bwMode="auto">
                <a:xfrm>
                  <a:off x="1750" y="2930"/>
                  <a:ext cx="64" cy="38"/>
                </a:xfrm>
                <a:custGeom>
                  <a:avLst/>
                  <a:gdLst>
                    <a:gd name="T0" fmla="*/ 0 w 696"/>
                    <a:gd name="T1" fmla="*/ 0 h 402"/>
                    <a:gd name="T2" fmla="*/ 0 w 696"/>
                    <a:gd name="T3" fmla="*/ 0 h 402"/>
                    <a:gd name="T4" fmla="*/ 0 w 696"/>
                    <a:gd name="T5" fmla="*/ 0 h 402"/>
                    <a:gd name="T6" fmla="*/ 0 w 696"/>
                    <a:gd name="T7" fmla="*/ 0 h 402"/>
                    <a:gd name="T8" fmla="*/ 0 w 696"/>
                    <a:gd name="T9" fmla="*/ 0 h 402"/>
                    <a:gd name="T10" fmla="*/ 0 w 696"/>
                    <a:gd name="T11" fmla="*/ 0 h 402"/>
                    <a:gd name="T12" fmla="*/ 0 w 696"/>
                    <a:gd name="T13" fmla="*/ 0 h 402"/>
                    <a:gd name="T14" fmla="*/ 0 w 696"/>
                    <a:gd name="T15" fmla="*/ 0 h 402"/>
                    <a:gd name="T16" fmla="*/ 0 w 696"/>
                    <a:gd name="T17" fmla="*/ 0 h 402"/>
                    <a:gd name="T18" fmla="*/ 0 w 696"/>
                    <a:gd name="T19" fmla="*/ 0 h 402"/>
                    <a:gd name="T20" fmla="*/ 0 w 696"/>
                    <a:gd name="T21" fmla="*/ 0 h 402"/>
                    <a:gd name="T22" fmla="*/ 0 w 696"/>
                    <a:gd name="T23" fmla="*/ 0 h 402"/>
                    <a:gd name="T24" fmla="*/ 0 w 696"/>
                    <a:gd name="T25" fmla="*/ 0 h 402"/>
                    <a:gd name="T26" fmla="*/ 0 w 696"/>
                    <a:gd name="T27" fmla="*/ 0 h 402"/>
                    <a:gd name="T28" fmla="*/ 0 w 696"/>
                    <a:gd name="T29" fmla="*/ 0 h 402"/>
                    <a:gd name="T30" fmla="*/ 0 w 696"/>
                    <a:gd name="T31" fmla="*/ 0 h 402"/>
                    <a:gd name="T32" fmla="*/ 0 w 696"/>
                    <a:gd name="T33" fmla="*/ 0 h 402"/>
                    <a:gd name="T34" fmla="*/ 0 w 696"/>
                    <a:gd name="T35" fmla="*/ 0 h 402"/>
                    <a:gd name="T36" fmla="*/ 0 w 696"/>
                    <a:gd name="T37" fmla="*/ 0 h 402"/>
                    <a:gd name="T38" fmla="*/ 0 w 696"/>
                    <a:gd name="T39" fmla="*/ 0 h 402"/>
                    <a:gd name="T40" fmla="*/ 0 w 696"/>
                    <a:gd name="T41" fmla="*/ 0 h 402"/>
                    <a:gd name="T42" fmla="*/ 0 w 696"/>
                    <a:gd name="T43" fmla="*/ 0 h 402"/>
                    <a:gd name="T44" fmla="*/ 0 w 696"/>
                    <a:gd name="T45" fmla="*/ 0 h 402"/>
                    <a:gd name="T46" fmla="*/ 0 w 696"/>
                    <a:gd name="T47" fmla="*/ 0 h 402"/>
                    <a:gd name="T48" fmla="*/ 0 w 696"/>
                    <a:gd name="T49" fmla="*/ 0 h 402"/>
                    <a:gd name="T50" fmla="*/ 0 w 696"/>
                    <a:gd name="T51" fmla="*/ 0 h 402"/>
                    <a:gd name="T52" fmla="*/ 0 w 696"/>
                    <a:gd name="T53" fmla="*/ 0 h 402"/>
                    <a:gd name="T54" fmla="*/ 0 w 696"/>
                    <a:gd name="T55" fmla="*/ 0 h 402"/>
                    <a:gd name="T56" fmla="*/ 0 w 696"/>
                    <a:gd name="T57" fmla="*/ 0 h 402"/>
                    <a:gd name="T58" fmla="*/ 0 w 696"/>
                    <a:gd name="T59" fmla="*/ 0 h 402"/>
                    <a:gd name="T60" fmla="*/ 0 w 696"/>
                    <a:gd name="T61" fmla="*/ 0 h 402"/>
                    <a:gd name="T62" fmla="*/ 0 w 696"/>
                    <a:gd name="T63" fmla="*/ 0 h 402"/>
                    <a:gd name="T64" fmla="*/ 0 w 696"/>
                    <a:gd name="T65" fmla="*/ 0 h 402"/>
                    <a:gd name="T66" fmla="*/ 0 w 696"/>
                    <a:gd name="T67" fmla="*/ 0 h 402"/>
                    <a:gd name="T68" fmla="*/ 0 w 696"/>
                    <a:gd name="T69" fmla="*/ 0 h 402"/>
                    <a:gd name="T70" fmla="*/ 0 w 696"/>
                    <a:gd name="T71" fmla="*/ 0 h 402"/>
                    <a:gd name="T72" fmla="*/ 0 w 696"/>
                    <a:gd name="T73" fmla="*/ 0 h 402"/>
                    <a:gd name="T74" fmla="*/ 0 w 696"/>
                    <a:gd name="T75" fmla="*/ 0 h 402"/>
                    <a:gd name="T76" fmla="*/ 0 w 696"/>
                    <a:gd name="T77" fmla="*/ 0 h 402"/>
                    <a:gd name="T78" fmla="*/ 0 w 696"/>
                    <a:gd name="T79" fmla="*/ 0 h 402"/>
                    <a:gd name="T80" fmla="*/ 0 w 696"/>
                    <a:gd name="T81" fmla="*/ 0 h 402"/>
                    <a:gd name="T82" fmla="*/ 0 w 696"/>
                    <a:gd name="T83" fmla="*/ 0 h 402"/>
                    <a:gd name="T84" fmla="*/ 0 w 696"/>
                    <a:gd name="T85" fmla="*/ 0 h 402"/>
                    <a:gd name="T86" fmla="*/ 0 w 696"/>
                    <a:gd name="T87" fmla="*/ 0 h 402"/>
                    <a:gd name="T88" fmla="*/ 0 w 696"/>
                    <a:gd name="T89" fmla="*/ 0 h 402"/>
                    <a:gd name="T90" fmla="*/ 0 w 696"/>
                    <a:gd name="T91" fmla="*/ 0 h 402"/>
                    <a:gd name="T92" fmla="*/ 0 w 696"/>
                    <a:gd name="T93" fmla="*/ 0 h 402"/>
                    <a:gd name="T94" fmla="*/ 0 w 696"/>
                    <a:gd name="T95" fmla="*/ 0 h 4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96"/>
                    <a:gd name="T145" fmla="*/ 0 h 402"/>
                    <a:gd name="T146" fmla="*/ 696 w 696"/>
                    <a:gd name="T147" fmla="*/ 402 h 4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96" h="402">
                      <a:moveTo>
                        <a:pt x="41" y="137"/>
                      </a:moveTo>
                      <a:lnTo>
                        <a:pt x="41" y="127"/>
                      </a:lnTo>
                      <a:lnTo>
                        <a:pt x="42" y="117"/>
                      </a:lnTo>
                      <a:lnTo>
                        <a:pt x="43" y="108"/>
                      </a:lnTo>
                      <a:lnTo>
                        <a:pt x="46" y="99"/>
                      </a:lnTo>
                      <a:lnTo>
                        <a:pt x="48" y="89"/>
                      </a:lnTo>
                      <a:lnTo>
                        <a:pt x="52" y="80"/>
                      </a:lnTo>
                      <a:lnTo>
                        <a:pt x="56" y="71"/>
                      </a:lnTo>
                      <a:lnTo>
                        <a:pt x="60" y="63"/>
                      </a:lnTo>
                      <a:lnTo>
                        <a:pt x="65" y="54"/>
                      </a:lnTo>
                      <a:lnTo>
                        <a:pt x="71" y="46"/>
                      </a:lnTo>
                      <a:lnTo>
                        <a:pt x="77" y="38"/>
                      </a:lnTo>
                      <a:lnTo>
                        <a:pt x="84" y="30"/>
                      </a:lnTo>
                      <a:lnTo>
                        <a:pt x="92" y="22"/>
                      </a:lnTo>
                      <a:lnTo>
                        <a:pt x="99" y="14"/>
                      </a:lnTo>
                      <a:lnTo>
                        <a:pt x="107" y="7"/>
                      </a:lnTo>
                      <a:lnTo>
                        <a:pt x="116" y="0"/>
                      </a:lnTo>
                      <a:lnTo>
                        <a:pt x="103" y="8"/>
                      </a:lnTo>
                      <a:lnTo>
                        <a:pt x="89" y="16"/>
                      </a:lnTo>
                      <a:lnTo>
                        <a:pt x="78" y="25"/>
                      </a:lnTo>
                      <a:lnTo>
                        <a:pt x="67" y="34"/>
                      </a:lnTo>
                      <a:lnTo>
                        <a:pt x="56" y="44"/>
                      </a:lnTo>
                      <a:lnTo>
                        <a:pt x="47" y="53"/>
                      </a:lnTo>
                      <a:lnTo>
                        <a:pt x="38" y="63"/>
                      </a:lnTo>
                      <a:lnTo>
                        <a:pt x="30" y="74"/>
                      </a:lnTo>
                      <a:lnTo>
                        <a:pt x="23" y="85"/>
                      </a:lnTo>
                      <a:lnTo>
                        <a:pt x="17" y="95"/>
                      </a:lnTo>
                      <a:lnTo>
                        <a:pt x="12" y="107"/>
                      </a:lnTo>
                      <a:lnTo>
                        <a:pt x="7" y="118"/>
                      </a:lnTo>
                      <a:lnTo>
                        <a:pt x="4" y="130"/>
                      </a:lnTo>
                      <a:lnTo>
                        <a:pt x="2" y="141"/>
                      </a:lnTo>
                      <a:lnTo>
                        <a:pt x="0" y="153"/>
                      </a:lnTo>
                      <a:lnTo>
                        <a:pt x="0" y="166"/>
                      </a:lnTo>
                      <a:lnTo>
                        <a:pt x="1" y="190"/>
                      </a:lnTo>
                      <a:lnTo>
                        <a:pt x="7" y="213"/>
                      </a:lnTo>
                      <a:lnTo>
                        <a:pt x="17" y="235"/>
                      </a:lnTo>
                      <a:lnTo>
                        <a:pt x="30" y="257"/>
                      </a:lnTo>
                      <a:lnTo>
                        <a:pt x="46" y="278"/>
                      </a:lnTo>
                      <a:lnTo>
                        <a:pt x="65" y="298"/>
                      </a:lnTo>
                      <a:lnTo>
                        <a:pt x="87" y="316"/>
                      </a:lnTo>
                      <a:lnTo>
                        <a:pt x="113" y="333"/>
                      </a:lnTo>
                      <a:lnTo>
                        <a:pt x="140" y="348"/>
                      </a:lnTo>
                      <a:lnTo>
                        <a:pt x="169" y="361"/>
                      </a:lnTo>
                      <a:lnTo>
                        <a:pt x="201" y="373"/>
                      </a:lnTo>
                      <a:lnTo>
                        <a:pt x="235" y="383"/>
                      </a:lnTo>
                      <a:lnTo>
                        <a:pt x="270" y="391"/>
                      </a:lnTo>
                      <a:lnTo>
                        <a:pt x="307" y="397"/>
                      </a:lnTo>
                      <a:lnTo>
                        <a:pt x="346" y="400"/>
                      </a:lnTo>
                      <a:lnTo>
                        <a:pt x="386" y="402"/>
                      </a:lnTo>
                      <a:lnTo>
                        <a:pt x="409" y="401"/>
                      </a:lnTo>
                      <a:lnTo>
                        <a:pt x="432" y="400"/>
                      </a:lnTo>
                      <a:lnTo>
                        <a:pt x="455" y="398"/>
                      </a:lnTo>
                      <a:lnTo>
                        <a:pt x="478" y="395"/>
                      </a:lnTo>
                      <a:lnTo>
                        <a:pt x="499" y="391"/>
                      </a:lnTo>
                      <a:lnTo>
                        <a:pt x="521" y="386"/>
                      </a:lnTo>
                      <a:lnTo>
                        <a:pt x="541" y="381"/>
                      </a:lnTo>
                      <a:lnTo>
                        <a:pt x="561" y="375"/>
                      </a:lnTo>
                      <a:lnTo>
                        <a:pt x="581" y="368"/>
                      </a:lnTo>
                      <a:lnTo>
                        <a:pt x="600" y="361"/>
                      </a:lnTo>
                      <a:lnTo>
                        <a:pt x="618" y="353"/>
                      </a:lnTo>
                      <a:lnTo>
                        <a:pt x="636" y="345"/>
                      </a:lnTo>
                      <a:lnTo>
                        <a:pt x="652" y="335"/>
                      </a:lnTo>
                      <a:lnTo>
                        <a:pt x="667" y="326"/>
                      </a:lnTo>
                      <a:lnTo>
                        <a:pt x="682" y="315"/>
                      </a:lnTo>
                      <a:lnTo>
                        <a:pt x="696" y="305"/>
                      </a:lnTo>
                      <a:lnTo>
                        <a:pt x="682" y="312"/>
                      </a:lnTo>
                      <a:lnTo>
                        <a:pt x="668" y="319"/>
                      </a:lnTo>
                      <a:lnTo>
                        <a:pt x="654" y="326"/>
                      </a:lnTo>
                      <a:lnTo>
                        <a:pt x="639" y="333"/>
                      </a:lnTo>
                      <a:lnTo>
                        <a:pt x="624" y="339"/>
                      </a:lnTo>
                      <a:lnTo>
                        <a:pt x="608" y="344"/>
                      </a:lnTo>
                      <a:lnTo>
                        <a:pt x="590" y="349"/>
                      </a:lnTo>
                      <a:lnTo>
                        <a:pt x="574" y="354"/>
                      </a:lnTo>
                      <a:lnTo>
                        <a:pt x="556" y="358"/>
                      </a:lnTo>
                      <a:lnTo>
                        <a:pt x="539" y="361"/>
                      </a:lnTo>
                      <a:lnTo>
                        <a:pt x="521" y="364"/>
                      </a:lnTo>
                      <a:lnTo>
                        <a:pt x="503" y="367"/>
                      </a:lnTo>
                      <a:lnTo>
                        <a:pt x="484" y="369"/>
                      </a:lnTo>
                      <a:lnTo>
                        <a:pt x="465" y="370"/>
                      </a:lnTo>
                      <a:lnTo>
                        <a:pt x="446" y="371"/>
                      </a:lnTo>
                      <a:lnTo>
                        <a:pt x="427" y="372"/>
                      </a:lnTo>
                      <a:lnTo>
                        <a:pt x="387" y="370"/>
                      </a:lnTo>
                      <a:lnTo>
                        <a:pt x="349" y="367"/>
                      </a:lnTo>
                      <a:lnTo>
                        <a:pt x="311" y="361"/>
                      </a:lnTo>
                      <a:lnTo>
                        <a:pt x="276" y="353"/>
                      </a:lnTo>
                      <a:lnTo>
                        <a:pt x="242" y="343"/>
                      </a:lnTo>
                      <a:lnTo>
                        <a:pt x="210" y="332"/>
                      </a:lnTo>
                      <a:lnTo>
                        <a:pt x="181" y="318"/>
                      </a:lnTo>
                      <a:lnTo>
                        <a:pt x="154" y="303"/>
                      </a:lnTo>
                      <a:lnTo>
                        <a:pt x="129" y="286"/>
                      </a:lnTo>
                      <a:lnTo>
                        <a:pt x="107" y="268"/>
                      </a:lnTo>
                      <a:lnTo>
                        <a:pt x="87" y="248"/>
                      </a:lnTo>
                      <a:lnTo>
                        <a:pt x="71" y="228"/>
                      </a:lnTo>
                      <a:lnTo>
                        <a:pt x="58" y="206"/>
                      </a:lnTo>
                      <a:lnTo>
                        <a:pt x="48" y="184"/>
                      </a:lnTo>
                      <a:lnTo>
                        <a:pt x="42" y="161"/>
                      </a:lnTo>
                      <a:lnTo>
                        <a:pt x="41" y="137"/>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30" name="Freeform 90"/>
                <p:cNvSpPr>
                  <a:spLocks/>
                </p:cNvSpPr>
                <p:nvPr/>
              </p:nvSpPr>
              <p:spPr bwMode="auto">
                <a:xfrm>
                  <a:off x="1755" y="2923"/>
                  <a:ext cx="64" cy="40"/>
                </a:xfrm>
                <a:custGeom>
                  <a:avLst/>
                  <a:gdLst>
                    <a:gd name="T0" fmla="*/ 0 w 728"/>
                    <a:gd name="T1" fmla="*/ 0 h 440"/>
                    <a:gd name="T2" fmla="*/ 0 w 728"/>
                    <a:gd name="T3" fmla="*/ 0 h 440"/>
                    <a:gd name="T4" fmla="*/ 0 w 728"/>
                    <a:gd name="T5" fmla="*/ 0 h 440"/>
                    <a:gd name="T6" fmla="*/ 0 w 728"/>
                    <a:gd name="T7" fmla="*/ 0 h 440"/>
                    <a:gd name="T8" fmla="*/ 0 w 728"/>
                    <a:gd name="T9" fmla="*/ 0 h 440"/>
                    <a:gd name="T10" fmla="*/ 0 w 728"/>
                    <a:gd name="T11" fmla="*/ 0 h 440"/>
                    <a:gd name="T12" fmla="*/ 0 w 728"/>
                    <a:gd name="T13" fmla="*/ 0 h 440"/>
                    <a:gd name="T14" fmla="*/ 0 w 728"/>
                    <a:gd name="T15" fmla="*/ 0 h 440"/>
                    <a:gd name="T16" fmla="*/ 0 w 728"/>
                    <a:gd name="T17" fmla="*/ 0 h 440"/>
                    <a:gd name="T18" fmla="*/ 0 w 728"/>
                    <a:gd name="T19" fmla="*/ 0 h 440"/>
                    <a:gd name="T20" fmla="*/ 0 w 728"/>
                    <a:gd name="T21" fmla="*/ 0 h 440"/>
                    <a:gd name="T22" fmla="*/ 0 w 728"/>
                    <a:gd name="T23" fmla="*/ 0 h 440"/>
                    <a:gd name="T24" fmla="*/ 0 w 728"/>
                    <a:gd name="T25" fmla="*/ 0 h 440"/>
                    <a:gd name="T26" fmla="*/ 0 w 728"/>
                    <a:gd name="T27" fmla="*/ 0 h 440"/>
                    <a:gd name="T28" fmla="*/ 0 w 728"/>
                    <a:gd name="T29" fmla="*/ 0 h 440"/>
                    <a:gd name="T30" fmla="*/ 0 w 728"/>
                    <a:gd name="T31" fmla="*/ 0 h 440"/>
                    <a:gd name="T32" fmla="*/ 0 w 728"/>
                    <a:gd name="T33" fmla="*/ 0 h 440"/>
                    <a:gd name="T34" fmla="*/ 0 w 728"/>
                    <a:gd name="T35" fmla="*/ 0 h 440"/>
                    <a:gd name="T36" fmla="*/ 0 w 728"/>
                    <a:gd name="T37" fmla="*/ 0 h 440"/>
                    <a:gd name="T38" fmla="*/ 0 w 728"/>
                    <a:gd name="T39" fmla="*/ 0 h 440"/>
                    <a:gd name="T40" fmla="*/ 0 w 728"/>
                    <a:gd name="T41" fmla="*/ 0 h 440"/>
                    <a:gd name="T42" fmla="*/ 0 w 728"/>
                    <a:gd name="T43" fmla="*/ 0 h 440"/>
                    <a:gd name="T44" fmla="*/ 0 w 728"/>
                    <a:gd name="T45" fmla="*/ 0 h 440"/>
                    <a:gd name="T46" fmla="*/ 0 w 728"/>
                    <a:gd name="T47" fmla="*/ 0 h 440"/>
                    <a:gd name="T48" fmla="*/ 0 w 728"/>
                    <a:gd name="T49" fmla="*/ 0 h 440"/>
                    <a:gd name="T50" fmla="*/ 0 w 728"/>
                    <a:gd name="T51" fmla="*/ 0 h 440"/>
                    <a:gd name="T52" fmla="*/ 0 w 728"/>
                    <a:gd name="T53" fmla="*/ 0 h 440"/>
                    <a:gd name="T54" fmla="*/ 0 w 728"/>
                    <a:gd name="T55" fmla="*/ 0 h 440"/>
                    <a:gd name="T56" fmla="*/ 0 w 728"/>
                    <a:gd name="T57" fmla="*/ 0 h 440"/>
                    <a:gd name="T58" fmla="*/ 0 w 728"/>
                    <a:gd name="T59" fmla="*/ 0 h 440"/>
                    <a:gd name="T60" fmla="*/ 0 w 728"/>
                    <a:gd name="T61" fmla="*/ 0 h 440"/>
                    <a:gd name="T62" fmla="*/ 0 w 728"/>
                    <a:gd name="T63" fmla="*/ 0 h 440"/>
                    <a:gd name="T64" fmla="*/ 0 w 728"/>
                    <a:gd name="T65" fmla="*/ 0 h 440"/>
                    <a:gd name="T66" fmla="*/ 0 w 728"/>
                    <a:gd name="T67" fmla="*/ 0 h 440"/>
                    <a:gd name="T68" fmla="*/ 0 w 728"/>
                    <a:gd name="T69" fmla="*/ 0 h 440"/>
                    <a:gd name="T70" fmla="*/ 0 w 728"/>
                    <a:gd name="T71" fmla="*/ 0 h 440"/>
                    <a:gd name="T72" fmla="*/ 0 w 728"/>
                    <a:gd name="T73" fmla="*/ 0 h 440"/>
                    <a:gd name="T74" fmla="*/ 0 w 728"/>
                    <a:gd name="T75" fmla="*/ 0 h 440"/>
                    <a:gd name="T76" fmla="*/ 0 w 728"/>
                    <a:gd name="T77" fmla="*/ 0 h 440"/>
                    <a:gd name="T78" fmla="*/ 0 w 728"/>
                    <a:gd name="T79" fmla="*/ 0 h 440"/>
                    <a:gd name="T80" fmla="*/ 0 w 728"/>
                    <a:gd name="T81" fmla="*/ 0 h 440"/>
                    <a:gd name="T82" fmla="*/ 0 w 728"/>
                    <a:gd name="T83" fmla="*/ 0 h 440"/>
                    <a:gd name="T84" fmla="*/ 0 w 728"/>
                    <a:gd name="T85" fmla="*/ 0 h 440"/>
                    <a:gd name="T86" fmla="*/ 0 w 728"/>
                    <a:gd name="T87" fmla="*/ 0 h 440"/>
                    <a:gd name="T88" fmla="*/ 0 w 728"/>
                    <a:gd name="T89" fmla="*/ 0 h 440"/>
                    <a:gd name="T90" fmla="*/ 0 w 728"/>
                    <a:gd name="T91" fmla="*/ 0 h 440"/>
                    <a:gd name="T92" fmla="*/ 0 w 728"/>
                    <a:gd name="T93" fmla="*/ 0 h 440"/>
                    <a:gd name="T94" fmla="*/ 0 w 728"/>
                    <a:gd name="T95" fmla="*/ 0 h 4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8"/>
                    <a:gd name="T145" fmla="*/ 0 h 440"/>
                    <a:gd name="T146" fmla="*/ 728 w 728"/>
                    <a:gd name="T147" fmla="*/ 440 h 4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8" h="440">
                      <a:moveTo>
                        <a:pt x="728" y="234"/>
                      </a:moveTo>
                      <a:lnTo>
                        <a:pt x="726" y="210"/>
                      </a:lnTo>
                      <a:lnTo>
                        <a:pt x="720" y="186"/>
                      </a:lnTo>
                      <a:lnTo>
                        <a:pt x="710" y="164"/>
                      </a:lnTo>
                      <a:lnTo>
                        <a:pt x="697" y="143"/>
                      </a:lnTo>
                      <a:lnTo>
                        <a:pt x="681" y="122"/>
                      </a:lnTo>
                      <a:lnTo>
                        <a:pt x="662" y="103"/>
                      </a:lnTo>
                      <a:lnTo>
                        <a:pt x="640" y="85"/>
                      </a:lnTo>
                      <a:lnTo>
                        <a:pt x="616" y="69"/>
                      </a:lnTo>
                      <a:lnTo>
                        <a:pt x="588" y="54"/>
                      </a:lnTo>
                      <a:lnTo>
                        <a:pt x="559" y="39"/>
                      </a:lnTo>
                      <a:lnTo>
                        <a:pt x="527" y="28"/>
                      </a:lnTo>
                      <a:lnTo>
                        <a:pt x="493" y="18"/>
                      </a:lnTo>
                      <a:lnTo>
                        <a:pt x="458" y="10"/>
                      </a:lnTo>
                      <a:lnTo>
                        <a:pt x="421" y="4"/>
                      </a:lnTo>
                      <a:lnTo>
                        <a:pt x="384" y="1"/>
                      </a:lnTo>
                      <a:lnTo>
                        <a:pt x="345" y="0"/>
                      </a:lnTo>
                      <a:lnTo>
                        <a:pt x="325" y="0"/>
                      </a:lnTo>
                      <a:lnTo>
                        <a:pt x="305" y="1"/>
                      </a:lnTo>
                      <a:lnTo>
                        <a:pt x="285" y="2"/>
                      </a:lnTo>
                      <a:lnTo>
                        <a:pt x="266" y="4"/>
                      </a:lnTo>
                      <a:lnTo>
                        <a:pt x="248" y="7"/>
                      </a:lnTo>
                      <a:lnTo>
                        <a:pt x="230" y="10"/>
                      </a:lnTo>
                      <a:lnTo>
                        <a:pt x="212" y="13"/>
                      </a:lnTo>
                      <a:lnTo>
                        <a:pt x="195" y="17"/>
                      </a:lnTo>
                      <a:lnTo>
                        <a:pt x="178" y="22"/>
                      </a:lnTo>
                      <a:lnTo>
                        <a:pt x="162" y="27"/>
                      </a:lnTo>
                      <a:lnTo>
                        <a:pt x="146" y="32"/>
                      </a:lnTo>
                      <a:lnTo>
                        <a:pt x="131" y="38"/>
                      </a:lnTo>
                      <a:lnTo>
                        <a:pt x="116" y="45"/>
                      </a:lnTo>
                      <a:lnTo>
                        <a:pt x="102" y="53"/>
                      </a:lnTo>
                      <a:lnTo>
                        <a:pt x="88" y="60"/>
                      </a:lnTo>
                      <a:lnTo>
                        <a:pt x="75" y="68"/>
                      </a:lnTo>
                      <a:lnTo>
                        <a:pt x="66" y="75"/>
                      </a:lnTo>
                      <a:lnTo>
                        <a:pt x="58" y="82"/>
                      </a:lnTo>
                      <a:lnTo>
                        <a:pt x="51" y="90"/>
                      </a:lnTo>
                      <a:lnTo>
                        <a:pt x="43" y="98"/>
                      </a:lnTo>
                      <a:lnTo>
                        <a:pt x="36" y="106"/>
                      </a:lnTo>
                      <a:lnTo>
                        <a:pt x="30" y="114"/>
                      </a:lnTo>
                      <a:lnTo>
                        <a:pt x="24" y="122"/>
                      </a:lnTo>
                      <a:lnTo>
                        <a:pt x="19" y="131"/>
                      </a:lnTo>
                      <a:lnTo>
                        <a:pt x="15" y="139"/>
                      </a:lnTo>
                      <a:lnTo>
                        <a:pt x="11" y="148"/>
                      </a:lnTo>
                      <a:lnTo>
                        <a:pt x="7" y="157"/>
                      </a:lnTo>
                      <a:lnTo>
                        <a:pt x="5" y="167"/>
                      </a:lnTo>
                      <a:lnTo>
                        <a:pt x="2" y="176"/>
                      </a:lnTo>
                      <a:lnTo>
                        <a:pt x="1" y="185"/>
                      </a:lnTo>
                      <a:lnTo>
                        <a:pt x="0" y="195"/>
                      </a:lnTo>
                      <a:lnTo>
                        <a:pt x="0" y="205"/>
                      </a:lnTo>
                      <a:lnTo>
                        <a:pt x="1" y="229"/>
                      </a:lnTo>
                      <a:lnTo>
                        <a:pt x="7" y="252"/>
                      </a:lnTo>
                      <a:lnTo>
                        <a:pt x="17" y="274"/>
                      </a:lnTo>
                      <a:lnTo>
                        <a:pt x="30" y="296"/>
                      </a:lnTo>
                      <a:lnTo>
                        <a:pt x="46" y="316"/>
                      </a:lnTo>
                      <a:lnTo>
                        <a:pt x="66" y="336"/>
                      </a:lnTo>
                      <a:lnTo>
                        <a:pt x="88" y="354"/>
                      </a:lnTo>
                      <a:lnTo>
                        <a:pt x="113" y="371"/>
                      </a:lnTo>
                      <a:lnTo>
                        <a:pt x="140" y="386"/>
                      </a:lnTo>
                      <a:lnTo>
                        <a:pt x="169" y="400"/>
                      </a:lnTo>
                      <a:lnTo>
                        <a:pt x="201" y="411"/>
                      </a:lnTo>
                      <a:lnTo>
                        <a:pt x="235" y="421"/>
                      </a:lnTo>
                      <a:lnTo>
                        <a:pt x="270" y="429"/>
                      </a:lnTo>
                      <a:lnTo>
                        <a:pt x="308" y="435"/>
                      </a:lnTo>
                      <a:lnTo>
                        <a:pt x="346" y="438"/>
                      </a:lnTo>
                      <a:lnTo>
                        <a:pt x="386" y="440"/>
                      </a:lnTo>
                      <a:lnTo>
                        <a:pt x="405" y="439"/>
                      </a:lnTo>
                      <a:lnTo>
                        <a:pt x="424" y="438"/>
                      </a:lnTo>
                      <a:lnTo>
                        <a:pt x="443" y="437"/>
                      </a:lnTo>
                      <a:lnTo>
                        <a:pt x="462" y="435"/>
                      </a:lnTo>
                      <a:lnTo>
                        <a:pt x="480" y="432"/>
                      </a:lnTo>
                      <a:lnTo>
                        <a:pt x="498" y="429"/>
                      </a:lnTo>
                      <a:lnTo>
                        <a:pt x="515" y="426"/>
                      </a:lnTo>
                      <a:lnTo>
                        <a:pt x="533" y="422"/>
                      </a:lnTo>
                      <a:lnTo>
                        <a:pt x="549" y="417"/>
                      </a:lnTo>
                      <a:lnTo>
                        <a:pt x="567" y="412"/>
                      </a:lnTo>
                      <a:lnTo>
                        <a:pt x="583" y="407"/>
                      </a:lnTo>
                      <a:lnTo>
                        <a:pt x="598" y="401"/>
                      </a:lnTo>
                      <a:lnTo>
                        <a:pt x="613" y="394"/>
                      </a:lnTo>
                      <a:lnTo>
                        <a:pt x="627" y="387"/>
                      </a:lnTo>
                      <a:lnTo>
                        <a:pt x="641" y="380"/>
                      </a:lnTo>
                      <a:lnTo>
                        <a:pt x="655" y="373"/>
                      </a:lnTo>
                      <a:lnTo>
                        <a:pt x="663" y="365"/>
                      </a:lnTo>
                      <a:lnTo>
                        <a:pt x="671" y="358"/>
                      </a:lnTo>
                      <a:lnTo>
                        <a:pt x="678" y="349"/>
                      </a:lnTo>
                      <a:lnTo>
                        <a:pt x="685" y="341"/>
                      </a:lnTo>
                      <a:lnTo>
                        <a:pt x="692" y="333"/>
                      </a:lnTo>
                      <a:lnTo>
                        <a:pt x="698" y="325"/>
                      </a:lnTo>
                      <a:lnTo>
                        <a:pt x="703" y="317"/>
                      </a:lnTo>
                      <a:lnTo>
                        <a:pt x="708" y="308"/>
                      </a:lnTo>
                      <a:lnTo>
                        <a:pt x="713" y="299"/>
                      </a:lnTo>
                      <a:lnTo>
                        <a:pt x="717" y="290"/>
                      </a:lnTo>
                      <a:lnTo>
                        <a:pt x="720" y="281"/>
                      </a:lnTo>
                      <a:lnTo>
                        <a:pt x="723" y="272"/>
                      </a:lnTo>
                      <a:lnTo>
                        <a:pt x="725" y="263"/>
                      </a:lnTo>
                      <a:lnTo>
                        <a:pt x="726" y="253"/>
                      </a:lnTo>
                      <a:lnTo>
                        <a:pt x="727" y="243"/>
                      </a:lnTo>
                      <a:lnTo>
                        <a:pt x="728" y="234"/>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31" name="Freeform 91"/>
                <p:cNvSpPr>
                  <a:spLocks/>
                </p:cNvSpPr>
                <p:nvPr/>
              </p:nvSpPr>
              <p:spPr bwMode="auto">
                <a:xfrm>
                  <a:off x="1848" y="2885"/>
                  <a:ext cx="71" cy="45"/>
                </a:xfrm>
                <a:custGeom>
                  <a:avLst/>
                  <a:gdLst>
                    <a:gd name="T0" fmla="*/ 0 w 801"/>
                    <a:gd name="T1" fmla="*/ 0 h 499"/>
                    <a:gd name="T2" fmla="*/ 0 w 801"/>
                    <a:gd name="T3" fmla="*/ 0 h 499"/>
                    <a:gd name="T4" fmla="*/ 0 w 801"/>
                    <a:gd name="T5" fmla="*/ 0 h 499"/>
                    <a:gd name="T6" fmla="*/ 0 w 801"/>
                    <a:gd name="T7" fmla="*/ 0 h 499"/>
                    <a:gd name="T8" fmla="*/ 0 w 801"/>
                    <a:gd name="T9" fmla="*/ 0 h 499"/>
                    <a:gd name="T10" fmla="*/ 0 w 801"/>
                    <a:gd name="T11" fmla="*/ 0 h 499"/>
                    <a:gd name="T12" fmla="*/ 0 w 801"/>
                    <a:gd name="T13" fmla="*/ 0 h 499"/>
                    <a:gd name="T14" fmla="*/ 0 w 801"/>
                    <a:gd name="T15" fmla="*/ 0 h 499"/>
                    <a:gd name="T16" fmla="*/ 0 w 801"/>
                    <a:gd name="T17" fmla="*/ 0 h 499"/>
                    <a:gd name="T18" fmla="*/ 0 w 801"/>
                    <a:gd name="T19" fmla="*/ 0 h 499"/>
                    <a:gd name="T20" fmla="*/ 0 w 801"/>
                    <a:gd name="T21" fmla="*/ 0 h 499"/>
                    <a:gd name="T22" fmla="*/ 0 w 801"/>
                    <a:gd name="T23" fmla="*/ 0 h 499"/>
                    <a:gd name="T24" fmla="*/ 0 w 801"/>
                    <a:gd name="T25" fmla="*/ 0 h 499"/>
                    <a:gd name="T26" fmla="*/ 0 w 801"/>
                    <a:gd name="T27" fmla="*/ 0 h 499"/>
                    <a:gd name="T28" fmla="*/ 0 w 801"/>
                    <a:gd name="T29" fmla="*/ 0 h 499"/>
                    <a:gd name="T30" fmla="*/ 0 w 801"/>
                    <a:gd name="T31" fmla="*/ 0 h 499"/>
                    <a:gd name="T32" fmla="*/ 0 w 801"/>
                    <a:gd name="T33" fmla="*/ 0 h 499"/>
                    <a:gd name="T34" fmla="*/ 0 w 801"/>
                    <a:gd name="T35" fmla="*/ 0 h 499"/>
                    <a:gd name="T36" fmla="*/ 0 w 801"/>
                    <a:gd name="T37" fmla="*/ 0 h 499"/>
                    <a:gd name="T38" fmla="*/ 0 w 801"/>
                    <a:gd name="T39" fmla="*/ 0 h 499"/>
                    <a:gd name="T40" fmla="*/ 0 w 801"/>
                    <a:gd name="T41" fmla="*/ 0 h 499"/>
                    <a:gd name="T42" fmla="*/ 0 w 801"/>
                    <a:gd name="T43" fmla="*/ 0 h 499"/>
                    <a:gd name="T44" fmla="*/ 0 w 801"/>
                    <a:gd name="T45" fmla="*/ 0 h 499"/>
                    <a:gd name="T46" fmla="*/ 0 w 801"/>
                    <a:gd name="T47" fmla="*/ 0 h 499"/>
                    <a:gd name="T48" fmla="*/ 0 w 801"/>
                    <a:gd name="T49" fmla="*/ 0 h 499"/>
                    <a:gd name="T50" fmla="*/ 0 w 801"/>
                    <a:gd name="T51" fmla="*/ 0 h 499"/>
                    <a:gd name="T52" fmla="*/ 0 w 801"/>
                    <a:gd name="T53" fmla="*/ 0 h 499"/>
                    <a:gd name="T54" fmla="*/ 0 w 801"/>
                    <a:gd name="T55" fmla="*/ 0 h 499"/>
                    <a:gd name="T56" fmla="*/ 0 w 801"/>
                    <a:gd name="T57" fmla="*/ 0 h 499"/>
                    <a:gd name="T58" fmla="*/ 0 w 801"/>
                    <a:gd name="T59" fmla="*/ 0 h 499"/>
                    <a:gd name="T60" fmla="*/ 0 w 801"/>
                    <a:gd name="T61" fmla="*/ 0 h 499"/>
                    <a:gd name="T62" fmla="*/ 0 w 801"/>
                    <a:gd name="T63" fmla="*/ 0 h 4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1"/>
                    <a:gd name="T97" fmla="*/ 0 h 499"/>
                    <a:gd name="T98" fmla="*/ 801 w 801"/>
                    <a:gd name="T99" fmla="*/ 499 h 4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1" h="499">
                      <a:moveTo>
                        <a:pt x="401" y="499"/>
                      </a:moveTo>
                      <a:lnTo>
                        <a:pt x="441" y="497"/>
                      </a:lnTo>
                      <a:lnTo>
                        <a:pt x="481" y="493"/>
                      </a:lnTo>
                      <a:lnTo>
                        <a:pt x="519" y="485"/>
                      </a:lnTo>
                      <a:lnTo>
                        <a:pt x="556" y="475"/>
                      </a:lnTo>
                      <a:lnTo>
                        <a:pt x="592" y="463"/>
                      </a:lnTo>
                      <a:lnTo>
                        <a:pt x="625" y="449"/>
                      </a:lnTo>
                      <a:lnTo>
                        <a:pt x="656" y="433"/>
                      </a:lnTo>
                      <a:lnTo>
                        <a:pt x="684" y="415"/>
                      </a:lnTo>
                      <a:lnTo>
                        <a:pt x="710" y="396"/>
                      </a:lnTo>
                      <a:lnTo>
                        <a:pt x="733" y="375"/>
                      </a:lnTo>
                      <a:lnTo>
                        <a:pt x="752" y="353"/>
                      </a:lnTo>
                      <a:lnTo>
                        <a:pt x="769" y="331"/>
                      </a:lnTo>
                      <a:lnTo>
                        <a:pt x="783" y="308"/>
                      </a:lnTo>
                      <a:lnTo>
                        <a:pt x="792" y="284"/>
                      </a:lnTo>
                      <a:lnTo>
                        <a:pt x="798" y="260"/>
                      </a:lnTo>
                      <a:lnTo>
                        <a:pt x="801" y="236"/>
                      </a:lnTo>
                      <a:lnTo>
                        <a:pt x="798" y="211"/>
                      </a:lnTo>
                      <a:lnTo>
                        <a:pt x="792" y="188"/>
                      </a:lnTo>
                      <a:lnTo>
                        <a:pt x="783" y="164"/>
                      </a:lnTo>
                      <a:lnTo>
                        <a:pt x="769" y="143"/>
                      </a:lnTo>
                      <a:lnTo>
                        <a:pt x="752" y="122"/>
                      </a:lnTo>
                      <a:lnTo>
                        <a:pt x="733" y="103"/>
                      </a:lnTo>
                      <a:lnTo>
                        <a:pt x="710" y="85"/>
                      </a:lnTo>
                      <a:lnTo>
                        <a:pt x="684" y="68"/>
                      </a:lnTo>
                      <a:lnTo>
                        <a:pt x="656" y="53"/>
                      </a:lnTo>
                      <a:lnTo>
                        <a:pt x="625" y="39"/>
                      </a:lnTo>
                      <a:lnTo>
                        <a:pt x="592" y="28"/>
                      </a:lnTo>
                      <a:lnTo>
                        <a:pt x="556" y="18"/>
                      </a:lnTo>
                      <a:lnTo>
                        <a:pt x="519" y="10"/>
                      </a:lnTo>
                      <a:lnTo>
                        <a:pt x="481" y="4"/>
                      </a:lnTo>
                      <a:lnTo>
                        <a:pt x="441" y="1"/>
                      </a:lnTo>
                      <a:lnTo>
                        <a:pt x="401" y="0"/>
                      </a:lnTo>
                      <a:lnTo>
                        <a:pt x="360" y="1"/>
                      </a:lnTo>
                      <a:lnTo>
                        <a:pt x="320" y="4"/>
                      </a:lnTo>
                      <a:lnTo>
                        <a:pt x="281" y="10"/>
                      </a:lnTo>
                      <a:lnTo>
                        <a:pt x="244" y="18"/>
                      </a:lnTo>
                      <a:lnTo>
                        <a:pt x="209" y="28"/>
                      </a:lnTo>
                      <a:lnTo>
                        <a:pt x="176" y="39"/>
                      </a:lnTo>
                      <a:lnTo>
                        <a:pt x="145" y="53"/>
                      </a:lnTo>
                      <a:lnTo>
                        <a:pt x="117" y="68"/>
                      </a:lnTo>
                      <a:lnTo>
                        <a:pt x="91" y="85"/>
                      </a:lnTo>
                      <a:lnTo>
                        <a:pt x="68" y="103"/>
                      </a:lnTo>
                      <a:lnTo>
                        <a:pt x="48" y="122"/>
                      </a:lnTo>
                      <a:lnTo>
                        <a:pt x="31" y="143"/>
                      </a:lnTo>
                      <a:lnTo>
                        <a:pt x="17" y="164"/>
                      </a:lnTo>
                      <a:lnTo>
                        <a:pt x="8" y="188"/>
                      </a:lnTo>
                      <a:lnTo>
                        <a:pt x="2" y="211"/>
                      </a:lnTo>
                      <a:lnTo>
                        <a:pt x="0" y="236"/>
                      </a:lnTo>
                      <a:lnTo>
                        <a:pt x="2" y="260"/>
                      </a:lnTo>
                      <a:lnTo>
                        <a:pt x="8" y="284"/>
                      </a:lnTo>
                      <a:lnTo>
                        <a:pt x="17" y="308"/>
                      </a:lnTo>
                      <a:lnTo>
                        <a:pt x="31" y="331"/>
                      </a:lnTo>
                      <a:lnTo>
                        <a:pt x="48" y="353"/>
                      </a:lnTo>
                      <a:lnTo>
                        <a:pt x="68" y="375"/>
                      </a:lnTo>
                      <a:lnTo>
                        <a:pt x="91" y="396"/>
                      </a:lnTo>
                      <a:lnTo>
                        <a:pt x="117" y="415"/>
                      </a:lnTo>
                      <a:lnTo>
                        <a:pt x="145" y="433"/>
                      </a:lnTo>
                      <a:lnTo>
                        <a:pt x="176" y="449"/>
                      </a:lnTo>
                      <a:lnTo>
                        <a:pt x="209" y="463"/>
                      </a:lnTo>
                      <a:lnTo>
                        <a:pt x="244" y="475"/>
                      </a:lnTo>
                      <a:lnTo>
                        <a:pt x="281" y="485"/>
                      </a:lnTo>
                      <a:lnTo>
                        <a:pt x="320" y="493"/>
                      </a:lnTo>
                      <a:lnTo>
                        <a:pt x="360" y="497"/>
                      </a:lnTo>
                      <a:lnTo>
                        <a:pt x="401" y="499"/>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32" name="Freeform 92"/>
                <p:cNvSpPr>
                  <a:spLocks/>
                </p:cNvSpPr>
                <p:nvPr/>
              </p:nvSpPr>
              <p:spPr bwMode="auto">
                <a:xfrm>
                  <a:off x="1838" y="2894"/>
                  <a:ext cx="78" cy="35"/>
                </a:xfrm>
                <a:custGeom>
                  <a:avLst/>
                  <a:gdLst>
                    <a:gd name="T0" fmla="*/ 0 w 814"/>
                    <a:gd name="T1" fmla="*/ 0 h 383"/>
                    <a:gd name="T2" fmla="*/ 0 w 814"/>
                    <a:gd name="T3" fmla="*/ 0 h 383"/>
                    <a:gd name="T4" fmla="*/ 0 w 814"/>
                    <a:gd name="T5" fmla="*/ 0 h 383"/>
                    <a:gd name="T6" fmla="*/ 0 w 814"/>
                    <a:gd name="T7" fmla="*/ 0 h 383"/>
                    <a:gd name="T8" fmla="*/ 0 w 814"/>
                    <a:gd name="T9" fmla="*/ 0 h 383"/>
                    <a:gd name="T10" fmla="*/ 0 w 814"/>
                    <a:gd name="T11" fmla="*/ 0 h 383"/>
                    <a:gd name="T12" fmla="*/ 0 w 814"/>
                    <a:gd name="T13" fmla="*/ 0 h 383"/>
                    <a:gd name="T14" fmla="*/ 0 w 814"/>
                    <a:gd name="T15" fmla="*/ 0 h 383"/>
                    <a:gd name="T16" fmla="*/ 0 w 814"/>
                    <a:gd name="T17" fmla="*/ 0 h 383"/>
                    <a:gd name="T18" fmla="*/ 0 w 814"/>
                    <a:gd name="T19" fmla="*/ 0 h 383"/>
                    <a:gd name="T20" fmla="*/ 0 w 814"/>
                    <a:gd name="T21" fmla="*/ 0 h 383"/>
                    <a:gd name="T22" fmla="*/ 0 w 814"/>
                    <a:gd name="T23" fmla="*/ 0 h 383"/>
                    <a:gd name="T24" fmla="*/ 0 w 814"/>
                    <a:gd name="T25" fmla="*/ 0 h 383"/>
                    <a:gd name="T26" fmla="*/ 0 w 814"/>
                    <a:gd name="T27" fmla="*/ 0 h 383"/>
                    <a:gd name="T28" fmla="*/ 0 w 814"/>
                    <a:gd name="T29" fmla="*/ 0 h 383"/>
                    <a:gd name="T30" fmla="*/ 0 w 814"/>
                    <a:gd name="T31" fmla="*/ 0 h 383"/>
                    <a:gd name="T32" fmla="*/ 0 w 814"/>
                    <a:gd name="T33" fmla="*/ 0 h 383"/>
                    <a:gd name="T34" fmla="*/ 0 w 814"/>
                    <a:gd name="T35" fmla="*/ 0 h 383"/>
                    <a:gd name="T36" fmla="*/ 0 w 814"/>
                    <a:gd name="T37" fmla="*/ 0 h 383"/>
                    <a:gd name="T38" fmla="*/ 0 w 814"/>
                    <a:gd name="T39" fmla="*/ 0 h 383"/>
                    <a:gd name="T40" fmla="*/ 0 w 814"/>
                    <a:gd name="T41" fmla="*/ 0 h 383"/>
                    <a:gd name="T42" fmla="*/ 0 w 814"/>
                    <a:gd name="T43" fmla="*/ 0 h 383"/>
                    <a:gd name="T44" fmla="*/ 0 w 814"/>
                    <a:gd name="T45" fmla="*/ 0 h 383"/>
                    <a:gd name="T46" fmla="*/ 0 w 814"/>
                    <a:gd name="T47" fmla="*/ 0 h 383"/>
                    <a:gd name="T48" fmla="*/ 0 w 814"/>
                    <a:gd name="T49" fmla="*/ 0 h 383"/>
                    <a:gd name="T50" fmla="*/ 0 w 814"/>
                    <a:gd name="T51" fmla="*/ 0 h 383"/>
                    <a:gd name="T52" fmla="*/ 0 w 814"/>
                    <a:gd name="T53" fmla="*/ 0 h 383"/>
                    <a:gd name="T54" fmla="*/ 0 w 814"/>
                    <a:gd name="T55" fmla="*/ 0 h 383"/>
                    <a:gd name="T56" fmla="*/ 0 w 814"/>
                    <a:gd name="T57" fmla="*/ 0 h 383"/>
                    <a:gd name="T58" fmla="*/ 0 w 814"/>
                    <a:gd name="T59" fmla="*/ 0 h 383"/>
                    <a:gd name="T60" fmla="*/ 0 w 814"/>
                    <a:gd name="T61" fmla="*/ 0 h 383"/>
                    <a:gd name="T62" fmla="*/ 0 w 814"/>
                    <a:gd name="T63" fmla="*/ 0 h 383"/>
                    <a:gd name="T64" fmla="*/ 0 w 814"/>
                    <a:gd name="T65" fmla="*/ 0 h 383"/>
                    <a:gd name="T66" fmla="*/ 0 w 814"/>
                    <a:gd name="T67" fmla="*/ 0 h 383"/>
                    <a:gd name="T68" fmla="*/ 0 w 814"/>
                    <a:gd name="T69" fmla="*/ 0 h 383"/>
                    <a:gd name="T70" fmla="*/ 0 w 814"/>
                    <a:gd name="T71" fmla="*/ 0 h 383"/>
                    <a:gd name="T72" fmla="*/ 0 w 814"/>
                    <a:gd name="T73" fmla="*/ 0 h 383"/>
                    <a:gd name="T74" fmla="*/ 0 w 814"/>
                    <a:gd name="T75" fmla="*/ 0 h 383"/>
                    <a:gd name="T76" fmla="*/ 0 w 814"/>
                    <a:gd name="T77" fmla="*/ 0 h 383"/>
                    <a:gd name="T78" fmla="*/ 0 w 814"/>
                    <a:gd name="T79" fmla="*/ 0 h 383"/>
                    <a:gd name="T80" fmla="*/ 0 w 814"/>
                    <a:gd name="T81" fmla="*/ 0 h 383"/>
                    <a:gd name="T82" fmla="*/ 0 w 814"/>
                    <a:gd name="T83" fmla="*/ 0 h 383"/>
                    <a:gd name="T84" fmla="*/ 0 w 814"/>
                    <a:gd name="T85" fmla="*/ 0 h 383"/>
                    <a:gd name="T86" fmla="*/ 0 w 814"/>
                    <a:gd name="T87" fmla="*/ 0 h 383"/>
                    <a:gd name="T88" fmla="*/ 0 w 814"/>
                    <a:gd name="T89" fmla="*/ 0 h 383"/>
                    <a:gd name="T90" fmla="*/ 0 w 814"/>
                    <a:gd name="T91" fmla="*/ 0 h 383"/>
                    <a:gd name="T92" fmla="*/ 0 w 814"/>
                    <a:gd name="T93" fmla="*/ 0 h 383"/>
                    <a:gd name="T94" fmla="*/ 0 w 814"/>
                    <a:gd name="T95" fmla="*/ 0 h 3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14"/>
                    <a:gd name="T145" fmla="*/ 0 h 383"/>
                    <a:gd name="T146" fmla="*/ 814 w 814"/>
                    <a:gd name="T147" fmla="*/ 383 h 3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14" h="383">
                      <a:moveTo>
                        <a:pt x="802" y="0"/>
                      </a:moveTo>
                      <a:lnTo>
                        <a:pt x="799" y="23"/>
                      </a:lnTo>
                      <a:lnTo>
                        <a:pt x="793" y="47"/>
                      </a:lnTo>
                      <a:lnTo>
                        <a:pt x="783" y="70"/>
                      </a:lnTo>
                      <a:lnTo>
                        <a:pt x="769" y="91"/>
                      </a:lnTo>
                      <a:lnTo>
                        <a:pt x="752" y="112"/>
                      </a:lnTo>
                      <a:lnTo>
                        <a:pt x="732" y="131"/>
                      </a:lnTo>
                      <a:lnTo>
                        <a:pt x="709" y="149"/>
                      </a:lnTo>
                      <a:lnTo>
                        <a:pt x="684" y="165"/>
                      </a:lnTo>
                      <a:lnTo>
                        <a:pt x="655" y="180"/>
                      </a:lnTo>
                      <a:lnTo>
                        <a:pt x="624" y="194"/>
                      </a:lnTo>
                      <a:lnTo>
                        <a:pt x="591" y="205"/>
                      </a:lnTo>
                      <a:lnTo>
                        <a:pt x="556" y="215"/>
                      </a:lnTo>
                      <a:lnTo>
                        <a:pt x="519" y="223"/>
                      </a:lnTo>
                      <a:lnTo>
                        <a:pt x="481" y="229"/>
                      </a:lnTo>
                      <a:lnTo>
                        <a:pt x="441" y="232"/>
                      </a:lnTo>
                      <a:lnTo>
                        <a:pt x="401" y="234"/>
                      </a:lnTo>
                      <a:lnTo>
                        <a:pt x="364" y="232"/>
                      </a:lnTo>
                      <a:lnTo>
                        <a:pt x="330" y="229"/>
                      </a:lnTo>
                      <a:lnTo>
                        <a:pt x="296" y="224"/>
                      </a:lnTo>
                      <a:lnTo>
                        <a:pt x="263" y="216"/>
                      </a:lnTo>
                      <a:lnTo>
                        <a:pt x="231" y="207"/>
                      </a:lnTo>
                      <a:lnTo>
                        <a:pt x="201" y="196"/>
                      </a:lnTo>
                      <a:lnTo>
                        <a:pt x="172" y="184"/>
                      </a:lnTo>
                      <a:lnTo>
                        <a:pt x="145" y="170"/>
                      </a:lnTo>
                      <a:lnTo>
                        <a:pt x="118" y="155"/>
                      </a:lnTo>
                      <a:lnTo>
                        <a:pt x="94" y="140"/>
                      </a:lnTo>
                      <a:lnTo>
                        <a:pt x="72" y="123"/>
                      </a:lnTo>
                      <a:lnTo>
                        <a:pt x="53" y="105"/>
                      </a:lnTo>
                      <a:lnTo>
                        <a:pt x="36" y="86"/>
                      </a:lnTo>
                      <a:lnTo>
                        <a:pt x="21" y="67"/>
                      </a:lnTo>
                      <a:lnTo>
                        <a:pt x="9" y="47"/>
                      </a:lnTo>
                      <a:lnTo>
                        <a:pt x="1" y="28"/>
                      </a:lnTo>
                      <a:lnTo>
                        <a:pt x="0" y="32"/>
                      </a:lnTo>
                      <a:lnTo>
                        <a:pt x="1" y="37"/>
                      </a:lnTo>
                      <a:lnTo>
                        <a:pt x="1" y="42"/>
                      </a:lnTo>
                      <a:lnTo>
                        <a:pt x="2" y="48"/>
                      </a:lnTo>
                      <a:lnTo>
                        <a:pt x="3" y="53"/>
                      </a:lnTo>
                      <a:lnTo>
                        <a:pt x="4" y="60"/>
                      </a:lnTo>
                      <a:lnTo>
                        <a:pt x="5" y="67"/>
                      </a:lnTo>
                      <a:lnTo>
                        <a:pt x="6" y="73"/>
                      </a:lnTo>
                      <a:lnTo>
                        <a:pt x="7" y="79"/>
                      </a:lnTo>
                      <a:lnTo>
                        <a:pt x="8" y="86"/>
                      </a:lnTo>
                      <a:lnTo>
                        <a:pt x="9" y="92"/>
                      </a:lnTo>
                      <a:lnTo>
                        <a:pt x="10" y="98"/>
                      </a:lnTo>
                      <a:lnTo>
                        <a:pt x="10" y="104"/>
                      </a:lnTo>
                      <a:lnTo>
                        <a:pt x="11" y="109"/>
                      </a:lnTo>
                      <a:lnTo>
                        <a:pt x="11" y="114"/>
                      </a:lnTo>
                      <a:lnTo>
                        <a:pt x="12" y="119"/>
                      </a:lnTo>
                      <a:lnTo>
                        <a:pt x="14" y="143"/>
                      </a:lnTo>
                      <a:lnTo>
                        <a:pt x="20" y="167"/>
                      </a:lnTo>
                      <a:lnTo>
                        <a:pt x="29" y="191"/>
                      </a:lnTo>
                      <a:lnTo>
                        <a:pt x="43" y="214"/>
                      </a:lnTo>
                      <a:lnTo>
                        <a:pt x="60" y="237"/>
                      </a:lnTo>
                      <a:lnTo>
                        <a:pt x="80" y="259"/>
                      </a:lnTo>
                      <a:lnTo>
                        <a:pt x="103" y="279"/>
                      </a:lnTo>
                      <a:lnTo>
                        <a:pt x="129" y="299"/>
                      </a:lnTo>
                      <a:lnTo>
                        <a:pt x="158" y="317"/>
                      </a:lnTo>
                      <a:lnTo>
                        <a:pt x="189" y="333"/>
                      </a:lnTo>
                      <a:lnTo>
                        <a:pt x="221" y="347"/>
                      </a:lnTo>
                      <a:lnTo>
                        <a:pt x="256" y="359"/>
                      </a:lnTo>
                      <a:lnTo>
                        <a:pt x="293" y="369"/>
                      </a:lnTo>
                      <a:lnTo>
                        <a:pt x="331" y="377"/>
                      </a:lnTo>
                      <a:lnTo>
                        <a:pt x="371" y="381"/>
                      </a:lnTo>
                      <a:lnTo>
                        <a:pt x="413" y="383"/>
                      </a:lnTo>
                      <a:lnTo>
                        <a:pt x="453" y="381"/>
                      </a:lnTo>
                      <a:lnTo>
                        <a:pt x="493" y="377"/>
                      </a:lnTo>
                      <a:lnTo>
                        <a:pt x="531" y="369"/>
                      </a:lnTo>
                      <a:lnTo>
                        <a:pt x="568" y="359"/>
                      </a:lnTo>
                      <a:lnTo>
                        <a:pt x="603" y="347"/>
                      </a:lnTo>
                      <a:lnTo>
                        <a:pt x="636" y="333"/>
                      </a:lnTo>
                      <a:lnTo>
                        <a:pt x="668" y="317"/>
                      </a:lnTo>
                      <a:lnTo>
                        <a:pt x="696" y="299"/>
                      </a:lnTo>
                      <a:lnTo>
                        <a:pt x="722" y="279"/>
                      </a:lnTo>
                      <a:lnTo>
                        <a:pt x="745" y="259"/>
                      </a:lnTo>
                      <a:lnTo>
                        <a:pt x="765" y="237"/>
                      </a:lnTo>
                      <a:lnTo>
                        <a:pt x="782" y="214"/>
                      </a:lnTo>
                      <a:lnTo>
                        <a:pt x="796" y="191"/>
                      </a:lnTo>
                      <a:lnTo>
                        <a:pt x="805" y="167"/>
                      </a:lnTo>
                      <a:lnTo>
                        <a:pt x="811" y="143"/>
                      </a:lnTo>
                      <a:lnTo>
                        <a:pt x="814" y="119"/>
                      </a:lnTo>
                      <a:lnTo>
                        <a:pt x="814" y="110"/>
                      </a:lnTo>
                      <a:lnTo>
                        <a:pt x="814" y="102"/>
                      </a:lnTo>
                      <a:lnTo>
                        <a:pt x="814" y="95"/>
                      </a:lnTo>
                      <a:lnTo>
                        <a:pt x="813" y="87"/>
                      </a:lnTo>
                      <a:lnTo>
                        <a:pt x="813" y="79"/>
                      </a:lnTo>
                      <a:lnTo>
                        <a:pt x="813" y="71"/>
                      </a:lnTo>
                      <a:lnTo>
                        <a:pt x="813" y="64"/>
                      </a:lnTo>
                      <a:lnTo>
                        <a:pt x="812" y="55"/>
                      </a:lnTo>
                      <a:lnTo>
                        <a:pt x="812" y="48"/>
                      </a:lnTo>
                      <a:lnTo>
                        <a:pt x="811" y="40"/>
                      </a:lnTo>
                      <a:lnTo>
                        <a:pt x="810" y="33"/>
                      </a:lnTo>
                      <a:lnTo>
                        <a:pt x="809" y="26"/>
                      </a:lnTo>
                      <a:lnTo>
                        <a:pt x="807" y="19"/>
                      </a:lnTo>
                      <a:lnTo>
                        <a:pt x="806" y="13"/>
                      </a:lnTo>
                      <a:lnTo>
                        <a:pt x="804" y="6"/>
                      </a:lnTo>
                      <a:lnTo>
                        <a:pt x="802"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33" name="Freeform 93"/>
                <p:cNvSpPr>
                  <a:spLocks/>
                </p:cNvSpPr>
                <p:nvPr/>
              </p:nvSpPr>
              <p:spPr bwMode="auto">
                <a:xfrm>
                  <a:off x="1843" y="2873"/>
                  <a:ext cx="71" cy="42"/>
                </a:xfrm>
                <a:custGeom>
                  <a:avLst/>
                  <a:gdLst>
                    <a:gd name="T0" fmla="*/ 0 w 760"/>
                    <a:gd name="T1" fmla="*/ 0 h 441"/>
                    <a:gd name="T2" fmla="*/ 0 w 760"/>
                    <a:gd name="T3" fmla="*/ 0 h 441"/>
                    <a:gd name="T4" fmla="*/ 0 w 760"/>
                    <a:gd name="T5" fmla="*/ 0 h 441"/>
                    <a:gd name="T6" fmla="*/ 0 w 760"/>
                    <a:gd name="T7" fmla="*/ 0 h 441"/>
                    <a:gd name="T8" fmla="*/ 0 w 760"/>
                    <a:gd name="T9" fmla="*/ 0 h 441"/>
                    <a:gd name="T10" fmla="*/ 0 w 760"/>
                    <a:gd name="T11" fmla="*/ 0 h 441"/>
                    <a:gd name="T12" fmla="*/ 0 w 760"/>
                    <a:gd name="T13" fmla="*/ 0 h 441"/>
                    <a:gd name="T14" fmla="*/ 0 w 760"/>
                    <a:gd name="T15" fmla="*/ 0 h 441"/>
                    <a:gd name="T16" fmla="*/ 0 w 760"/>
                    <a:gd name="T17" fmla="*/ 0 h 441"/>
                    <a:gd name="T18" fmla="*/ 0 w 760"/>
                    <a:gd name="T19" fmla="*/ 0 h 441"/>
                    <a:gd name="T20" fmla="*/ 0 w 760"/>
                    <a:gd name="T21" fmla="*/ 0 h 441"/>
                    <a:gd name="T22" fmla="*/ 0 w 760"/>
                    <a:gd name="T23" fmla="*/ 0 h 441"/>
                    <a:gd name="T24" fmla="*/ 0 w 760"/>
                    <a:gd name="T25" fmla="*/ 0 h 441"/>
                    <a:gd name="T26" fmla="*/ 0 w 760"/>
                    <a:gd name="T27" fmla="*/ 0 h 441"/>
                    <a:gd name="T28" fmla="*/ 0 w 760"/>
                    <a:gd name="T29" fmla="*/ 0 h 441"/>
                    <a:gd name="T30" fmla="*/ 0 w 760"/>
                    <a:gd name="T31" fmla="*/ 0 h 441"/>
                    <a:gd name="T32" fmla="*/ 0 w 760"/>
                    <a:gd name="T33" fmla="*/ 0 h 441"/>
                    <a:gd name="T34" fmla="*/ 0 w 760"/>
                    <a:gd name="T35" fmla="*/ 0 h 441"/>
                    <a:gd name="T36" fmla="*/ 0 w 760"/>
                    <a:gd name="T37" fmla="*/ 0 h 441"/>
                    <a:gd name="T38" fmla="*/ 0 w 760"/>
                    <a:gd name="T39" fmla="*/ 0 h 441"/>
                    <a:gd name="T40" fmla="*/ 0 w 760"/>
                    <a:gd name="T41" fmla="*/ 0 h 441"/>
                    <a:gd name="T42" fmla="*/ 0 w 760"/>
                    <a:gd name="T43" fmla="*/ 0 h 441"/>
                    <a:gd name="T44" fmla="*/ 0 w 760"/>
                    <a:gd name="T45" fmla="*/ 0 h 441"/>
                    <a:gd name="T46" fmla="*/ 0 w 760"/>
                    <a:gd name="T47" fmla="*/ 0 h 441"/>
                    <a:gd name="T48" fmla="*/ 0 w 760"/>
                    <a:gd name="T49" fmla="*/ 0 h 441"/>
                    <a:gd name="T50" fmla="*/ 0 w 760"/>
                    <a:gd name="T51" fmla="*/ 0 h 441"/>
                    <a:gd name="T52" fmla="*/ 0 w 760"/>
                    <a:gd name="T53" fmla="*/ 0 h 441"/>
                    <a:gd name="T54" fmla="*/ 0 w 760"/>
                    <a:gd name="T55" fmla="*/ 0 h 441"/>
                    <a:gd name="T56" fmla="*/ 0 w 760"/>
                    <a:gd name="T57" fmla="*/ 0 h 441"/>
                    <a:gd name="T58" fmla="*/ 0 w 760"/>
                    <a:gd name="T59" fmla="*/ 0 h 441"/>
                    <a:gd name="T60" fmla="*/ 0 w 760"/>
                    <a:gd name="T61" fmla="*/ 0 h 441"/>
                    <a:gd name="T62" fmla="*/ 0 w 760"/>
                    <a:gd name="T63" fmla="*/ 0 h 441"/>
                    <a:gd name="T64" fmla="*/ 0 w 760"/>
                    <a:gd name="T65" fmla="*/ 0 h 441"/>
                    <a:gd name="T66" fmla="*/ 0 w 760"/>
                    <a:gd name="T67" fmla="*/ 0 h 441"/>
                    <a:gd name="T68" fmla="*/ 0 w 760"/>
                    <a:gd name="T69" fmla="*/ 0 h 441"/>
                    <a:gd name="T70" fmla="*/ 0 w 760"/>
                    <a:gd name="T71" fmla="*/ 0 h 441"/>
                    <a:gd name="T72" fmla="*/ 0 w 760"/>
                    <a:gd name="T73" fmla="*/ 0 h 441"/>
                    <a:gd name="T74" fmla="*/ 0 w 760"/>
                    <a:gd name="T75" fmla="*/ 0 h 441"/>
                    <a:gd name="T76" fmla="*/ 0 w 760"/>
                    <a:gd name="T77" fmla="*/ 0 h 441"/>
                    <a:gd name="T78" fmla="*/ 0 w 760"/>
                    <a:gd name="T79" fmla="*/ 0 h 441"/>
                    <a:gd name="T80" fmla="*/ 0 w 760"/>
                    <a:gd name="T81" fmla="*/ 0 h 441"/>
                    <a:gd name="T82" fmla="*/ 0 w 760"/>
                    <a:gd name="T83" fmla="*/ 0 h 441"/>
                    <a:gd name="T84" fmla="*/ 0 w 760"/>
                    <a:gd name="T85" fmla="*/ 0 h 441"/>
                    <a:gd name="T86" fmla="*/ 0 w 760"/>
                    <a:gd name="T87" fmla="*/ 0 h 441"/>
                    <a:gd name="T88" fmla="*/ 0 w 760"/>
                    <a:gd name="T89" fmla="*/ 0 h 441"/>
                    <a:gd name="T90" fmla="*/ 0 w 760"/>
                    <a:gd name="T91" fmla="*/ 0 h 441"/>
                    <a:gd name="T92" fmla="*/ 0 w 760"/>
                    <a:gd name="T93" fmla="*/ 0 h 441"/>
                    <a:gd name="T94" fmla="*/ 0 w 760"/>
                    <a:gd name="T95" fmla="*/ 0 h 4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60"/>
                    <a:gd name="T145" fmla="*/ 0 h 441"/>
                    <a:gd name="T146" fmla="*/ 760 w 760"/>
                    <a:gd name="T147" fmla="*/ 441 h 44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60" h="441">
                      <a:moveTo>
                        <a:pt x="760" y="234"/>
                      </a:moveTo>
                      <a:lnTo>
                        <a:pt x="757" y="210"/>
                      </a:lnTo>
                      <a:lnTo>
                        <a:pt x="751" y="186"/>
                      </a:lnTo>
                      <a:lnTo>
                        <a:pt x="742" y="164"/>
                      </a:lnTo>
                      <a:lnTo>
                        <a:pt x="728" y="143"/>
                      </a:lnTo>
                      <a:lnTo>
                        <a:pt x="711" y="122"/>
                      </a:lnTo>
                      <a:lnTo>
                        <a:pt x="691" y="103"/>
                      </a:lnTo>
                      <a:lnTo>
                        <a:pt x="669" y="85"/>
                      </a:lnTo>
                      <a:lnTo>
                        <a:pt x="643" y="68"/>
                      </a:lnTo>
                      <a:lnTo>
                        <a:pt x="614" y="53"/>
                      </a:lnTo>
                      <a:lnTo>
                        <a:pt x="583" y="40"/>
                      </a:lnTo>
                      <a:lnTo>
                        <a:pt x="550" y="28"/>
                      </a:lnTo>
                      <a:lnTo>
                        <a:pt x="515" y="18"/>
                      </a:lnTo>
                      <a:lnTo>
                        <a:pt x="478" y="10"/>
                      </a:lnTo>
                      <a:lnTo>
                        <a:pt x="439" y="4"/>
                      </a:lnTo>
                      <a:lnTo>
                        <a:pt x="400" y="1"/>
                      </a:lnTo>
                      <a:lnTo>
                        <a:pt x="359" y="0"/>
                      </a:lnTo>
                      <a:lnTo>
                        <a:pt x="337" y="0"/>
                      </a:lnTo>
                      <a:lnTo>
                        <a:pt x="316" y="1"/>
                      </a:lnTo>
                      <a:lnTo>
                        <a:pt x="296" y="2"/>
                      </a:lnTo>
                      <a:lnTo>
                        <a:pt x="276" y="4"/>
                      </a:lnTo>
                      <a:lnTo>
                        <a:pt x="256" y="7"/>
                      </a:lnTo>
                      <a:lnTo>
                        <a:pt x="237" y="10"/>
                      </a:lnTo>
                      <a:lnTo>
                        <a:pt x="218" y="14"/>
                      </a:lnTo>
                      <a:lnTo>
                        <a:pt x="200" y="19"/>
                      </a:lnTo>
                      <a:lnTo>
                        <a:pt x="182" y="23"/>
                      </a:lnTo>
                      <a:lnTo>
                        <a:pt x="165" y="29"/>
                      </a:lnTo>
                      <a:lnTo>
                        <a:pt x="148" y="35"/>
                      </a:lnTo>
                      <a:lnTo>
                        <a:pt x="132" y="41"/>
                      </a:lnTo>
                      <a:lnTo>
                        <a:pt x="116" y="48"/>
                      </a:lnTo>
                      <a:lnTo>
                        <a:pt x="100" y="55"/>
                      </a:lnTo>
                      <a:lnTo>
                        <a:pt x="85" y="62"/>
                      </a:lnTo>
                      <a:lnTo>
                        <a:pt x="72" y="71"/>
                      </a:lnTo>
                      <a:lnTo>
                        <a:pt x="63" y="78"/>
                      </a:lnTo>
                      <a:lnTo>
                        <a:pt x="55" y="85"/>
                      </a:lnTo>
                      <a:lnTo>
                        <a:pt x="48" y="93"/>
                      </a:lnTo>
                      <a:lnTo>
                        <a:pt x="41" y="100"/>
                      </a:lnTo>
                      <a:lnTo>
                        <a:pt x="35" y="108"/>
                      </a:lnTo>
                      <a:lnTo>
                        <a:pt x="29" y="116"/>
                      </a:lnTo>
                      <a:lnTo>
                        <a:pt x="24" y="125"/>
                      </a:lnTo>
                      <a:lnTo>
                        <a:pt x="19" y="133"/>
                      </a:lnTo>
                      <a:lnTo>
                        <a:pt x="14" y="142"/>
                      </a:lnTo>
                      <a:lnTo>
                        <a:pt x="10" y="150"/>
                      </a:lnTo>
                      <a:lnTo>
                        <a:pt x="7" y="159"/>
                      </a:lnTo>
                      <a:lnTo>
                        <a:pt x="4" y="168"/>
                      </a:lnTo>
                      <a:lnTo>
                        <a:pt x="2" y="177"/>
                      </a:lnTo>
                      <a:lnTo>
                        <a:pt x="1" y="186"/>
                      </a:lnTo>
                      <a:lnTo>
                        <a:pt x="0" y="195"/>
                      </a:lnTo>
                      <a:lnTo>
                        <a:pt x="0" y="205"/>
                      </a:lnTo>
                      <a:lnTo>
                        <a:pt x="2" y="229"/>
                      </a:lnTo>
                      <a:lnTo>
                        <a:pt x="8" y="252"/>
                      </a:lnTo>
                      <a:lnTo>
                        <a:pt x="17" y="275"/>
                      </a:lnTo>
                      <a:lnTo>
                        <a:pt x="31" y="297"/>
                      </a:lnTo>
                      <a:lnTo>
                        <a:pt x="48" y="318"/>
                      </a:lnTo>
                      <a:lnTo>
                        <a:pt x="68" y="337"/>
                      </a:lnTo>
                      <a:lnTo>
                        <a:pt x="91" y="355"/>
                      </a:lnTo>
                      <a:lnTo>
                        <a:pt x="118" y="372"/>
                      </a:lnTo>
                      <a:lnTo>
                        <a:pt x="146" y="387"/>
                      </a:lnTo>
                      <a:lnTo>
                        <a:pt x="177" y="400"/>
                      </a:lnTo>
                      <a:lnTo>
                        <a:pt x="209" y="412"/>
                      </a:lnTo>
                      <a:lnTo>
                        <a:pt x="244" y="422"/>
                      </a:lnTo>
                      <a:lnTo>
                        <a:pt x="281" y="430"/>
                      </a:lnTo>
                      <a:lnTo>
                        <a:pt x="319" y="436"/>
                      </a:lnTo>
                      <a:lnTo>
                        <a:pt x="360" y="439"/>
                      </a:lnTo>
                      <a:lnTo>
                        <a:pt x="401" y="441"/>
                      </a:lnTo>
                      <a:lnTo>
                        <a:pt x="422" y="440"/>
                      </a:lnTo>
                      <a:lnTo>
                        <a:pt x="442" y="439"/>
                      </a:lnTo>
                      <a:lnTo>
                        <a:pt x="463" y="438"/>
                      </a:lnTo>
                      <a:lnTo>
                        <a:pt x="483" y="436"/>
                      </a:lnTo>
                      <a:lnTo>
                        <a:pt x="502" y="433"/>
                      </a:lnTo>
                      <a:lnTo>
                        <a:pt x="522" y="430"/>
                      </a:lnTo>
                      <a:lnTo>
                        <a:pt x="540" y="426"/>
                      </a:lnTo>
                      <a:lnTo>
                        <a:pt x="559" y="422"/>
                      </a:lnTo>
                      <a:lnTo>
                        <a:pt x="577" y="417"/>
                      </a:lnTo>
                      <a:lnTo>
                        <a:pt x="594" y="411"/>
                      </a:lnTo>
                      <a:lnTo>
                        <a:pt x="612" y="405"/>
                      </a:lnTo>
                      <a:lnTo>
                        <a:pt x="628" y="399"/>
                      </a:lnTo>
                      <a:lnTo>
                        <a:pt x="644" y="392"/>
                      </a:lnTo>
                      <a:lnTo>
                        <a:pt x="659" y="385"/>
                      </a:lnTo>
                      <a:lnTo>
                        <a:pt x="674" y="378"/>
                      </a:lnTo>
                      <a:lnTo>
                        <a:pt x="688" y="370"/>
                      </a:lnTo>
                      <a:lnTo>
                        <a:pt x="696" y="362"/>
                      </a:lnTo>
                      <a:lnTo>
                        <a:pt x="704" y="355"/>
                      </a:lnTo>
                      <a:lnTo>
                        <a:pt x="711" y="347"/>
                      </a:lnTo>
                      <a:lnTo>
                        <a:pt x="718" y="340"/>
                      </a:lnTo>
                      <a:lnTo>
                        <a:pt x="725" y="332"/>
                      </a:lnTo>
                      <a:lnTo>
                        <a:pt x="730" y="324"/>
                      </a:lnTo>
                      <a:lnTo>
                        <a:pt x="736" y="315"/>
                      </a:lnTo>
                      <a:lnTo>
                        <a:pt x="741" y="307"/>
                      </a:lnTo>
                      <a:lnTo>
                        <a:pt x="745" y="298"/>
                      </a:lnTo>
                      <a:lnTo>
                        <a:pt x="749" y="290"/>
                      </a:lnTo>
                      <a:lnTo>
                        <a:pt x="752" y="281"/>
                      </a:lnTo>
                      <a:lnTo>
                        <a:pt x="755" y="272"/>
                      </a:lnTo>
                      <a:lnTo>
                        <a:pt x="757" y="262"/>
                      </a:lnTo>
                      <a:lnTo>
                        <a:pt x="758" y="252"/>
                      </a:lnTo>
                      <a:lnTo>
                        <a:pt x="759" y="243"/>
                      </a:lnTo>
                      <a:lnTo>
                        <a:pt x="760" y="234"/>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34" name="Freeform 94"/>
                <p:cNvSpPr>
                  <a:spLocks/>
                </p:cNvSpPr>
                <p:nvPr/>
              </p:nvSpPr>
              <p:spPr bwMode="auto">
                <a:xfrm>
                  <a:off x="1838" y="2883"/>
                  <a:ext cx="66" cy="35"/>
                </a:xfrm>
                <a:custGeom>
                  <a:avLst/>
                  <a:gdLst>
                    <a:gd name="T0" fmla="*/ 0 w 729"/>
                    <a:gd name="T1" fmla="*/ 0 h 400"/>
                    <a:gd name="T2" fmla="*/ 0 w 729"/>
                    <a:gd name="T3" fmla="*/ 0 h 400"/>
                    <a:gd name="T4" fmla="*/ 0 w 729"/>
                    <a:gd name="T5" fmla="*/ 0 h 400"/>
                    <a:gd name="T6" fmla="*/ 0 w 729"/>
                    <a:gd name="T7" fmla="*/ 0 h 400"/>
                    <a:gd name="T8" fmla="*/ 0 w 729"/>
                    <a:gd name="T9" fmla="*/ 0 h 400"/>
                    <a:gd name="T10" fmla="*/ 0 w 729"/>
                    <a:gd name="T11" fmla="*/ 0 h 400"/>
                    <a:gd name="T12" fmla="*/ 0 w 729"/>
                    <a:gd name="T13" fmla="*/ 0 h 400"/>
                    <a:gd name="T14" fmla="*/ 0 w 729"/>
                    <a:gd name="T15" fmla="*/ 0 h 400"/>
                    <a:gd name="T16" fmla="*/ 0 w 729"/>
                    <a:gd name="T17" fmla="*/ 0 h 400"/>
                    <a:gd name="T18" fmla="*/ 0 w 729"/>
                    <a:gd name="T19" fmla="*/ 0 h 400"/>
                    <a:gd name="T20" fmla="*/ 0 w 729"/>
                    <a:gd name="T21" fmla="*/ 0 h 400"/>
                    <a:gd name="T22" fmla="*/ 0 w 729"/>
                    <a:gd name="T23" fmla="*/ 0 h 400"/>
                    <a:gd name="T24" fmla="*/ 0 w 729"/>
                    <a:gd name="T25" fmla="*/ 0 h 400"/>
                    <a:gd name="T26" fmla="*/ 0 w 729"/>
                    <a:gd name="T27" fmla="*/ 0 h 400"/>
                    <a:gd name="T28" fmla="*/ 0 w 729"/>
                    <a:gd name="T29" fmla="*/ 0 h 400"/>
                    <a:gd name="T30" fmla="*/ 0 w 729"/>
                    <a:gd name="T31" fmla="*/ 0 h 400"/>
                    <a:gd name="T32" fmla="*/ 0 w 729"/>
                    <a:gd name="T33" fmla="*/ 0 h 400"/>
                    <a:gd name="T34" fmla="*/ 0 w 729"/>
                    <a:gd name="T35" fmla="*/ 0 h 400"/>
                    <a:gd name="T36" fmla="*/ 0 w 729"/>
                    <a:gd name="T37" fmla="*/ 0 h 400"/>
                    <a:gd name="T38" fmla="*/ 0 w 729"/>
                    <a:gd name="T39" fmla="*/ 0 h 400"/>
                    <a:gd name="T40" fmla="*/ 0 w 729"/>
                    <a:gd name="T41" fmla="*/ 0 h 400"/>
                    <a:gd name="T42" fmla="*/ 0 w 729"/>
                    <a:gd name="T43" fmla="*/ 0 h 400"/>
                    <a:gd name="T44" fmla="*/ 0 w 729"/>
                    <a:gd name="T45" fmla="*/ 0 h 400"/>
                    <a:gd name="T46" fmla="*/ 0 w 729"/>
                    <a:gd name="T47" fmla="*/ 0 h 400"/>
                    <a:gd name="T48" fmla="*/ 0 w 729"/>
                    <a:gd name="T49" fmla="*/ 0 h 400"/>
                    <a:gd name="T50" fmla="*/ 0 w 729"/>
                    <a:gd name="T51" fmla="*/ 0 h 400"/>
                    <a:gd name="T52" fmla="*/ 0 w 729"/>
                    <a:gd name="T53" fmla="*/ 0 h 400"/>
                    <a:gd name="T54" fmla="*/ 0 w 729"/>
                    <a:gd name="T55" fmla="*/ 0 h 400"/>
                    <a:gd name="T56" fmla="*/ 0 w 729"/>
                    <a:gd name="T57" fmla="*/ 0 h 400"/>
                    <a:gd name="T58" fmla="*/ 0 w 729"/>
                    <a:gd name="T59" fmla="*/ 0 h 400"/>
                    <a:gd name="T60" fmla="*/ 0 w 729"/>
                    <a:gd name="T61" fmla="*/ 0 h 400"/>
                    <a:gd name="T62" fmla="*/ 0 w 729"/>
                    <a:gd name="T63" fmla="*/ 0 h 400"/>
                    <a:gd name="T64" fmla="*/ 0 w 729"/>
                    <a:gd name="T65" fmla="*/ 0 h 400"/>
                    <a:gd name="T66" fmla="*/ 0 w 729"/>
                    <a:gd name="T67" fmla="*/ 0 h 400"/>
                    <a:gd name="T68" fmla="*/ 0 w 729"/>
                    <a:gd name="T69" fmla="*/ 0 h 400"/>
                    <a:gd name="T70" fmla="*/ 0 w 729"/>
                    <a:gd name="T71" fmla="*/ 0 h 400"/>
                    <a:gd name="T72" fmla="*/ 0 w 729"/>
                    <a:gd name="T73" fmla="*/ 0 h 400"/>
                    <a:gd name="T74" fmla="*/ 0 w 729"/>
                    <a:gd name="T75" fmla="*/ 0 h 400"/>
                    <a:gd name="T76" fmla="*/ 0 w 729"/>
                    <a:gd name="T77" fmla="*/ 0 h 400"/>
                    <a:gd name="T78" fmla="*/ 0 w 729"/>
                    <a:gd name="T79" fmla="*/ 0 h 400"/>
                    <a:gd name="T80" fmla="*/ 0 w 729"/>
                    <a:gd name="T81" fmla="*/ 0 h 400"/>
                    <a:gd name="T82" fmla="*/ 0 w 729"/>
                    <a:gd name="T83" fmla="*/ 0 h 400"/>
                    <a:gd name="T84" fmla="*/ 0 w 729"/>
                    <a:gd name="T85" fmla="*/ 0 h 400"/>
                    <a:gd name="T86" fmla="*/ 0 w 729"/>
                    <a:gd name="T87" fmla="*/ 0 h 400"/>
                    <a:gd name="T88" fmla="*/ 0 w 729"/>
                    <a:gd name="T89" fmla="*/ 0 h 400"/>
                    <a:gd name="T90" fmla="*/ 0 w 729"/>
                    <a:gd name="T91" fmla="*/ 0 h 400"/>
                    <a:gd name="T92" fmla="*/ 0 w 729"/>
                    <a:gd name="T93" fmla="*/ 0 h 400"/>
                    <a:gd name="T94" fmla="*/ 0 w 729"/>
                    <a:gd name="T95" fmla="*/ 0 h 4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9"/>
                    <a:gd name="T145" fmla="*/ 0 h 400"/>
                    <a:gd name="T146" fmla="*/ 729 w 729"/>
                    <a:gd name="T147" fmla="*/ 400 h 4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9" h="400">
                      <a:moveTo>
                        <a:pt x="41" y="134"/>
                      </a:moveTo>
                      <a:lnTo>
                        <a:pt x="41" y="124"/>
                      </a:lnTo>
                      <a:lnTo>
                        <a:pt x="42" y="115"/>
                      </a:lnTo>
                      <a:lnTo>
                        <a:pt x="43" y="106"/>
                      </a:lnTo>
                      <a:lnTo>
                        <a:pt x="45" y="97"/>
                      </a:lnTo>
                      <a:lnTo>
                        <a:pt x="48" y="88"/>
                      </a:lnTo>
                      <a:lnTo>
                        <a:pt x="51" y="79"/>
                      </a:lnTo>
                      <a:lnTo>
                        <a:pt x="55" y="71"/>
                      </a:lnTo>
                      <a:lnTo>
                        <a:pt x="60" y="62"/>
                      </a:lnTo>
                      <a:lnTo>
                        <a:pt x="65" y="54"/>
                      </a:lnTo>
                      <a:lnTo>
                        <a:pt x="70" y="45"/>
                      </a:lnTo>
                      <a:lnTo>
                        <a:pt x="76" y="37"/>
                      </a:lnTo>
                      <a:lnTo>
                        <a:pt x="82" y="29"/>
                      </a:lnTo>
                      <a:lnTo>
                        <a:pt x="89" y="22"/>
                      </a:lnTo>
                      <a:lnTo>
                        <a:pt x="96" y="14"/>
                      </a:lnTo>
                      <a:lnTo>
                        <a:pt x="104" y="7"/>
                      </a:lnTo>
                      <a:lnTo>
                        <a:pt x="113" y="0"/>
                      </a:lnTo>
                      <a:lnTo>
                        <a:pt x="100" y="8"/>
                      </a:lnTo>
                      <a:lnTo>
                        <a:pt x="88" y="16"/>
                      </a:lnTo>
                      <a:lnTo>
                        <a:pt x="76" y="25"/>
                      </a:lnTo>
                      <a:lnTo>
                        <a:pt x="65" y="34"/>
                      </a:lnTo>
                      <a:lnTo>
                        <a:pt x="55" y="43"/>
                      </a:lnTo>
                      <a:lnTo>
                        <a:pt x="46" y="53"/>
                      </a:lnTo>
                      <a:lnTo>
                        <a:pt x="37" y="63"/>
                      </a:lnTo>
                      <a:lnTo>
                        <a:pt x="30" y="73"/>
                      </a:lnTo>
                      <a:lnTo>
                        <a:pt x="23" y="84"/>
                      </a:lnTo>
                      <a:lnTo>
                        <a:pt x="17" y="94"/>
                      </a:lnTo>
                      <a:lnTo>
                        <a:pt x="12" y="105"/>
                      </a:lnTo>
                      <a:lnTo>
                        <a:pt x="7" y="116"/>
                      </a:lnTo>
                      <a:lnTo>
                        <a:pt x="4" y="128"/>
                      </a:lnTo>
                      <a:lnTo>
                        <a:pt x="1" y="139"/>
                      </a:lnTo>
                      <a:lnTo>
                        <a:pt x="0" y="151"/>
                      </a:lnTo>
                      <a:lnTo>
                        <a:pt x="0" y="163"/>
                      </a:lnTo>
                      <a:lnTo>
                        <a:pt x="2" y="187"/>
                      </a:lnTo>
                      <a:lnTo>
                        <a:pt x="8" y="211"/>
                      </a:lnTo>
                      <a:lnTo>
                        <a:pt x="17" y="234"/>
                      </a:lnTo>
                      <a:lnTo>
                        <a:pt x="31" y="256"/>
                      </a:lnTo>
                      <a:lnTo>
                        <a:pt x="47" y="276"/>
                      </a:lnTo>
                      <a:lnTo>
                        <a:pt x="67" y="296"/>
                      </a:lnTo>
                      <a:lnTo>
                        <a:pt x="90" y="314"/>
                      </a:lnTo>
                      <a:lnTo>
                        <a:pt x="116" y="331"/>
                      </a:lnTo>
                      <a:lnTo>
                        <a:pt x="145" y="346"/>
                      </a:lnTo>
                      <a:lnTo>
                        <a:pt x="176" y="359"/>
                      </a:lnTo>
                      <a:lnTo>
                        <a:pt x="209" y="371"/>
                      </a:lnTo>
                      <a:lnTo>
                        <a:pt x="244" y="381"/>
                      </a:lnTo>
                      <a:lnTo>
                        <a:pt x="280" y="389"/>
                      </a:lnTo>
                      <a:lnTo>
                        <a:pt x="318" y="395"/>
                      </a:lnTo>
                      <a:lnTo>
                        <a:pt x="358" y="398"/>
                      </a:lnTo>
                      <a:lnTo>
                        <a:pt x="400" y="400"/>
                      </a:lnTo>
                      <a:lnTo>
                        <a:pt x="425" y="399"/>
                      </a:lnTo>
                      <a:lnTo>
                        <a:pt x="450" y="398"/>
                      </a:lnTo>
                      <a:lnTo>
                        <a:pt x="474" y="395"/>
                      </a:lnTo>
                      <a:lnTo>
                        <a:pt x="498" y="392"/>
                      </a:lnTo>
                      <a:lnTo>
                        <a:pt x="522" y="388"/>
                      </a:lnTo>
                      <a:lnTo>
                        <a:pt x="545" y="384"/>
                      </a:lnTo>
                      <a:lnTo>
                        <a:pt x="567" y="378"/>
                      </a:lnTo>
                      <a:lnTo>
                        <a:pt x="588" y="372"/>
                      </a:lnTo>
                      <a:lnTo>
                        <a:pt x="608" y="365"/>
                      </a:lnTo>
                      <a:lnTo>
                        <a:pt x="628" y="357"/>
                      </a:lnTo>
                      <a:lnTo>
                        <a:pt x="647" y="349"/>
                      </a:lnTo>
                      <a:lnTo>
                        <a:pt x="666" y="340"/>
                      </a:lnTo>
                      <a:lnTo>
                        <a:pt x="683" y="330"/>
                      </a:lnTo>
                      <a:lnTo>
                        <a:pt x="699" y="320"/>
                      </a:lnTo>
                      <a:lnTo>
                        <a:pt x="714" y="310"/>
                      </a:lnTo>
                      <a:lnTo>
                        <a:pt x="729" y="299"/>
                      </a:lnTo>
                      <a:lnTo>
                        <a:pt x="715" y="307"/>
                      </a:lnTo>
                      <a:lnTo>
                        <a:pt x="700" y="314"/>
                      </a:lnTo>
                      <a:lnTo>
                        <a:pt x="685" y="321"/>
                      </a:lnTo>
                      <a:lnTo>
                        <a:pt x="669" y="328"/>
                      </a:lnTo>
                      <a:lnTo>
                        <a:pt x="653" y="334"/>
                      </a:lnTo>
                      <a:lnTo>
                        <a:pt x="635" y="340"/>
                      </a:lnTo>
                      <a:lnTo>
                        <a:pt x="618" y="346"/>
                      </a:lnTo>
                      <a:lnTo>
                        <a:pt x="600" y="351"/>
                      </a:lnTo>
                      <a:lnTo>
                        <a:pt x="581" y="355"/>
                      </a:lnTo>
                      <a:lnTo>
                        <a:pt x="563" y="359"/>
                      </a:lnTo>
                      <a:lnTo>
                        <a:pt x="543" y="362"/>
                      </a:lnTo>
                      <a:lnTo>
                        <a:pt x="524" y="365"/>
                      </a:lnTo>
                      <a:lnTo>
                        <a:pt x="504" y="367"/>
                      </a:lnTo>
                      <a:lnTo>
                        <a:pt x="483" y="368"/>
                      </a:lnTo>
                      <a:lnTo>
                        <a:pt x="463" y="369"/>
                      </a:lnTo>
                      <a:lnTo>
                        <a:pt x="442" y="370"/>
                      </a:lnTo>
                      <a:lnTo>
                        <a:pt x="401" y="368"/>
                      </a:lnTo>
                      <a:lnTo>
                        <a:pt x="360" y="365"/>
                      </a:lnTo>
                      <a:lnTo>
                        <a:pt x="322" y="359"/>
                      </a:lnTo>
                      <a:lnTo>
                        <a:pt x="285" y="351"/>
                      </a:lnTo>
                      <a:lnTo>
                        <a:pt x="250" y="341"/>
                      </a:lnTo>
                      <a:lnTo>
                        <a:pt x="218" y="329"/>
                      </a:lnTo>
                      <a:lnTo>
                        <a:pt x="187" y="316"/>
                      </a:lnTo>
                      <a:lnTo>
                        <a:pt x="159" y="301"/>
                      </a:lnTo>
                      <a:lnTo>
                        <a:pt x="132" y="284"/>
                      </a:lnTo>
                      <a:lnTo>
                        <a:pt x="109" y="266"/>
                      </a:lnTo>
                      <a:lnTo>
                        <a:pt x="89" y="247"/>
                      </a:lnTo>
                      <a:lnTo>
                        <a:pt x="72" y="226"/>
                      </a:lnTo>
                      <a:lnTo>
                        <a:pt x="58" y="204"/>
                      </a:lnTo>
                      <a:lnTo>
                        <a:pt x="49" y="181"/>
                      </a:lnTo>
                      <a:lnTo>
                        <a:pt x="43" y="158"/>
                      </a:lnTo>
                      <a:lnTo>
                        <a:pt x="41" y="134"/>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35" name="Freeform 95"/>
                <p:cNvSpPr>
                  <a:spLocks/>
                </p:cNvSpPr>
                <p:nvPr/>
              </p:nvSpPr>
              <p:spPr bwMode="auto">
                <a:xfrm>
                  <a:off x="1762" y="3045"/>
                  <a:ext cx="64" cy="45"/>
                </a:xfrm>
                <a:custGeom>
                  <a:avLst/>
                  <a:gdLst>
                    <a:gd name="T0" fmla="*/ 0 w 709"/>
                    <a:gd name="T1" fmla="*/ 0 h 468"/>
                    <a:gd name="T2" fmla="*/ 0 w 709"/>
                    <a:gd name="T3" fmla="*/ 0 h 468"/>
                    <a:gd name="T4" fmla="*/ 0 w 709"/>
                    <a:gd name="T5" fmla="*/ 0 h 468"/>
                    <a:gd name="T6" fmla="*/ 0 w 709"/>
                    <a:gd name="T7" fmla="*/ 0 h 468"/>
                    <a:gd name="T8" fmla="*/ 0 w 709"/>
                    <a:gd name="T9" fmla="*/ 0 h 468"/>
                    <a:gd name="T10" fmla="*/ 0 w 709"/>
                    <a:gd name="T11" fmla="*/ 0 h 468"/>
                    <a:gd name="T12" fmla="*/ 0 w 709"/>
                    <a:gd name="T13" fmla="*/ 0 h 468"/>
                    <a:gd name="T14" fmla="*/ 0 w 709"/>
                    <a:gd name="T15" fmla="*/ 0 h 468"/>
                    <a:gd name="T16" fmla="*/ 0 w 709"/>
                    <a:gd name="T17" fmla="*/ 0 h 468"/>
                    <a:gd name="T18" fmla="*/ 0 w 709"/>
                    <a:gd name="T19" fmla="*/ 0 h 468"/>
                    <a:gd name="T20" fmla="*/ 0 w 709"/>
                    <a:gd name="T21" fmla="*/ 0 h 468"/>
                    <a:gd name="T22" fmla="*/ 0 w 709"/>
                    <a:gd name="T23" fmla="*/ 0 h 468"/>
                    <a:gd name="T24" fmla="*/ 0 w 709"/>
                    <a:gd name="T25" fmla="*/ 0 h 468"/>
                    <a:gd name="T26" fmla="*/ 0 w 709"/>
                    <a:gd name="T27" fmla="*/ 0 h 468"/>
                    <a:gd name="T28" fmla="*/ 0 w 709"/>
                    <a:gd name="T29" fmla="*/ 0 h 468"/>
                    <a:gd name="T30" fmla="*/ 0 w 709"/>
                    <a:gd name="T31" fmla="*/ 0 h 468"/>
                    <a:gd name="T32" fmla="*/ 0 w 709"/>
                    <a:gd name="T33" fmla="*/ 0 h 468"/>
                    <a:gd name="T34" fmla="*/ 0 w 709"/>
                    <a:gd name="T35" fmla="*/ 0 h 468"/>
                    <a:gd name="T36" fmla="*/ 0 w 709"/>
                    <a:gd name="T37" fmla="*/ 0 h 468"/>
                    <a:gd name="T38" fmla="*/ 0 w 709"/>
                    <a:gd name="T39" fmla="*/ 0 h 468"/>
                    <a:gd name="T40" fmla="*/ 0 w 709"/>
                    <a:gd name="T41" fmla="*/ 0 h 468"/>
                    <a:gd name="T42" fmla="*/ 0 w 709"/>
                    <a:gd name="T43" fmla="*/ 0 h 468"/>
                    <a:gd name="T44" fmla="*/ 0 w 709"/>
                    <a:gd name="T45" fmla="*/ 0 h 468"/>
                    <a:gd name="T46" fmla="*/ 0 w 709"/>
                    <a:gd name="T47" fmla="*/ 0 h 468"/>
                    <a:gd name="T48" fmla="*/ 0 w 709"/>
                    <a:gd name="T49" fmla="*/ 0 h 468"/>
                    <a:gd name="T50" fmla="*/ 0 w 709"/>
                    <a:gd name="T51" fmla="*/ 0 h 468"/>
                    <a:gd name="T52" fmla="*/ 0 w 709"/>
                    <a:gd name="T53" fmla="*/ 0 h 468"/>
                    <a:gd name="T54" fmla="*/ 0 w 709"/>
                    <a:gd name="T55" fmla="*/ 0 h 468"/>
                    <a:gd name="T56" fmla="*/ 0 w 709"/>
                    <a:gd name="T57" fmla="*/ 0 h 468"/>
                    <a:gd name="T58" fmla="*/ 0 w 709"/>
                    <a:gd name="T59" fmla="*/ 0 h 468"/>
                    <a:gd name="T60" fmla="*/ 0 w 709"/>
                    <a:gd name="T61" fmla="*/ 0 h 468"/>
                    <a:gd name="T62" fmla="*/ 0 w 709"/>
                    <a:gd name="T63" fmla="*/ 0 h 468"/>
                    <a:gd name="T64" fmla="*/ 0 w 709"/>
                    <a:gd name="T65" fmla="*/ 0 h 468"/>
                    <a:gd name="T66" fmla="*/ 0 w 709"/>
                    <a:gd name="T67" fmla="*/ 0 h 468"/>
                    <a:gd name="T68" fmla="*/ 0 w 709"/>
                    <a:gd name="T69" fmla="*/ 0 h 468"/>
                    <a:gd name="T70" fmla="*/ 0 w 709"/>
                    <a:gd name="T71" fmla="*/ 0 h 468"/>
                    <a:gd name="T72" fmla="*/ 0 w 709"/>
                    <a:gd name="T73" fmla="*/ 0 h 468"/>
                    <a:gd name="T74" fmla="*/ 0 w 709"/>
                    <a:gd name="T75" fmla="*/ 0 h 468"/>
                    <a:gd name="T76" fmla="*/ 0 w 709"/>
                    <a:gd name="T77" fmla="*/ 0 h 468"/>
                    <a:gd name="T78" fmla="*/ 0 w 709"/>
                    <a:gd name="T79" fmla="*/ 0 h 4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9"/>
                    <a:gd name="T121" fmla="*/ 0 h 468"/>
                    <a:gd name="T122" fmla="*/ 709 w 709"/>
                    <a:gd name="T123" fmla="*/ 468 h 46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9" h="468">
                      <a:moveTo>
                        <a:pt x="557" y="25"/>
                      </a:moveTo>
                      <a:lnTo>
                        <a:pt x="547" y="22"/>
                      </a:lnTo>
                      <a:lnTo>
                        <a:pt x="537" y="19"/>
                      </a:lnTo>
                      <a:lnTo>
                        <a:pt x="527" y="16"/>
                      </a:lnTo>
                      <a:lnTo>
                        <a:pt x="517" y="14"/>
                      </a:lnTo>
                      <a:lnTo>
                        <a:pt x="507" y="12"/>
                      </a:lnTo>
                      <a:lnTo>
                        <a:pt x="496" y="10"/>
                      </a:lnTo>
                      <a:lnTo>
                        <a:pt x="486" y="8"/>
                      </a:lnTo>
                      <a:lnTo>
                        <a:pt x="475" y="6"/>
                      </a:lnTo>
                      <a:lnTo>
                        <a:pt x="463" y="5"/>
                      </a:lnTo>
                      <a:lnTo>
                        <a:pt x="452" y="3"/>
                      </a:lnTo>
                      <a:lnTo>
                        <a:pt x="441" y="2"/>
                      </a:lnTo>
                      <a:lnTo>
                        <a:pt x="430" y="1"/>
                      </a:lnTo>
                      <a:lnTo>
                        <a:pt x="419" y="0"/>
                      </a:lnTo>
                      <a:lnTo>
                        <a:pt x="408" y="0"/>
                      </a:lnTo>
                      <a:lnTo>
                        <a:pt x="396" y="0"/>
                      </a:lnTo>
                      <a:lnTo>
                        <a:pt x="385" y="0"/>
                      </a:lnTo>
                      <a:lnTo>
                        <a:pt x="345" y="1"/>
                      </a:lnTo>
                      <a:lnTo>
                        <a:pt x="307" y="4"/>
                      </a:lnTo>
                      <a:lnTo>
                        <a:pt x="270" y="10"/>
                      </a:lnTo>
                      <a:lnTo>
                        <a:pt x="235" y="18"/>
                      </a:lnTo>
                      <a:lnTo>
                        <a:pt x="200" y="28"/>
                      </a:lnTo>
                      <a:lnTo>
                        <a:pt x="168" y="39"/>
                      </a:lnTo>
                      <a:lnTo>
                        <a:pt x="139" y="53"/>
                      </a:lnTo>
                      <a:lnTo>
                        <a:pt x="112" y="68"/>
                      </a:lnTo>
                      <a:lnTo>
                        <a:pt x="87" y="84"/>
                      </a:lnTo>
                      <a:lnTo>
                        <a:pt x="65" y="102"/>
                      </a:lnTo>
                      <a:lnTo>
                        <a:pt x="46" y="121"/>
                      </a:lnTo>
                      <a:lnTo>
                        <a:pt x="30" y="142"/>
                      </a:lnTo>
                      <a:lnTo>
                        <a:pt x="17" y="163"/>
                      </a:lnTo>
                      <a:lnTo>
                        <a:pt x="7" y="185"/>
                      </a:lnTo>
                      <a:lnTo>
                        <a:pt x="1" y="209"/>
                      </a:lnTo>
                      <a:lnTo>
                        <a:pt x="0" y="234"/>
                      </a:lnTo>
                      <a:lnTo>
                        <a:pt x="1" y="257"/>
                      </a:lnTo>
                      <a:lnTo>
                        <a:pt x="7" y="281"/>
                      </a:lnTo>
                      <a:lnTo>
                        <a:pt x="17" y="303"/>
                      </a:lnTo>
                      <a:lnTo>
                        <a:pt x="30" y="324"/>
                      </a:lnTo>
                      <a:lnTo>
                        <a:pt x="46" y="345"/>
                      </a:lnTo>
                      <a:lnTo>
                        <a:pt x="65" y="364"/>
                      </a:lnTo>
                      <a:lnTo>
                        <a:pt x="87" y="382"/>
                      </a:lnTo>
                      <a:lnTo>
                        <a:pt x="112" y="399"/>
                      </a:lnTo>
                      <a:lnTo>
                        <a:pt x="139" y="414"/>
                      </a:lnTo>
                      <a:lnTo>
                        <a:pt x="168" y="427"/>
                      </a:lnTo>
                      <a:lnTo>
                        <a:pt x="200" y="439"/>
                      </a:lnTo>
                      <a:lnTo>
                        <a:pt x="235" y="449"/>
                      </a:lnTo>
                      <a:lnTo>
                        <a:pt x="270" y="457"/>
                      </a:lnTo>
                      <a:lnTo>
                        <a:pt x="307" y="463"/>
                      </a:lnTo>
                      <a:lnTo>
                        <a:pt x="345" y="466"/>
                      </a:lnTo>
                      <a:lnTo>
                        <a:pt x="385" y="468"/>
                      </a:lnTo>
                      <a:lnTo>
                        <a:pt x="410" y="467"/>
                      </a:lnTo>
                      <a:lnTo>
                        <a:pt x="435" y="466"/>
                      </a:lnTo>
                      <a:lnTo>
                        <a:pt x="459" y="463"/>
                      </a:lnTo>
                      <a:lnTo>
                        <a:pt x="484" y="460"/>
                      </a:lnTo>
                      <a:lnTo>
                        <a:pt x="507" y="456"/>
                      </a:lnTo>
                      <a:lnTo>
                        <a:pt x="530" y="450"/>
                      </a:lnTo>
                      <a:lnTo>
                        <a:pt x="551" y="444"/>
                      </a:lnTo>
                      <a:lnTo>
                        <a:pt x="573" y="438"/>
                      </a:lnTo>
                      <a:lnTo>
                        <a:pt x="593" y="430"/>
                      </a:lnTo>
                      <a:lnTo>
                        <a:pt x="612" y="422"/>
                      </a:lnTo>
                      <a:lnTo>
                        <a:pt x="631" y="413"/>
                      </a:lnTo>
                      <a:lnTo>
                        <a:pt x="648" y="403"/>
                      </a:lnTo>
                      <a:lnTo>
                        <a:pt x="665" y="393"/>
                      </a:lnTo>
                      <a:lnTo>
                        <a:pt x="681" y="382"/>
                      </a:lnTo>
                      <a:lnTo>
                        <a:pt x="695" y="371"/>
                      </a:lnTo>
                      <a:lnTo>
                        <a:pt x="709" y="359"/>
                      </a:lnTo>
                      <a:lnTo>
                        <a:pt x="699" y="337"/>
                      </a:lnTo>
                      <a:lnTo>
                        <a:pt x="689" y="316"/>
                      </a:lnTo>
                      <a:lnTo>
                        <a:pt x="679" y="295"/>
                      </a:lnTo>
                      <a:lnTo>
                        <a:pt x="669" y="274"/>
                      </a:lnTo>
                      <a:lnTo>
                        <a:pt x="659" y="253"/>
                      </a:lnTo>
                      <a:lnTo>
                        <a:pt x="650" y="232"/>
                      </a:lnTo>
                      <a:lnTo>
                        <a:pt x="640" y="210"/>
                      </a:lnTo>
                      <a:lnTo>
                        <a:pt x="631" y="189"/>
                      </a:lnTo>
                      <a:lnTo>
                        <a:pt x="621" y="168"/>
                      </a:lnTo>
                      <a:lnTo>
                        <a:pt x="612" y="147"/>
                      </a:lnTo>
                      <a:lnTo>
                        <a:pt x="602" y="127"/>
                      </a:lnTo>
                      <a:lnTo>
                        <a:pt x="593" y="106"/>
                      </a:lnTo>
                      <a:lnTo>
                        <a:pt x="584" y="86"/>
                      </a:lnTo>
                      <a:lnTo>
                        <a:pt x="575" y="65"/>
                      </a:lnTo>
                      <a:lnTo>
                        <a:pt x="566" y="45"/>
                      </a:lnTo>
                      <a:lnTo>
                        <a:pt x="557" y="25"/>
                      </a:lnTo>
                      <a:close/>
                    </a:path>
                  </a:pathLst>
                </a:custGeom>
                <a:solidFill>
                  <a:srgbClr val="304265"/>
                </a:solidFill>
                <a:ln w="9525">
                  <a:noFill/>
                  <a:round/>
                  <a:headEnd/>
                  <a:tailEnd/>
                </a:ln>
              </p:spPr>
              <p:txBody>
                <a:bodyPr/>
                <a:lstStyle/>
                <a:p>
                  <a:pPr algn="ctr">
                    <a:defRPr/>
                  </a:pPr>
                  <a:endParaRPr lang="fr-FR" sz="1400">
                    <a:latin typeface="+mn-lt"/>
                    <a:cs typeface="Arial" pitchFamily="34" charset="0"/>
                  </a:endParaRPr>
                </a:p>
              </p:txBody>
            </p:sp>
            <p:sp>
              <p:nvSpPr>
                <p:cNvPr id="236" name="Freeform 96"/>
                <p:cNvSpPr>
                  <a:spLocks/>
                </p:cNvSpPr>
                <p:nvPr/>
              </p:nvSpPr>
              <p:spPr bwMode="auto">
                <a:xfrm>
                  <a:off x="1812" y="3049"/>
                  <a:ext cx="21" cy="31"/>
                </a:xfrm>
                <a:custGeom>
                  <a:avLst/>
                  <a:gdLst>
                    <a:gd name="T0" fmla="*/ 0 w 214"/>
                    <a:gd name="T1" fmla="*/ 0 h 334"/>
                    <a:gd name="T2" fmla="*/ 0 w 214"/>
                    <a:gd name="T3" fmla="*/ 0 h 334"/>
                    <a:gd name="T4" fmla="*/ 0 w 214"/>
                    <a:gd name="T5" fmla="*/ 0 h 334"/>
                    <a:gd name="T6" fmla="*/ 0 w 214"/>
                    <a:gd name="T7" fmla="*/ 0 h 334"/>
                    <a:gd name="T8" fmla="*/ 0 w 214"/>
                    <a:gd name="T9" fmla="*/ 0 h 334"/>
                    <a:gd name="T10" fmla="*/ 0 w 214"/>
                    <a:gd name="T11" fmla="*/ 0 h 334"/>
                    <a:gd name="T12" fmla="*/ 0 w 214"/>
                    <a:gd name="T13" fmla="*/ 0 h 334"/>
                    <a:gd name="T14" fmla="*/ 0 w 214"/>
                    <a:gd name="T15" fmla="*/ 0 h 334"/>
                    <a:gd name="T16" fmla="*/ 0 w 214"/>
                    <a:gd name="T17" fmla="*/ 0 h 334"/>
                    <a:gd name="T18" fmla="*/ 0 w 214"/>
                    <a:gd name="T19" fmla="*/ 0 h 334"/>
                    <a:gd name="T20" fmla="*/ 0 w 214"/>
                    <a:gd name="T21" fmla="*/ 0 h 334"/>
                    <a:gd name="T22" fmla="*/ 0 w 214"/>
                    <a:gd name="T23" fmla="*/ 0 h 334"/>
                    <a:gd name="T24" fmla="*/ 0 w 214"/>
                    <a:gd name="T25" fmla="*/ 0 h 334"/>
                    <a:gd name="T26" fmla="*/ 0 w 214"/>
                    <a:gd name="T27" fmla="*/ 0 h 334"/>
                    <a:gd name="T28" fmla="*/ 0 w 214"/>
                    <a:gd name="T29" fmla="*/ 0 h 334"/>
                    <a:gd name="T30" fmla="*/ 0 w 214"/>
                    <a:gd name="T31" fmla="*/ 0 h 334"/>
                    <a:gd name="T32" fmla="*/ 0 w 214"/>
                    <a:gd name="T33" fmla="*/ 0 h 334"/>
                    <a:gd name="T34" fmla="*/ 0 w 214"/>
                    <a:gd name="T35" fmla="*/ 0 h 334"/>
                    <a:gd name="T36" fmla="*/ 0 w 214"/>
                    <a:gd name="T37" fmla="*/ 0 h 334"/>
                    <a:gd name="T38" fmla="*/ 0 w 214"/>
                    <a:gd name="T39" fmla="*/ 0 h 334"/>
                    <a:gd name="T40" fmla="*/ 0 w 214"/>
                    <a:gd name="T41" fmla="*/ 0 h 334"/>
                    <a:gd name="T42" fmla="*/ 0 w 214"/>
                    <a:gd name="T43" fmla="*/ 0 h 334"/>
                    <a:gd name="T44" fmla="*/ 0 w 214"/>
                    <a:gd name="T45" fmla="*/ 0 h 334"/>
                    <a:gd name="T46" fmla="*/ 0 w 214"/>
                    <a:gd name="T47" fmla="*/ 0 h 334"/>
                    <a:gd name="T48" fmla="*/ 0 w 214"/>
                    <a:gd name="T49" fmla="*/ 0 h 334"/>
                    <a:gd name="T50" fmla="*/ 0 w 214"/>
                    <a:gd name="T51" fmla="*/ 0 h 334"/>
                    <a:gd name="T52" fmla="*/ 0 w 214"/>
                    <a:gd name="T53" fmla="*/ 0 h 334"/>
                    <a:gd name="T54" fmla="*/ 0 w 214"/>
                    <a:gd name="T55" fmla="*/ 0 h 334"/>
                    <a:gd name="T56" fmla="*/ 0 w 214"/>
                    <a:gd name="T57" fmla="*/ 0 h 334"/>
                    <a:gd name="T58" fmla="*/ 0 w 214"/>
                    <a:gd name="T59" fmla="*/ 0 h 334"/>
                    <a:gd name="T60" fmla="*/ 0 w 214"/>
                    <a:gd name="T61" fmla="*/ 0 h 334"/>
                    <a:gd name="T62" fmla="*/ 0 w 214"/>
                    <a:gd name="T63" fmla="*/ 0 h 334"/>
                    <a:gd name="T64" fmla="*/ 0 w 214"/>
                    <a:gd name="T65" fmla="*/ 0 h 334"/>
                    <a:gd name="T66" fmla="*/ 0 w 214"/>
                    <a:gd name="T67" fmla="*/ 0 h 334"/>
                    <a:gd name="T68" fmla="*/ 0 w 214"/>
                    <a:gd name="T69" fmla="*/ 0 h 334"/>
                    <a:gd name="T70" fmla="*/ 0 w 214"/>
                    <a:gd name="T71" fmla="*/ 0 h 334"/>
                    <a:gd name="T72" fmla="*/ 0 w 214"/>
                    <a:gd name="T73" fmla="*/ 0 h 334"/>
                    <a:gd name="T74" fmla="*/ 0 w 214"/>
                    <a:gd name="T75" fmla="*/ 0 h 334"/>
                    <a:gd name="T76" fmla="*/ 0 w 214"/>
                    <a:gd name="T77" fmla="*/ 0 h 334"/>
                    <a:gd name="T78" fmla="*/ 0 w 214"/>
                    <a:gd name="T79" fmla="*/ 0 h 334"/>
                    <a:gd name="T80" fmla="*/ 0 w 214"/>
                    <a:gd name="T81" fmla="*/ 0 h 334"/>
                    <a:gd name="T82" fmla="*/ 0 w 214"/>
                    <a:gd name="T83" fmla="*/ 0 h 334"/>
                    <a:gd name="T84" fmla="*/ 0 w 214"/>
                    <a:gd name="T85" fmla="*/ 0 h 334"/>
                    <a:gd name="T86" fmla="*/ 0 w 214"/>
                    <a:gd name="T87" fmla="*/ 0 h 334"/>
                    <a:gd name="T88" fmla="*/ 0 w 214"/>
                    <a:gd name="T89" fmla="*/ 0 h 334"/>
                    <a:gd name="T90" fmla="*/ 0 w 214"/>
                    <a:gd name="T91" fmla="*/ 0 h 334"/>
                    <a:gd name="T92" fmla="*/ 0 w 214"/>
                    <a:gd name="T93" fmla="*/ 0 h 334"/>
                    <a:gd name="T94" fmla="*/ 0 w 214"/>
                    <a:gd name="T95" fmla="*/ 0 h 334"/>
                    <a:gd name="T96" fmla="*/ 0 w 214"/>
                    <a:gd name="T97" fmla="*/ 0 h 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4"/>
                    <a:gd name="T148" fmla="*/ 0 h 334"/>
                    <a:gd name="T149" fmla="*/ 214 w 214"/>
                    <a:gd name="T150" fmla="*/ 334 h 3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4" h="334">
                      <a:moveTo>
                        <a:pt x="214" y="209"/>
                      </a:moveTo>
                      <a:lnTo>
                        <a:pt x="212" y="192"/>
                      </a:lnTo>
                      <a:lnTo>
                        <a:pt x="210" y="174"/>
                      </a:lnTo>
                      <a:lnTo>
                        <a:pt x="205" y="158"/>
                      </a:lnTo>
                      <a:lnTo>
                        <a:pt x="198" y="142"/>
                      </a:lnTo>
                      <a:lnTo>
                        <a:pt x="189" y="127"/>
                      </a:lnTo>
                      <a:lnTo>
                        <a:pt x="179" y="112"/>
                      </a:lnTo>
                      <a:lnTo>
                        <a:pt x="168" y="97"/>
                      </a:lnTo>
                      <a:lnTo>
                        <a:pt x="153" y="84"/>
                      </a:lnTo>
                      <a:lnTo>
                        <a:pt x="138" y="70"/>
                      </a:lnTo>
                      <a:lnTo>
                        <a:pt x="122" y="58"/>
                      </a:lnTo>
                      <a:lnTo>
                        <a:pt x="105" y="46"/>
                      </a:lnTo>
                      <a:lnTo>
                        <a:pt x="86" y="35"/>
                      </a:lnTo>
                      <a:lnTo>
                        <a:pt x="66" y="25"/>
                      </a:lnTo>
                      <a:lnTo>
                        <a:pt x="45" y="16"/>
                      </a:lnTo>
                      <a:lnTo>
                        <a:pt x="23" y="7"/>
                      </a:lnTo>
                      <a:lnTo>
                        <a:pt x="0" y="0"/>
                      </a:lnTo>
                      <a:lnTo>
                        <a:pt x="9" y="20"/>
                      </a:lnTo>
                      <a:lnTo>
                        <a:pt x="18" y="40"/>
                      </a:lnTo>
                      <a:lnTo>
                        <a:pt x="27" y="61"/>
                      </a:lnTo>
                      <a:lnTo>
                        <a:pt x="36" y="81"/>
                      </a:lnTo>
                      <a:lnTo>
                        <a:pt x="45" y="102"/>
                      </a:lnTo>
                      <a:lnTo>
                        <a:pt x="55" y="122"/>
                      </a:lnTo>
                      <a:lnTo>
                        <a:pt x="64" y="143"/>
                      </a:lnTo>
                      <a:lnTo>
                        <a:pt x="74" y="164"/>
                      </a:lnTo>
                      <a:lnTo>
                        <a:pt x="83" y="185"/>
                      </a:lnTo>
                      <a:lnTo>
                        <a:pt x="93" y="207"/>
                      </a:lnTo>
                      <a:lnTo>
                        <a:pt x="102" y="228"/>
                      </a:lnTo>
                      <a:lnTo>
                        <a:pt x="112" y="249"/>
                      </a:lnTo>
                      <a:lnTo>
                        <a:pt x="122" y="270"/>
                      </a:lnTo>
                      <a:lnTo>
                        <a:pt x="132" y="291"/>
                      </a:lnTo>
                      <a:lnTo>
                        <a:pt x="142" y="312"/>
                      </a:lnTo>
                      <a:lnTo>
                        <a:pt x="152" y="334"/>
                      </a:lnTo>
                      <a:lnTo>
                        <a:pt x="158" y="327"/>
                      </a:lnTo>
                      <a:lnTo>
                        <a:pt x="166" y="320"/>
                      </a:lnTo>
                      <a:lnTo>
                        <a:pt x="172" y="313"/>
                      </a:lnTo>
                      <a:lnTo>
                        <a:pt x="178" y="305"/>
                      </a:lnTo>
                      <a:lnTo>
                        <a:pt x="183" y="298"/>
                      </a:lnTo>
                      <a:lnTo>
                        <a:pt x="189" y="290"/>
                      </a:lnTo>
                      <a:lnTo>
                        <a:pt x="193" y="283"/>
                      </a:lnTo>
                      <a:lnTo>
                        <a:pt x="197" y="275"/>
                      </a:lnTo>
                      <a:lnTo>
                        <a:pt x="201" y="267"/>
                      </a:lnTo>
                      <a:lnTo>
                        <a:pt x="204" y="259"/>
                      </a:lnTo>
                      <a:lnTo>
                        <a:pt x="207" y="251"/>
                      </a:lnTo>
                      <a:lnTo>
                        <a:pt x="209" y="242"/>
                      </a:lnTo>
                      <a:lnTo>
                        <a:pt x="211" y="234"/>
                      </a:lnTo>
                      <a:lnTo>
                        <a:pt x="212" y="226"/>
                      </a:lnTo>
                      <a:lnTo>
                        <a:pt x="213" y="217"/>
                      </a:lnTo>
                      <a:lnTo>
                        <a:pt x="214" y="209"/>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37" name="Freeform 97"/>
                <p:cNvSpPr>
                  <a:spLocks/>
                </p:cNvSpPr>
                <p:nvPr/>
              </p:nvSpPr>
              <p:spPr bwMode="auto">
                <a:xfrm>
                  <a:off x="1753" y="3056"/>
                  <a:ext cx="71" cy="33"/>
                </a:xfrm>
                <a:custGeom>
                  <a:avLst/>
                  <a:gdLst>
                    <a:gd name="T0" fmla="*/ 0 w 781"/>
                    <a:gd name="T1" fmla="*/ 0 h 354"/>
                    <a:gd name="T2" fmla="*/ 0 w 781"/>
                    <a:gd name="T3" fmla="*/ 0 h 354"/>
                    <a:gd name="T4" fmla="*/ 0 w 781"/>
                    <a:gd name="T5" fmla="*/ 0 h 354"/>
                    <a:gd name="T6" fmla="*/ 0 w 781"/>
                    <a:gd name="T7" fmla="*/ 0 h 354"/>
                    <a:gd name="T8" fmla="*/ 0 w 781"/>
                    <a:gd name="T9" fmla="*/ 0 h 354"/>
                    <a:gd name="T10" fmla="*/ 0 w 781"/>
                    <a:gd name="T11" fmla="*/ 0 h 354"/>
                    <a:gd name="T12" fmla="*/ 0 w 781"/>
                    <a:gd name="T13" fmla="*/ 0 h 354"/>
                    <a:gd name="T14" fmla="*/ 0 w 781"/>
                    <a:gd name="T15" fmla="*/ 0 h 354"/>
                    <a:gd name="T16" fmla="*/ 0 w 781"/>
                    <a:gd name="T17" fmla="*/ 0 h 354"/>
                    <a:gd name="T18" fmla="*/ 0 w 781"/>
                    <a:gd name="T19" fmla="*/ 0 h 354"/>
                    <a:gd name="T20" fmla="*/ 0 w 781"/>
                    <a:gd name="T21" fmla="*/ 0 h 354"/>
                    <a:gd name="T22" fmla="*/ 0 w 781"/>
                    <a:gd name="T23" fmla="*/ 0 h 354"/>
                    <a:gd name="T24" fmla="*/ 0 w 781"/>
                    <a:gd name="T25" fmla="*/ 0 h 354"/>
                    <a:gd name="T26" fmla="*/ 0 w 781"/>
                    <a:gd name="T27" fmla="*/ 0 h 354"/>
                    <a:gd name="T28" fmla="*/ 0 w 781"/>
                    <a:gd name="T29" fmla="*/ 0 h 354"/>
                    <a:gd name="T30" fmla="*/ 0 w 781"/>
                    <a:gd name="T31" fmla="*/ 0 h 354"/>
                    <a:gd name="T32" fmla="*/ 0 w 781"/>
                    <a:gd name="T33" fmla="*/ 0 h 354"/>
                    <a:gd name="T34" fmla="*/ 0 w 781"/>
                    <a:gd name="T35" fmla="*/ 0 h 354"/>
                    <a:gd name="T36" fmla="*/ 0 w 781"/>
                    <a:gd name="T37" fmla="*/ 0 h 354"/>
                    <a:gd name="T38" fmla="*/ 0 w 781"/>
                    <a:gd name="T39" fmla="*/ 0 h 354"/>
                    <a:gd name="T40" fmla="*/ 0 w 781"/>
                    <a:gd name="T41" fmla="*/ 0 h 354"/>
                    <a:gd name="T42" fmla="*/ 0 w 781"/>
                    <a:gd name="T43" fmla="*/ 0 h 354"/>
                    <a:gd name="T44" fmla="*/ 0 w 781"/>
                    <a:gd name="T45" fmla="*/ 0 h 354"/>
                    <a:gd name="T46" fmla="*/ 0 w 781"/>
                    <a:gd name="T47" fmla="*/ 0 h 354"/>
                    <a:gd name="T48" fmla="*/ 0 w 781"/>
                    <a:gd name="T49" fmla="*/ 0 h 354"/>
                    <a:gd name="T50" fmla="*/ 0 w 781"/>
                    <a:gd name="T51" fmla="*/ 0 h 354"/>
                    <a:gd name="T52" fmla="*/ 0 w 781"/>
                    <a:gd name="T53" fmla="*/ 0 h 354"/>
                    <a:gd name="T54" fmla="*/ 0 w 781"/>
                    <a:gd name="T55" fmla="*/ 0 h 354"/>
                    <a:gd name="T56" fmla="*/ 0 w 781"/>
                    <a:gd name="T57" fmla="*/ 0 h 354"/>
                    <a:gd name="T58" fmla="*/ 0 w 781"/>
                    <a:gd name="T59" fmla="*/ 0 h 354"/>
                    <a:gd name="T60" fmla="*/ 0 w 781"/>
                    <a:gd name="T61" fmla="*/ 0 h 354"/>
                    <a:gd name="T62" fmla="*/ 0 w 781"/>
                    <a:gd name="T63" fmla="*/ 0 h 354"/>
                    <a:gd name="T64" fmla="*/ 0 w 781"/>
                    <a:gd name="T65" fmla="*/ 0 h 354"/>
                    <a:gd name="T66" fmla="*/ 0 w 781"/>
                    <a:gd name="T67" fmla="*/ 0 h 354"/>
                    <a:gd name="T68" fmla="*/ 0 w 781"/>
                    <a:gd name="T69" fmla="*/ 0 h 354"/>
                    <a:gd name="T70" fmla="*/ 0 w 781"/>
                    <a:gd name="T71" fmla="*/ 0 h 354"/>
                    <a:gd name="T72" fmla="*/ 0 w 781"/>
                    <a:gd name="T73" fmla="*/ 0 h 354"/>
                    <a:gd name="T74" fmla="*/ 0 w 781"/>
                    <a:gd name="T75" fmla="*/ 0 h 354"/>
                    <a:gd name="T76" fmla="*/ 0 w 781"/>
                    <a:gd name="T77" fmla="*/ 0 h 354"/>
                    <a:gd name="T78" fmla="*/ 0 w 781"/>
                    <a:gd name="T79" fmla="*/ 0 h 354"/>
                    <a:gd name="T80" fmla="*/ 0 w 781"/>
                    <a:gd name="T81" fmla="*/ 0 h 354"/>
                    <a:gd name="T82" fmla="*/ 0 w 781"/>
                    <a:gd name="T83" fmla="*/ 0 h 354"/>
                    <a:gd name="T84" fmla="*/ 0 w 781"/>
                    <a:gd name="T85" fmla="*/ 0 h 354"/>
                    <a:gd name="T86" fmla="*/ 0 w 781"/>
                    <a:gd name="T87" fmla="*/ 0 h 354"/>
                    <a:gd name="T88" fmla="*/ 0 w 781"/>
                    <a:gd name="T89" fmla="*/ 0 h 354"/>
                    <a:gd name="T90" fmla="*/ 0 w 781"/>
                    <a:gd name="T91" fmla="*/ 0 h 354"/>
                    <a:gd name="T92" fmla="*/ 0 w 781"/>
                    <a:gd name="T93" fmla="*/ 0 h 354"/>
                    <a:gd name="T94" fmla="*/ 0 w 781"/>
                    <a:gd name="T95" fmla="*/ 0 h 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1"/>
                    <a:gd name="T145" fmla="*/ 0 h 354"/>
                    <a:gd name="T146" fmla="*/ 781 w 781"/>
                    <a:gd name="T147" fmla="*/ 354 h 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1" h="354">
                      <a:moveTo>
                        <a:pt x="770" y="2"/>
                      </a:moveTo>
                      <a:lnTo>
                        <a:pt x="767" y="25"/>
                      </a:lnTo>
                      <a:lnTo>
                        <a:pt x="761" y="48"/>
                      </a:lnTo>
                      <a:lnTo>
                        <a:pt x="751" y="70"/>
                      </a:lnTo>
                      <a:lnTo>
                        <a:pt x="738" y="92"/>
                      </a:lnTo>
                      <a:lnTo>
                        <a:pt x="722" y="113"/>
                      </a:lnTo>
                      <a:lnTo>
                        <a:pt x="703" y="132"/>
                      </a:lnTo>
                      <a:lnTo>
                        <a:pt x="681" y="150"/>
                      </a:lnTo>
                      <a:lnTo>
                        <a:pt x="656" y="166"/>
                      </a:lnTo>
                      <a:lnTo>
                        <a:pt x="629" y="181"/>
                      </a:lnTo>
                      <a:lnTo>
                        <a:pt x="600" y="194"/>
                      </a:lnTo>
                      <a:lnTo>
                        <a:pt x="567" y="206"/>
                      </a:lnTo>
                      <a:lnTo>
                        <a:pt x="534" y="215"/>
                      </a:lnTo>
                      <a:lnTo>
                        <a:pt x="499" y="223"/>
                      </a:lnTo>
                      <a:lnTo>
                        <a:pt x="462" y="229"/>
                      </a:lnTo>
                      <a:lnTo>
                        <a:pt x="425" y="232"/>
                      </a:lnTo>
                      <a:lnTo>
                        <a:pt x="386" y="234"/>
                      </a:lnTo>
                      <a:lnTo>
                        <a:pt x="351" y="232"/>
                      </a:lnTo>
                      <a:lnTo>
                        <a:pt x="317" y="228"/>
                      </a:lnTo>
                      <a:lnTo>
                        <a:pt x="284" y="221"/>
                      </a:lnTo>
                      <a:lnTo>
                        <a:pt x="253" y="212"/>
                      </a:lnTo>
                      <a:lnTo>
                        <a:pt x="222" y="200"/>
                      </a:lnTo>
                      <a:lnTo>
                        <a:pt x="193" y="187"/>
                      </a:lnTo>
                      <a:lnTo>
                        <a:pt x="165" y="172"/>
                      </a:lnTo>
                      <a:lnTo>
                        <a:pt x="139" y="156"/>
                      </a:lnTo>
                      <a:lnTo>
                        <a:pt x="114" y="138"/>
                      </a:lnTo>
                      <a:lnTo>
                        <a:pt x="91" y="119"/>
                      </a:lnTo>
                      <a:lnTo>
                        <a:pt x="70" y="99"/>
                      </a:lnTo>
                      <a:lnTo>
                        <a:pt x="50" y="79"/>
                      </a:lnTo>
                      <a:lnTo>
                        <a:pt x="34" y="59"/>
                      </a:lnTo>
                      <a:lnTo>
                        <a:pt x="20" y="39"/>
                      </a:lnTo>
                      <a:lnTo>
                        <a:pt x="8" y="19"/>
                      </a:lnTo>
                      <a:lnTo>
                        <a:pt x="0" y="0"/>
                      </a:lnTo>
                      <a:lnTo>
                        <a:pt x="0" y="4"/>
                      </a:lnTo>
                      <a:lnTo>
                        <a:pt x="0" y="10"/>
                      </a:lnTo>
                      <a:lnTo>
                        <a:pt x="1" y="16"/>
                      </a:lnTo>
                      <a:lnTo>
                        <a:pt x="1" y="24"/>
                      </a:lnTo>
                      <a:lnTo>
                        <a:pt x="2" y="32"/>
                      </a:lnTo>
                      <a:lnTo>
                        <a:pt x="3" y="40"/>
                      </a:lnTo>
                      <a:lnTo>
                        <a:pt x="4" y="49"/>
                      </a:lnTo>
                      <a:lnTo>
                        <a:pt x="5" y="58"/>
                      </a:lnTo>
                      <a:lnTo>
                        <a:pt x="6" y="67"/>
                      </a:lnTo>
                      <a:lnTo>
                        <a:pt x="7" y="76"/>
                      </a:lnTo>
                      <a:lnTo>
                        <a:pt x="8" y="85"/>
                      </a:lnTo>
                      <a:lnTo>
                        <a:pt x="9" y="93"/>
                      </a:lnTo>
                      <a:lnTo>
                        <a:pt x="9" y="101"/>
                      </a:lnTo>
                      <a:lnTo>
                        <a:pt x="10" y="109"/>
                      </a:lnTo>
                      <a:lnTo>
                        <a:pt x="10" y="115"/>
                      </a:lnTo>
                      <a:lnTo>
                        <a:pt x="11" y="120"/>
                      </a:lnTo>
                      <a:lnTo>
                        <a:pt x="12" y="143"/>
                      </a:lnTo>
                      <a:lnTo>
                        <a:pt x="18" y="167"/>
                      </a:lnTo>
                      <a:lnTo>
                        <a:pt x="28" y="189"/>
                      </a:lnTo>
                      <a:lnTo>
                        <a:pt x="41" y="210"/>
                      </a:lnTo>
                      <a:lnTo>
                        <a:pt x="57" y="231"/>
                      </a:lnTo>
                      <a:lnTo>
                        <a:pt x="77" y="250"/>
                      </a:lnTo>
                      <a:lnTo>
                        <a:pt x="99" y="268"/>
                      </a:lnTo>
                      <a:lnTo>
                        <a:pt x="124" y="285"/>
                      </a:lnTo>
                      <a:lnTo>
                        <a:pt x="151" y="300"/>
                      </a:lnTo>
                      <a:lnTo>
                        <a:pt x="181" y="313"/>
                      </a:lnTo>
                      <a:lnTo>
                        <a:pt x="212" y="325"/>
                      </a:lnTo>
                      <a:lnTo>
                        <a:pt x="246" y="335"/>
                      </a:lnTo>
                      <a:lnTo>
                        <a:pt x="281" y="343"/>
                      </a:lnTo>
                      <a:lnTo>
                        <a:pt x="318" y="349"/>
                      </a:lnTo>
                      <a:lnTo>
                        <a:pt x="357" y="352"/>
                      </a:lnTo>
                      <a:lnTo>
                        <a:pt x="397" y="354"/>
                      </a:lnTo>
                      <a:lnTo>
                        <a:pt x="436" y="352"/>
                      </a:lnTo>
                      <a:lnTo>
                        <a:pt x="474" y="349"/>
                      </a:lnTo>
                      <a:lnTo>
                        <a:pt x="511" y="343"/>
                      </a:lnTo>
                      <a:lnTo>
                        <a:pt x="546" y="335"/>
                      </a:lnTo>
                      <a:lnTo>
                        <a:pt x="580" y="325"/>
                      </a:lnTo>
                      <a:lnTo>
                        <a:pt x="612" y="313"/>
                      </a:lnTo>
                      <a:lnTo>
                        <a:pt x="641" y="300"/>
                      </a:lnTo>
                      <a:lnTo>
                        <a:pt x="669" y="285"/>
                      </a:lnTo>
                      <a:lnTo>
                        <a:pt x="693" y="268"/>
                      </a:lnTo>
                      <a:lnTo>
                        <a:pt x="715" y="250"/>
                      </a:lnTo>
                      <a:lnTo>
                        <a:pt x="734" y="231"/>
                      </a:lnTo>
                      <a:lnTo>
                        <a:pt x="750" y="210"/>
                      </a:lnTo>
                      <a:lnTo>
                        <a:pt x="763" y="189"/>
                      </a:lnTo>
                      <a:lnTo>
                        <a:pt x="773" y="167"/>
                      </a:lnTo>
                      <a:lnTo>
                        <a:pt x="779" y="143"/>
                      </a:lnTo>
                      <a:lnTo>
                        <a:pt x="781" y="120"/>
                      </a:lnTo>
                      <a:lnTo>
                        <a:pt x="781" y="111"/>
                      </a:lnTo>
                      <a:lnTo>
                        <a:pt x="781" y="104"/>
                      </a:lnTo>
                      <a:lnTo>
                        <a:pt x="781" y="95"/>
                      </a:lnTo>
                      <a:lnTo>
                        <a:pt x="781" y="87"/>
                      </a:lnTo>
                      <a:lnTo>
                        <a:pt x="781" y="79"/>
                      </a:lnTo>
                      <a:lnTo>
                        <a:pt x="780" y="72"/>
                      </a:lnTo>
                      <a:lnTo>
                        <a:pt x="780" y="64"/>
                      </a:lnTo>
                      <a:lnTo>
                        <a:pt x="780" y="57"/>
                      </a:lnTo>
                      <a:lnTo>
                        <a:pt x="779" y="49"/>
                      </a:lnTo>
                      <a:lnTo>
                        <a:pt x="779" y="42"/>
                      </a:lnTo>
                      <a:lnTo>
                        <a:pt x="778" y="35"/>
                      </a:lnTo>
                      <a:lnTo>
                        <a:pt x="777" y="28"/>
                      </a:lnTo>
                      <a:lnTo>
                        <a:pt x="775" y="21"/>
                      </a:lnTo>
                      <a:lnTo>
                        <a:pt x="774" y="15"/>
                      </a:lnTo>
                      <a:lnTo>
                        <a:pt x="772" y="8"/>
                      </a:lnTo>
                      <a:lnTo>
                        <a:pt x="770" y="2"/>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38" name="Freeform 98"/>
                <p:cNvSpPr>
                  <a:spLocks/>
                </p:cNvSpPr>
                <p:nvPr/>
              </p:nvSpPr>
              <p:spPr bwMode="auto">
                <a:xfrm>
                  <a:off x="1852" y="2995"/>
                  <a:ext cx="71" cy="45"/>
                </a:xfrm>
                <a:custGeom>
                  <a:avLst/>
                  <a:gdLst>
                    <a:gd name="T0" fmla="*/ 0 w 770"/>
                    <a:gd name="T1" fmla="*/ 0 h 490"/>
                    <a:gd name="T2" fmla="*/ 0 w 770"/>
                    <a:gd name="T3" fmla="*/ 0 h 490"/>
                    <a:gd name="T4" fmla="*/ 0 w 770"/>
                    <a:gd name="T5" fmla="*/ 0 h 490"/>
                    <a:gd name="T6" fmla="*/ 0 w 770"/>
                    <a:gd name="T7" fmla="*/ 0 h 490"/>
                    <a:gd name="T8" fmla="*/ 0 w 770"/>
                    <a:gd name="T9" fmla="*/ 0 h 490"/>
                    <a:gd name="T10" fmla="*/ 0 w 770"/>
                    <a:gd name="T11" fmla="*/ 0 h 490"/>
                    <a:gd name="T12" fmla="*/ 0 w 770"/>
                    <a:gd name="T13" fmla="*/ 0 h 490"/>
                    <a:gd name="T14" fmla="*/ 0 w 770"/>
                    <a:gd name="T15" fmla="*/ 0 h 490"/>
                    <a:gd name="T16" fmla="*/ 0 w 770"/>
                    <a:gd name="T17" fmla="*/ 0 h 490"/>
                    <a:gd name="T18" fmla="*/ 0 w 770"/>
                    <a:gd name="T19" fmla="*/ 0 h 490"/>
                    <a:gd name="T20" fmla="*/ 0 w 770"/>
                    <a:gd name="T21" fmla="*/ 0 h 490"/>
                    <a:gd name="T22" fmla="*/ 0 w 770"/>
                    <a:gd name="T23" fmla="*/ 0 h 490"/>
                    <a:gd name="T24" fmla="*/ 0 w 770"/>
                    <a:gd name="T25" fmla="*/ 0 h 490"/>
                    <a:gd name="T26" fmla="*/ 0 w 770"/>
                    <a:gd name="T27" fmla="*/ 0 h 490"/>
                    <a:gd name="T28" fmla="*/ 0 w 770"/>
                    <a:gd name="T29" fmla="*/ 0 h 490"/>
                    <a:gd name="T30" fmla="*/ 0 w 770"/>
                    <a:gd name="T31" fmla="*/ 0 h 490"/>
                    <a:gd name="T32" fmla="*/ 0 w 770"/>
                    <a:gd name="T33" fmla="*/ 0 h 490"/>
                    <a:gd name="T34" fmla="*/ 0 w 770"/>
                    <a:gd name="T35" fmla="*/ 0 h 490"/>
                    <a:gd name="T36" fmla="*/ 0 w 770"/>
                    <a:gd name="T37" fmla="*/ 0 h 490"/>
                    <a:gd name="T38" fmla="*/ 0 w 770"/>
                    <a:gd name="T39" fmla="*/ 0 h 490"/>
                    <a:gd name="T40" fmla="*/ 0 w 770"/>
                    <a:gd name="T41" fmla="*/ 0 h 490"/>
                    <a:gd name="T42" fmla="*/ 0 w 770"/>
                    <a:gd name="T43" fmla="*/ 0 h 490"/>
                    <a:gd name="T44" fmla="*/ 0 w 770"/>
                    <a:gd name="T45" fmla="*/ 0 h 490"/>
                    <a:gd name="T46" fmla="*/ 0 w 770"/>
                    <a:gd name="T47" fmla="*/ 0 h 490"/>
                    <a:gd name="T48" fmla="*/ 0 w 770"/>
                    <a:gd name="T49" fmla="*/ 0 h 490"/>
                    <a:gd name="T50" fmla="*/ 0 w 770"/>
                    <a:gd name="T51" fmla="*/ 0 h 490"/>
                    <a:gd name="T52" fmla="*/ 0 w 770"/>
                    <a:gd name="T53" fmla="*/ 0 h 490"/>
                    <a:gd name="T54" fmla="*/ 0 w 770"/>
                    <a:gd name="T55" fmla="*/ 0 h 490"/>
                    <a:gd name="T56" fmla="*/ 0 w 770"/>
                    <a:gd name="T57" fmla="*/ 0 h 490"/>
                    <a:gd name="T58" fmla="*/ 0 w 770"/>
                    <a:gd name="T59" fmla="*/ 0 h 490"/>
                    <a:gd name="T60" fmla="*/ 0 w 770"/>
                    <a:gd name="T61" fmla="*/ 0 h 490"/>
                    <a:gd name="T62" fmla="*/ 0 w 770"/>
                    <a:gd name="T63" fmla="*/ 0 h 4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90"/>
                    <a:gd name="T98" fmla="*/ 770 w 770"/>
                    <a:gd name="T99" fmla="*/ 490 h 4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90">
                      <a:moveTo>
                        <a:pt x="386" y="490"/>
                      </a:moveTo>
                      <a:lnTo>
                        <a:pt x="425" y="488"/>
                      </a:lnTo>
                      <a:lnTo>
                        <a:pt x="463" y="485"/>
                      </a:lnTo>
                      <a:lnTo>
                        <a:pt x="499" y="478"/>
                      </a:lnTo>
                      <a:lnTo>
                        <a:pt x="535" y="470"/>
                      </a:lnTo>
                      <a:lnTo>
                        <a:pt x="569" y="459"/>
                      </a:lnTo>
                      <a:lnTo>
                        <a:pt x="600" y="447"/>
                      </a:lnTo>
                      <a:lnTo>
                        <a:pt x="630" y="432"/>
                      </a:lnTo>
                      <a:lnTo>
                        <a:pt x="657" y="417"/>
                      </a:lnTo>
                      <a:lnTo>
                        <a:pt x="682" y="399"/>
                      </a:lnTo>
                      <a:lnTo>
                        <a:pt x="704" y="380"/>
                      </a:lnTo>
                      <a:lnTo>
                        <a:pt x="723" y="360"/>
                      </a:lnTo>
                      <a:lnTo>
                        <a:pt x="739" y="339"/>
                      </a:lnTo>
                      <a:lnTo>
                        <a:pt x="752" y="316"/>
                      </a:lnTo>
                      <a:lnTo>
                        <a:pt x="762" y="293"/>
                      </a:lnTo>
                      <a:lnTo>
                        <a:pt x="768" y="268"/>
                      </a:lnTo>
                      <a:lnTo>
                        <a:pt x="770" y="244"/>
                      </a:lnTo>
                      <a:lnTo>
                        <a:pt x="768" y="219"/>
                      </a:lnTo>
                      <a:lnTo>
                        <a:pt x="762" y="195"/>
                      </a:lnTo>
                      <a:lnTo>
                        <a:pt x="752" y="171"/>
                      </a:lnTo>
                      <a:lnTo>
                        <a:pt x="739" y="148"/>
                      </a:lnTo>
                      <a:lnTo>
                        <a:pt x="723" y="127"/>
                      </a:lnTo>
                      <a:lnTo>
                        <a:pt x="704" y="107"/>
                      </a:lnTo>
                      <a:lnTo>
                        <a:pt x="682" y="88"/>
                      </a:lnTo>
                      <a:lnTo>
                        <a:pt x="657" y="71"/>
                      </a:lnTo>
                      <a:lnTo>
                        <a:pt x="630" y="55"/>
                      </a:lnTo>
                      <a:lnTo>
                        <a:pt x="600" y="41"/>
                      </a:lnTo>
                      <a:lnTo>
                        <a:pt x="569" y="29"/>
                      </a:lnTo>
                      <a:lnTo>
                        <a:pt x="535" y="19"/>
                      </a:lnTo>
                      <a:lnTo>
                        <a:pt x="499" y="10"/>
                      </a:lnTo>
                      <a:lnTo>
                        <a:pt x="463" y="4"/>
                      </a:lnTo>
                      <a:lnTo>
                        <a:pt x="425" y="1"/>
                      </a:lnTo>
                      <a:lnTo>
                        <a:pt x="386" y="0"/>
                      </a:lnTo>
                      <a:lnTo>
                        <a:pt x="346" y="1"/>
                      </a:lnTo>
                      <a:lnTo>
                        <a:pt x="308" y="4"/>
                      </a:lnTo>
                      <a:lnTo>
                        <a:pt x="271" y="10"/>
                      </a:lnTo>
                      <a:lnTo>
                        <a:pt x="235" y="19"/>
                      </a:lnTo>
                      <a:lnTo>
                        <a:pt x="201" y="29"/>
                      </a:lnTo>
                      <a:lnTo>
                        <a:pt x="169" y="41"/>
                      </a:lnTo>
                      <a:lnTo>
                        <a:pt x="140" y="55"/>
                      </a:lnTo>
                      <a:lnTo>
                        <a:pt x="113" y="71"/>
                      </a:lnTo>
                      <a:lnTo>
                        <a:pt x="88" y="88"/>
                      </a:lnTo>
                      <a:lnTo>
                        <a:pt x="66" y="107"/>
                      </a:lnTo>
                      <a:lnTo>
                        <a:pt x="47" y="127"/>
                      </a:lnTo>
                      <a:lnTo>
                        <a:pt x="31" y="148"/>
                      </a:lnTo>
                      <a:lnTo>
                        <a:pt x="18" y="171"/>
                      </a:lnTo>
                      <a:lnTo>
                        <a:pt x="7" y="195"/>
                      </a:lnTo>
                      <a:lnTo>
                        <a:pt x="1" y="219"/>
                      </a:lnTo>
                      <a:lnTo>
                        <a:pt x="0" y="244"/>
                      </a:lnTo>
                      <a:lnTo>
                        <a:pt x="1" y="268"/>
                      </a:lnTo>
                      <a:lnTo>
                        <a:pt x="7" y="293"/>
                      </a:lnTo>
                      <a:lnTo>
                        <a:pt x="18" y="316"/>
                      </a:lnTo>
                      <a:lnTo>
                        <a:pt x="31" y="339"/>
                      </a:lnTo>
                      <a:lnTo>
                        <a:pt x="47" y="360"/>
                      </a:lnTo>
                      <a:lnTo>
                        <a:pt x="66" y="380"/>
                      </a:lnTo>
                      <a:lnTo>
                        <a:pt x="88" y="399"/>
                      </a:lnTo>
                      <a:lnTo>
                        <a:pt x="113" y="417"/>
                      </a:lnTo>
                      <a:lnTo>
                        <a:pt x="140" y="432"/>
                      </a:lnTo>
                      <a:lnTo>
                        <a:pt x="169" y="447"/>
                      </a:lnTo>
                      <a:lnTo>
                        <a:pt x="201" y="459"/>
                      </a:lnTo>
                      <a:lnTo>
                        <a:pt x="235" y="470"/>
                      </a:lnTo>
                      <a:lnTo>
                        <a:pt x="271" y="478"/>
                      </a:lnTo>
                      <a:lnTo>
                        <a:pt x="308" y="485"/>
                      </a:lnTo>
                      <a:lnTo>
                        <a:pt x="346" y="488"/>
                      </a:lnTo>
                      <a:lnTo>
                        <a:pt x="386" y="490"/>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39" name="Freeform 99"/>
                <p:cNvSpPr>
                  <a:spLocks/>
                </p:cNvSpPr>
                <p:nvPr/>
              </p:nvSpPr>
              <p:spPr bwMode="auto">
                <a:xfrm>
                  <a:off x="1841" y="3010"/>
                  <a:ext cx="71" cy="33"/>
                </a:xfrm>
                <a:custGeom>
                  <a:avLst/>
                  <a:gdLst>
                    <a:gd name="T0" fmla="*/ 0 w 779"/>
                    <a:gd name="T1" fmla="*/ 0 h 369"/>
                    <a:gd name="T2" fmla="*/ 0 w 779"/>
                    <a:gd name="T3" fmla="*/ 0 h 369"/>
                    <a:gd name="T4" fmla="*/ 0 w 779"/>
                    <a:gd name="T5" fmla="*/ 0 h 369"/>
                    <a:gd name="T6" fmla="*/ 0 w 779"/>
                    <a:gd name="T7" fmla="*/ 0 h 369"/>
                    <a:gd name="T8" fmla="*/ 0 w 779"/>
                    <a:gd name="T9" fmla="*/ 0 h 369"/>
                    <a:gd name="T10" fmla="*/ 0 w 779"/>
                    <a:gd name="T11" fmla="*/ 0 h 369"/>
                    <a:gd name="T12" fmla="*/ 0 w 779"/>
                    <a:gd name="T13" fmla="*/ 0 h 369"/>
                    <a:gd name="T14" fmla="*/ 0 w 779"/>
                    <a:gd name="T15" fmla="*/ 0 h 369"/>
                    <a:gd name="T16" fmla="*/ 0 w 779"/>
                    <a:gd name="T17" fmla="*/ 0 h 369"/>
                    <a:gd name="T18" fmla="*/ 0 w 779"/>
                    <a:gd name="T19" fmla="*/ 0 h 369"/>
                    <a:gd name="T20" fmla="*/ 0 w 779"/>
                    <a:gd name="T21" fmla="*/ 0 h 369"/>
                    <a:gd name="T22" fmla="*/ 0 w 779"/>
                    <a:gd name="T23" fmla="*/ 0 h 369"/>
                    <a:gd name="T24" fmla="*/ 0 w 779"/>
                    <a:gd name="T25" fmla="*/ 0 h 369"/>
                    <a:gd name="T26" fmla="*/ 0 w 779"/>
                    <a:gd name="T27" fmla="*/ 0 h 369"/>
                    <a:gd name="T28" fmla="*/ 0 w 779"/>
                    <a:gd name="T29" fmla="*/ 0 h 369"/>
                    <a:gd name="T30" fmla="*/ 0 w 779"/>
                    <a:gd name="T31" fmla="*/ 0 h 369"/>
                    <a:gd name="T32" fmla="*/ 0 w 779"/>
                    <a:gd name="T33" fmla="*/ 0 h 369"/>
                    <a:gd name="T34" fmla="*/ 0 w 779"/>
                    <a:gd name="T35" fmla="*/ 0 h 369"/>
                    <a:gd name="T36" fmla="*/ 0 w 779"/>
                    <a:gd name="T37" fmla="*/ 0 h 369"/>
                    <a:gd name="T38" fmla="*/ 0 w 779"/>
                    <a:gd name="T39" fmla="*/ 0 h 369"/>
                    <a:gd name="T40" fmla="*/ 0 w 779"/>
                    <a:gd name="T41" fmla="*/ 0 h 369"/>
                    <a:gd name="T42" fmla="*/ 0 w 779"/>
                    <a:gd name="T43" fmla="*/ 0 h 369"/>
                    <a:gd name="T44" fmla="*/ 0 w 779"/>
                    <a:gd name="T45" fmla="*/ 0 h 369"/>
                    <a:gd name="T46" fmla="*/ 0 w 779"/>
                    <a:gd name="T47" fmla="*/ 0 h 369"/>
                    <a:gd name="T48" fmla="*/ 0 w 779"/>
                    <a:gd name="T49" fmla="*/ 0 h 369"/>
                    <a:gd name="T50" fmla="*/ 0 w 779"/>
                    <a:gd name="T51" fmla="*/ 0 h 369"/>
                    <a:gd name="T52" fmla="*/ 0 w 779"/>
                    <a:gd name="T53" fmla="*/ 0 h 369"/>
                    <a:gd name="T54" fmla="*/ 0 w 779"/>
                    <a:gd name="T55" fmla="*/ 0 h 369"/>
                    <a:gd name="T56" fmla="*/ 0 w 779"/>
                    <a:gd name="T57" fmla="*/ 0 h 369"/>
                    <a:gd name="T58" fmla="*/ 0 w 779"/>
                    <a:gd name="T59" fmla="*/ 0 h 369"/>
                    <a:gd name="T60" fmla="*/ 0 w 779"/>
                    <a:gd name="T61" fmla="*/ 0 h 369"/>
                    <a:gd name="T62" fmla="*/ 0 w 779"/>
                    <a:gd name="T63" fmla="*/ 0 h 369"/>
                    <a:gd name="T64" fmla="*/ 0 w 779"/>
                    <a:gd name="T65" fmla="*/ 0 h 369"/>
                    <a:gd name="T66" fmla="*/ 0 w 779"/>
                    <a:gd name="T67" fmla="*/ 0 h 369"/>
                    <a:gd name="T68" fmla="*/ 0 w 779"/>
                    <a:gd name="T69" fmla="*/ 0 h 369"/>
                    <a:gd name="T70" fmla="*/ 0 w 779"/>
                    <a:gd name="T71" fmla="*/ 0 h 369"/>
                    <a:gd name="T72" fmla="*/ 0 w 779"/>
                    <a:gd name="T73" fmla="*/ 0 h 369"/>
                    <a:gd name="T74" fmla="*/ 0 w 779"/>
                    <a:gd name="T75" fmla="*/ 0 h 369"/>
                    <a:gd name="T76" fmla="*/ 0 w 779"/>
                    <a:gd name="T77" fmla="*/ 0 h 369"/>
                    <a:gd name="T78" fmla="*/ 0 w 779"/>
                    <a:gd name="T79" fmla="*/ 0 h 369"/>
                    <a:gd name="T80" fmla="*/ 0 w 779"/>
                    <a:gd name="T81" fmla="*/ 0 h 369"/>
                    <a:gd name="T82" fmla="*/ 0 w 779"/>
                    <a:gd name="T83" fmla="*/ 0 h 369"/>
                    <a:gd name="T84" fmla="*/ 0 w 779"/>
                    <a:gd name="T85" fmla="*/ 0 h 369"/>
                    <a:gd name="T86" fmla="*/ 0 w 779"/>
                    <a:gd name="T87" fmla="*/ 0 h 369"/>
                    <a:gd name="T88" fmla="*/ 0 w 779"/>
                    <a:gd name="T89" fmla="*/ 0 h 369"/>
                    <a:gd name="T90" fmla="*/ 0 w 779"/>
                    <a:gd name="T91" fmla="*/ 0 h 369"/>
                    <a:gd name="T92" fmla="*/ 0 w 779"/>
                    <a:gd name="T93" fmla="*/ 0 h 369"/>
                    <a:gd name="T94" fmla="*/ 0 w 779"/>
                    <a:gd name="T95" fmla="*/ 0 h 3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9"/>
                    <a:gd name="T145" fmla="*/ 0 h 369"/>
                    <a:gd name="T146" fmla="*/ 779 w 779"/>
                    <a:gd name="T147" fmla="*/ 369 h 3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9" h="369">
                      <a:moveTo>
                        <a:pt x="768" y="0"/>
                      </a:moveTo>
                      <a:lnTo>
                        <a:pt x="765" y="24"/>
                      </a:lnTo>
                      <a:lnTo>
                        <a:pt x="759" y="49"/>
                      </a:lnTo>
                      <a:lnTo>
                        <a:pt x="749" y="73"/>
                      </a:lnTo>
                      <a:lnTo>
                        <a:pt x="736" y="95"/>
                      </a:lnTo>
                      <a:lnTo>
                        <a:pt x="720" y="116"/>
                      </a:lnTo>
                      <a:lnTo>
                        <a:pt x="701" y="136"/>
                      </a:lnTo>
                      <a:lnTo>
                        <a:pt x="679" y="154"/>
                      </a:lnTo>
                      <a:lnTo>
                        <a:pt x="654" y="171"/>
                      </a:lnTo>
                      <a:lnTo>
                        <a:pt x="627" y="187"/>
                      </a:lnTo>
                      <a:lnTo>
                        <a:pt x="597" y="201"/>
                      </a:lnTo>
                      <a:lnTo>
                        <a:pt x="565" y="213"/>
                      </a:lnTo>
                      <a:lnTo>
                        <a:pt x="532" y="223"/>
                      </a:lnTo>
                      <a:lnTo>
                        <a:pt x="496" y="231"/>
                      </a:lnTo>
                      <a:lnTo>
                        <a:pt x="460" y="237"/>
                      </a:lnTo>
                      <a:lnTo>
                        <a:pt x="422" y="240"/>
                      </a:lnTo>
                      <a:lnTo>
                        <a:pt x="383" y="242"/>
                      </a:lnTo>
                      <a:lnTo>
                        <a:pt x="348" y="240"/>
                      </a:lnTo>
                      <a:lnTo>
                        <a:pt x="314" y="237"/>
                      </a:lnTo>
                      <a:lnTo>
                        <a:pt x="282" y="231"/>
                      </a:lnTo>
                      <a:lnTo>
                        <a:pt x="251" y="223"/>
                      </a:lnTo>
                      <a:lnTo>
                        <a:pt x="220" y="213"/>
                      </a:lnTo>
                      <a:lnTo>
                        <a:pt x="191" y="201"/>
                      </a:lnTo>
                      <a:lnTo>
                        <a:pt x="164" y="188"/>
                      </a:lnTo>
                      <a:lnTo>
                        <a:pt x="137" y="174"/>
                      </a:lnTo>
                      <a:lnTo>
                        <a:pt x="112" y="158"/>
                      </a:lnTo>
                      <a:lnTo>
                        <a:pt x="89" y="141"/>
                      </a:lnTo>
                      <a:lnTo>
                        <a:pt x="68" y="123"/>
                      </a:lnTo>
                      <a:lnTo>
                        <a:pt x="50" y="104"/>
                      </a:lnTo>
                      <a:lnTo>
                        <a:pt x="34" y="85"/>
                      </a:lnTo>
                      <a:lnTo>
                        <a:pt x="20" y="65"/>
                      </a:lnTo>
                      <a:lnTo>
                        <a:pt x="8" y="45"/>
                      </a:lnTo>
                      <a:lnTo>
                        <a:pt x="0" y="24"/>
                      </a:lnTo>
                      <a:lnTo>
                        <a:pt x="0" y="28"/>
                      </a:lnTo>
                      <a:lnTo>
                        <a:pt x="0" y="32"/>
                      </a:lnTo>
                      <a:lnTo>
                        <a:pt x="0" y="36"/>
                      </a:lnTo>
                      <a:lnTo>
                        <a:pt x="1" y="40"/>
                      </a:lnTo>
                      <a:lnTo>
                        <a:pt x="2" y="44"/>
                      </a:lnTo>
                      <a:lnTo>
                        <a:pt x="2" y="47"/>
                      </a:lnTo>
                      <a:lnTo>
                        <a:pt x="3" y="51"/>
                      </a:lnTo>
                      <a:lnTo>
                        <a:pt x="4" y="55"/>
                      </a:lnTo>
                      <a:lnTo>
                        <a:pt x="5" y="58"/>
                      </a:lnTo>
                      <a:lnTo>
                        <a:pt x="6" y="62"/>
                      </a:lnTo>
                      <a:lnTo>
                        <a:pt x="6" y="66"/>
                      </a:lnTo>
                      <a:lnTo>
                        <a:pt x="7" y="70"/>
                      </a:lnTo>
                      <a:lnTo>
                        <a:pt x="8" y="74"/>
                      </a:lnTo>
                      <a:lnTo>
                        <a:pt x="8" y="78"/>
                      </a:lnTo>
                      <a:lnTo>
                        <a:pt x="8" y="82"/>
                      </a:lnTo>
                      <a:lnTo>
                        <a:pt x="9" y="87"/>
                      </a:lnTo>
                      <a:lnTo>
                        <a:pt x="10" y="112"/>
                      </a:lnTo>
                      <a:lnTo>
                        <a:pt x="16" y="137"/>
                      </a:lnTo>
                      <a:lnTo>
                        <a:pt x="26" y="162"/>
                      </a:lnTo>
                      <a:lnTo>
                        <a:pt x="39" y="187"/>
                      </a:lnTo>
                      <a:lnTo>
                        <a:pt x="55" y="211"/>
                      </a:lnTo>
                      <a:lnTo>
                        <a:pt x="74" y="234"/>
                      </a:lnTo>
                      <a:lnTo>
                        <a:pt x="96" y="256"/>
                      </a:lnTo>
                      <a:lnTo>
                        <a:pt x="122" y="277"/>
                      </a:lnTo>
                      <a:lnTo>
                        <a:pt x="149" y="296"/>
                      </a:lnTo>
                      <a:lnTo>
                        <a:pt x="179" y="314"/>
                      </a:lnTo>
                      <a:lnTo>
                        <a:pt x="210" y="329"/>
                      </a:lnTo>
                      <a:lnTo>
                        <a:pt x="244" y="343"/>
                      </a:lnTo>
                      <a:lnTo>
                        <a:pt x="279" y="354"/>
                      </a:lnTo>
                      <a:lnTo>
                        <a:pt x="315" y="362"/>
                      </a:lnTo>
                      <a:lnTo>
                        <a:pt x="353" y="367"/>
                      </a:lnTo>
                      <a:lnTo>
                        <a:pt x="394" y="369"/>
                      </a:lnTo>
                      <a:lnTo>
                        <a:pt x="433" y="367"/>
                      </a:lnTo>
                      <a:lnTo>
                        <a:pt x="471" y="364"/>
                      </a:lnTo>
                      <a:lnTo>
                        <a:pt x="508" y="357"/>
                      </a:lnTo>
                      <a:lnTo>
                        <a:pt x="543" y="349"/>
                      </a:lnTo>
                      <a:lnTo>
                        <a:pt x="577" y="339"/>
                      </a:lnTo>
                      <a:lnTo>
                        <a:pt x="609" y="326"/>
                      </a:lnTo>
                      <a:lnTo>
                        <a:pt x="639" y="311"/>
                      </a:lnTo>
                      <a:lnTo>
                        <a:pt x="666" y="296"/>
                      </a:lnTo>
                      <a:lnTo>
                        <a:pt x="691" y="278"/>
                      </a:lnTo>
                      <a:lnTo>
                        <a:pt x="713" y="259"/>
                      </a:lnTo>
                      <a:lnTo>
                        <a:pt x="732" y="239"/>
                      </a:lnTo>
                      <a:lnTo>
                        <a:pt x="748" y="218"/>
                      </a:lnTo>
                      <a:lnTo>
                        <a:pt x="761" y="195"/>
                      </a:lnTo>
                      <a:lnTo>
                        <a:pt x="771" y="172"/>
                      </a:lnTo>
                      <a:lnTo>
                        <a:pt x="777" y="147"/>
                      </a:lnTo>
                      <a:lnTo>
                        <a:pt x="779" y="123"/>
                      </a:lnTo>
                      <a:lnTo>
                        <a:pt x="779" y="114"/>
                      </a:lnTo>
                      <a:lnTo>
                        <a:pt x="779" y="106"/>
                      </a:lnTo>
                      <a:lnTo>
                        <a:pt x="779" y="98"/>
                      </a:lnTo>
                      <a:lnTo>
                        <a:pt x="778" y="90"/>
                      </a:lnTo>
                      <a:lnTo>
                        <a:pt x="778" y="82"/>
                      </a:lnTo>
                      <a:lnTo>
                        <a:pt x="778" y="74"/>
                      </a:lnTo>
                      <a:lnTo>
                        <a:pt x="778" y="66"/>
                      </a:lnTo>
                      <a:lnTo>
                        <a:pt x="778" y="59"/>
                      </a:lnTo>
                      <a:lnTo>
                        <a:pt x="777" y="51"/>
                      </a:lnTo>
                      <a:lnTo>
                        <a:pt x="776" y="43"/>
                      </a:lnTo>
                      <a:lnTo>
                        <a:pt x="775" y="36"/>
                      </a:lnTo>
                      <a:lnTo>
                        <a:pt x="774" y="28"/>
                      </a:lnTo>
                      <a:lnTo>
                        <a:pt x="773" y="20"/>
                      </a:lnTo>
                      <a:lnTo>
                        <a:pt x="771" y="13"/>
                      </a:lnTo>
                      <a:lnTo>
                        <a:pt x="770" y="6"/>
                      </a:lnTo>
                      <a:lnTo>
                        <a:pt x="768"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40" name="Freeform 100"/>
                <p:cNvSpPr>
                  <a:spLocks/>
                </p:cNvSpPr>
                <p:nvPr/>
              </p:nvSpPr>
              <p:spPr bwMode="auto">
                <a:xfrm>
                  <a:off x="1753" y="3045"/>
                  <a:ext cx="66" cy="33"/>
                </a:xfrm>
                <a:custGeom>
                  <a:avLst/>
                  <a:gdLst>
                    <a:gd name="T0" fmla="*/ 0 w 743"/>
                    <a:gd name="T1" fmla="*/ 0 h 368"/>
                    <a:gd name="T2" fmla="*/ 0 w 743"/>
                    <a:gd name="T3" fmla="*/ 0 h 368"/>
                    <a:gd name="T4" fmla="*/ 0 w 743"/>
                    <a:gd name="T5" fmla="*/ 0 h 368"/>
                    <a:gd name="T6" fmla="*/ 0 w 743"/>
                    <a:gd name="T7" fmla="*/ 0 h 368"/>
                    <a:gd name="T8" fmla="*/ 0 w 743"/>
                    <a:gd name="T9" fmla="*/ 0 h 368"/>
                    <a:gd name="T10" fmla="*/ 0 w 743"/>
                    <a:gd name="T11" fmla="*/ 0 h 368"/>
                    <a:gd name="T12" fmla="*/ 0 w 743"/>
                    <a:gd name="T13" fmla="*/ 0 h 368"/>
                    <a:gd name="T14" fmla="*/ 0 w 743"/>
                    <a:gd name="T15" fmla="*/ 0 h 368"/>
                    <a:gd name="T16" fmla="*/ 0 w 743"/>
                    <a:gd name="T17" fmla="*/ 0 h 368"/>
                    <a:gd name="T18" fmla="*/ 0 w 743"/>
                    <a:gd name="T19" fmla="*/ 0 h 368"/>
                    <a:gd name="T20" fmla="*/ 0 w 743"/>
                    <a:gd name="T21" fmla="*/ 0 h 368"/>
                    <a:gd name="T22" fmla="*/ 0 w 743"/>
                    <a:gd name="T23" fmla="*/ 0 h 368"/>
                    <a:gd name="T24" fmla="*/ 0 w 743"/>
                    <a:gd name="T25" fmla="*/ 0 h 368"/>
                    <a:gd name="T26" fmla="*/ 0 w 743"/>
                    <a:gd name="T27" fmla="*/ 0 h 368"/>
                    <a:gd name="T28" fmla="*/ 0 w 743"/>
                    <a:gd name="T29" fmla="*/ 0 h 368"/>
                    <a:gd name="T30" fmla="*/ 0 w 743"/>
                    <a:gd name="T31" fmla="*/ 0 h 368"/>
                    <a:gd name="T32" fmla="*/ 0 w 743"/>
                    <a:gd name="T33" fmla="*/ 0 h 368"/>
                    <a:gd name="T34" fmla="*/ 0 w 743"/>
                    <a:gd name="T35" fmla="*/ 0 h 368"/>
                    <a:gd name="T36" fmla="*/ 0 w 743"/>
                    <a:gd name="T37" fmla="*/ 0 h 368"/>
                    <a:gd name="T38" fmla="*/ 0 w 743"/>
                    <a:gd name="T39" fmla="*/ 0 h 368"/>
                    <a:gd name="T40" fmla="*/ 0 w 743"/>
                    <a:gd name="T41" fmla="*/ 0 h 368"/>
                    <a:gd name="T42" fmla="*/ 0 w 743"/>
                    <a:gd name="T43" fmla="*/ 0 h 368"/>
                    <a:gd name="T44" fmla="*/ 0 w 743"/>
                    <a:gd name="T45" fmla="*/ 0 h 368"/>
                    <a:gd name="T46" fmla="*/ 0 w 743"/>
                    <a:gd name="T47" fmla="*/ 0 h 368"/>
                    <a:gd name="T48" fmla="*/ 0 w 743"/>
                    <a:gd name="T49" fmla="*/ 0 h 368"/>
                    <a:gd name="T50" fmla="*/ 0 w 743"/>
                    <a:gd name="T51" fmla="*/ 0 h 368"/>
                    <a:gd name="T52" fmla="*/ 0 w 743"/>
                    <a:gd name="T53" fmla="*/ 0 h 368"/>
                    <a:gd name="T54" fmla="*/ 0 w 743"/>
                    <a:gd name="T55" fmla="*/ 0 h 368"/>
                    <a:gd name="T56" fmla="*/ 0 w 743"/>
                    <a:gd name="T57" fmla="*/ 0 h 368"/>
                    <a:gd name="T58" fmla="*/ 0 w 743"/>
                    <a:gd name="T59" fmla="*/ 0 h 368"/>
                    <a:gd name="T60" fmla="*/ 0 w 743"/>
                    <a:gd name="T61" fmla="*/ 0 h 368"/>
                    <a:gd name="T62" fmla="*/ 0 w 743"/>
                    <a:gd name="T63" fmla="*/ 0 h 368"/>
                    <a:gd name="T64" fmla="*/ 0 w 743"/>
                    <a:gd name="T65" fmla="*/ 0 h 368"/>
                    <a:gd name="T66" fmla="*/ 0 w 743"/>
                    <a:gd name="T67" fmla="*/ 0 h 368"/>
                    <a:gd name="T68" fmla="*/ 0 w 743"/>
                    <a:gd name="T69" fmla="*/ 0 h 368"/>
                    <a:gd name="T70" fmla="*/ 0 w 743"/>
                    <a:gd name="T71" fmla="*/ 0 h 368"/>
                    <a:gd name="T72" fmla="*/ 0 w 743"/>
                    <a:gd name="T73" fmla="*/ 0 h 368"/>
                    <a:gd name="T74" fmla="*/ 0 w 743"/>
                    <a:gd name="T75" fmla="*/ 0 h 368"/>
                    <a:gd name="T76" fmla="*/ 0 w 743"/>
                    <a:gd name="T77" fmla="*/ 0 h 368"/>
                    <a:gd name="T78" fmla="*/ 0 w 743"/>
                    <a:gd name="T79" fmla="*/ 0 h 368"/>
                    <a:gd name="T80" fmla="*/ 0 w 743"/>
                    <a:gd name="T81" fmla="*/ 0 h 368"/>
                    <a:gd name="T82" fmla="*/ 0 w 743"/>
                    <a:gd name="T83" fmla="*/ 0 h 368"/>
                    <a:gd name="T84" fmla="*/ 0 w 743"/>
                    <a:gd name="T85" fmla="*/ 0 h 368"/>
                    <a:gd name="T86" fmla="*/ 0 w 743"/>
                    <a:gd name="T87" fmla="*/ 0 h 368"/>
                    <a:gd name="T88" fmla="*/ 0 w 743"/>
                    <a:gd name="T89" fmla="*/ 0 h 368"/>
                    <a:gd name="T90" fmla="*/ 0 w 743"/>
                    <a:gd name="T91" fmla="*/ 0 h 368"/>
                    <a:gd name="T92" fmla="*/ 0 w 743"/>
                    <a:gd name="T93" fmla="*/ 0 h 368"/>
                    <a:gd name="T94" fmla="*/ 0 w 743"/>
                    <a:gd name="T95" fmla="*/ 0 h 3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3"/>
                    <a:gd name="T145" fmla="*/ 0 h 368"/>
                    <a:gd name="T146" fmla="*/ 743 w 743"/>
                    <a:gd name="T147" fmla="*/ 368 h 3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3" h="368">
                      <a:moveTo>
                        <a:pt x="43" y="86"/>
                      </a:moveTo>
                      <a:lnTo>
                        <a:pt x="43" y="80"/>
                      </a:lnTo>
                      <a:lnTo>
                        <a:pt x="43" y="74"/>
                      </a:lnTo>
                      <a:lnTo>
                        <a:pt x="44" y="68"/>
                      </a:lnTo>
                      <a:lnTo>
                        <a:pt x="44" y="63"/>
                      </a:lnTo>
                      <a:lnTo>
                        <a:pt x="45" y="57"/>
                      </a:lnTo>
                      <a:lnTo>
                        <a:pt x="47" y="52"/>
                      </a:lnTo>
                      <a:lnTo>
                        <a:pt x="48" y="46"/>
                      </a:lnTo>
                      <a:lnTo>
                        <a:pt x="50" y="41"/>
                      </a:lnTo>
                      <a:lnTo>
                        <a:pt x="51" y="35"/>
                      </a:lnTo>
                      <a:lnTo>
                        <a:pt x="53" y="30"/>
                      </a:lnTo>
                      <a:lnTo>
                        <a:pt x="56" y="25"/>
                      </a:lnTo>
                      <a:lnTo>
                        <a:pt x="58" y="20"/>
                      </a:lnTo>
                      <a:lnTo>
                        <a:pt x="61" y="14"/>
                      </a:lnTo>
                      <a:lnTo>
                        <a:pt x="63" y="9"/>
                      </a:lnTo>
                      <a:lnTo>
                        <a:pt x="66" y="4"/>
                      </a:lnTo>
                      <a:lnTo>
                        <a:pt x="71" y="0"/>
                      </a:lnTo>
                      <a:lnTo>
                        <a:pt x="61" y="7"/>
                      </a:lnTo>
                      <a:lnTo>
                        <a:pt x="54" y="14"/>
                      </a:lnTo>
                      <a:lnTo>
                        <a:pt x="47" y="22"/>
                      </a:lnTo>
                      <a:lnTo>
                        <a:pt x="40" y="29"/>
                      </a:lnTo>
                      <a:lnTo>
                        <a:pt x="34" y="37"/>
                      </a:lnTo>
                      <a:lnTo>
                        <a:pt x="28" y="45"/>
                      </a:lnTo>
                      <a:lnTo>
                        <a:pt x="23" y="54"/>
                      </a:lnTo>
                      <a:lnTo>
                        <a:pt x="18" y="62"/>
                      </a:lnTo>
                      <a:lnTo>
                        <a:pt x="14" y="71"/>
                      </a:lnTo>
                      <a:lnTo>
                        <a:pt x="10" y="79"/>
                      </a:lnTo>
                      <a:lnTo>
                        <a:pt x="7" y="88"/>
                      </a:lnTo>
                      <a:lnTo>
                        <a:pt x="4" y="97"/>
                      </a:lnTo>
                      <a:lnTo>
                        <a:pt x="2" y="106"/>
                      </a:lnTo>
                      <a:lnTo>
                        <a:pt x="1" y="115"/>
                      </a:lnTo>
                      <a:lnTo>
                        <a:pt x="0" y="124"/>
                      </a:lnTo>
                      <a:lnTo>
                        <a:pt x="0" y="134"/>
                      </a:lnTo>
                      <a:lnTo>
                        <a:pt x="1" y="157"/>
                      </a:lnTo>
                      <a:lnTo>
                        <a:pt x="7" y="181"/>
                      </a:lnTo>
                      <a:lnTo>
                        <a:pt x="17" y="203"/>
                      </a:lnTo>
                      <a:lnTo>
                        <a:pt x="30" y="224"/>
                      </a:lnTo>
                      <a:lnTo>
                        <a:pt x="46" y="246"/>
                      </a:lnTo>
                      <a:lnTo>
                        <a:pt x="65" y="265"/>
                      </a:lnTo>
                      <a:lnTo>
                        <a:pt x="88" y="283"/>
                      </a:lnTo>
                      <a:lnTo>
                        <a:pt x="113" y="299"/>
                      </a:lnTo>
                      <a:lnTo>
                        <a:pt x="140" y="314"/>
                      </a:lnTo>
                      <a:lnTo>
                        <a:pt x="170" y="328"/>
                      </a:lnTo>
                      <a:lnTo>
                        <a:pt x="201" y="339"/>
                      </a:lnTo>
                      <a:lnTo>
                        <a:pt x="235" y="349"/>
                      </a:lnTo>
                      <a:lnTo>
                        <a:pt x="270" y="357"/>
                      </a:lnTo>
                      <a:lnTo>
                        <a:pt x="307" y="363"/>
                      </a:lnTo>
                      <a:lnTo>
                        <a:pt x="346" y="366"/>
                      </a:lnTo>
                      <a:lnTo>
                        <a:pt x="386" y="368"/>
                      </a:lnTo>
                      <a:lnTo>
                        <a:pt x="416" y="367"/>
                      </a:lnTo>
                      <a:lnTo>
                        <a:pt x="445" y="365"/>
                      </a:lnTo>
                      <a:lnTo>
                        <a:pt x="474" y="361"/>
                      </a:lnTo>
                      <a:lnTo>
                        <a:pt x="502" y="357"/>
                      </a:lnTo>
                      <a:lnTo>
                        <a:pt x="529" y="351"/>
                      </a:lnTo>
                      <a:lnTo>
                        <a:pt x="555" y="344"/>
                      </a:lnTo>
                      <a:lnTo>
                        <a:pt x="580" y="335"/>
                      </a:lnTo>
                      <a:lnTo>
                        <a:pt x="604" y="326"/>
                      </a:lnTo>
                      <a:lnTo>
                        <a:pt x="627" y="316"/>
                      </a:lnTo>
                      <a:lnTo>
                        <a:pt x="648" y="305"/>
                      </a:lnTo>
                      <a:lnTo>
                        <a:pt x="668" y="293"/>
                      </a:lnTo>
                      <a:lnTo>
                        <a:pt x="686" y="280"/>
                      </a:lnTo>
                      <a:lnTo>
                        <a:pt x="703" y="266"/>
                      </a:lnTo>
                      <a:lnTo>
                        <a:pt x="718" y="252"/>
                      </a:lnTo>
                      <a:lnTo>
                        <a:pt x="731" y="235"/>
                      </a:lnTo>
                      <a:lnTo>
                        <a:pt x="743" y="220"/>
                      </a:lnTo>
                      <a:lnTo>
                        <a:pt x="729" y="230"/>
                      </a:lnTo>
                      <a:lnTo>
                        <a:pt x="715" y="242"/>
                      </a:lnTo>
                      <a:lnTo>
                        <a:pt x="699" y="252"/>
                      </a:lnTo>
                      <a:lnTo>
                        <a:pt x="683" y="261"/>
                      </a:lnTo>
                      <a:lnTo>
                        <a:pt x="666" y="270"/>
                      </a:lnTo>
                      <a:lnTo>
                        <a:pt x="647" y="278"/>
                      </a:lnTo>
                      <a:lnTo>
                        <a:pt x="629" y="286"/>
                      </a:lnTo>
                      <a:lnTo>
                        <a:pt x="609" y="293"/>
                      </a:lnTo>
                      <a:lnTo>
                        <a:pt x="589" y="299"/>
                      </a:lnTo>
                      <a:lnTo>
                        <a:pt x="566" y="304"/>
                      </a:lnTo>
                      <a:lnTo>
                        <a:pt x="545" y="309"/>
                      </a:lnTo>
                      <a:lnTo>
                        <a:pt x="523" y="312"/>
                      </a:lnTo>
                      <a:lnTo>
                        <a:pt x="500" y="316"/>
                      </a:lnTo>
                      <a:lnTo>
                        <a:pt x="476" y="318"/>
                      </a:lnTo>
                      <a:lnTo>
                        <a:pt x="453" y="319"/>
                      </a:lnTo>
                      <a:lnTo>
                        <a:pt x="429" y="320"/>
                      </a:lnTo>
                      <a:lnTo>
                        <a:pt x="389" y="318"/>
                      </a:lnTo>
                      <a:lnTo>
                        <a:pt x="351" y="315"/>
                      </a:lnTo>
                      <a:lnTo>
                        <a:pt x="313" y="309"/>
                      </a:lnTo>
                      <a:lnTo>
                        <a:pt x="278" y="301"/>
                      </a:lnTo>
                      <a:lnTo>
                        <a:pt x="244" y="291"/>
                      </a:lnTo>
                      <a:lnTo>
                        <a:pt x="213" y="280"/>
                      </a:lnTo>
                      <a:lnTo>
                        <a:pt x="183" y="266"/>
                      </a:lnTo>
                      <a:lnTo>
                        <a:pt x="156" y="251"/>
                      </a:lnTo>
                      <a:lnTo>
                        <a:pt x="131" y="234"/>
                      </a:lnTo>
                      <a:lnTo>
                        <a:pt x="109" y="216"/>
                      </a:lnTo>
                      <a:lnTo>
                        <a:pt x="90" y="197"/>
                      </a:lnTo>
                      <a:lnTo>
                        <a:pt x="74" y="176"/>
                      </a:lnTo>
                      <a:lnTo>
                        <a:pt x="60" y="155"/>
                      </a:lnTo>
                      <a:lnTo>
                        <a:pt x="50" y="133"/>
                      </a:lnTo>
                      <a:lnTo>
                        <a:pt x="44" y="109"/>
                      </a:lnTo>
                      <a:lnTo>
                        <a:pt x="43" y="86"/>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41" name="Freeform 101"/>
                <p:cNvSpPr>
                  <a:spLocks/>
                </p:cNvSpPr>
                <p:nvPr/>
              </p:nvSpPr>
              <p:spPr bwMode="auto">
                <a:xfrm>
                  <a:off x="1755" y="3035"/>
                  <a:ext cx="66" cy="40"/>
                </a:xfrm>
                <a:custGeom>
                  <a:avLst/>
                  <a:gdLst>
                    <a:gd name="T0" fmla="*/ 0 w 727"/>
                    <a:gd name="T1" fmla="*/ 0 h 422"/>
                    <a:gd name="T2" fmla="*/ 0 w 727"/>
                    <a:gd name="T3" fmla="*/ 0 h 422"/>
                    <a:gd name="T4" fmla="*/ 0 w 727"/>
                    <a:gd name="T5" fmla="*/ 0 h 422"/>
                    <a:gd name="T6" fmla="*/ 0 w 727"/>
                    <a:gd name="T7" fmla="*/ 0 h 422"/>
                    <a:gd name="T8" fmla="*/ 0 w 727"/>
                    <a:gd name="T9" fmla="*/ 0 h 422"/>
                    <a:gd name="T10" fmla="*/ 0 w 727"/>
                    <a:gd name="T11" fmla="*/ 0 h 422"/>
                    <a:gd name="T12" fmla="*/ 0 w 727"/>
                    <a:gd name="T13" fmla="*/ 0 h 422"/>
                    <a:gd name="T14" fmla="*/ 0 w 727"/>
                    <a:gd name="T15" fmla="*/ 0 h 422"/>
                    <a:gd name="T16" fmla="*/ 0 w 727"/>
                    <a:gd name="T17" fmla="*/ 0 h 422"/>
                    <a:gd name="T18" fmla="*/ 0 w 727"/>
                    <a:gd name="T19" fmla="*/ 0 h 422"/>
                    <a:gd name="T20" fmla="*/ 0 w 727"/>
                    <a:gd name="T21" fmla="*/ 0 h 422"/>
                    <a:gd name="T22" fmla="*/ 0 w 727"/>
                    <a:gd name="T23" fmla="*/ 0 h 422"/>
                    <a:gd name="T24" fmla="*/ 0 w 727"/>
                    <a:gd name="T25" fmla="*/ 0 h 422"/>
                    <a:gd name="T26" fmla="*/ 0 w 727"/>
                    <a:gd name="T27" fmla="*/ 0 h 422"/>
                    <a:gd name="T28" fmla="*/ 0 w 727"/>
                    <a:gd name="T29" fmla="*/ 0 h 422"/>
                    <a:gd name="T30" fmla="*/ 0 w 727"/>
                    <a:gd name="T31" fmla="*/ 0 h 422"/>
                    <a:gd name="T32" fmla="*/ 0 w 727"/>
                    <a:gd name="T33" fmla="*/ 0 h 422"/>
                    <a:gd name="T34" fmla="*/ 0 w 727"/>
                    <a:gd name="T35" fmla="*/ 0 h 422"/>
                    <a:gd name="T36" fmla="*/ 0 w 727"/>
                    <a:gd name="T37" fmla="*/ 0 h 422"/>
                    <a:gd name="T38" fmla="*/ 0 w 727"/>
                    <a:gd name="T39" fmla="*/ 0 h 422"/>
                    <a:gd name="T40" fmla="*/ 0 w 727"/>
                    <a:gd name="T41" fmla="*/ 0 h 422"/>
                    <a:gd name="T42" fmla="*/ 0 w 727"/>
                    <a:gd name="T43" fmla="*/ 0 h 422"/>
                    <a:gd name="T44" fmla="*/ 0 w 727"/>
                    <a:gd name="T45" fmla="*/ 0 h 422"/>
                    <a:gd name="T46" fmla="*/ 0 w 727"/>
                    <a:gd name="T47" fmla="*/ 0 h 422"/>
                    <a:gd name="T48" fmla="*/ 0 w 727"/>
                    <a:gd name="T49" fmla="*/ 0 h 422"/>
                    <a:gd name="T50" fmla="*/ 0 w 727"/>
                    <a:gd name="T51" fmla="*/ 0 h 422"/>
                    <a:gd name="T52" fmla="*/ 0 w 727"/>
                    <a:gd name="T53" fmla="*/ 0 h 422"/>
                    <a:gd name="T54" fmla="*/ 0 w 727"/>
                    <a:gd name="T55" fmla="*/ 0 h 422"/>
                    <a:gd name="T56" fmla="*/ 0 w 727"/>
                    <a:gd name="T57" fmla="*/ 0 h 422"/>
                    <a:gd name="T58" fmla="*/ 0 w 727"/>
                    <a:gd name="T59" fmla="*/ 0 h 422"/>
                    <a:gd name="T60" fmla="*/ 0 w 727"/>
                    <a:gd name="T61" fmla="*/ 0 h 422"/>
                    <a:gd name="T62" fmla="*/ 0 w 727"/>
                    <a:gd name="T63" fmla="*/ 0 h 422"/>
                    <a:gd name="T64" fmla="*/ 0 w 727"/>
                    <a:gd name="T65" fmla="*/ 0 h 422"/>
                    <a:gd name="T66" fmla="*/ 0 w 727"/>
                    <a:gd name="T67" fmla="*/ 0 h 422"/>
                    <a:gd name="T68" fmla="*/ 0 w 727"/>
                    <a:gd name="T69" fmla="*/ 0 h 422"/>
                    <a:gd name="T70" fmla="*/ 0 w 727"/>
                    <a:gd name="T71" fmla="*/ 0 h 422"/>
                    <a:gd name="T72" fmla="*/ 0 w 727"/>
                    <a:gd name="T73" fmla="*/ 0 h 422"/>
                    <a:gd name="T74" fmla="*/ 0 w 727"/>
                    <a:gd name="T75" fmla="*/ 0 h 422"/>
                    <a:gd name="T76" fmla="*/ 0 w 727"/>
                    <a:gd name="T77" fmla="*/ 0 h 422"/>
                    <a:gd name="T78" fmla="*/ 0 w 727"/>
                    <a:gd name="T79" fmla="*/ 0 h 422"/>
                    <a:gd name="T80" fmla="*/ 0 w 727"/>
                    <a:gd name="T81" fmla="*/ 0 h 422"/>
                    <a:gd name="T82" fmla="*/ 0 w 727"/>
                    <a:gd name="T83" fmla="*/ 0 h 422"/>
                    <a:gd name="T84" fmla="*/ 0 w 727"/>
                    <a:gd name="T85" fmla="*/ 0 h 422"/>
                    <a:gd name="T86" fmla="*/ 0 w 727"/>
                    <a:gd name="T87" fmla="*/ 0 h 422"/>
                    <a:gd name="T88" fmla="*/ 0 w 727"/>
                    <a:gd name="T89" fmla="*/ 0 h 422"/>
                    <a:gd name="T90" fmla="*/ 0 w 727"/>
                    <a:gd name="T91" fmla="*/ 0 h 422"/>
                    <a:gd name="T92" fmla="*/ 0 w 727"/>
                    <a:gd name="T93" fmla="*/ 0 h 422"/>
                    <a:gd name="T94" fmla="*/ 0 w 727"/>
                    <a:gd name="T95" fmla="*/ 0 h 4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7"/>
                    <a:gd name="T145" fmla="*/ 0 h 422"/>
                    <a:gd name="T146" fmla="*/ 727 w 727"/>
                    <a:gd name="T147" fmla="*/ 422 h 4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7" h="422">
                      <a:moveTo>
                        <a:pt x="343" y="0"/>
                      </a:moveTo>
                      <a:lnTo>
                        <a:pt x="318" y="0"/>
                      </a:lnTo>
                      <a:lnTo>
                        <a:pt x="295" y="1"/>
                      </a:lnTo>
                      <a:lnTo>
                        <a:pt x="270" y="4"/>
                      </a:lnTo>
                      <a:lnTo>
                        <a:pt x="247" y="7"/>
                      </a:lnTo>
                      <a:lnTo>
                        <a:pt x="225" y="11"/>
                      </a:lnTo>
                      <a:lnTo>
                        <a:pt x="203" y="16"/>
                      </a:lnTo>
                      <a:lnTo>
                        <a:pt x="182" y="21"/>
                      </a:lnTo>
                      <a:lnTo>
                        <a:pt x="162" y="28"/>
                      </a:lnTo>
                      <a:lnTo>
                        <a:pt x="142" y="36"/>
                      </a:lnTo>
                      <a:lnTo>
                        <a:pt x="123" y="43"/>
                      </a:lnTo>
                      <a:lnTo>
                        <a:pt x="105" y="51"/>
                      </a:lnTo>
                      <a:lnTo>
                        <a:pt x="88" y="60"/>
                      </a:lnTo>
                      <a:lnTo>
                        <a:pt x="71" y="70"/>
                      </a:lnTo>
                      <a:lnTo>
                        <a:pt x="56" y="80"/>
                      </a:lnTo>
                      <a:lnTo>
                        <a:pt x="41" y="90"/>
                      </a:lnTo>
                      <a:lnTo>
                        <a:pt x="28" y="102"/>
                      </a:lnTo>
                      <a:lnTo>
                        <a:pt x="23" y="106"/>
                      </a:lnTo>
                      <a:lnTo>
                        <a:pt x="20" y="111"/>
                      </a:lnTo>
                      <a:lnTo>
                        <a:pt x="18" y="116"/>
                      </a:lnTo>
                      <a:lnTo>
                        <a:pt x="15" y="122"/>
                      </a:lnTo>
                      <a:lnTo>
                        <a:pt x="13" y="127"/>
                      </a:lnTo>
                      <a:lnTo>
                        <a:pt x="10" y="132"/>
                      </a:lnTo>
                      <a:lnTo>
                        <a:pt x="8" y="137"/>
                      </a:lnTo>
                      <a:lnTo>
                        <a:pt x="7" y="143"/>
                      </a:lnTo>
                      <a:lnTo>
                        <a:pt x="5" y="148"/>
                      </a:lnTo>
                      <a:lnTo>
                        <a:pt x="4" y="154"/>
                      </a:lnTo>
                      <a:lnTo>
                        <a:pt x="2" y="159"/>
                      </a:lnTo>
                      <a:lnTo>
                        <a:pt x="1" y="165"/>
                      </a:lnTo>
                      <a:lnTo>
                        <a:pt x="1" y="170"/>
                      </a:lnTo>
                      <a:lnTo>
                        <a:pt x="0" y="176"/>
                      </a:lnTo>
                      <a:lnTo>
                        <a:pt x="0" y="182"/>
                      </a:lnTo>
                      <a:lnTo>
                        <a:pt x="0" y="188"/>
                      </a:lnTo>
                      <a:lnTo>
                        <a:pt x="1" y="211"/>
                      </a:lnTo>
                      <a:lnTo>
                        <a:pt x="7" y="235"/>
                      </a:lnTo>
                      <a:lnTo>
                        <a:pt x="17" y="257"/>
                      </a:lnTo>
                      <a:lnTo>
                        <a:pt x="31" y="278"/>
                      </a:lnTo>
                      <a:lnTo>
                        <a:pt x="47" y="299"/>
                      </a:lnTo>
                      <a:lnTo>
                        <a:pt x="66" y="318"/>
                      </a:lnTo>
                      <a:lnTo>
                        <a:pt x="88" y="336"/>
                      </a:lnTo>
                      <a:lnTo>
                        <a:pt x="113" y="353"/>
                      </a:lnTo>
                      <a:lnTo>
                        <a:pt x="140" y="368"/>
                      </a:lnTo>
                      <a:lnTo>
                        <a:pt x="170" y="382"/>
                      </a:lnTo>
                      <a:lnTo>
                        <a:pt x="201" y="393"/>
                      </a:lnTo>
                      <a:lnTo>
                        <a:pt x="235" y="403"/>
                      </a:lnTo>
                      <a:lnTo>
                        <a:pt x="270" y="411"/>
                      </a:lnTo>
                      <a:lnTo>
                        <a:pt x="308" y="417"/>
                      </a:lnTo>
                      <a:lnTo>
                        <a:pt x="346" y="420"/>
                      </a:lnTo>
                      <a:lnTo>
                        <a:pt x="386" y="422"/>
                      </a:lnTo>
                      <a:lnTo>
                        <a:pt x="410" y="421"/>
                      </a:lnTo>
                      <a:lnTo>
                        <a:pt x="433" y="420"/>
                      </a:lnTo>
                      <a:lnTo>
                        <a:pt x="457" y="418"/>
                      </a:lnTo>
                      <a:lnTo>
                        <a:pt x="480" y="414"/>
                      </a:lnTo>
                      <a:lnTo>
                        <a:pt x="502" y="411"/>
                      </a:lnTo>
                      <a:lnTo>
                        <a:pt x="523" y="406"/>
                      </a:lnTo>
                      <a:lnTo>
                        <a:pt x="546" y="401"/>
                      </a:lnTo>
                      <a:lnTo>
                        <a:pt x="566" y="395"/>
                      </a:lnTo>
                      <a:lnTo>
                        <a:pt x="586" y="388"/>
                      </a:lnTo>
                      <a:lnTo>
                        <a:pt x="604" y="380"/>
                      </a:lnTo>
                      <a:lnTo>
                        <a:pt x="623" y="372"/>
                      </a:lnTo>
                      <a:lnTo>
                        <a:pt x="640" y="363"/>
                      </a:lnTo>
                      <a:lnTo>
                        <a:pt x="656" y="354"/>
                      </a:lnTo>
                      <a:lnTo>
                        <a:pt x="672" y="344"/>
                      </a:lnTo>
                      <a:lnTo>
                        <a:pt x="686" y="332"/>
                      </a:lnTo>
                      <a:lnTo>
                        <a:pt x="700" y="322"/>
                      </a:lnTo>
                      <a:lnTo>
                        <a:pt x="703" y="316"/>
                      </a:lnTo>
                      <a:lnTo>
                        <a:pt x="706" y="311"/>
                      </a:lnTo>
                      <a:lnTo>
                        <a:pt x="709" y="306"/>
                      </a:lnTo>
                      <a:lnTo>
                        <a:pt x="711" y="301"/>
                      </a:lnTo>
                      <a:lnTo>
                        <a:pt x="714" y="296"/>
                      </a:lnTo>
                      <a:lnTo>
                        <a:pt x="716" y="290"/>
                      </a:lnTo>
                      <a:lnTo>
                        <a:pt x="718" y="285"/>
                      </a:lnTo>
                      <a:lnTo>
                        <a:pt x="720" y="280"/>
                      </a:lnTo>
                      <a:lnTo>
                        <a:pt x="721" y="274"/>
                      </a:lnTo>
                      <a:lnTo>
                        <a:pt x="723" y="269"/>
                      </a:lnTo>
                      <a:lnTo>
                        <a:pt x="724" y="263"/>
                      </a:lnTo>
                      <a:lnTo>
                        <a:pt x="725" y="258"/>
                      </a:lnTo>
                      <a:lnTo>
                        <a:pt x="726" y="252"/>
                      </a:lnTo>
                      <a:lnTo>
                        <a:pt x="726" y="247"/>
                      </a:lnTo>
                      <a:lnTo>
                        <a:pt x="726" y="241"/>
                      </a:lnTo>
                      <a:lnTo>
                        <a:pt x="727" y="236"/>
                      </a:lnTo>
                      <a:lnTo>
                        <a:pt x="725" y="212"/>
                      </a:lnTo>
                      <a:lnTo>
                        <a:pt x="719" y="188"/>
                      </a:lnTo>
                      <a:lnTo>
                        <a:pt x="709" y="166"/>
                      </a:lnTo>
                      <a:lnTo>
                        <a:pt x="696" y="144"/>
                      </a:lnTo>
                      <a:lnTo>
                        <a:pt x="680" y="124"/>
                      </a:lnTo>
                      <a:lnTo>
                        <a:pt x="661" y="104"/>
                      </a:lnTo>
                      <a:lnTo>
                        <a:pt x="639" y="86"/>
                      </a:lnTo>
                      <a:lnTo>
                        <a:pt x="615" y="70"/>
                      </a:lnTo>
                      <a:lnTo>
                        <a:pt x="587" y="54"/>
                      </a:lnTo>
                      <a:lnTo>
                        <a:pt x="558" y="41"/>
                      </a:lnTo>
                      <a:lnTo>
                        <a:pt x="525" y="28"/>
                      </a:lnTo>
                      <a:lnTo>
                        <a:pt x="492" y="18"/>
                      </a:lnTo>
                      <a:lnTo>
                        <a:pt x="457" y="10"/>
                      </a:lnTo>
                      <a:lnTo>
                        <a:pt x="420" y="4"/>
                      </a:lnTo>
                      <a:lnTo>
                        <a:pt x="382" y="1"/>
                      </a:lnTo>
                      <a:lnTo>
                        <a:pt x="343"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42" name="Freeform 102"/>
                <p:cNvSpPr>
                  <a:spLocks/>
                </p:cNvSpPr>
                <p:nvPr/>
              </p:nvSpPr>
              <p:spPr bwMode="auto">
                <a:xfrm>
                  <a:off x="1841" y="2995"/>
                  <a:ext cx="66" cy="33"/>
                </a:xfrm>
                <a:custGeom>
                  <a:avLst/>
                  <a:gdLst>
                    <a:gd name="T0" fmla="*/ 0 w 741"/>
                    <a:gd name="T1" fmla="*/ 0 h 386"/>
                    <a:gd name="T2" fmla="*/ 0 w 741"/>
                    <a:gd name="T3" fmla="*/ 0 h 386"/>
                    <a:gd name="T4" fmla="*/ 0 w 741"/>
                    <a:gd name="T5" fmla="*/ 0 h 386"/>
                    <a:gd name="T6" fmla="*/ 0 w 741"/>
                    <a:gd name="T7" fmla="*/ 0 h 386"/>
                    <a:gd name="T8" fmla="*/ 0 w 741"/>
                    <a:gd name="T9" fmla="*/ 0 h 386"/>
                    <a:gd name="T10" fmla="*/ 0 w 741"/>
                    <a:gd name="T11" fmla="*/ 0 h 386"/>
                    <a:gd name="T12" fmla="*/ 0 w 741"/>
                    <a:gd name="T13" fmla="*/ 0 h 386"/>
                    <a:gd name="T14" fmla="*/ 0 w 741"/>
                    <a:gd name="T15" fmla="*/ 0 h 386"/>
                    <a:gd name="T16" fmla="*/ 0 w 741"/>
                    <a:gd name="T17" fmla="*/ 0 h 386"/>
                    <a:gd name="T18" fmla="*/ 0 w 741"/>
                    <a:gd name="T19" fmla="*/ 0 h 386"/>
                    <a:gd name="T20" fmla="*/ 0 w 741"/>
                    <a:gd name="T21" fmla="*/ 0 h 386"/>
                    <a:gd name="T22" fmla="*/ 0 w 741"/>
                    <a:gd name="T23" fmla="*/ 0 h 386"/>
                    <a:gd name="T24" fmla="*/ 0 w 741"/>
                    <a:gd name="T25" fmla="*/ 0 h 386"/>
                    <a:gd name="T26" fmla="*/ 0 w 741"/>
                    <a:gd name="T27" fmla="*/ 0 h 386"/>
                    <a:gd name="T28" fmla="*/ 0 w 741"/>
                    <a:gd name="T29" fmla="*/ 0 h 386"/>
                    <a:gd name="T30" fmla="*/ 0 w 741"/>
                    <a:gd name="T31" fmla="*/ 0 h 386"/>
                    <a:gd name="T32" fmla="*/ 0 w 741"/>
                    <a:gd name="T33" fmla="*/ 0 h 386"/>
                    <a:gd name="T34" fmla="*/ 0 w 741"/>
                    <a:gd name="T35" fmla="*/ 0 h 386"/>
                    <a:gd name="T36" fmla="*/ 0 w 741"/>
                    <a:gd name="T37" fmla="*/ 0 h 386"/>
                    <a:gd name="T38" fmla="*/ 0 w 741"/>
                    <a:gd name="T39" fmla="*/ 0 h 386"/>
                    <a:gd name="T40" fmla="*/ 0 w 741"/>
                    <a:gd name="T41" fmla="*/ 0 h 386"/>
                    <a:gd name="T42" fmla="*/ 0 w 741"/>
                    <a:gd name="T43" fmla="*/ 0 h 386"/>
                    <a:gd name="T44" fmla="*/ 0 w 741"/>
                    <a:gd name="T45" fmla="*/ 0 h 386"/>
                    <a:gd name="T46" fmla="*/ 0 w 741"/>
                    <a:gd name="T47" fmla="*/ 0 h 386"/>
                    <a:gd name="T48" fmla="*/ 0 w 741"/>
                    <a:gd name="T49" fmla="*/ 0 h 386"/>
                    <a:gd name="T50" fmla="*/ 0 w 741"/>
                    <a:gd name="T51" fmla="*/ 0 h 386"/>
                    <a:gd name="T52" fmla="*/ 0 w 741"/>
                    <a:gd name="T53" fmla="*/ 0 h 386"/>
                    <a:gd name="T54" fmla="*/ 0 w 741"/>
                    <a:gd name="T55" fmla="*/ 0 h 386"/>
                    <a:gd name="T56" fmla="*/ 0 w 741"/>
                    <a:gd name="T57" fmla="*/ 0 h 386"/>
                    <a:gd name="T58" fmla="*/ 0 w 741"/>
                    <a:gd name="T59" fmla="*/ 0 h 386"/>
                    <a:gd name="T60" fmla="*/ 0 w 741"/>
                    <a:gd name="T61" fmla="*/ 0 h 386"/>
                    <a:gd name="T62" fmla="*/ 0 w 741"/>
                    <a:gd name="T63" fmla="*/ 0 h 386"/>
                    <a:gd name="T64" fmla="*/ 0 w 741"/>
                    <a:gd name="T65" fmla="*/ 0 h 386"/>
                    <a:gd name="T66" fmla="*/ 0 w 741"/>
                    <a:gd name="T67" fmla="*/ 0 h 386"/>
                    <a:gd name="T68" fmla="*/ 0 w 741"/>
                    <a:gd name="T69" fmla="*/ 0 h 386"/>
                    <a:gd name="T70" fmla="*/ 0 w 741"/>
                    <a:gd name="T71" fmla="*/ 0 h 386"/>
                    <a:gd name="T72" fmla="*/ 0 w 741"/>
                    <a:gd name="T73" fmla="*/ 0 h 386"/>
                    <a:gd name="T74" fmla="*/ 0 w 741"/>
                    <a:gd name="T75" fmla="*/ 0 h 386"/>
                    <a:gd name="T76" fmla="*/ 0 w 741"/>
                    <a:gd name="T77" fmla="*/ 0 h 386"/>
                    <a:gd name="T78" fmla="*/ 0 w 741"/>
                    <a:gd name="T79" fmla="*/ 0 h 386"/>
                    <a:gd name="T80" fmla="*/ 0 w 741"/>
                    <a:gd name="T81" fmla="*/ 0 h 386"/>
                    <a:gd name="T82" fmla="*/ 0 w 741"/>
                    <a:gd name="T83" fmla="*/ 0 h 386"/>
                    <a:gd name="T84" fmla="*/ 0 w 741"/>
                    <a:gd name="T85" fmla="*/ 0 h 386"/>
                    <a:gd name="T86" fmla="*/ 0 w 741"/>
                    <a:gd name="T87" fmla="*/ 0 h 386"/>
                    <a:gd name="T88" fmla="*/ 0 w 741"/>
                    <a:gd name="T89" fmla="*/ 0 h 386"/>
                    <a:gd name="T90" fmla="*/ 0 w 741"/>
                    <a:gd name="T91" fmla="*/ 0 h 386"/>
                    <a:gd name="T92" fmla="*/ 0 w 741"/>
                    <a:gd name="T93" fmla="*/ 0 h 386"/>
                    <a:gd name="T94" fmla="*/ 0 w 741"/>
                    <a:gd name="T95" fmla="*/ 0 h 3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386"/>
                    <a:gd name="T146" fmla="*/ 741 w 741"/>
                    <a:gd name="T147" fmla="*/ 386 h 3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386">
                      <a:moveTo>
                        <a:pt x="43" y="94"/>
                      </a:moveTo>
                      <a:lnTo>
                        <a:pt x="43" y="87"/>
                      </a:lnTo>
                      <a:lnTo>
                        <a:pt x="43" y="81"/>
                      </a:lnTo>
                      <a:lnTo>
                        <a:pt x="44" y="75"/>
                      </a:lnTo>
                      <a:lnTo>
                        <a:pt x="44" y="69"/>
                      </a:lnTo>
                      <a:lnTo>
                        <a:pt x="45" y="63"/>
                      </a:lnTo>
                      <a:lnTo>
                        <a:pt x="47" y="57"/>
                      </a:lnTo>
                      <a:lnTo>
                        <a:pt x="48" y="51"/>
                      </a:lnTo>
                      <a:lnTo>
                        <a:pt x="50" y="45"/>
                      </a:lnTo>
                      <a:lnTo>
                        <a:pt x="52" y="39"/>
                      </a:lnTo>
                      <a:lnTo>
                        <a:pt x="54" y="33"/>
                      </a:lnTo>
                      <a:lnTo>
                        <a:pt x="56" y="28"/>
                      </a:lnTo>
                      <a:lnTo>
                        <a:pt x="59" y="22"/>
                      </a:lnTo>
                      <a:lnTo>
                        <a:pt x="62" y="16"/>
                      </a:lnTo>
                      <a:lnTo>
                        <a:pt x="65" y="11"/>
                      </a:lnTo>
                      <a:lnTo>
                        <a:pt x="68" y="5"/>
                      </a:lnTo>
                      <a:lnTo>
                        <a:pt x="72" y="0"/>
                      </a:lnTo>
                      <a:lnTo>
                        <a:pt x="63" y="7"/>
                      </a:lnTo>
                      <a:lnTo>
                        <a:pt x="55" y="15"/>
                      </a:lnTo>
                      <a:lnTo>
                        <a:pt x="48" y="23"/>
                      </a:lnTo>
                      <a:lnTo>
                        <a:pt x="41" y="31"/>
                      </a:lnTo>
                      <a:lnTo>
                        <a:pt x="35" y="39"/>
                      </a:lnTo>
                      <a:lnTo>
                        <a:pt x="29" y="48"/>
                      </a:lnTo>
                      <a:lnTo>
                        <a:pt x="24" y="57"/>
                      </a:lnTo>
                      <a:lnTo>
                        <a:pt x="19" y="66"/>
                      </a:lnTo>
                      <a:lnTo>
                        <a:pt x="14" y="75"/>
                      </a:lnTo>
                      <a:lnTo>
                        <a:pt x="10" y="84"/>
                      </a:lnTo>
                      <a:lnTo>
                        <a:pt x="7" y="93"/>
                      </a:lnTo>
                      <a:lnTo>
                        <a:pt x="4" y="103"/>
                      </a:lnTo>
                      <a:lnTo>
                        <a:pt x="2" y="112"/>
                      </a:lnTo>
                      <a:lnTo>
                        <a:pt x="1" y="122"/>
                      </a:lnTo>
                      <a:lnTo>
                        <a:pt x="0" y="132"/>
                      </a:lnTo>
                      <a:lnTo>
                        <a:pt x="0" y="142"/>
                      </a:lnTo>
                      <a:lnTo>
                        <a:pt x="1" y="166"/>
                      </a:lnTo>
                      <a:lnTo>
                        <a:pt x="7" y="191"/>
                      </a:lnTo>
                      <a:lnTo>
                        <a:pt x="17" y="215"/>
                      </a:lnTo>
                      <a:lnTo>
                        <a:pt x="30" y="237"/>
                      </a:lnTo>
                      <a:lnTo>
                        <a:pt x="46" y="258"/>
                      </a:lnTo>
                      <a:lnTo>
                        <a:pt x="65" y="278"/>
                      </a:lnTo>
                      <a:lnTo>
                        <a:pt x="87" y="297"/>
                      </a:lnTo>
                      <a:lnTo>
                        <a:pt x="112" y="314"/>
                      </a:lnTo>
                      <a:lnTo>
                        <a:pt x="140" y="330"/>
                      </a:lnTo>
                      <a:lnTo>
                        <a:pt x="170" y="344"/>
                      </a:lnTo>
                      <a:lnTo>
                        <a:pt x="201" y="356"/>
                      </a:lnTo>
                      <a:lnTo>
                        <a:pt x="235" y="366"/>
                      </a:lnTo>
                      <a:lnTo>
                        <a:pt x="270" y="375"/>
                      </a:lnTo>
                      <a:lnTo>
                        <a:pt x="306" y="381"/>
                      </a:lnTo>
                      <a:lnTo>
                        <a:pt x="344" y="384"/>
                      </a:lnTo>
                      <a:lnTo>
                        <a:pt x="385" y="386"/>
                      </a:lnTo>
                      <a:lnTo>
                        <a:pt x="414" y="385"/>
                      </a:lnTo>
                      <a:lnTo>
                        <a:pt x="443" y="383"/>
                      </a:lnTo>
                      <a:lnTo>
                        <a:pt x="472" y="379"/>
                      </a:lnTo>
                      <a:lnTo>
                        <a:pt x="499" y="375"/>
                      </a:lnTo>
                      <a:lnTo>
                        <a:pt x="526" y="369"/>
                      </a:lnTo>
                      <a:lnTo>
                        <a:pt x="552" y="362"/>
                      </a:lnTo>
                      <a:lnTo>
                        <a:pt x="577" y="353"/>
                      </a:lnTo>
                      <a:lnTo>
                        <a:pt x="600" y="344"/>
                      </a:lnTo>
                      <a:lnTo>
                        <a:pt x="623" y="334"/>
                      </a:lnTo>
                      <a:lnTo>
                        <a:pt x="645" y="322"/>
                      </a:lnTo>
                      <a:lnTo>
                        <a:pt x="665" y="310"/>
                      </a:lnTo>
                      <a:lnTo>
                        <a:pt x="683" y="297"/>
                      </a:lnTo>
                      <a:lnTo>
                        <a:pt x="700" y="283"/>
                      </a:lnTo>
                      <a:lnTo>
                        <a:pt x="715" y="268"/>
                      </a:lnTo>
                      <a:lnTo>
                        <a:pt x="729" y="253"/>
                      </a:lnTo>
                      <a:lnTo>
                        <a:pt x="741" y="237"/>
                      </a:lnTo>
                      <a:lnTo>
                        <a:pt x="727" y="248"/>
                      </a:lnTo>
                      <a:lnTo>
                        <a:pt x="712" y="258"/>
                      </a:lnTo>
                      <a:lnTo>
                        <a:pt x="697" y="268"/>
                      </a:lnTo>
                      <a:lnTo>
                        <a:pt x="680" y="278"/>
                      </a:lnTo>
                      <a:lnTo>
                        <a:pt x="663" y="287"/>
                      </a:lnTo>
                      <a:lnTo>
                        <a:pt x="645" y="295"/>
                      </a:lnTo>
                      <a:lnTo>
                        <a:pt x="625" y="303"/>
                      </a:lnTo>
                      <a:lnTo>
                        <a:pt x="606" y="310"/>
                      </a:lnTo>
                      <a:lnTo>
                        <a:pt x="585" y="316"/>
                      </a:lnTo>
                      <a:lnTo>
                        <a:pt x="564" y="322"/>
                      </a:lnTo>
                      <a:lnTo>
                        <a:pt x="543" y="326"/>
                      </a:lnTo>
                      <a:lnTo>
                        <a:pt x="521" y="330"/>
                      </a:lnTo>
                      <a:lnTo>
                        <a:pt x="498" y="333"/>
                      </a:lnTo>
                      <a:lnTo>
                        <a:pt x="475" y="336"/>
                      </a:lnTo>
                      <a:lnTo>
                        <a:pt x="451" y="337"/>
                      </a:lnTo>
                      <a:lnTo>
                        <a:pt x="428" y="338"/>
                      </a:lnTo>
                      <a:lnTo>
                        <a:pt x="388" y="336"/>
                      </a:lnTo>
                      <a:lnTo>
                        <a:pt x="349" y="333"/>
                      </a:lnTo>
                      <a:lnTo>
                        <a:pt x="312" y="327"/>
                      </a:lnTo>
                      <a:lnTo>
                        <a:pt x="277" y="318"/>
                      </a:lnTo>
                      <a:lnTo>
                        <a:pt x="244" y="308"/>
                      </a:lnTo>
                      <a:lnTo>
                        <a:pt x="212" y="296"/>
                      </a:lnTo>
                      <a:lnTo>
                        <a:pt x="183" y="282"/>
                      </a:lnTo>
                      <a:lnTo>
                        <a:pt x="156" y="266"/>
                      </a:lnTo>
                      <a:lnTo>
                        <a:pt x="131" y="249"/>
                      </a:lnTo>
                      <a:lnTo>
                        <a:pt x="108" y="230"/>
                      </a:lnTo>
                      <a:lnTo>
                        <a:pt x="89" y="210"/>
                      </a:lnTo>
                      <a:lnTo>
                        <a:pt x="73" y="189"/>
                      </a:lnTo>
                      <a:lnTo>
                        <a:pt x="60" y="166"/>
                      </a:lnTo>
                      <a:lnTo>
                        <a:pt x="50" y="142"/>
                      </a:lnTo>
                      <a:lnTo>
                        <a:pt x="44" y="118"/>
                      </a:lnTo>
                      <a:lnTo>
                        <a:pt x="43" y="94"/>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43" name="Freeform 103"/>
                <p:cNvSpPr>
                  <a:spLocks/>
                </p:cNvSpPr>
                <p:nvPr/>
              </p:nvSpPr>
              <p:spPr bwMode="auto">
                <a:xfrm>
                  <a:off x="1848" y="2984"/>
                  <a:ext cx="66" cy="42"/>
                </a:xfrm>
                <a:custGeom>
                  <a:avLst/>
                  <a:gdLst>
                    <a:gd name="T0" fmla="*/ 0 w 727"/>
                    <a:gd name="T1" fmla="*/ 0 h 441"/>
                    <a:gd name="T2" fmla="*/ 0 w 727"/>
                    <a:gd name="T3" fmla="*/ 0 h 441"/>
                    <a:gd name="T4" fmla="*/ 0 w 727"/>
                    <a:gd name="T5" fmla="*/ 0 h 441"/>
                    <a:gd name="T6" fmla="*/ 0 w 727"/>
                    <a:gd name="T7" fmla="*/ 0 h 441"/>
                    <a:gd name="T8" fmla="*/ 0 w 727"/>
                    <a:gd name="T9" fmla="*/ 0 h 441"/>
                    <a:gd name="T10" fmla="*/ 0 w 727"/>
                    <a:gd name="T11" fmla="*/ 0 h 441"/>
                    <a:gd name="T12" fmla="*/ 0 w 727"/>
                    <a:gd name="T13" fmla="*/ 0 h 441"/>
                    <a:gd name="T14" fmla="*/ 0 w 727"/>
                    <a:gd name="T15" fmla="*/ 0 h 441"/>
                    <a:gd name="T16" fmla="*/ 0 w 727"/>
                    <a:gd name="T17" fmla="*/ 0 h 441"/>
                    <a:gd name="T18" fmla="*/ 0 w 727"/>
                    <a:gd name="T19" fmla="*/ 0 h 441"/>
                    <a:gd name="T20" fmla="*/ 0 w 727"/>
                    <a:gd name="T21" fmla="*/ 0 h 441"/>
                    <a:gd name="T22" fmla="*/ 0 w 727"/>
                    <a:gd name="T23" fmla="*/ 0 h 441"/>
                    <a:gd name="T24" fmla="*/ 0 w 727"/>
                    <a:gd name="T25" fmla="*/ 0 h 441"/>
                    <a:gd name="T26" fmla="*/ 0 w 727"/>
                    <a:gd name="T27" fmla="*/ 0 h 441"/>
                    <a:gd name="T28" fmla="*/ 0 w 727"/>
                    <a:gd name="T29" fmla="*/ 0 h 441"/>
                    <a:gd name="T30" fmla="*/ 0 w 727"/>
                    <a:gd name="T31" fmla="*/ 0 h 441"/>
                    <a:gd name="T32" fmla="*/ 0 w 727"/>
                    <a:gd name="T33" fmla="*/ 0 h 441"/>
                    <a:gd name="T34" fmla="*/ 0 w 727"/>
                    <a:gd name="T35" fmla="*/ 0 h 441"/>
                    <a:gd name="T36" fmla="*/ 0 w 727"/>
                    <a:gd name="T37" fmla="*/ 0 h 441"/>
                    <a:gd name="T38" fmla="*/ 0 w 727"/>
                    <a:gd name="T39" fmla="*/ 0 h 441"/>
                    <a:gd name="T40" fmla="*/ 0 w 727"/>
                    <a:gd name="T41" fmla="*/ 0 h 441"/>
                    <a:gd name="T42" fmla="*/ 0 w 727"/>
                    <a:gd name="T43" fmla="*/ 0 h 441"/>
                    <a:gd name="T44" fmla="*/ 0 w 727"/>
                    <a:gd name="T45" fmla="*/ 0 h 441"/>
                    <a:gd name="T46" fmla="*/ 0 w 727"/>
                    <a:gd name="T47" fmla="*/ 0 h 441"/>
                    <a:gd name="T48" fmla="*/ 0 w 727"/>
                    <a:gd name="T49" fmla="*/ 0 h 441"/>
                    <a:gd name="T50" fmla="*/ 0 w 727"/>
                    <a:gd name="T51" fmla="*/ 0 h 441"/>
                    <a:gd name="T52" fmla="*/ 0 w 727"/>
                    <a:gd name="T53" fmla="*/ 0 h 441"/>
                    <a:gd name="T54" fmla="*/ 0 w 727"/>
                    <a:gd name="T55" fmla="*/ 0 h 441"/>
                    <a:gd name="T56" fmla="*/ 0 w 727"/>
                    <a:gd name="T57" fmla="*/ 0 h 441"/>
                    <a:gd name="T58" fmla="*/ 0 w 727"/>
                    <a:gd name="T59" fmla="*/ 0 h 441"/>
                    <a:gd name="T60" fmla="*/ 0 w 727"/>
                    <a:gd name="T61" fmla="*/ 0 h 441"/>
                    <a:gd name="T62" fmla="*/ 0 w 727"/>
                    <a:gd name="T63" fmla="*/ 0 h 441"/>
                    <a:gd name="T64" fmla="*/ 0 w 727"/>
                    <a:gd name="T65" fmla="*/ 0 h 441"/>
                    <a:gd name="T66" fmla="*/ 0 w 727"/>
                    <a:gd name="T67" fmla="*/ 0 h 441"/>
                    <a:gd name="T68" fmla="*/ 0 w 727"/>
                    <a:gd name="T69" fmla="*/ 0 h 441"/>
                    <a:gd name="T70" fmla="*/ 0 w 727"/>
                    <a:gd name="T71" fmla="*/ 0 h 441"/>
                    <a:gd name="T72" fmla="*/ 0 w 727"/>
                    <a:gd name="T73" fmla="*/ 0 h 441"/>
                    <a:gd name="T74" fmla="*/ 0 w 727"/>
                    <a:gd name="T75" fmla="*/ 0 h 441"/>
                    <a:gd name="T76" fmla="*/ 0 w 727"/>
                    <a:gd name="T77" fmla="*/ 0 h 441"/>
                    <a:gd name="T78" fmla="*/ 0 w 727"/>
                    <a:gd name="T79" fmla="*/ 0 h 441"/>
                    <a:gd name="T80" fmla="*/ 0 w 727"/>
                    <a:gd name="T81" fmla="*/ 0 h 441"/>
                    <a:gd name="T82" fmla="*/ 0 w 727"/>
                    <a:gd name="T83" fmla="*/ 0 h 441"/>
                    <a:gd name="T84" fmla="*/ 0 w 727"/>
                    <a:gd name="T85" fmla="*/ 0 h 441"/>
                    <a:gd name="T86" fmla="*/ 0 w 727"/>
                    <a:gd name="T87" fmla="*/ 0 h 441"/>
                    <a:gd name="T88" fmla="*/ 0 w 727"/>
                    <a:gd name="T89" fmla="*/ 0 h 441"/>
                    <a:gd name="T90" fmla="*/ 0 w 727"/>
                    <a:gd name="T91" fmla="*/ 0 h 441"/>
                    <a:gd name="T92" fmla="*/ 0 w 727"/>
                    <a:gd name="T93" fmla="*/ 0 h 441"/>
                    <a:gd name="T94" fmla="*/ 0 w 727"/>
                    <a:gd name="T95" fmla="*/ 0 h 4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7"/>
                    <a:gd name="T145" fmla="*/ 0 h 441"/>
                    <a:gd name="T146" fmla="*/ 727 w 727"/>
                    <a:gd name="T147" fmla="*/ 441 h 44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7" h="441">
                      <a:moveTo>
                        <a:pt x="342" y="0"/>
                      </a:moveTo>
                      <a:lnTo>
                        <a:pt x="317" y="0"/>
                      </a:lnTo>
                      <a:lnTo>
                        <a:pt x="293" y="1"/>
                      </a:lnTo>
                      <a:lnTo>
                        <a:pt x="270" y="4"/>
                      </a:lnTo>
                      <a:lnTo>
                        <a:pt x="248" y="7"/>
                      </a:lnTo>
                      <a:lnTo>
                        <a:pt x="226" y="11"/>
                      </a:lnTo>
                      <a:lnTo>
                        <a:pt x="204" y="15"/>
                      </a:lnTo>
                      <a:lnTo>
                        <a:pt x="183" y="21"/>
                      </a:lnTo>
                      <a:lnTo>
                        <a:pt x="163" y="27"/>
                      </a:lnTo>
                      <a:lnTo>
                        <a:pt x="144" y="34"/>
                      </a:lnTo>
                      <a:lnTo>
                        <a:pt x="125" y="42"/>
                      </a:lnTo>
                      <a:lnTo>
                        <a:pt x="107" y="51"/>
                      </a:lnTo>
                      <a:lnTo>
                        <a:pt x="90" y="60"/>
                      </a:lnTo>
                      <a:lnTo>
                        <a:pt x="72" y="70"/>
                      </a:lnTo>
                      <a:lnTo>
                        <a:pt x="57" y="80"/>
                      </a:lnTo>
                      <a:lnTo>
                        <a:pt x="42" y="91"/>
                      </a:lnTo>
                      <a:lnTo>
                        <a:pt x="29" y="103"/>
                      </a:lnTo>
                      <a:lnTo>
                        <a:pt x="25" y="108"/>
                      </a:lnTo>
                      <a:lnTo>
                        <a:pt x="22" y="114"/>
                      </a:lnTo>
                      <a:lnTo>
                        <a:pt x="19" y="119"/>
                      </a:lnTo>
                      <a:lnTo>
                        <a:pt x="16" y="125"/>
                      </a:lnTo>
                      <a:lnTo>
                        <a:pt x="13" y="131"/>
                      </a:lnTo>
                      <a:lnTo>
                        <a:pt x="11" y="136"/>
                      </a:lnTo>
                      <a:lnTo>
                        <a:pt x="9" y="142"/>
                      </a:lnTo>
                      <a:lnTo>
                        <a:pt x="7" y="148"/>
                      </a:lnTo>
                      <a:lnTo>
                        <a:pt x="5" y="154"/>
                      </a:lnTo>
                      <a:lnTo>
                        <a:pt x="4" y="160"/>
                      </a:lnTo>
                      <a:lnTo>
                        <a:pt x="2" y="166"/>
                      </a:lnTo>
                      <a:lnTo>
                        <a:pt x="1" y="172"/>
                      </a:lnTo>
                      <a:lnTo>
                        <a:pt x="1" y="178"/>
                      </a:lnTo>
                      <a:lnTo>
                        <a:pt x="0" y="184"/>
                      </a:lnTo>
                      <a:lnTo>
                        <a:pt x="0" y="190"/>
                      </a:lnTo>
                      <a:lnTo>
                        <a:pt x="0" y="197"/>
                      </a:lnTo>
                      <a:lnTo>
                        <a:pt x="1" y="221"/>
                      </a:lnTo>
                      <a:lnTo>
                        <a:pt x="7" y="245"/>
                      </a:lnTo>
                      <a:lnTo>
                        <a:pt x="17" y="269"/>
                      </a:lnTo>
                      <a:lnTo>
                        <a:pt x="30" y="292"/>
                      </a:lnTo>
                      <a:lnTo>
                        <a:pt x="46" y="313"/>
                      </a:lnTo>
                      <a:lnTo>
                        <a:pt x="65" y="333"/>
                      </a:lnTo>
                      <a:lnTo>
                        <a:pt x="88" y="352"/>
                      </a:lnTo>
                      <a:lnTo>
                        <a:pt x="113" y="369"/>
                      </a:lnTo>
                      <a:lnTo>
                        <a:pt x="140" y="385"/>
                      </a:lnTo>
                      <a:lnTo>
                        <a:pt x="169" y="399"/>
                      </a:lnTo>
                      <a:lnTo>
                        <a:pt x="201" y="411"/>
                      </a:lnTo>
                      <a:lnTo>
                        <a:pt x="234" y="421"/>
                      </a:lnTo>
                      <a:lnTo>
                        <a:pt x="269" y="430"/>
                      </a:lnTo>
                      <a:lnTo>
                        <a:pt x="306" y="436"/>
                      </a:lnTo>
                      <a:lnTo>
                        <a:pt x="345" y="439"/>
                      </a:lnTo>
                      <a:lnTo>
                        <a:pt x="385" y="441"/>
                      </a:lnTo>
                      <a:lnTo>
                        <a:pt x="408" y="440"/>
                      </a:lnTo>
                      <a:lnTo>
                        <a:pt x="432" y="439"/>
                      </a:lnTo>
                      <a:lnTo>
                        <a:pt x="455" y="436"/>
                      </a:lnTo>
                      <a:lnTo>
                        <a:pt x="478" y="433"/>
                      </a:lnTo>
                      <a:lnTo>
                        <a:pt x="500" y="429"/>
                      </a:lnTo>
                      <a:lnTo>
                        <a:pt x="521" y="425"/>
                      </a:lnTo>
                      <a:lnTo>
                        <a:pt x="542" y="419"/>
                      </a:lnTo>
                      <a:lnTo>
                        <a:pt x="563" y="413"/>
                      </a:lnTo>
                      <a:lnTo>
                        <a:pt x="582" y="406"/>
                      </a:lnTo>
                      <a:lnTo>
                        <a:pt x="602" y="398"/>
                      </a:lnTo>
                      <a:lnTo>
                        <a:pt x="620" y="390"/>
                      </a:lnTo>
                      <a:lnTo>
                        <a:pt x="637" y="381"/>
                      </a:lnTo>
                      <a:lnTo>
                        <a:pt x="654" y="371"/>
                      </a:lnTo>
                      <a:lnTo>
                        <a:pt x="669" y="361"/>
                      </a:lnTo>
                      <a:lnTo>
                        <a:pt x="684" y="351"/>
                      </a:lnTo>
                      <a:lnTo>
                        <a:pt x="698" y="340"/>
                      </a:lnTo>
                      <a:lnTo>
                        <a:pt x="701" y="334"/>
                      </a:lnTo>
                      <a:lnTo>
                        <a:pt x="704" y="328"/>
                      </a:lnTo>
                      <a:lnTo>
                        <a:pt x="707" y="323"/>
                      </a:lnTo>
                      <a:lnTo>
                        <a:pt x="710" y="317"/>
                      </a:lnTo>
                      <a:lnTo>
                        <a:pt x="713" y="311"/>
                      </a:lnTo>
                      <a:lnTo>
                        <a:pt x="715" y="306"/>
                      </a:lnTo>
                      <a:lnTo>
                        <a:pt x="717" y="300"/>
                      </a:lnTo>
                      <a:lnTo>
                        <a:pt x="719" y="294"/>
                      </a:lnTo>
                      <a:lnTo>
                        <a:pt x="721" y="288"/>
                      </a:lnTo>
                      <a:lnTo>
                        <a:pt x="722" y="282"/>
                      </a:lnTo>
                      <a:lnTo>
                        <a:pt x="724" y="275"/>
                      </a:lnTo>
                      <a:lnTo>
                        <a:pt x="725" y="269"/>
                      </a:lnTo>
                      <a:lnTo>
                        <a:pt x="725" y="263"/>
                      </a:lnTo>
                      <a:lnTo>
                        <a:pt x="726" y="257"/>
                      </a:lnTo>
                      <a:lnTo>
                        <a:pt x="726" y="251"/>
                      </a:lnTo>
                      <a:lnTo>
                        <a:pt x="727" y="245"/>
                      </a:lnTo>
                      <a:lnTo>
                        <a:pt x="725" y="220"/>
                      </a:lnTo>
                      <a:lnTo>
                        <a:pt x="719" y="195"/>
                      </a:lnTo>
                      <a:lnTo>
                        <a:pt x="709" y="172"/>
                      </a:lnTo>
                      <a:lnTo>
                        <a:pt x="696" y="149"/>
                      </a:lnTo>
                      <a:lnTo>
                        <a:pt x="680" y="128"/>
                      </a:lnTo>
                      <a:lnTo>
                        <a:pt x="661" y="108"/>
                      </a:lnTo>
                      <a:lnTo>
                        <a:pt x="639" y="89"/>
                      </a:lnTo>
                      <a:lnTo>
                        <a:pt x="614" y="71"/>
                      </a:lnTo>
                      <a:lnTo>
                        <a:pt x="587" y="56"/>
                      </a:lnTo>
                      <a:lnTo>
                        <a:pt x="557" y="41"/>
                      </a:lnTo>
                      <a:lnTo>
                        <a:pt x="525" y="29"/>
                      </a:lnTo>
                      <a:lnTo>
                        <a:pt x="491" y="19"/>
                      </a:lnTo>
                      <a:lnTo>
                        <a:pt x="456" y="11"/>
                      </a:lnTo>
                      <a:lnTo>
                        <a:pt x="419" y="4"/>
                      </a:lnTo>
                      <a:lnTo>
                        <a:pt x="381" y="1"/>
                      </a:lnTo>
                      <a:lnTo>
                        <a:pt x="342"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44" name="Freeform 104"/>
                <p:cNvSpPr>
                  <a:spLocks/>
                </p:cNvSpPr>
                <p:nvPr/>
              </p:nvSpPr>
              <p:spPr bwMode="auto">
                <a:xfrm>
                  <a:off x="1938" y="2946"/>
                  <a:ext cx="71" cy="45"/>
                </a:xfrm>
                <a:custGeom>
                  <a:avLst/>
                  <a:gdLst>
                    <a:gd name="T0" fmla="*/ 0 w 770"/>
                    <a:gd name="T1" fmla="*/ 0 h 468"/>
                    <a:gd name="T2" fmla="*/ 0 w 770"/>
                    <a:gd name="T3" fmla="*/ 0 h 468"/>
                    <a:gd name="T4" fmla="*/ 0 w 770"/>
                    <a:gd name="T5" fmla="*/ 0 h 468"/>
                    <a:gd name="T6" fmla="*/ 0 w 770"/>
                    <a:gd name="T7" fmla="*/ 0 h 468"/>
                    <a:gd name="T8" fmla="*/ 0 w 770"/>
                    <a:gd name="T9" fmla="*/ 0 h 468"/>
                    <a:gd name="T10" fmla="*/ 0 w 770"/>
                    <a:gd name="T11" fmla="*/ 0 h 468"/>
                    <a:gd name="T12" fmla="*/ 0 w 770"/>
                    <a:gd name="T13" fmla="*/ 0 h 468"/>
                    <a:gd name="T14" fmla="*/ 0 w 770"/>
                    <a:gd name="T15" fmla="*/ 0 h 468"/>
                    <a:gd name="T16" fmla="*/ 0 w 770"/>
                    <a:gd name="T17" fmla="*/ 0 h 468"/>
                    <a:gd name="T18" fmla="*/ 0 w 770"/>
                    <a:gd name="T19" fmla="*/ 0 h 468"/>
                    <a:gd name="T20" fmla="*/ 0 w 770"/>
                    <a:gd name="T21" fmla="*/ 0 h 468"/>
                    <a:gd name="T22" fmla="*/ 0 w 770"/>
                    <a:gd name="T23" fmla="*/ 0 h 468"/>
                    <a:gd name="T24" fmla="*/ 0 w 770"/>
                    <a:gd name="T25" fmla="*/ 0 h 468"/>
                    <a:gd name="T26" fmla="*/ 0 w 770"/>
                    <a:gd name="T27" fmla="*/ 0 h 468"/>
                    <a:gd name="T28" fmla="*/ 0 w 770"/>
                    <a:gd name="T29" fmla="*/ 0 h 468"/>
                    <a:gd name="T30" fmla="*/ 0 w 770"/>
                    <a:gd name="T31" fmla="*/ 0 h 468"/>
                    <a:gd name="T32" fmla="*/ 0 w 770"/>
                    <a:gd name="T33" fmla="*/ 0 h 468"/>
                    <a:gd name="T34" fmla="*/ 0 w 770"/>
                    <a:gd name="T35" fmla="*/ 0 h 468"/>
                    <a:gd name="T36" fmla="*/ 0 w 770"/>
                    <a:gd name="T37" fmla="*/ 0 h 468"/>
                    <a:gd name="T38" fmla="*/ 0 w 770"/>
                    <a:gd name="T39" fmla="*/ 0 h 468"/>
                    <a:gd name="T40" fmla="*/ 0 w 770"/>
                    <a:gd name="T41" fmla="*/ 0 h 468"/>
                    <a:gd name="T42" fmla="*/ 0 w 770"/>
                    <a:gd name="T43" fmla="*/ 0 h 468"/>
                    <a:gd name="T44" fmla="*/ 0 w 770"/>
                    <a:gd name="T45" fmla="*/ 0 h 468"/>
                    <a:gd name="T46" fmla="*/ 0 w 770"/>
                    <a:gd name="T47" fmla="*/ 0 h 468"/>
                    <a:gd name="T48" fmla="*/ 0 w 770"/>
                    <a:gd name="T49" fmla="*/ 0 h 468"/>
                    <a:gd name="T50" fmla="*/ 0 w 770"/>
                    <a:gd name="T51" fmla="*/ 0 h 468"/>
                    <a:gd name="T52" fmla="*/ 0 w 770"/>
                    <a:gd name="T53" fmla="*/ 0 h 468"/>
                    <a:gd name="T54" fmla="*/ 0 w 770"/>
                    <a:gd name="T55" fmla="*/ 0 h 468"/>
                    <a:gd name="T56" fmla="*/ 0 w 770"/>
                    <a:gd name="T57" fmla="*/ 0 h 468"/>
                    <a:gd name="T58" fmla="*/ 0 w 770"/>
                    <a:gd name="T59" fmla="*/ 0 h 468"/>
                    <a:gd name="T60" fmla="*/ 0 w 770"/>
                    <a:gd name="T61" fmla="*/ 0 h 468"/>
                    <a:gd name="T62" fmla="*/ 0 w 770"/>
                    <a:gd name="T63" fmla="*/ 0 h 4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68"/>
                    <a:gd name="T98" fmla="*/ 770 w 770"/>
                    <a:gd name="T99" fmla="*/ 468 h 4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68">
                      <a:moveTo>
                        <a:pt x="385" y="468"/>
                      </a:moveTo>
                      <a:lnTo>
                        <a:pt x="424" y="466"/>
                      </a:lnTo>
                      <a:lnTo>
                        <a:pt x="462" y="463"/>
                      </a:lnTo>
                      <a:lnTo>
                        <a:pt x="499" y="457"/>
                      </a:lnTo>
                      <a:lnTo>
                        <a:pt x="534" y="449"/>
                      </a:lnTo>
                      <a:lnTo>
                        <a:pt x="568" y="439"/>
                      </a:lnTo>
                      <a:lnTo>
                        <a:pt x="601" y="428"/>
                      </a:lnTo>
                      <a:lnTo>
                        <a:pt x="630" y="414"/>
                      </a:lnTo>
                      <a:lnTo>
                        <a:pt x="657" y="398"/>
                      </a:lnTo>
                      <a:lnTo>
                        <a:pt x="682" y="382"/>
                      </a:lnTo>
                      <a:lnTo>
                        <a:pt x="704" y="364"/>
                      </a:lnTo>
                      <a:lnTo>
                        <a:pt x="723" y="345"/>
                      </a:lnTo>
                      <a:lnTo>
                        <a:pt x="739" y="324"/>
                      </a:lnTo>
                      <a:lnTo>
                        <a:pt x="752" y="303"/>
                      </a:lnTo>
                      <a:lnTo>
                        <a:pt x="762" y="281"/>
                      </a:lnTo>
                      <a:lnTo>
                        <a:pt x="768" y="257"/>
                      </a:lnTo>
                      <a:lnTo>
                        <a:pt x="770" y="234"/>
                      </a:lnTo>
                      <a:lnTo>
                        <a:pt x="768" y="210"/>
                      </a:lnTo>
                      <a:lnTo>
                        <a:pt x="762" y="186"/>
                      </a:lnTo>
                      <a:lnTo>
                        <a:pt x="752" y="164"/>
                      </a:lnTo>
                      <a:lnTo>
                        <a:pt x="739" y="143"/>
                      </a:lnTo>
                      <a:lnTo>
                        <a:pt x="723" y="122"/>
                      </a:lnTo>
                      <a:lnTo>
                        <a:pt x="704" y="103"/>
                      </a:lnTo>
                      <a:lnTo>
                        <a:pt x="682" y="84"/>
                      </a:lnTo>
                      <a:lnTo>
                        <a:pt x="657" y="68"/>
                      </a:lnTo>
                      <a:lnTo>
                        <a:pt x="630" y="53"/>
                      </a:lnTo>
                      <a:lnTo>
                        <a:pt x="601" y="39"/>
                      </a:lnTo>
                      <a:lnTo>
                        <a:pt x="568" y="28"/>
                      </a:lnTo>
                      <a:lnTo>
                        <a:pt x="534" y="18"/>
                      </a:lnTo>
                      <a:lnTo>
                        <a:pt x="499" y="10"/>
                      </a:lnTo>
                      <a:lnTo>
                        <a:pt x="462" y="4"/>
                      </a:lnTo>
                      <a:lnTo>
                        <a:pt x="424" y="1"/>
                      </a:lnTo>
                      <a:lnTo>
                        <a:pt x="385" y="0"/>
                      </a:lnTo>
                      <a:lnTo>
                        <a:pt x="345" y="1"/>
                      </a:lnTo>
                      <a:lnTo>
                        <a:pt x="306" y="4"/>
                      </a:lnTo>
                      <a:lnTo>
                        <a:pt x="270" y="10"/>
                      </a:lnTo>
                      <a:lnTo>
                        <a:pt x="235" y="18"/>
                      </a:lnTo>
                      <a:lnTo>
                        <a:pt x="201" y="28"/>
                      </a:lnTo>
                      <a:lnTo>
                        <a:pt x="170" y="39"/>
                      </a:lnTo>
                      <a:lnTo>
                        <a:pt x="140" y="53"/>
                      </a:lnTo>
                      <a:lnTo>
                        <a:pt x="113" y="68"/>
                      </a:lnTo>
                      <a:lnTo>
                        <a:pt x="88" y="84"/>
                      </a:lnTo>
                      <a:lnTo>
                        <a:pt x="65" y="103"/>
                      </a:lnTo>
                      <a:lnTo>
                        <a:pt x="46" y="122"/>
                      </a:lnTo>
                      <a:lnTo>
                        <a:pt x="30" y="143"/>
                      </a:lnTo>
                      <a:lnTo>
                        <a:pt x="17" y="164"/>
                      </a:lnTo>
                      <a:lnTo>
                        <a:pt x="7" y="186"/>
                      </a:lnTo>
                      <a:lnTo>
                        <a:pt x="1" y="210"/>
                      </a:lnTo>
                      <a:lnTo>
                        <a:pt x="0" y="234"/>
                      </a:lnTo>
                      <a:lnTo>
                        <a:pt x="1" y="257"/>
                      </a:lnTo>
                      <a:lnTo>
                        <a:pt x="7" y="281"/>
                      </a:lnTo>
                      <a:lnTo>
                        <a:pt x="17" y="303"/>
                      </a:lnTo>
                      <a:lnTo>
                        <a:pt x="30" y="324"/>
                      </a:lnTo>
                      <a:lnTo>
                        <a:pt x="46" y="345"/>
                      </a:lnTo>
                      <a:lnTo>
                        <a:pt x="65" y="364"/>
                      </a:lnTo>
                      <a:lnTo>
                        <a:pt x="88" y="382"/>
                      </a:lnTo>
                      <a:lnTo>
                        <a:pt x="113" y="398"/>
                      </a:lnTo>
                      <a:lnTo>
                        <a:pt x="140" y="414"/>
                      </a:lnTo>
                      <a:lnTo>
                        <a:pt x="170" y="428"/>
                      </a:lnTo>
                      <a:lnTo>
                        <a:pt x="201" y="439"/>
                      </a:lnTo>
                      <a:lnTo>
                        <a:pt x="235" y="449"/>
                      </a:lnTo>
                      <a:lnTo>
                        <a:pt x="270" y="457"/>
                      </a:lnTo>
                      <a:lnTo>
                        <a:pt x="306" y="463"/>
                      </a:lnTo>
                      <a:lnTo>
                        <a:pt x="345" y="466"/>
                      </a:lnTo>
                      <a:lnTo>
                        <a:pt x="385" y="468"/>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45" name="Freeform 105"/>
                <p:cNvSpPr>
                  <a:spLocks/>
                </p:cNvSpPr>
                <p:nvPr/>
              </p:nvSpPr>
              <p:spPr bwMode="auto">
                <a:xfrm>
                  <a:off x="1928" y="2946"/>
                  <a:ext cx="66" cy="33"/>
                </a:xfrm>
                <a:custGeom>
                  <a:avLst/>
                  <a:gdLst>
                    <a:gd name="T0" fmla="*/ 0 w 744"/>
                    <a:gd name="T1" fmla="*/ 0 h 368"/>
                    <a:gd name="T2" fmla="*/ 0 w 744"/>
                    <a:gd name="T3" fmla="*/ 0 h 368"/>
                    <a:gd name="T4" fmla="*/ 0 w 744"/>
                    <a:gd name="T5" fmla="*/ 0 h 368"/>
                    <a:gd name="T6" fmla="*/ 0 w 744"/>
                    <a:gd name="T7" fmla="*/ 0 h 368"/>
                    <a:gd name="T8" fmla="*/ 0 w 744"/>
                    <a:gd name="T9" fmla="*/ 0 h 368"/>
                    <a:gd name="T10" fmla="*/ 0 w 744"/>
                    <a:gd name="T11" fmla="*/ 0 h 368"/>
                    <a:gd name="T12" fmla="*/ 0 w 744"/>
                    <a:gd name="T13" fmla="*/ 0 h 368"/>
                    <a:gd name="T14" fmla="*/ 0 w 744"/>
                    <a:gd name="T15" fmla="*/ 0 h 368"/>
                    <a:gd name="T16" fmla="*/ 0 w 744"/>
                    <a:gd name="T17" fmla="*/ 0 h 368"/>
                    <a:gd name="T18" fmla="*/ 0 w 744"/>
                    <a:gd name="T19" fmla="*/ 0 h 368"/>
                    <a:gd name="T20" fmla="*/ 0 w 744"/>
                    <a:gd name="T21" fmla="*/ 0 h 368"/>
                    <a:gd name="T22" fmla="*/ 0 w 744"/>
                    <a:gd name="T23" fmla="*/ 0 h 368"/>
                    <a:gd name="T24" fmla="*/ 0 w 744"/>
                    <a:gd name="T25" fmla="*/ 0 h 368"/>
                    <a:gd name="T26" fmla="*/ 0 w 744"/>
                    <a:gd name="T27" fmla="*/ 0 h 368"/>
                    <a:gd name="T28" fmla="*/ 0 w 744"/>
                    <a:gd name="T29" fmla="*/ 0 h 368"/>
                    <a:gd name="T30" fmla="*/ 0 w 744"/>
                    <a:gd name="T31" fmla="*/ 0 h 368"/>
                    <a:gd name="T32" fmla="*/ 0 w 744"/>
                    <a:gd name="T33" fmla="*/ 0 h 368"/>
                    <a:gd name="T34" fmla="*/ 0 w 744"/>
                    <a:gd name="T35" fmla="*/ 0 h 368"/>
                    <a:gd name="T36" fmla="*/ 0 w 744"/>
                    <a:gd name="T37" fmla="*/ 0 h 368"/>
                    <a:gd name="T38" fmla="*/ 0 w 744"/>
                    <a:gd name="T39" fmla="*/ 0 h 368"/>
                    <a:gd name="T40" fmla="*/ 0 w 744"/>
                    <a:gd name="T41" fmla="*/ 0 h 368"/>
                    <a:gd name="T42" fmla="*/ 0 w 744"/>
                    <a:gd name="T43" fmla="*/ 0 h 368"/>
                    <a:gd name="T44" fmla="*/ 0 w 744"/>
                    <a:gd name="T45" fmla="*/ 0 h 368"/>
                    <a:gd name="T46" fmla="*/ 0 w 744"/>
                    <a:gd name="T47" fmla="*/ 0 h 368"/>
                    <a:gd name="T48" fmla="*/ 0 w 744"/>
                    <a:gd name="T49" fmla="*/ 0 h 368"/>
                    <a:gd name="T50" fmla="*/ 0 w 744"/>
                    <a:gd name="T51" fmla="*/ 0 h 368"/>
                    <a:gd name="T52" fmla="*/ 0 w 744"/>
                    <a:gd name="T53" fmla="*/ 0 h 368"/>
                    <a:gd name="T54" fmla="*/ 0 w 744"/>
                    <a:gd name="T55" fmla="*/ 0 h 368"/>
                    <a:gd name="T56" fmla="*/ 0 w 744"/>
                    <a:gd name="T57" fmla="*/ 0 h 368"/>
                    <a:gd name="T58" fmla="*/ 0 w 744"/>
                    <a:gd name="T59" fmla="*/ 0 h 368"/>
                    <a:gd name="T60" fmla="*/ 0 w 744"/>
                    <a:gd name="T61" fmla="*/ 0 h 368"/>
                    <a:gd name="T62" fmla="*/ 0 w 744"/>
                    <a:gd name="T63" fmla="*/ 0 h 368"/>
                    <a:gd name="T64" fmla="*/ 0 w 744"/>
                    <a:gd name="T65" fmla="*/ 0 h 368"/>
                    <a:gd name="T66" fmla="*/ 0 w 744"/>
                    <a:gd name="T67" fmla="*/ 0 h 368"/>
                    <a:gd name="T68" fmla="*/ 0 w 744"/>
                    <a:gd name="T69" fmla="*/ 0 h 368"/>
                    <a:gd name="T70" fmla="*/ 0 w 744"/>
                    <a:gd name="T71" fmla="*/ 0 h 368"/>
                    <a:gd name="T72" fmla="*/ 0 w 744"/>
                    <a:gd name="T73" fmla="*/ 0 h 368"/>
                    <a:gd name="T74" fmla="*/ 0 w 744"/>
                    <a:gd name="T75" fmla="*/ 0 h 368"/>
                    <a:gd name="T76" fmla="*/ 0 w 744"/>
                    <a:gd name="T77" fmla="*/ 0 h 368"/>
                    <a:gd name="T78" fmla="*/ 0 w 744"/>
                    <a:gd name="T79" fmla="*/ 0 h 368"/>
                    <a:gd name="T80" fmla="*/ 0 w 744"/>
                    <a:gd name="T81" fmla="*/ 0 h 368"/>
                    <a:gd name="T82" fmla="*/ 0 w 744"/>
                    <a:gd name="T83" fmla="*/ 0 h 368"/>
                    <a:gd name="T84" fmla="*/ 0 w 744"/>
                    <a:gd name="T85" fmla="*/ 0 h 368"/>
                    <a:gd name="T86" fmla="*/ 0 w 744"/>
                    <a:gd name="T87" fmla="*/ 0 h 368"/>
                    <a:gd name="T88" fmla="*/ 0 w 744"/>
                    <a:gd name="T89" fmla="*/ 0 h 368"/>
                    <a:gd name="T90" fmla="*/ 0 w 744"/>
                    <a:gd name="T91" fmla="*/ 0 h 368"/>
                    <a:gd name="T92" fmla="*/ 0 w 744"/>
                    <a:gd name="T93" fmla="*/ 0 h 368"/>
                    <a:gd name="T94" fmla="*/ 0 w 744"/>
                    <a:gd name="T95" fmla="*/ 0 h 3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4"/>
                    <a:gd name="T145" fmla="*/ 0 h 368"/>
                    <a:gd name="T146" fmla="*/ 744 w 744"/>
                    <a:gd name="T147" fmla="*/ 368 h 3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4" h="368">
                      <a:moveTo>
                        <a:pt x="42" y="86"/>
                      </a:moveTo>
                      <a:lnTo>
                        <a:pt x="42" y="80"/>
                      </a:lnTo>
                      <a:lnTo>
                        <a:pt x="42" y="74"/>
                      </a:lnTo>
                      <a:lnTo>
                        <a:pt x="43" y="69"/>
                      </a:lnTo>
                      <a:lnTo>
                        <a:pt x="43" y="63"/>
                      </a:lnTo>
                      <a:lnTo>
                        <a:pt x="44" y="58"/>
                      </a:lnTo>
                      <a:lnTo>
                        <a:pt x="46" y="52"/>
                      </a:lnTo>
                      <a:lnTo>
                        <a:pt x="47" y="47"/>
                      </a:lnTo>
                      <a:lnTo>
                        <a:pt x="49" y="41"/>
                      </a:lnTo>
                      <a:lnTo>
                        <a:pt x="51" y="36"/>
                      </a:lnTo>
                      <a:lnTo>
                        <a:pt x="53" y="31"/>
                      </a:lnTo>
                      <a:lnTo>
                        <a:pt x="55" y="25"/>
                      </a:lnTo>
                      <a:lnTo>
                        <a:pt x="58" y="20"/>
                      </a:lnTo>
                      <a:lnTo>
                        <a:pt x="61" y="15"/>
                      </a:lnTo>
                      <a:lnTo>
                        <a:pt x="64" y="10"/>
                      </a:lnTo>
                      <a:lnTo>
                        <a:pt x="67" y="5"/>
                      </a:lnTo>
                      <a:lnTo>
                        <a:pt x="71" y="0"/>
                      </a:lnTo>
                      <a:lnTo>
                        <a:pt x="62" y="7"/>
                      </a:lnTo>
                      <a:lnTo>
                        <a:pt x="55" y="14"/>
                      </a:lnTo>
                      <a:lnTo>
                        <a:pt x="47" y="22"/>
                      </a:lnTo>
                      <a:lnTo>
                        <a:pt x="40" y="29"/>
                      </a:lnTo>
                      <a:lnTo>
                        <a:pt x="34" y="37"/>
                      </a:lnTo>
                      <a:lnTo>
                        <a:pt x="28" y="45"/>
                      </a:lnTo>
                      <a:lnTo>
                        <a:pt x="23" y="54"/>
                      </a:lnTo>
                      <a:lnTo>
                        <a:pt x="18" y="62"/>
                      </a:lnTo>
                      <a:lnTo>
                        <a:pt x="14" y="71"/>
                      </a:lnTo>
                      <a:lnTo>
                        <a:pt x="10" y="79"/>
                      </a:lnTo>
                      <a:lnTo>
                        <a:pt x="7" y="88"/>
                      </a:lnTo>
                      <a:lnTo>
                        <a:pt x="4" y="97"/>
                      </a:lnTo>
                      <a:lnTo>
                        <a:pt x="2" y="106"/>
                      </a:lnTo>
                      <a:lnTo>
                        <a:pt x="1" y="116"/>
                      </a:lnTo>
                      <a:lnTo>
                        <a:pt x="0" y="125"/>
                      </a:lnTo>
                      <a:lnTo>
                        <a:pt x="0" y="135"/>
                      </a:lnTo>
                      <a:lnTo>
                        <a:pt x="1" y="158"/>
                      </a:lnTo>
                      <a:lnTo>
                        <a:pt x="7" y="182"/>
                      </a:lnTo>
                      <a:lnTo>
                        <a:pt x="17" y="204"/>
                      </a:lnTo>
                      <a:lnTo>
                        <a:pt x="30" y="225"/>
                      </a:lnTo>
                      <a:lnTo>
                        <a:pt x="46" y="246"/>
                      </a:lnTo>
                      <a:lnTo>
                        <a:pt x="65" y="265"/>
                      </a:lnTo>
                      <a:lnTo>
                        <a:pt x="87" y="283"/>
                      </a:lnTo>
                      <a:lnTo>
                        <a:pt x="112" y="299"/>
                      </a:lnTo>
                      <a:lnTo>
                        <a:pt x="139" y="314"/>
                      </a:lnTo>
                      <a:lnTo>
                        <a:pt x="169" y="328"/>
                      </a:lnTo>
                      <a:lnTo>
                        <a:pt x="201" y="339"/>
                      </a:lnTo>
                      <a:lnTo>
                        <a:pt x="235" y="349"/>
                      </a:lnTo>
                      <a:lnTo>
                        <a:pt x="270" y="357"/>
                      </a:lnTo>
                      <a:lnTo>
                        <a:pt x="307" y="363"/>
                      </a:lnTo>
                      <a:lnTo>
                        <a:pt x="345" y="366"/>
                      </a:lnTo>
                      <a:lnTo>
                        <a:pt x="385" y="368"/>
                      </a:lnTo>
                      <a:lnTo>
                        <a:pt x="414" y="367"/>
                      </a:lnTo>
                      <a:lnTo>
                        <a:pt x="445" y="365"/>
                      </a:lnTo>
                      <a:lnTo>
                        <a:pt x="473" y="361"/>
                      </a:lnTo>
                      <a:lnTo>
                        <a:pt x="501" y="357"/>
                      </a:lnTo>
                      <a:lnTo>
                        <a:pt x="528" y="351"/>
                      </a:lnTo>
                      <a:lnTo>
                        <a:pt x="554" y="344"/>
                      </a:lnTo>
                      <a:lnTo>
                        <a:pt x="579" y="335"/>
                      </a:lnTo>
                      <a:lnTo>
                        <a:pt x="603" y="326"/>
                      </a:lnTo>
                      <a:lnTo>
                        <a:pt x="626" y="316"/>
                      </a:lnTo>
                      <a:lnTo>
                        <a:pt x="647" y="305"/>
                      </a:lnTo>
                      <a:lnTo>
                        <a:pt x="667" y="293"/>
                      </a:lnTo>
                      <a:lnTo>
                        <a:pt x="685" y="280"/>
                      </a:lnTo>
                      <a:lnTo>
                        <a:pt x="703" y="266"/>
                      </a:lnTo>
                      <a:lnTo>
                        <a:pt x="718" y="252"/>
                      </a:lnTo>
                      <a:lnTo>
                        <a:pt x="732" y="236"/>
                      </a:lnTo>
                      <a:lnTo>
                        <a:pt x="744" y="221"/>
                      </a:lnTo>
                      <a:lnTo>
                        <a:pt x="730" y="231"/>
                      </a:lnTo>
                      <a:lnTo>
                        <a:pt x="715" y="242"/>
                      </a:lnTo>
                      <a:lnTo>
                        <a:pt x="700" y="252"/>
                      </a:lnTo>
                      <a:lnTo>
                        <a:pt x="682" y="261"/>
                      </a:lnTo>
                      <a:lnTo>
                        <a:pt x="665" y="270"/>
                      </a:lnTo>
                      <a:lnTo>
                        <a:pt x="646" y="278"/>
                      </a:lnTo>
                      <a:lnTo>
                        <a:pt x="627" y="286"/>
                      </a:lnTo>
                      <a:lnTo>
                        <a:pt x="608" y="293"/>
                      </a:lnTo>
                      <a:lnTo>
                        <a:pt x="587" y="299"/>
                      </a:lnTo>
                      <a:lnTo>
                        <a:pt x="566" y="304"/>
                      </a:lnTo>
                      <a:lnTo>
                        <a:pt x="544" y="309"/>
                      </a:lnTo>
                      <a:lnTo>
                        <a:pt x="522" y="312"/>
                      </a:lnTo>
                      <a:lnTo>
                        <a:pt x="499" y="316"/>
                      </a:lnTo>
                      <a:lnTo>
                        <a:pt x="475" y="318"/>
                      </a:lnTo>
                      <a:lnTo>
                        <a:pt x="452" y="319"/>
                      </a:lnTo>
                      <a:lnTo>
                        <a:pt x="427" y="320"/>
                      </a:lnTo>
                      <a:lnTo>
                        <a:pt x="387" y="318"/>
                      </a:lnTo>
                      <a:lnTo>
                        <a:pt x="349" y="315"/>
                      </a:lnTo>
                      <a:lnTo>
                        <a:pt x="313" y="309"/>
                      </a:lnTo>
                      <a:lnTo>
                        <a:pt x="277" y="301"/>
                      </a:lnTo>
                      <a:lnTo>
                        <a:pt x="244" y="291"/>
                      </a:lnTo>
                      <a:lnTo>
                        <a:pt x="212" y="280"/>
                      </a:lnTo>
                      <a:lnTo>
                        <a:pt x="182" y="266"/>
                      </a:lnTo>
                      <a:lnTo>
                        <a:pt x="154" y="251"/>
                      </a:lnTo>
                      <a:lnTo>
                        <a:pt x="130" y="235"/>
                      </a:lnTo>
                      <a:lnTo>
                        <a:pt x="107" y="217"/>
                      </a:lnTo>
                      <a:lnTo>
                        <a:pt x="88" y="198"/>
                      </a:lnTo>
                      <a:lnTo>
                        <a:pt x="72" y="177"/>
                      </a:lnTo>
                      <a:lnTo>
                        <a:pt x="59" y="156"/>
                      </a:lnTo>
                      <a:lnTo>
                        <a:pt x="49" y="134"/>
                      </a:lnTo>
                      <a:lnTo>
                        <a:pt x="43" y="110"/>
                      </a:lnTo>
                      <a:lnTo>
                        <a:pt x="42" y="86"/>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46" name="Freeform 106"/>
                <p:cNvSpPr>
                  <a:spLocks/>
                </p:cNvSpPr>
                <p:nvPr/>
              </p:nvSpPr>
              <p:spPr bwMode="auto">
                <a:xfrm>
                  <a:off x="1931" y="2937"/>
                  <a:ext cx="66" cy="38"/>
                </a:xfrm>
                <a:custGeom>
                  <a:avLst/>
                  <a:gdLst>
                    <a:gd name="T0" fmla="*/ 0 w 729"/>
                    <a:gd name="T1" fmla="*/ 0 h 420"/>
                    <a:gd name="T2" fmla="*/ 0 w 729"/>
                    <a:gd name="T3" fmla="*/ 0 h 420"/>
                    <a:gd name="T4" fmla="*/ 0 w 729"/>
                    <a:gd name="T5" fmla="*/ 0 h 420"/>
                    <a:gd name="T6" fmla="*/ 0 w 729"/>
                    <a:gd name="T7" fmla="*/ 0 h 420"/>
                    <a:gd name="T8" fmla="*/ 0 w 729"/>
                    <a:gd name="T9" fmla="*/ 0 h 420"/>
                    <a:gd name="T10" fmla="*/ 0 w 729"/>
                    <a:gd name="T11" fmla="*/ 0 h 420"/>
                    <a:gd name="T12" fmla="*/ 0 w 729"/>
                    <a:gd name="T13" fmla="*/ 0 h 420"/>
                    <a:gd name="T14" fmla="*/ 0 w 729"/>
                    <a:gd name="T15" fmla="*/ 0 h 420"/>
                    <a:gd name="T16" fmla="*/ 0 w 729"/>
                    <a:gd name="T17" fmla="*/ 0 h 420"/>
                    <a:gd name="T18" fmla="*/ 0 w 729"/>
                    <a:gd name="T19" fmla="*/ 0 h 420"/>
                    <a:gd name="T20" fmla="*/ 0 w 729"/>
                    <a:gd name="T21" fmla="*/ 0 h 420"/>
                    <a:gd name="T22" fmla="*/ 0 w 729"/>
                    <a:gd name="T23" fmla="*/ 0 h 420"/>
                    <a:gd name="T24" fmla="*/ 0 w 729"/>
                    <a:gd name="T25" fmla="*/ 0 h 420"/>
                    <a:gd name="T26" fmla="*/ 0 w 729"/>
                    <a:gd name="T27" fmla="*/ 0 h 420"/>
                    <a:gd name="T28" fmla="*/ 0 w 729"/>
                    <a:gd name="T29" fmla="*/ 0 h 420"/>
                    <a:gd name="T30" fmla="*/ 0 w 729"/>
                    <a:gd name="T31" fmla="*/ 0 h 420"/>
                    <a:gd name="T32" fmla="*/ 0 w 729"/>
                    <a:gd name="T33" fmla="*/ 0 h 420"/>
                    <a:gd name="T34" fmla="*/ 0 w 729"/>
                    <a:gd name="T35" fmla="*/ 0 h 420"/>
                    <a:gd name="T36" fmla="*/ 0 w 729"/>
                    <a:gd name="T37" fmla="*/ 0 h 420"/>
                    <a:gd name="T38" fmla="*/ 0 w 729"/>
                    <a:gd name="T39" fmla="*/ 0 h 420"/>
                    <a:gd name="T40" fmla="*/ 0 w 729"/>
                    <a:gd name="T41" fmla="*/ 0 h 420"/>
                    <a:gd name="T42" fmla="*/ 0 w 729"/>
                    <a:gd name="T43" fmla="*/ 0 h 420"/>
                    <a:gd name="T44" fmla="*/ 0 w 729"/>
                    <a:gd name="T45" fmla="*/ 0 h 420"/>
                    <a:gd name="T46" fmla="*/ 0 w 729"/>
                    <a:gd name="T47" fmla="*/ 0 h 420"/>
                    <a:gd name="T48" fmla="*/ 0 w 729"/>
                    <a:gd name="T49" fmla="*/ 0 h 420"/>
                    <a:gd name="T50" fmla="*/ 0 w 729"/>
                    <a:gd name="T51" fmla="*/ 0 h 420"/>
                    <a:gd name="T52" fmla="*/ 0 w 729"/>
                    <a:gd name="T53" fmla="*/ 0 h 420"/>
                    <a:gd name="T54" fmla="*/ 0 w 729"/>
                    <a:gd name="T55" fmla="*/ 0 h 420"/>
                    <a:gd name="T56" fmla="*/ 0 w 729"/>
                    <a:gd name="T57" fmla="*/ 0 h 420"/>
                    <a:gd name="T58" fmla="*/ 0 w 729"/>
                    <a:gd name="T59" fmla="*/ 0 h 420"/>
                    <a:gd name="T60" fmla="*/ 0 w 729"/>
                    <a:gd name="T61" fmla="*/ 0 h 420"/>
                    <a:gd name="T62" fmla="*/ 0 w 729"/>
                    <a:gd name="T63" fmla="*/ 0 h 420"/>
                    <a:gd name="T64" fmla="*/ 0 w 729"/>
                    <a:gd name="T65" fmla="*/ 0 h 420"/>
                    <a:gd name="T66" fmla="*/ 0 w 729"/>
                    <a:gd name="T67" fmla="*/ 0 h 420"/>
                    <a:gd name="T68" fmla="*/ 0 w 729"/>
                    <a:gd name="T69" fmla="*/ 0 h 420"/>
                    <a:gd name="T70" fmla="*/ 0 w 729"/>
                    <a:gd name="T71" fmla="*/ 0 h 420"/>
                    <a:gd name="T72" fmla="*/ 0 w 729"/>
                    <a:gd name="T73" fmla="*/ 0 h 420"/>
                    <a:gd name="T74" fmla="*/ 0 w 729"/>
                    <a:gd name="T75" fmla="*/ 0 h 420"/>
                    <a:gd name="T76" fmla="*/ 0 w 729"/>
                    <a:gd name="T77" fmla="*/ 0 h 420"/>
                    <a:gd name="T78" fmla="*/ 0 w 729"/>
                    <a:gd name="T79" fmla="*/ 0 h 420"/>
                    <a:gd name="T80" fmla="*/ 0 w 729"/>
                    <a:gd name="T81" fmla="*/ 0 h 420"/>
                    <a:gd name="T82" fmla="*/ 0 w 729"/>
                    <a:gd name="T83" fmla="*/ 0 h 420"/>
                    <a:gd name="T84" fmla="*/ 0 w 729"/>
                    <a:gd name="T85" fmla="*/ 0 h 420"/>
                    <a:gd name="T86" fmla="*/ 0 w 729"/>
                    <a:gd name="T87" fmla="*/ 0 h 420"/>
                    <a:gd name="T88" fmla="*/ 0 w 729"/>
                    <a:gd name="T89" fmla="*/ 0 h 420"/>
                    <a:gd name="T90" fmla="*/ 0 w 729"/>
                    <a:gd name="T91" fmla="*/ 0 h 420"/>
                    <a:gd name="T92" fmla="*/ 0 w 729"/>
                    <a:gd name="T93" fmla="*/ 0 h 420"/>
                    <a:gd name="T94" fmla="*/ 0 w 729"/>
                    <a:gd name="T95" fmla="*/ 0 h 4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9"/>
                    <a:gd name="T145" fmla="*/ 0 h 420"/>
                    <a:gd name="T146" fmla="*/ 729 w 729"/>
                    <a:gd name="T147" fmla="*/ 420 h 4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9" h="420">
                      <a:moveTo>
                        <a:pt x="343" y="0"/>
                      </a:moveTo>
                      <a:lnTo>
                        <a:pt x="318" y="0"/>
                      </a:lnTo>
                      <a:lnTo>
                        <a:pt x="295" y="1"/>
                      </a:lnTo>
                      <a:lnTo>
                        <a:pt x="271" y="4"/>
                      </a:lnTo>
                      <a:lnTo>
                        <a:pt x="248" y="7"/>
                      </a:lnTo>
                      <a:lnTo>
                        <a:pt x="226" y="10"/>
                      </a:lnTo>
                      <a:lnTo>
                        <a:pt x="205" y="15"/>
                      </a:lnTo>
                      <a:lnTo>
                        <a:pt x="183" y="20"/>
                      </a:lnTo>
                      <a:lnTo>
                        <a:pt x="163" y="27"/>
                      </a:lnTo>
                      <a:lnTo>
                        <a:pt x="143" y="33"/>
                      </a:lnTo>
                      <a:lnTo>
                        <a:pt x="124" y="41"/>
                      </a:lnTo>
                      <a:lnTo>
                        <a:pt x="105" y="49"/>
                      </a:lnTo>
                      <a:lnTo>
                        <a:pt x="88" y="58"/>
                      </a:lnTo>
                      <a:lnTo>
                        <a:pt x="72" y="68"/>
                      </a:lnTo>
                      <a:lnTo>
                        <a:pt x="56" y="78"/>
                      </a:lnTo>
                      <a:lnTo>
                        <a:pt x="42" y="88"/>
                      </a:lnTo>
                      <a:lnTo>
                        <a:pt x="29" y="100"/>
                      </a:lnTo>
                      <a:lnTo>
                        <a:pt x="25" y="105"/>
                      </a:lnTo>
                      <a:lnTo>
                        <a:pt x="22" y="110"/>
                      </a:lnTo>
                      <a:lnTo>
                        <a:pt x="19" y="115"/>
                      </a:lnTo>
                      <a:lnTo>
                        <a:pt x="16" y="120"/>
                      </a:lnTo>
                      <a:lnTo>
                        <a:pt x="13" y="125"/>
                      </a:lnTo>
                      <a:lnTo>
                        <a:pt x="11" y="131"/>
                      </a:lnTo>
                      <a:lnTo>
                        <a:pt x="9" y="136"/>
                      </a:lnTo>
                      <a:lnTo>
                        <a:pt x="7" y="141"/>
                      </a:lnTo>
                      <a:lnTo>
                        <a:pt x="5" y="147"/>
                      </a:lnTo>
                      <a:lnTo>
                        <a:pt x="4" y="152"/>
                      </a:lnTo>
                      <a:lnTo>
                        <a:pt x="2" y="158"/>
                      </a:lnTo>
                      <a:lnTo>
                        <a:pt x="1" y="163"/>
                      </a:lnTo>
                      <a:lnTo>
                        <a:pt x="1" y="169"/>
                      </a:lnTo>
                      <a:lnTo>
                        <a:pt x="0" y="174"/>
                      </a:lnTo>
                      <a:lnTo>
                        <a:pt x="0" y="180"/>
                      </a:lnTo>
                      <a:lnTo>
                        <a:pt x="0" y="186"/>
                      </a:lnTo>
                      <a:lnTo>
                        <a:pt x="1" y="210"/>
                      </a:lnTo>
                      <a:lnTo>
                        <a:pt x="7" y="234"/>
                      </a:lnTo>
                      <a:lnTo>
                        <a:pt x="17" y="256"/>
                      </a:lnTo>
                      <a:lnTo>
                        <a:pt x="30" y="277"/>
                      </a:lnTo>
                      <a:lnTo>
                        <a:pt x="46" y="298"/>
                      </a:lnTo>
                      <a:lnTo>
                        <a:pt x="65" y="317"/>
                      </a:lnTo>
                      <a:lnTo>
                        <a:pt x="88" y="335"/>
                      </a:lnTo>
                      <a:lnTo>
                        <a:pt x="112" y="351"/>
                      </a:lnTo>
                      <a:lnTo>
                        <a:pt x="140" y="366"/>
                      </a:lnTo>
                      <a:lnTo>
                        <a:pt x="170" y="380"/>
                      </a:lnTo>
                      <a:lnTo>
                        <a:pt x="202" y="391"/>
                      </a:lnTo>
                      <a:lnTo>
                        <a:pt x="235" y="401"/>
                      </a:lnTo>
                      <a:lnTo>
                        <a:pt x="271" y="409"/>
                      </a:lnTo>
                      <a:lnTo>
                        <a:pt x="307" y="415"/>
                      </a:lnTo>
                      <a:lnTo>
                        <a:pt x="345" y="418"/>
                      </a:lnTo>
                      <a:lnTo>
                        <a:pt x="385" y="420"/>
                      </a:lnTo>
                      <a:lnTo>
                        <a:pt x="410" y="419"/>
                      </a:lnTo>
                      <a:lnTo>
                        <a:pt x="433" y="418"/>
                      </a:lnTo>
                      <a:lnTo>
                        <a:pt x="457" y="416"/>
                      </a:lnTo>
                      <a:lnTo>
                        <a:pt x="480" y="412"/>
                      </a:lnTo>
                      <a:lnTo>
                        <a:pt x="502" y="409"/>
                      </a:lnTo>
                      <a:lnTo>
                        <a:pt x="524" y="404"/>
                      </a:lnTo>
                      <a:lnTo>
                        <a:pt x="545" y="399"/>
                      </a:lnTo>
                      <a:lnTo>
                        <a:pt x="566" y="393"/>
                      </a:lnTo>
                      <a:lnTo>
                        <a:pt x="585" y="386"/>
                      </a:lnTo>
                      <a:lnTo>
                        <a:pt x="604" y="378"/>
                      </a:lnTo>
                      <a:lnTo>
                        <a:pt x="623" y="370"/>
                      </a:lnTo>
                      <a:lnTo>
                        <a:pt x="640" y="361"/>
                      </a:lnTo>
                      <a:lnTo>
                        <a:pt x="658" y="352"/>
                      </a:lnTo>
                      <a:lnTo>
                        <a:pt x="673" y="342"/>
                      </a:lnTo>
                      <a:lnTo>
                        <a:pt x="688" y="331"/>
                      </a:lnTo>
                      <a:lnTo>
                        <a:pt x="702" y="321"/>
                      </a:lnTo>
                      <a:lnTo>
                        <a:pt x="705" y="315"/>
                      </a:lnTo>
                      <a:lnTo>
                        <a:pt x="708" y="310"/>
                      </a:lnTo>
                      <a:lnTo>
                        <a:pt x="710" y="305"/>
                      </a:lnTo>
                      <a:lnTo>
                        <a:pt x="713" y="300"/>
                      </a:lnTo>
                      <a:lnTo>
                        <a:pt x="715" y="295"/>
                      </a:lnTo>
                      <a:lnTo>
                        <a:pt x="718" y="289"/>
                      </a:lnTo>
                      <a:lnTo>
                        <a:pt x="720" y="284"/>
                      </a:lnTo>
                      <a:lnTo>
                        <a:pt x="721" y="279"/>
                      </a:lnTo>
                      <a:lnTo>
                        <a:pt x="723" y="273"/>
                      </a:lnTo>
                      <a:lnTo>
                        <a:pt x="724" y="268"/>
                      </a:lnTo>
                      <a:lnTo>
                        <a:pt x="726" y="262"/>
                      </a:lnTo>
                      <a:lnTo>
                        <a:pt x="727" y="257"/>
                      </a:lnTo>
                      <a:lnTo>
                        <a:pt x="727" y="251"/>
                      </a:lnTo>
                      <a:lnTo>
                        <a:pt x="728" y="246"/>
                      </a:lnTo>
                      <a:lnTo>
                        <a:pt x="728" y="240"/>
                      </a:lnTo>
                      <a:lnTo>
                        <a:pt x="729" y="235"/>
                      </a:lnTo>
                      <a:lnTo>
                        <a:pt x="727" y="211"/>
                      </a:lnTo>
                      <a:lnTo>
                        <a:pt x="721" y="186"/>
                      </a:lnTo>
                      <a:lnTo>
                        <a:pt x="711" y="164"/>
                      </a:lnTo>
                      <a:lnTo>
                        <a:pt x="698" y="143"/>
                      </a:lnTo>
                      <a:lnTo>
                        <a:pt x="682" y="122"/>
                      </a:lnTo>
                      <a:lnTo>
                        <a:pt x="663" y="103"/>
                      </a:lnTo>
                      <a:lnTo>
                        <a:pt x="639" y="85"/>
                      </a:lnTo>
                      <a:lnTo>
                        <a:pt x="615" y="68"/>
                      </a:lnTo>
                      <a:lnTo>
                        <a:pt x="587" y="53"/>
                      </a:lnTo>
                      <a:lnTo>
                        <a:pt x="558" y="40"/>
                      </a:lnTo>
                      <a:lnTo>
                        <a:pt x="526" y="28"/>
                      </a:lnTo>
                      <a:lnTo>
                        <a:pt x="493" y="18"/>
                      </a:lnTo>
                      <a:lnTo>
                        <a:pt x="457" y="10"/>
                      </a:lnTo>
                      <a:lnTo>
                        <a:pt x="421" y="4"/>
                      </a:lnTo>
                      <a:lnTo>
                        <a:pt x="382" y="1"/>
                      </a:lnTo>
                      <a:lnTo>
                        <a:pt x="343"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47" name="Freeform 107"/>
                <p:cNvSpPr>
                  <a:spLocks/>
                </p:cNvSpPr>
                <p:nvPr/>
              </p:nvSpPr>
              <p:spPr bwMode="auto">
                <a:xfrm>
                  <a:off x="1928" y="2960"/>
                  <a:ext cx="69" cy="31"/>
                </a:xfrm>
                <a:custGeom>
                  <a:avLst/>
                  <a:gdLst>
                    <a:gd name="T0" fmla="*/ 0 w 782"/>
                    <a:gd name="T1" fmla="*/ 0 h 353"/>
                    <a:gd name="T2" fmla="*/ 0 w 782"/>
                    <a:gd name="T3" fmla="*/ 0 h 353"/>
                    <a:gd name="T4" fmla="*/ 0 w 782"/>
                    <a:gd name="T5" fmla="*/ 0 h 353"/>
                    <a:gd name="T6" fmla="*/ 0 w 782"/>
                    <a:gd name="T7" fmla="*/ 0 h 353"/>
                    <a:gd name="T8" fmla="*/ 0 w 782"/>
                    <a:gd name="T9" fmla="*/ 0 h 353"/>
                    <a:gd name="T10" fmla="*/ 0 w 782"/>
                    <a:gd name="T11" fmla="*/ 0 h 353"/>
                    <a:gd name="T12" fmla="*/ 0 w 782"/>
                    <a:gd name="T13" fmla="*/ 0 h 353"/>
                    <a:gd name="T14" fmla="*/ 0 w 782"/>
                    <a:gd name="T15" fmla="*/ 0 h 353"/>
                    <a:gd name="T16" fmla="*/ 0 w 782"/>
                    <a:gd name="T17" fmla="*/ 0 h 353"/>
                    <a:gd name="T18" fmla="*/ 0 w 782"/>
                    <a:gd name="T19" fmla="*/ 0 h 353"/>
                    <a:gd name="T20" fmla="*/ 0 w 782"/>
                    <a:gd name="T21" fmla="*/ 0 h 353"/>
                    <a:gd name="T22" fmla="*/ 0 w 782"/>
                    <a:gd name="T23" fmla="*/ 0 h 353"/>
                    <a:gd name="T24" fmla="*/ 0 w 782"/>
                    <a:gd name="T25" fmla="*/ 0 h 353"/>
                    <a:gd name="T26" fmla="*/ 0 w 782"/>
                    <a:gd name="T27" fmla="*/ 0 h 353"/>
                    <a:gd name="T28" fmla="*/ 0 w 782"/>
                    <a:gd name="T29" fmla="*/ 0 h 353"/>
                    <a:gd name="T30" fmla="*/ 0 w 782"/>
                    <a:gd name="T31" fmla="*/ 0 h 353"/>
                    <a:gd name="T32" fmla="*/ 0 w 782"/>
                    <a:gd name="T33" fmla="*/ 0 h 353"/>
                    <a:gd name="T34" fmla="*/ 0 w 782"/>
                    <a:gd name="T35" fmla="*/ 0 h 353"/>
                    <a:gd name="T36" fmla="*/ 0 w 782"/>
                    <a:gd name="T37" fmla="*/ 0 h 353"/>
                    <a:gd name="T38" fmla="*/ 0 w 782"/>
                    <a:gd name="T39" fmla="*/ 0 h 353"/>
                    <a:gd name="T40" fmla="*/ 0 w 782"/>
                    <a:gd name="T41" fmla="*/ 0 h 353"/>
                    <a:gd name="T42" fmla="*/ 0 w 782"/>
                    <a:gd name="T43" fmla="*/ 0 h 353"/>
                    <a:gd name="T44" fmla="*/ 0 w 782"/>
                    <a:gd name="T45" fmla="*/ 0 h 353"/>
                    <a:gd name="T46" fmla="*/ 0 w 782"/>
                    <a:gd name="T47" fmla="*/ 0 h 353"/>
                    <a:gd name="T48" fmla="*/ 0 w 782"/>
                    <a:gd name="T49" fmla="*/ 0 h 353"/>
                    <a:gd name="T50" fmla="*/ 0 w 782"/>
                    <a:gd name="T51" fmla="*/ 0 h 353"/>
                    <a:gd name="T52" fmla="*/ 0 w 782"/>
                    <a:gd name="T53" fmla="*/ 0 h 353"/>
                    <a:gd name="T54" fmla="*/ 0 w 782"/>
                    <a:gd name="T55" fmla="*/ 0 h 353"/>
                    <a:gd name="T56" fmla="*/ 0 w 782"/>
                    <a:gd name="T57" fmla="*/ 0 h 353"/>
                    <a:gd name="T58" fmla="*/ 0 w 782"/>
                    <a:gd name="T59" fmla="*/ 0 h 353"/>
                    <a:gd name="T60" fmla="*/ 0 w 782"/>
                    <a:gd name="T61" fmla="*/ 0 h 353"/>
                    <a:gd name="T62" fmla="*/ 0 w 782"/>
                    <a:gd name="T63" fmla="*/ 0 h 353"/>
                    <a:gd name="T64" fmla="*/ 0 w 782"/>
                    <a:gd name="T65" fmla="*/ 0 h 353"/>
                    <a:gd name="T66" fmla="*/ 0 w 782"/>
                    <a:gd name="T67" fmla="*/ 0 h 353"/>
                    <a:gd name="T68" fmla="*/ 0 w 782"/>
                    <a:gd name="T69" fmla="*/ 0 h 353"/>
                    <a:gd name="T70" fmla="*/ 0 w 782"/>
                    <a:gd name="T71" fmla="*/ 0 h 353"/>
                    <a:gd name="T72" fmla="*/ 0 w 782"/>
                    <a:gd name="T73" fmla="*/ 0 h 353"/>
                    <a:gd name="T74" fmla="*/ 0 w 782"/>
                    <a:gd name="T75" fmla="*/ 0 h 353"/>
                    <a:gd name="T76" fmla="*/ 0 w 782"/>
                    <a:gd name="T77" fmla="*/ 0 h 353"/>
                    <a:gd name="T78" fmla="*/ 0 w 782"/>
                    <a:gd name="T79" fmla="*/ 0 h 353"/>
                    <a:gd name="T80" fmla="*/ 0 w 782"/>
                    <a:gd name="T81" fmla="*/ 0 h 353"/>
                    <a:gd name="T82" fmla="*/ 0 w 782"/>
                    <a:gd name="T83" fmla="*/ 0 h 353"/>
                    <a:gd name="T84" fmla="*/ 0 w 782"/>
                    <a:gd name="T85" fmla="*/ 0 h 353"/>
                    <a:gd name="T86" fmla="*/ 0 w 782"/>
                    <a:gd name="T87" fmla="*/ 0 h 353"/>
                    <a:gd name="T88" fmla="*/ 0 w 782"/>
                    <a:gd name="T89" fmla="*/ 0 h 353"/>
                    <a:gd name="T90" fmla="*/ 0 w 782"/>
                    <a:gd name="T91" fmla="*/ 0 h 353"/>
                    <a:gd name="T92" fmla="*/ 0 w 782"/>
                    <a:gd name="T93" fmla="*/ 0 h 353"/>
                    <a:gd name="T94" fmla="*/ 0 w 782"/>
                    <a:gd name="T95" fmla="*/ 0 h 3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2"/>
                    <a:gd name="T145" fmla="*/ 0 h 353"/>
                    <a:gd name="T146" fmla="*/ 782 w 782"/>
                    <a:gd name="T147" fmla="*/ 353 h 3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2" h="353">
                      <a:moveTo>
                        <a:pt x="771" y="2"/>
                      </a:moveTo>
                      <a:lnTo>
                        <a:pt x="768" y="25"/>
                      </a:lnTo>
                      <a:lnTo>
                        <a:pt x="762" y="48"/>
                      </a:lnTo>
                      <a:lnTo>
                        <a:pt x="752" y="70"/>
                      </a:lnTo>
                      <a:lnTo>
                        <a:pt x="739" y="92"/>
                      </a:lnTo>
                      <a:lnTo>
                        <a:pt x="723" y="112"/>
                      </a:lnTo>
                      <a:lnTo>
                        <a:pt x="703" y="131"/>
                      </a:lnTo>
                      <a:lnTo>
                        <a:pt x="680" y="149"/>
                      </a:lnTo>
                      <a:lnTo>
                        <a:pt x="656" y="165"/>
                      </a:lnTo>
                      <a:lnTo>
                        <a:pt x="628" y="180"/>
                      </a:lnTo>
                      <a:lnTo>
                        <a:pt x="599" y="193"/>
                      </a:lnTo>
                      <a:lnTo>
                        <a:pt x="567" y="205"/>
                      </a:lnTo>
                      <a:lnTo>
                        <a:pt x="534" y="214"/>
                      </a:lnTo>
                      <a:lnTo>
                        <a:pt x="499" y="222"/>
                      </a:lnTo>
                      <a:lnTo>
                        <a:pt x="462" y="228"/>
                      </a:lnTo>
                      <a:lnTo>
                        <a:pt x="423" y="231"/>
                      </a:lnTo>
                      <a:lnTo>
                        <a:pt x="385" y="233"/>
                      </a:lnTo>
                      <a:lnTo>
                        <a:pt x="351" y="231"/>
                      </a:lnTo>
                      <a:lnTo>
                        <a:pt x="317" y="227"/>
                      </a:lnTo>
                      <a:lnTo>
                        <a:pt x="285" y="220"/>
                      </a:lnTo>
                      <a:lnTo>
                        <a:pt x="253" y="211"/>
                      </a:lnTo>
                      <a:lnTo>
                        <a:pt x="223" y="199"/>
                      </a:lnTo>
                      <a:lnTo>
                        <a:pt x="193" y="186"/>
                      </a:lnTo>
                      <a:lnTo>
                        <a:pt x="164" y="171"/>
                      </a:lnTo>
                      <a:lnTo>
                        <a:pt x="138" y="155"/>
                      </a:lnTo>
                      <a:lnTo>
                        <a:pt x="113" y="137"/>
                      </a:lnTo>
                      <a:lnTo>
                        <a:pt x="90" y="119"/>
                      </a:lnTo>
                      <a:lnTo>
                        <a:pt x="69" y="100"/>
                      </a:lnTo>
                      <a:lnTo>
                        <a:pt x="50" y="80"/>
                      </a:lnTo>
                      <a:lnTo>
                        <a:pt x="34" y="60"/>
                      </a:lnTo>
                      <a:lnTo>
                        <a:pt x="20" y="39"/>
                      </a:lnTo>
                      <a:lnTo>
                        <a:pt x="8" y="19"/>
                      </a:lnTo>
                      <a:lnTo>
                        <a:pt x="0" y="0"/>
                      </a:lnTo>
                      <a:lnTo>
                        <a:pt x="0" y="4"/>
                      </a:lnTo>
                      <a:lnTo>
                        <a:pt x="0" y="8"/>
                      </a:lnTo>
                      <a:lnTo>
                        <a:pt x="0" y="12"/>
                      </a:lnTo>
                      <a:lnTo>
                        <a:pt x="0" y="17"/>
                      </a:lnTo>
                      <a:lnTo>
                        <a:pt x="0" y="21"/>
                      </a:lnTo>
                      <a:lnTo>
                        <a:pt x="1" y="26"/>
                      </a:lnTo>
                      <a:lnTo>
                        <a:pt x="1" y="31"/>
                      </a:lnTo>
                      <a:lnTo>
                        <a:pt x="2" y="36"/>
                      </a:lnTo>
                      <a:lnTo>
                        <a:pt x="2" y="41"/>
                      </a:lnTo>
                      <a:lnTo>
                        <a:pt x="2" y="46"/>
                      </a:lnTo>
                      <a:lnTo>
                        <a:pt x="3" y="50"/>
                      </a:lnTo>
                      <a:lnTo>
                        <a:pt x="3" y="55"/>
                      </a:lnTo>
                      <a:lnTo>
                        <a:pt x="3" y="60"/>
                      </a:lnTo>
                      <a:lnTo>
                        <a:pt x="3" y="65"/>
                      </a:lnTo>
                      <a:lnTo>
                        <a:pt x="3" y="69"/>
                      </a:lnTo>
                      <a:lnTo>
                        <a:pt x="4" y="74"/>
                      </a:lnTo>
                      <a:lnTo>
                        <a:pt x="6" y="98"/>
                      </a:lnTo>
                      <a:lnTo>
                        <a:pt x="12" y="122"/>
                      </a:lnTo>
                      <a:lnTo>
                        <a:pt x="21" y="147"/>
                      </a:lnTo>
                      <a:lnTo>
                        <a:pt x="35" y="171"/>
                      </a:lnTo>
                      <a:lnTo>
                        <a:pt x="51" y="195"/>
                      </a:lnTo>
                      <a:lnTo>
                        <a:pt x="71" y="218"/>
                      </a:lnTo>
                      <a:lnTo>
                        <a:pt x="94" y="240"/>
                      </a:lnTo>
                      <a:lnTo>
                        <a:pt x="120" y="261"/>
                      </a:lnTo>
                      <a:lnTo>
                        <a:pt x="147" y="281"/>
                      </a:lnTo>
                      <a:lnTo>
                        <a:pt x="178" y="299"/>
                      </a:lnTo>
                      <a:lnTo>
                        <a:pt x="211" y="314"/>
                      </a:lnTo>
                      <a:lnTo>
                        <a:pt x="245" y="327"/>
                      </a:lnTo>
                      <a:lnTo>
                        <a:pt x="281" y="338"/>
                      </a:lnTo>
                      <a:lnTo>
                        <a:pt x="318" y="346"/>
                      </a:lnTo>
                      <a:lnTo>
                        <a:pt x="356" y="351"/>
                      </a:lnTo>
                      <a:lnTo>
                        <a:pt x="396" y="353"/>
                      </a:lnTo>
                      <a:lnTo>
                        <a:pt x="435" y="351"/>
                      </a:lnTo>
                      <a:lnTo>
                        <a:pt x="474" y="348"/>
                      </a:lnTo>
                      <a:lnTo>
                        <a:pt x="511" y="342"/>
                      </a:lnTo>
                      <a:lnTo>
                        <a:pt x="546" y="334"/>
                      </a:lnTo>
                      <a:lnTo>
                        <a:pt x="580" y="324"/>
                      </a:lnTo>
                      <a:lnTo>
                        <a:pt x="611" y="313"/>
                      </a:lnTo>
                      <a:lnTo>
                        <a:pt x="641" y="299"/>
                      </a:lnTo>
                      <a:lnTo>
                        <a:pt x="668" y="284"/>
                      </a:lnTo>
                      <a:lnTo>
                        <a:pt x="694" y="267"/>
                      </a:lnTo>
                      <a:lnTo>
                        <a:pt x="716" y="249"/>
                      </a:lnTo>
                      <a:lnTo>
                        <a:pt x="735" y="230"/>
                      </a:lnTo>
                      <a:lnTo>
                        <a:pt x="751" y="209"/>
                      </a:lnTo>
                      <a:lnTo>
                        <a:pt x="764" y="188"/>
                      </a:lnTo>
                      <a:lnTo>
                        <a:pt x="774" y="166"/>
                      </a:lnTo>
                      <a:lnTo>
                        <a:pt x="780" y="142"/>
                      </a:lnTo>
                      <a:lnTo>
                        <a:pt x="782" y="119"/>
                      </a:lnTo>
                      <a:lnTo>
                        <a:pt x="782" y="110"/>
                      </a:lnTo>
                      <a:lnTo>
                        <a:pt x="782" y="103"/>
                      </a:lnTo>
                      <a:lnTo>
                        <a:pt x="782" y="95"/>
                      </a:lnTo>
                      <a:lnTo>
                        <a:pt x="781" y="87"/>
                      </a:lnTo>
                      <a:lnTo>
                        <a:pt x="781" y="79"/>
                      </a:lnTo>
                      <a:lnTo>
                        <a:pt x="781" y="72"/>
                      </a:lnTo>
                      <a:lnTo>
                        <a:pt x="781" y="64"/>
                      </a:lnTo>
                      <a:lnTo>
                        <a:pt x="781" y="57"/>
                      </a:lnTo>
                      <a:lnTo>
                        <a:pt x="780" y="50"/>
                      </a:lnTo>
                      <a:lnTo>
                        <a:pt x="779" y="43"/>
                      </a:lnTo>
                      <a:lnTo>
                        <a:pt x="778" y="35"/>
                      </a:lnTo>
                      <a:lnTo>
                        <a:pt x="777" y="29"/>
                      </a:lnTo>
                      <a:lnTo>
                        <a:pt x="776" y="22"/>
                      </a:lnTo>
                      <a:lnTo>
                        <a:pt x="774" y="15"/>
                      </a:lnTo>
                      <a:lnTo>
                        <a:pt x="773" y="8"/>
                      </a:lnTo>
                      <a:lnTo>
                        <a:pt x="771" y="2"/>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48" name="Freeform 108"/>
                <p:cNvSpPr>
                  <a:spLocks/>
                </p:cNvSpPr>
                <p:nvPr/>
              </p:nvSpPr>
              <p:spPr bwMode="auto">
                <a:xfrm>
                  <a:off x="1855" y="3113"/>
                  <a:ext cx="69" cy="45"/>
                </a:xfrm>
                <a:custGeom>
                  <a:avLst/>
                  <a:gdLst>
                    <a:gd name="T0" fmla="*/ 0 w 770"/>
                    <a:gd name="T1" fmla="*/ 0 h 503"/>
                    <a:gd name="T2" fmla="*/ 0 w 770"/>
                    <a:gd name="T3" fmla="*/ 0 h 503"/>
                    <a:gd name="T4" fmla="*/ 0 w 770"/>
                    <a:gd name="T5" fmla="*/ 0 h 503"/>
                    <a:gd name="T6" fmla="*/ 0 w 770"/>
                    <a:gd name="T7" fmla="*/ 0 h 503"/>
                    <a:gd name="T8" fmla="*/ 0 w 770"/>
                    <a:gd name="T9" fmla="*/ 0 h 503"/>
                    <a:gd name="T10" fmla="*/ 0 w 770"/>
                    <a:gd name="T11" fmla="*/ 0 h 503"/>
                    <a:gd name="T12" fmla="*/ 0 w 770"/>
                    <a:gd name="T13" fmla="*/ 0 h 503"/>
                    <a:gd name="T14" fmla="*/ 0 w 770"/>
                    <a:gd name="T15" fmla="*/ 0 h 503"/>
                    <a:gd name="T16" fmla="*/ 0 w 770"/>
                    <a:gd name="T17" fmla="*/ 0 h 503"/>
                    <a:gd name="T18" fmla="*/ 0 w 770"/>
                    <a:gd name="T19" fmla="*/ 0 h 503"/>
                    <a:gd name="T20" fmla="*/ 0 w 770"/>
                    <a:gd name="T21" fmla="*/ 0 h 503"/>
                    <a:gd name="T22" fmla="*/ 0 w 770"/>
                    <a:gd name="T23" fmla="*/ 0 h 503"/>
                    <a:gd name="T24" fmla="*/ 0 w 770"/>
                    <a:gd name="T25" fmla="*/ 0 h 503"/>
                    <a:gd name="T26" fmla="*/ 0 w 770"/>
                    <a:gd name="T27" fmla="*/ 0 h 503"/>
                    <a:gd name="T28" fmla="*/ 0 w 770"/>
                    <a:gd name="T29" fmla="*/ 0 h 503"/>
                    <a:gd name="T30" fmla="*/ 0 w 770"/>
                    <a:gd name="T31" fmla="*/ 0 h 503"/>
                    <a:gd name="T32" fmla="*/ 0 w 770"/>
                    <a:gd name="T33" fmla="*/ 0 h 503"/>
                    <a:gd name="T34" fmla="*/ 0 w 770"/>
                    <a:gd name="T35" fmla="*/ 0 h 503"/>
                    <a:gd name="T36" fmla="*/ 0 w 770"/>
                    <a:gd name="T37" fmla="*/ 0 h 503"/>
                    <a:gd name="T38" fmla="*/ 0 w 770"/>
                    <a:gd name="T39" fmla="*/ 0 h 503"/>
                    <a:gd name="T40" fmla="*/ 0 w 770"/>
                    <a:gd name="T41" fmla="*/ 0 h 503"/>
                    <a:gd name="T42" fmla="*/ 0 w 770"/>
                    <a:gd name="T43" fmla="*/ 0 h 503"/>
                    <a:gd name="T44" fmla="*/ 0 w 770"/>
                    <a:gd name="T45" fmla="*/ 0 h 503"/>
                    <a:gd name="T46" fmla="*/ 0 w 770"/>
                    <a:gd name="T47" fmla="*/ 0 h 503"/>
                    <a:gd name="T48" fmla="*/ 0 w 770"/>
                    <a:gd name="T49" fmla="*/ 0 h 503"/>
                    <a:gd name="T50" fmla="*/ 0 w 770"/>
                    <a:gd name="T51" fmla="*/ 0 h 503"/>
                    <a:gd name="T52" fmla="*/ 0 w 770"/>
                    <a:gd name="T53" fmla="*/ 0 h 503"/>
                    <a:gd name="T54" fmla="*/ 0 w 770"/>
                    <a:gd name="T55" fmla="*/ 0 h 503"/>
                    <a:gd name="T56" fmla="*/ 0 w 770"/>
                    <a:gd name="T57" fmla="*/ 0 h 503"/>
                    <a:gd name="T58" fmla="*/ 0 w 770"/>
                    <a:gd name="T59" fmla="*/ 0 h 503"/>
                    <a:gd name="T60" fmla="*/ 0 w 770"/>
                    <a:gd name="T61" fmla="*/ 0 h 503"/>
                    <a:gd name="T62" fmla="*/ 0 w 770"/>
                    <a:gd name="T63" fmla="*/ 0 h 5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503"/>
                    <a:gd name="T98" fmla="*/ 770 w 770"/>
                    <a:gd name="T99" fmla="*/ 503 h 5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503">
                      <a:moveTo>
                        <a:pt x="385" y="503"/>
                      </a:moveTo>
                      <a:lnTo>
                        <a:pt x="424" y="501"/>
                      </a:lnTo>
                      <a:lnTo>
                        <a:pt x="462" y="497"/>
                      </a:lnTo>
                      <a:lnTo>
                        <a:pt x="500" y="491"/>
                      </a:lnTo>
                      <a:lnTo>
                        <a:pt x="535" y="483"/>
                      </a:lnTo>
                      <a:lnTo>
                        <a:pt x="568" y="472"/>
                      </a:lnTo>
                      <a:lnTo>
                        <a:pt x="600" y="460"/>
                      </a:lnTo>
                      <a:lnTo>
                        <a:pt x="629" y="445"/>
                      </a:lnTo>
                      <a:lnTo>
                        <a:pt x="657" y="429"/>
                      </a:lnTo>
                      <a:lnTo>
                        <a:pt x="681" y="411"/>
                      </a:lnTo>
                      <a:lnTo>
                        <a:pt x="703" y="391"/>
                      </a:lnTo>
                      <a:lnTo>
                        <a:pt x="722" y="371"/>
                      </a:lnTo>
                      <a:lnTo>
                        <a:pt x="739" y="349"/>
                      </a:lnTo>
                      <a:lnTo>
                        <a:pt x="752" y="326"/>
                      </a:lnTo>
                      <a:lnTo>
                        <a:pt x="762" y="302"/>
                      </a:lnTo>
                      <a:lnTo>
                        <a:pt x="768" y="277"/>
                      </a:lnTo>
                      <a:lnTo>
                        <a:pt x="770" y="252"/>
                      </a:lnTo>
                      <a:lnTo>
                        <a:pt x="768" y="226"/>
                      </a:lnTo>
                      <a:lnTo>
                        <a:pt x="762" y="201"/>
                      </a:lnTo>
                      <a:lnTo>
                        <a:pt x="752" y="177"/>
                      </a:lnTo>
                      <a:lnTo>
                        <a:pt x="739" y="154"/>
                      </a:lnTo>
                      <a:lnTo>
                        <a:pt x="722" y="132"/>
                      </a:lnTo>
                      <a:lnTo>
                        <a:pt x="703" y="111"/>
                      </a:lnTo>
                      <a:lnTo>
                        <a:pt x="681" y="91"/>
                      </a:lnTo>
                      <a:lnTo>
                        <a:pt x="657" y="73"/>
                      </a:lnTo>
                      <a:lnTo>
                        <a:pt x="629" y="57"/>
                      </a:lnTo>
                      <a:lnTo>
                        <a:pt x="600" y="42"/>
                      </a:lnTo>
                      <a:lnTo>
                        <a:pt x="568" y="30"/>
                      </a:lnTo>
                      <a:lnTo>
                        <a:pt x="535" y="19"/>
                      </a:lnTo>
                      <a:lnTo>
                        <a:pt x="500" y="11"/>
                      </a:lnTo>
                      <a:lnTo>
                        <a:pt x="462" y="5"/>
                      </a:lnTo>
                      <a:lnTo>
                        <a:pt x="424" y="1"/>
                      </a:lnTo>
                      <a:lnTo>
                        <a:pt x="385" y="0"/>
                      </a:lnTo>
                      <a:lnTo>
                        <a:pt x="345" y="1"/>
                      </a:lnTo>
                      <a:lnTo>
                        <a:pt x="307" y="5"/>
                      </a:lnTo>
                      <a:lnTo>
                        <a:pt x="270" y="11"/>
                      </a:lnTo>
                      <a:lnTo>
                        <a:pt x="235" y="19"/>
                      </a:lnTo>
                      <a:lnTo>
                        <a:pt x="200" y="30"/>
                      </a:lnTo>
                      <a:lnTo>
                        <a:pt x="169" y="42"/>
                      </a:lnTo>
                      <a:lnTo>
                        <a:pt x="139" y="57"/>
                      </a:lnTo>
                      <a:lnTo>
                        <a:pt x="112" y="73"/>
                      </a:lnTo>
                      <a:lnTo>
                        <a:pt x="87" y="91"/>
                      </a:lnTo>
                      <a:lnTo>
                        <a:pt x="65" y="111"/>
                      </a:lnTo>
                      <a:lnTo>
                        <a:pt x="46" y="132"/>
                      </a:lnTo>
                      <a:lnTo>
                        <a:pt x="30" y="154"/>
                      </a:lnTo>
                      <a:lnTo>
                        <a:pt x="17" y="177"/>
                      </a:lnTo>
                      <a:lnTo>
                        <a:pt x="7" y="201"/>
                      </a:lnTo>
                      <a:lnTo>
                        <a:pt x="1" y="226"/>
                      </a:lnTo>
                      <a:lnTo>
                        <a:pt x="0" y="252"/>
                      </a:lnTo>
                      <a:lnTo>
                        <a:pt x="1" y="277"/>
                      </a:lnTo>
                      <a:lnTo>
                        <a:pt x="7" y="302"/>
                      </a:lnTo>
                      <a:lnTo>
                        <a:pt x="17" y="326"/>
                      </a:lnTo>
                      <a:lnTo>
                        <a:pt x="30" y="349"/>
                      </a:lnTo>
                      <a:lnTo>
                        <a:pt x="46" y="371"/>
                      </a:lnTo>
                      <a:lnTo>
                        <a:pt x="65" y="391"/>
                      </a:lnTo>
                      <a:lnTo>
                        <a:pt x="87" y="411"/>
                      </a:lnTo>
                      <a:lnTo>
                        <a:pt x="112" y="429"/>
                      </a:lnTo>
                      <a:lnTo>
                        <a:pt x="139" y="445"/>
                      </a:lnTo>
                      <a:lnTo>
                        <a:pt x="169" y="460"/>
                      </a:lnTo>
                      <a:lnTo>
                        <a:pt x="200" y="472"/>
                      </a:lnTo>
                      <a:lnTo>
                        <a:pt x="235" y="483"/>
                      </a:lnTo>
                      <a:lnTo>
                        <a:pt x="270" y="491"/>
                      </a:lnTo>
                      <a:lnTo>
                        <a:pt x="307" y="497"/>
                      </a:lnTo>
                      <a:lnTo>
                        <a:pt x="345" y="501"/>
                      </a:lnTo>
                      <a:lnTo>
                        <a:pt x="385" y="503"/>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49" name="Freeform 109"/>
                <p:cNvSpPr>
                  <a:spLocks/>
                </p:cNvSpPr>
                <p:nvPr/>
              </p:nvSpPr>
              <p:spPr bwMode="auto">
                <a:xfrm>
                  <a:off x="1848" y="3127"/>
                  <a:ext cx="69" cy="35"/>
                </a:xfrm>
                <a:custGeom>
                  <a:avLst/>
                  <a:gdLst>
                    <a:gd name="T0" fmla="*/ 0 w 773"/>
                    <a:gd name="T1" fmla="*/ 0 h 392"/>
                    <a:gd name="T2" fmla="*/ 0 w 773"/>
                    <a:gd name="T3" fmla="*/ 0 h 392"/>
                    <a:gd name="T4" fmla="*/ 0 w 773"/>
                    <a:gd name="T5" fmla="*/ 0 h 392"/>
                    <a:gd name="T6" fmla="*/ 0 w 773"/>
                    <a:gd name="T7" fmla="*/ 0 h 392"/>
                    <a:gd name="T8" fmla="*/ 0 w 773"/>
                    <a:gd name="T9" fmla="*/ 0 h 392"/>
                    <a:gd name="T10" fmla="*/ 0 w 773"/>
                    <a:gd name="T11" fmla="*/ 0 h 392"/>
                    <a:gd name="T12" fmla="*/ 0 w 773"/>
                    <a:gd name="T13" fmla="*/ 0 h 392"/>
                    <a:gd name="T14" fmla="*/ 0 w 773"/>
                    <a:gd name="T15" fmla="*/ 0 h 392"/>
                    <a:gd name="T16" fmla="*/ 0 w 773"/>
                    <a:gd name="T17" fmla="*/ 0 h 392"/>
                    <a:gd name="T18" fmla="*/ 0 w 773"/>
                    <a:gd name="T19" fmla="*/ 0 h 392"/>
                    <a:gd name="T20" fmla="*/ 0 w 773"/>
                    <a:gd name="T21" fmla="*/ 0 h 392"/>
                    <a:gd name="T22" fmla="*/ 0 w 773"/>
                    <a:gd name="T23" fmla="*/ 0 h 392"/>
                    <a:gd name="T24" fmla="*/ 0 w 773"/>
                    <a:gd name="T25" fmla="*/ 0 h 392"/>
                    <a:gd name="T26" fmla="*/ 0 w 773"/>
                    <a:gd name="T27" fmla="*/ 0 h 392"/>
                    <a:gd name="T28" fmla="*/ 0 w 773"/>
                    <a:gd name="T29" fmla="*/ 0 h 392"/>
                    <a:gd name="T30" fmla="*/ 0 w 773"/>
                    <a:gd name="T31" fmla="*/ 0 h 392"/>
                    <a:gd name="T32" fmla="*/ 0 w 773"/>
                    <a:gd name="T33" fmla="*/ 0 h 392"/>
                    <a:gd name="T34" fmla="*/ 0 w 773"/>
                    <a:gd name="T35" fmla="*/ 0 h 392"/>
                    <a:gd name="T36" fmla="*/ 0 w 773"/>
                    <a:gd name="T37" fmla="*/ 0 h 392"/>
                    <a:gd name="T38" fmla="*/ 0 w 773"/>
                    <a:gd name="T39" fmla="*/ 0 h 392"/>
                    <a:gd name="T40" fmla="*/ 0 w 773"/>
                    <a:gd name="T41" fmla="*/ 0 h 392"/>
                    <a:gd name="T42" fmla="*/ 0 w 773"/>
                    <a:gd name="T43" fmla="*/ 0 h 392"/>
                    <a:gd name="T44" fmla="*/ 0 w 773"/>
                    <a:gd name="T45" fmla="*/ 0 h 392"/>
                    <a:gd name="T46" fmla="*/ 0 w 773"/>
                    <a:gd name="T47" fmla="*/ 0 h 392"/>
                    <a:gd name="T48" fmla="*/ 0 w 773"/>
                    <a:gd name="T49" fmla="*/ 0 h 392"/>
                    <a:gd name="T50" fmla="*/ 0 w 773"/>
                    <a:gd name="T51" fmla="*/ 0 h 392"/>
                    <a:gd name="T52" fmla="*/ 0 w 773"/>
                    <a:gd name="T53" fmla="*/ 0 h 392"/>
                    <a:gd name="T54" fmla="*/ 0 w 773"/>
                    <a:gd name="T55" fmla="*/ 0 h 392"/>
                    <a:gd name="T56" fmla="*/ 0 w 773"/>
                    <a:gd name="T57" fmla="*/ 0 h 392"/>
                    <a:gd name="T58" fmla="*/ 0 w 773"/>
                    <a:gd name="T59" fmla="*/ 0 h 392"/>
                    <a:gd name="T60" fmla="*/ 0 w 773"/>
                    <a:gd name="T61" fmla="*/ 0 h 392"/>
                    <a:gd name="T62" fmla="*/ 0 w 773"/>
                    <a:gd name="T63" fmla="*/ 0 h 392"/>
                    <a:gd name="T64" fmla="*/ 0 w 773"/>
                    <a:gd name="T65" fmla="*/ 0 h 392"/>
                    <a:gd name="T66" fmla="*/ 0 w 773"/>
                    <a:gd name="T67" fmla="*/ 0 h 392"/>
                    <a:gd name="T68" fmla="*/ 0 w 773"/>
                    <a:gd name="T69" fmla="*/ 0 h 392"/>
                    <a:gd name="T70" fmla="*/ 0 w 773"/>
                    <a:gd name="T71" fmla="*/ 0 h 392"/>
                    <a:gd name="T72" fmla="*/ 0 w 773"/>
                    <a:gd name="T73" fmla="*/ 0 h 392"/>
                    <a:gd name="T74" fmla="*/ 0 w 773"/>
                    <a:gd name="T75" fmla="*/ 0 h 392"/>
                    <a:gd name="T76" fmla="*/ 0 w 773"/>
                    <a:gd name="T77" fmla="*/ 0 h 392"/>
                    <a:gd name="T78" fmla="*/ 0 w 773"/>
                    <a:gd name="T79" fmla="*/ 0 h 392"/>
                    <a:gd name="T80" fmla="*/ 0 w 773"/>
                    <a:gd name="T81" fmla="*/ 0 h 392"/>
                    <a:gd name="T82" fmla="*/ 0 w 773"/>
                    <a:gd name="T83" fmla="*/ 0 h 392"/>
                    <a:gd name="T84" fmla="*/ 0 w 773"/>
                    <a:gd name="T85" fmla="*/ 0 h 392"/>
                    <a:gd name="T86" fmla="*/ 0 w 773"/>
                    <a:gd name="T87" fmla="*/ 0 h 392"/>
                    <a:gd name="T88" fmla="*/ 0 w 773"/>
                    <a:gd name="T89" fmla="*/ 0 h 392"/>
                    <a:gd name="T90" fmla="*/ 0 w 773"/>
                    <a:gd name="T91" fmla="*/ 0 h 392"/>
                    <a:gd name="T92" fmla="*/ 0 w 773"/>
                    <a:gd name="T93" fmla="*/ 0 h 392"/>
                    <a:gd name="T94" fmla="*/ 0 w 773"/>
                    <a:gd name="T95" fmla="*/ 0 h 3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3"/>
                    <a:gd name="T145" fmla="*/ 0 h 392"/>
                    <a:gd name="T146" fmla="*/ 773 w 773"/>
                    <a:gd name="T147" fmla="*/ 392 h 3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3" h="392">
                      <a:moveTo>
                        <a:pt x="762" y="0"/>
                      </a:moveTo>
                      <a:lnTo>
                        <a:pt x="759" y="26"/>
                      </a:lnTo>
                      <a:lnTo>
                        <a:pt x="753" y="52"/>
                      </a:lnTo>
                      <a:lnTo>
                        <a:pt x="743" y="76"/>
                      </a:lnTo>
                      <a:lnTo>
                        <a:pt x="730" y="100"/>
                      </a:lnTo>
                      <a:lnTo>
                        <a:pt x="714" y="123"/>
                      </a:lnTo>
                      <a:lnTo>
                        <a:pt x="695" y="144"/>
                      </a:lnTo>
                      <a:lnTo>
                        <a:pt x="673" y="164"/>
                      </a:lnTo>
                      <a:lnTo>
                        <a:pt x="648" y="182"/>
                      </a:lnTo>
                      <a:lnTo>
                        <a:pt x="621" y="199"/>
                      </a:lnTo>
                      <a:lnTo>
                        <a:pt x="591" y="214"/>
                      </a:lnTo>
                      <a:lnTo>
                        <a:pt x="559" y="226"/>
                      </a:lnTo>
                      <a:lnTo>
                        <a:pt x="525" y="237"/>
                      </a:lnTo>
                      <a:lnTo>
                        <a:pt x="490" y="246"/>
                      </a:lnTo>
                      <a:lnTo>
                        <a:pt x="453" y="252"/>
                      </a:lnTo>
                      <a:lnTo>
                        <a:pt x="416" y="256"/>
                      </a:lnTo>
                      <a:lnTo>
                        <a:pt x="377" y="258"/>
                      </a:lnTo>
                      <a:lnTo>
                        <a:pt x="343" y="256"/>
                      </a:lnTo>
                      <a:lnTo>
                        <a:pt x="309" y="252"/>
                      </a:lnTo>
                      <a:lnTo>
                        <a:pt x="277" y="244"/>
                      </a:lnTo>
                      <a:lnTo>
                        <a:pt x="246" y="235"/>
                      </a:lnTo>
                      <a:lnTo>
                        <a:pt x="216" y="223"/>
                      </a:lnTo>
                      <a:lnTo>
                        <a:pt x="187" y="209"/>
                      </a:lnTo>
                      <a:lnTo>
                        <a:pt x="160" y="194"/>
                      </a:lnTo>
                      <a:lnTo>
                        <a:pt x="134" y="176"/>
                      </a:lnTo>
                      <a:lnTo>
                        <a:pt x="110" y="158"/>
                      </a:lnTo>
                      <a:lnTo>
                        <a:pt x="88" y="138"/>
                      </a:lnTo>
                      <a:lnTo>
                        <a:pt x="68" y="117"/>
                      </a:lnTo>
                      <a:lnTo>
                        <a:pt x="49" y="96"/>
                      </a:lnTo>
                      <a:lnTo>
                        <a:pt x="33" y="74"/>
                      </a:lnTo>
                      <a:lnTo>
                        <a:pt x="19" y="52"/>
                      </a:lnTo>
                      <a:lnTo>
                        <a:pt x="8" y="30"/>
                      </a:lnTo>
                      <a:lnTo>
                        <a:pt x="0" y="8"/>
                      </a:lnTo>
                      <a:lnTo>
                        <a:pt x="0" y="12"/>
                      </a:lnTo>
                      <a:lnTo>
                        <a:pt x="0" y="16"/>
                      </a:lnTo>
                      <a:lnTo>
                        <a:pt x="0" y="20"/>
                      </a:lnTo>
                      <a:lnTo>
                        <a:pt x="0" y="24"/>
                      </a:lnTo>
                      <a:lnTo>
                        <a:pt x="0" y="28"/>
                      </a:lnTo>
                      <a:lnTo>
                        <a:pt x="0" y="32"/>
                      </a:lnTo>
                      <a:lnTo>
                        <a:pt x="1" y="36"/>
                      </a:lnTo>
                      <a:lnTo>
                        <a:pt x="1" y="40"/>
                      </a:lnTo>
                      <a:lnTo>
                        <a:pt x="1" y="44"/>
                      </a:lnTo>
                      <a:lnTo>
                        <a:pt x="2" y="48"/>
                      </a:lnTo>
                      <a:lnTo>
                        <a:pt x="2" y="52"/>
                      </a:lnTo>
                      <a:lnTo>
                        <a:pt x="2" y="56"/>
                      </a:lnTo>
                      <a:lnTo>
                        <a:pt x="2" y="60"/>
                      </a:lnTo>
                      <a:lnTo>
                        <a:pt x="2" y="64"/>
                      </a:lnTo>
                      <a:lnTo>
                        <a:pt x="2" y="69"/>
                      </a:lnTo>
                      <a:lnTo>
                        <a:pt x="3" y="74"/>
                      </a:lnTo>
                      <a:lnTo>
                        <a:pt x="4" y="101"/>
                      </a:lnTo>
                      <a:lnTo>
                        <a:pt x="8" y="128"/>
                      </a:lnTo>
                      <a:lnTo>
                        <a:pt x="15" y="156"/>
                      </a:lnTo>
                      <a:lnTo>
                        <a:pt x="26" y="184"/>
                      </a:lnTo>
                      <a:lnTo>
                        <a:pt x="39" y="211"/>
                      </a:lnTo>
                      <a:lnTo>
                        <a:pt x="55" y="237"/>
                      </a:lnTo>
                      <a:lnTo>
                        <a:pt x="75" y="262"/>
                      </a:lnTo>
                      <a:lnTo>
                        <a:pt x="97" y="287"/>
                      </a:lnTo>
                      <a:lnTo>
                        <a:pt x="122" y="309"/>
                      </a:lnTo>
                      <a:lnTo>
                        <a:pt x="151" y="329"/>
                      </a:lnTo>
                      <a:lnTo>
                        <a:pt x="182" y="347"/>
                      </a:lnTo>
                      <a:lnTo>
                        <a:pt x="217" y="362"/>
                      </a:lnTo>
                      <a:lnTo>
                        <a:pt x="254" y="375"/>
                      </a:lnTo>
                      <a:lnTo>
                        <a:pt x="295" y="384"/>
                      </a:lnTo>
                      <a:lnTo>
                        <a:pt x="340" y="390"/>
                      </a:lnTo>
                      <a:lnTo>
                        <a:pt x="388" y="392"/>
                      </a:lnTo>
                      <a:lnTo>
                        <a:pt x="427" y="390"/>
                      </a:lnTo>
                      <a:lnTo>
                        <a:pt x="465" y="386"/>
                      </a:lnTo>
                      <a:lnTo>
                        <a:pt x="502" y="380"/>
                      </a:lnTo>
                      <a:lnTo>
                        <a:pt x="537" y="371"/>
                      </a:lnTo>
                      <a:lnTo>
                        <a:pt x="571" y="360"/>
                      </a:lnTo>
                      <a:lnTo>
                        <a:pt x="603" y="347"/>
                      </a:lnTo>
                      <a:lnTo>
                        <a:pt x="633" y="332"/>
                      </a:lnTo>
                      <a:lnTo>
                        <a:pt x="660" y="315"/>
                      </a:lnTo>
                      <a:lnTo>
                        <a:pt x="685" y="297"/>
                      </a:lnTo>
                      <a:lnTo>
                        <a:pt x="707" y="277"/>
                      </a:lnTo>
                      <a:lnTo>
                        <a:pt x="726" y="254"/>
                      </a:lnTo>
                      <a:lnTo>
                        <a:pt x="742" y="231"/>
                      </a:lnTo>
                      <a:lnTo>
                        <a:pt x="755" y="208"/>
                      </a:lnTo>
                      <a:lnTo>
                        <a:pt x="765" y="183"/>
                      </a:lnTo>
                      <a:lnTo>
                        <a:pt x="771" y="157"/>
                      </a:lnTo>
                      <a:lnTo>
                        <a:pt x="773" y="131"/>
                      </a:lnTo>
                      <a:lnTo>
                        <a:pt x="773" y="122"/>
                      </a:lnTo>
                      <a:lnTo>
                        <a:pt x="773" y="113"/>
                      </a:lnTo>
                      <a:lnTo>
                        <a:pt x="773" y="104"/>
                      </a:lnTo>
                      <a:lnTo>
                        <a:pt x="772" y="96"/>
                      </a:lnTo>
                      <a:lnTo>
                        <a:pt x="772" y="87"/>
                      </a:lnTo>
                      <a:lnTo>
                        <a:pt x="772" y="78"/>
                      </a:lnTo>
                      <a:lnTo>
                        <a:pt x="772" y="70"/>
                      </a:lnTo>
                      <a:lnTo>
                        <a:pt x="772" y="62"/>
                      </a:lnTo>
                      <a:lnTo>
                        <a:pt x="771" y="53"/>
                      </a:lnTo>
                      <a:lnTo>
                        <a:pt x="770" y="45"/>
                      </a:lnTo>
                      <a:lnTo>
                        <a:pt x="769" y="37"/>
                      </a:lnTo>
                      <a:lnTo>
                        <a:pt x="768" y="29"/>
                      </a:lnTo>
                      <a:lnTo>
                        <a:pt x="767" y="22"/>
                      </a:lnTo>
                      <a:lnTo>
                        <a:pt x="765" y="14"/>
                      </a:lnTo>
                      <a:lnTo>
                        <a:pt x="764" y="7"/>
                      </a:lnTo>
                      <a:lnTo>
                        <a:pt x="762"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50" name="Freeform 110"/>
                <p:cNvSpPr>
                  <a:spLocks/>
                </p:cNvSpPr>
                <p:nvPr/>
              </p:nvSpPr>
              <p:spPr bwMode="auto">
                <a:xfrm>
                  <a:off x="1940" y="3063"/>
                  <a:ext cx="71" cy="42"/>
                </a:xfrm>
                <a:custGeom>
                  <a:avLst/>
                  <a:gdLst>
                    <a:gd name="T0" fmla="*/ 0 w 770"/>
                    <a:gd name="T1" fmla="*/ 0 h 469"/>
                    <a:gd name="T2" fmla="*/ 0 w 770"/>
                    <a:gd name="T3" fmla="*/ 0 h 469"/>
                    <a:gd name="T4" fmla="*/ 0 w 770"/>
                    <a:gd name="T5" fmla="*/ 0 h 469"/>
                    <a:gd name="T6" fmla="*/ 0 w 770"/>
                    <a:gd name="T7" fmla="*/ 0 h 469"/>
                    <a:gd name="T8" fmla="*/ 0 w 770"/>
                    <a:gd name="T9" fmla="*/ 0 h 469"/>
                    <a:gd name="T10" fmla="*/ 0 w 770"/>
                    <a:gd name="T11" fmla="*/ 0 h 469"/>
                    <a:gd name="T12" fmla="*/ 0 w 770"/>
                    <a:gd name="T13" fmla="*/ 0 h 469"/>
                    <a:gd name="T14" fmla="*/ 0 w 770"/>
                    <a:gd name="T15" fmla="*/ 0 h 469"/>
                    <a:gd name="T16" fmla="*/ 0 w 770"/>
                    <a:gd name="T17" fmla="*/ 0 h 469"/>
                    <a:gd name="T18" fmla="*/ 0 w 770"/>
                    <a:gd name="T19" fmla="*/ 0 h 469"/>
                    <a:gd name="T20" fmla="*/ 0 w 770"/>
                    <a:gd name="T21" fmla="*/ 0 h 469"/>
                    <a:gd name="T22" fmla="*/ 0 w 770"/>
                    <a:gd name="T23" fmla="*/ 0 h 469"/>
                    <a:gd name="T24" fmla="*/ 0 w 770"/>
                    <a:gd name="T25" fmla="*/ 0 h 469"/>
                    <a:gd name="T26" fmla="*/ 0 w 770"/>
                    <a:gd name="T27" fmla="*/ 0 h 469"/>
                    <a:gd name="T28" fmla="*/ 0 w 770"/>
                    <a:gd name="T29" fmla="*/ 0 h 469"/>
                    <a:gd name="T30" fmla="*/ 0 w 770"/>
                    <a:gd name="T31" fmla="*/ 0 h 469"/>
                    <a:gd name="T32" fmla="*/ 0 w 770"/>
                    <a:gd name="T33" fmla="*/ 0 h 469"/>
                    <a:gd name="T34" fmla="*/ 0 w 770"/>
                    <a:gd name="T35" fmla="*/ 0 h 469"/>
                    <a:gd name="T36" fmla="*/ 0 w 770"/>
                    <a:gd name="T37" fmla="*/ 0 h 469"/>
                    <a:gd name="T38" fmla="*/ 0 w 770"/>
                    <a:gd name="T39" fmla="*/ 0 h 469"/>
                    <a:gd name="T40" fmla="*/ 0 w 770"/>
                    <a:gd name="T41" fmla="*/ 0 h 469"/>
                    <a:gd name="T42" fmla="*/ 0 w 770"/>
                    <a:gd name="T43" fmla="*/ 0 h 469"/>
                    <a:gd name="T44" fmla="*/ 0 w 770"/>
                    <a:gd name="T45" fmla="*/ 0 h 469"/>
                    <a:gd name="T46" fmla="*/ 0 w 770"/>
                    <a:gd name="T47" fmla="*/ 0 h 469"/>
                    <a:gd name="T48" fmla="*/ 0 w 770"/>
                    <a:gd name="T49" fmla="*/ 0 h 469"/>
                    <a:gd name="T50" fmla="*/ 0 w 770"/>
                    <a:gd name="T51" fmla="*/ 0 h 469"/>
                    <a:gd name="T52" fmla="*/ 0 w 770"/>
                    <a:gd name="T53" fmla="*/ 0 h 469"/>
                    <a:gd name="T54" fmla="*/ 0 w 770"/>
                    <a:gd name="T55" fmla="*/ 0 h 469"/>
                    <a:gd name="T56" fmla="*/ 0 w 770"/>
                    <a:gd name="T57" fmla="*/ 0 h 469"/>
                    <a:gd name="T58" fmla="*/ 0 w 770"/>
                    <a:gd name="T59" fmla="*/ 0 h 469"/>
                    <a:gd name="T60" fmla="*/ 0 w 770"/>
                    <a:gd name="T61" fmla="*/ 0 h 469"/>
                    <a:gd name="T62" fmla="*/ 0 w 770"/>
                    <a:gd name="T63" fmla="*/ 0 h 4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469"/>
                    <a:gd name="T98" fmla="*/ 770 w 770"/>
                    <a:gd name="T99" fmla="*/ 469 h 4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469">
                      <a:moveTo>
                        <a:pt x="385" y="469"/>
                      </a:moveTo>
                      <a:lnTo>
                        <a:pt x="424" y="467"/>
                      </a:lnTo>
                      <a:lnTo>
                        <a:pt x="462" y="464"/>
                      </a:lnTo>
                      <a:lnTo>
                        <a:pt x="499" y="458"/>
                      </a:lnTo>
                      <a:lnTo>
                        <a:pt x="534" y="450"/>
                      </a:lnTo>
                      <a:lnTo>
                        <a:pt x="569" y="440"/>
                      </a:lnTo>
                      <a:lnTo>
                        <a:pt x="600" y="429"/>
                      </a:lnTo>
                      <a:lnTo>
                        <a:pt x="630" y="415"/>
                      </a:lnTo>
                      <a:lnTo>
                        <a:pt x="657" y="400"/>
                      </a:lnTo>
                      <a:lnTo>
                        <a:pt x="682" y="384"/>
                      </a:lnTo>
                      <a:lnTo>
                        <a:pt x="704" y="366"/>
                      </a:lnTo>
                      <a:lnTo>
                        <a:pt x="723" y="346"/>
                      </a:lnTo>
                      <a:lnTo>
                        <a:pt x="739" y="325"/>
                      </a:lnTo>
                      <a:lnTo>
                        <a:pt x="752" y="303"/>
                      </a:lnTo>
                      <a:lnTo>
                        <a:pt x="762" y="281"/>
                      </a:lnTo>
                      <a:lnTo>
                        <a:pt x="768" y="258"/>
                      </a:lnTo>
                      <a:lnTo>
                        <a:pt x="770" y="234"/>
                      </a:lnTo>
                      <a:lnTo>
                        <a:pt x="768" y="210"/>
                      </a:lnTo>
                      <a:lnTo>
                        <a:pt x="762" y="186"/>
                      </a:lnTo>
                      <a:lnTo>
                        <a:pt x="752" y="164"/>
                      </a:lnTo>
                      <a:lnTo>
                        <a:pt x="739" y="143"/>
                      </a:lnTo>
                      <a:lnTo>
                        <a:pt x="723" y="122"/>
                      </a:lnTo>
                      <a:lnTo>
                        <a:pt x="704" y="103"/>
                      </a:lnTo>
                      <a:lnTo>
                        <a:pt x="682" y="85"/>
                      </a:lnTo>
                      <a:lnTo>
                        <a:pt x="657" y="69"/>
                      </a:lnTo>
                      <a:lnTo>
                        <a:pt x="630" y="54"/>
                      </a:lnTo>
                      <a:lnTo>
                        <a:pt x="600" y="40"/>
                      </a:lnTo>
                      <a:lnTo>
                        <a:pt x="569" y="28"/>
                      </a:lnTo>
                      <a:lnTo>
                        <a:pt x="534" y="18"/>
                      </a:lnTo>
                      <a:lnTo>
                        <a:pt x="499" y="10"/>
                      </a:lnTo>
                      <a:lnTo>
                        <a:pt x="462" y="4"/>
                      </a:lnTo>
                      <a:lnTo>
                        <a:pt x="424" y="1"/>
                      </a:lnTo>
                      <a:lnTo>
                        <a:pt x="385" y="0"/>
                      </a:lnTo>
                      <a:lnTo>
                        <a:pt x="345" y="1"/>
                      </a:lnTo>
                      <a:lnTo>
                        <a:pt x="307" y="4"/>
                      </a:lnTo>
                      <a:lnTo>
                        <a:pt x="269" y="10"/>
                      </a:lnTo>
                      <a:lnTo>
                        <a:pt x="234" y="18"/>
                      </a:lnTo>
                      <a:lnTo>
                        <a:pt x="201" y="28"/>
                      </a:lnTo>
                      <a:lnTo>
                        <a:pt x="169" y="40"/>
                      </a:lnTo>
                      <a:lnTo>
                        <a:pt x="140" y="54"/>
                      </a:lnTo>
                      <a:lnTo>
                        <a:pt x="113" y="69"/>
                      </a:lnTo>
                      <a:lnTo>
                        <a:pt x="88" y="85"/>
                      </a:lnTo>
                      <a:lnTo>
                        <a:pt x="66" y="103"/>
                      </a:lnTo>
                      <a:lnTo>
                        <a:pt x="47" y="122"/>
                      </a:lnTo>
                      <a:lnTo>
                        <a:pt x="30" y="143"/>
                      </a:lnTo>
                      <a:lnTo>
                        <a:pt x="17" y="164"/>
                      </a:lnTo>
                      <a:lnTo>
                        <a:pt x="7" y="186"/>
                      </a:lnTo>
                      <a:lnTo>
                        <a:pt x="1" y="210"/>
                      </a:lnTo>
                      <a:lnTo>
                        <a:pt x="0" y="234"/>
                      </a:lnTo>
                      <a:lnTo>
                        <a:pt x="1" y="258"/>
                      </a:lnTo>
                      <a:lnTo>
                        <a:pt x="7" y="281"/>
                      </a:lnTo>
                      <a:lnTo>
                        <a:pt x="17" y="303"/>
                      </a:lnTo>
                      <a:lnTo>
                        <a:pt x="30" y="325"/>
                      </a:lnTo>
                      <a:lnTo>
                        <a:pt x="47" y="346"/>
                      </a:lnTo>
                      <a:lnTo>
                        <a:pt x="66" y="366"/>
                      </a:lnTo>
                      <a:lnTo>
                        <a:pt x="88" y="384"/>
                      </a:lnTo>
                      <a:lnTo>
                        <a:pt x="113" y="400"/>
                      </a:lnTo>
                      <a:lnTo>
                        <a:pt x="140" y="415"/>
                      </a:lnTo>
                      <a:lnTo>
                        <a:pt x="169" y="429"/>
                      </a:lnTo>
                      <a:lnTo>
                        <a:pt x="201" y="440"/>
                      </a:lnTo>
                      <a:lnTo>
                        <a:pt x="234" y="450"/>
                      </a:lnTo>
                      <a:lnTo>
                        <a:pt x="269" y="458"/>
                      </a:lnTo>
                      <a:lnTo>
                        <a:pt x="307" y="464"/>
                      </a:lnTo>
                      <a:lnTo>
                        <a:pt x="345" y="467"/>
                      </a:lnTo>
                      <a:lnTo>
                        <a:pt x="385" y="469"/>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51" name="Freeform 111"/>
                <p:cNvSpPr>
                  <a:spLocks/>
                </p:cNvSpPr>
                <p:nvPr/>
              </p:nvSpPr>
              <p:spPr bwMode="auto">
                <a:xfrm>
                  <a:off x="1931" y="3073"/>
                  <a:ext cx="71" cy="31"/>
                </a:xfrm>
                <a:custGeom>
                  <a:avLst/>
                  <a:gdLst>
                    <a:gd name="T0" fmla="*/ 0 w 778"/>
                    <a:gd name="T1" fmla="*/ 0 h 353"/>
                    <a:gd name="T2" fmla="*/ 0 w 778"/>
                    <a:gd name="T3" fmla="*/ 0 h 353"/>
                    <a:gd name="T4" fmla="*/ 0 w 778"/>
                    <a:gd name="T5" fmla="*/ 0 h 353"/>
                    <a:gd name="T6" fmla="*/ 0 w 778"/>
                    <a:gd name="T7" fmla="*/ 0 h 353"/>
                    <a:gd name="T8" fmla="*/ 0 w 778"/>
                    <a:gd name="T9" fmla="*/ 0 h 353"/>
                    <a:gd name="T10" fmla="*/ 0 w 778"/>
                    <a:gd name="T11" fmla="*/ 0 h 353"/>
                    <a:gd name="T12" fmla="*/ 0 w 778"/>
                    <a:gd name="T13" fmla="*/ 0 h 353"/>
                    <a:gd name="T14" fmla="*/ 0 w 778"/>
                    <a:gd name="T15" fmla="*/ 0 h 353"/>
                    <a:gd name="T16" fmla="*/ 0 w 778"/>
                    <a:gd name="T17" fmla="*/ 0 h 353"/>
                    <a:gd name="T18" fmla="*/ 0 w 778"/>
                    <a:gd name="T19" fmla="*/ 0 h 353"/>
                    <a:gd name="T20" fmla="*/ 0 w 778"/>
                    <a:gd name="T21" fmla="*/ 0 h 353"/>
                    <a:gd name="T22" fmla="*/ 0 w 778"/>
                    <a:gd name="T23" fmla="*/ 0 h 353"/>
                    <a:gd name="T24" fmla="*/ 0 w 778"/>
                    <a:gd name="T25" fmla="*/ 0 h 353"/>
                    <a:gd name="T26" fmla="*/ 0 w 778"/>
                    <a:gd name="T27" fmla="*/ 0 h 353"/>
                    <a:gd name="T28" fmla="*/ 0 w 778"/>
                    <a:gd name="T29" fmla="*/ 0 h 353"/>
                    <a:gd name="T30" fmla="*/ 0 w 778"/>
                    <a:gd name="T31" fmla="*/ 0 h 353"/>
                    <a:gd name="T32" fmla="*/ 0 w 778"/>
                    <a:gd name="T33" fmla="*/ 0 h 353"/>
                    <a:gd name="T34" fmla="*/ 0 w 778"/>
                    <a:gd name="T35" fmla="*/ 0 h 353"/>
                    <a:gd name="T36" fmla="*/ 0 w 778"/>
                    <a:gd name="T37" fmla="*/ 0 h 353"/>
                    <a:gd name="T38" fmla="*/ 0 w 778"/>
                    <a:gd name="T39" fmla="*/ 0 h 353"/>
                    <a:gd name="T40" fmla="*/ 0 w 778"/>
                    <a:gd name="T41" fmla="*/ 0 h 353"/>
                    <a:gd name="T42" fmla="*/ 0 w 778"/>
                    <a:gd name="T43" fmla="*/ 0 h 353"/>
                    <a:gd name="T44" fmla="*/ 0 w 778"/>
                    <a:gd name="T45" fmla="*/ 0 h 353"/>
                    <a:gd name="T46" fmla="*/ 0 w 778"/>
                    <a:gd name="T47" fmla="*/ 0 h 353"/>
                    <a:gd name="T48" fmla="*/ 0 w 778"/>
                    <a:gd name="T49" fmla="*/ 0 h 353"/>
                    <a:gd name="T50" fmla="*/ 0 w 778"/>
                    <a:gd name="T51" fmla="*/ 0 h 353"/>
                    <a:gd name="T52" fmla="*/ 0 w 778"/>
                    <a:gd name="T53" fmla="*/ 0 h 353"/>
                    <a:gd name="T54" fmla="*/ 0 w 778"/>
                    <a:gd name="T55" fmla="*/ 0 h 353"/>
                    <a:gd name="T56" fmla="*/ 0 w 778"/>
                    <a:gd name="T57" fmla="*/ 0 h 353"/>
                    <a:gd name="T58" fmla="*/ 0 w 778"/>
                    <a:gd name="T59" fmla="*/ 0 h 353"/>
                    <a:gd name="T60" fmla="*/ 0 w 778"/>
                    <a:gd name="T61" fmla="*/ 0 h 353"/>
                    <a:gd name="T62" fmla="*/ 0 w 778"/>
                    <a:gd name="T63" fmla="*/ 0 h 353"/>
                    <a:gd name="T64" fmla="*/ 0 w 778"/>
                    <a:gd name="T65" fmla="*/ 0 h 353"/>
                    <a:gd name="T66" fmla="*/ 0 w 778"/>
                    <a:gd name="T67" fmla="*/ 0 h 353"/>
                    <a:gd name="T68" fmla="*/ 0 w 778"/>
                    <a:gd name="T69" fmla="*/ 0 h 353"/>
                    <a:gd name="T70" fmla="*/ 0 w 778"/>
                    <a:gd name="T71" fmla="*/ 0 h 353"/>
                    <a:gd name="T72" fmla="*/ 0 w 778"/>
                    <a:gd name="T73" fmla="*/ 0 h 353"/>
                    <a:gd name="T74" fmla="*/ 0 w 778"/>
                    <a:gd name="T75" fmla="*/ 0 h 353"/>
                    <a:gd name="T76" fmla="*/ 0 w 778"/>
                    <a:gd name="T77" fmla="*/ 0 h 353"/>
                    <a:gd name="T78" fmla="*/ 0 w 778"/>
                    <a:gd name="T79" fmla="*/ 0 h 353"/>
                    <a:gd name="T80" fmla="*/ 0 w 778"/>
                    <a:gd name="T81" fmla="*/ 0 h 353"/>
                    <a:gd name="T82" fmla="*/ 0 w 778"/>
                    <a:gd name="T83" fmla="*/ 0 h 353"/>
                    <a:gd name="T84" fmla="*/ 0 w 778"/>
                    <a:gd name="T85" fmla="*/ 0 h 353"/>
                    <a:gd name="T86" fmla="*/ 0 w 778"/>
                    <a:gd name="T87" fmla="*/ 0 h 353"/>
                    <a:gd name="T88" fmla="*/ 0 w 778"/>
                    <a:gd name="T89" fmla="*/ 0 h 353"/>
                    <a:gd name="T90" fmla="*/ 0 w 778"/>
                    <a:gd name="T91" fmla="*/ 0 h 353"/>
                    <a:gd name="T92" fmla="*/ 0 w 778"/>
                    <a:gd name="T93" fmla="*/ 0 h 353"/>
                    <a:gd name="T94" fmla="*/ 0 w 778"/>
                    <a:gd name="T95" fmla="*/ 0 h 3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8"/>
                    <a:gd name="T145" fmla="*/ 0 h 353"/>
                    <a:gd name="T146" fmla="*/ 778 w 778"/>
                    <a:gd name="T147" fmla="*/ 353 h 3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8" h="353">
                      <a:moveTo>
                        <a:pt x="767" y="0"/>
                      </a:moveTo>
                      <a:lnTo>
                        <a:pt x="764" y="23"/>
                      </a:lnTo>
                      <a:lnTo>
                        <a:pt x="758" y="46"/>
                      </a:lnTo>
                      <a:lnTo>
                        <a:pt x="748" y="69"/>
                      </a:lnTo>
                      <a:lnTo>
                        <a:pt x="735" y="90"/>
                      </a:lnTo>
                      <a:lnTo>
                        <a:pt x="719" y="110"/>
                      </a:lnTo>
                      <a:lnTo>
                        <a:pt x="700" y="129"/>
                      </a:lnTo>
                      <a:lnTo>
                        <a:pt x="678" y="147"/>
                      </a:lnTo>
                      <a:lnTo>
                        <a:pt x="653" y="164"/>
                      </a:lnTo>
                      <a:lnTo>
                        <a:pt x="625" y="179"/>
                      </a:lnTo>
                      <a:lnTo>
                        <a:pt x="595" y="193"/>
                      </a:lnTo>
                      <a:lnTo>
                        <a:pt x="564" y="204"/>
                      </a:lnTo>
                      <a:lnTo>
                        <a:pt x="530" y="214"/>
                      </a:lnTo>
                      <a:lnTo>
                        <a:pt x="495" y="222"/>
                      </a:lnTo>
                      <a:lnTo>
                        <a:pt x="458" y="228"/>
                      </a:lnTo>
                      <a:lnTo>
                        <a:pt x="421" y="231"/>
                      </a:lnTo>
                      <a:lnTo>
                        <a:pt x="381" y="233"/>
                      </a:lnTo>
                      <a:lnTo>
                        <a:pt x="347" y="231"/>
                      </a:lnTo>
                      <a:lnTo>
                        <a:pt x="314" y="227"/>
                      </a:lnTo>
                      <a:lnTo>
                        <a:pt x="281" y="221"/>
                      </a:lnTo>
                      <a:lnTo>
                        <a:pt x="250" y="212"/>
                      </a:lnTo>
                      <a:lnTo>
                        <a:pt x="220" y="201"/>
                      </a:lnTo>
                      <a:lnTo>
                        <a:pt x="191" y="189"/>
                      </a:lnTo>
                      <a:lnTo>
                        <a:pt x="163" y="175"/>
                      </a:lnTo>
                      <a:lnTo>
                        <a:pt x="137" y="159"/>
                      </a:lnTo>
                      <a:lnTo>
                        <a:pt x="112" y="142"/>
                      </a:lnTo>
                      <a:lnTo>
                        <a:pt x="89" y="124"/>
                      </a:lnTo>
                      <a:lnTo>
                        <a:pt x="69" y="106"/>
                      </a:lnTo>
                      <a:lnTo>
                        <a:pt x="50" y="87"/>
                      </a:lnTo>
                      <a:lnTo>
                        <a:pt x="34" y="67"/>
                      </a:lnTo>
                      <a:lnTo>
                        <a:pt x="20" y="47"/>
                      </a:lnTo>
                      <a:lnTo>
                        <a:pt x="8" y="27"/>
                      </a:lnTo>
                      <a:lnTo>
                        <a:pt x="0" y="8"/>
                      </a:lnTo>
                      <a:lnTo>
                        <a:pt x="0" y="12"/>
                      </a:lnTo>
                      <a:lnTo>
                        <a:pt x="0" y="17"/>
                      </a:lnTo>
                      <a:lnTo>
                        <a:pt x="0" y="23"/>
                      </a:lnTo>
                      <a:lnTo>
                        <a:pt x="1" y="30"/>
                      </a:lnTo>
                      <a:lnTo>
                        <a:pt x="1" y="37"/>
                      </a:lnTo>
                      <a:lnTo>
                        <a:pt x="2" y="45"/>
                      </a:lnTo>
                      <a:lnTo>
                        <a:pt x="3" y="53"/>
                      </a:lnTo>
                      <a:lnTo>
                        <a:pt x="4" y="61"/>
                      </a:lnTo>
                      <a:lnTo>
                        <a:pt x="4" y="69"/>
                      </a:lnTo>
                      <a:lnTo>
                        <a:pt x="5" y="77"/>
                      </a:lnTo>
                      <a:lnTo>
                        <a:pt x="6" y="85"/>
                      </a:lnTo>
                      <a:lnTo>
                        <a:pt x="6" y="93"/>
                      </a:lnTo>
                      <a:lnTo>
                        <a:pt x="7" y="100"/>
                      </a:lnTo>
                      <a:lnTo>
                        <a:pt x="7" y="106"/>
                      </a:lnTo>
                      <a:lnTo>
                        <a:pt x="7" y="112"/>
                      </a:lnTo>
                      <a:lnTo>
                        <a:pt x="8" y="117"/>
                      </a:lnTo>
                      <a:lnTo>
                        <a:pt x="9" y="141"/>
                      </a:lnTo>
                      <a:lnTo>
                        <a:pt x="15" y="164"/>
                      </a:lnTo>
                      <a:lnTo>
                        <a:pt x="25" y="186"/>
                      </a:lnTo>
                      <a:lnTo>
                        <a:pt x="38" y="208"/>
                      </a:lnTo>
                      <a:lnTo>
                        <a:pt x="54" y="229"/>
                      </a:lnTo>
                      <a:lnTo>
                        <a:pt x="73" y="248"/>
                      </a:lnTo>
                      <a:lnTo>
                        <a:pt x="95" y="267"/>
                      </a:lnTo>
                      <a:lnTo>
                        <a:pt x="120" y="284"/>
                      </a:lnTo>
                      <a:lnTo>
                        <a:pt x="148" y="299"/>
                      </a:lnTo>
                      <a:lnTo>
                        <a:pt x="177" y="312"/>
                      </a:lnTo>
                      <a:lnTo>
                        <a:pt x="209" y="324"/>
                      </a:lnTo>
                      <a:lnTo>
                        <a:pt x="242" y="334"/>
                      </a:lnTo>
                      <a:lnTo>
                        <a:pt x="277" y="342"/>
                      </a:lnTo>
                      <a:lnTo>
                        <a:pt x="314" y="348"/>
                      </a:lnTo>
                      <a:lnTo>
                        <a:pt x="352" y="351"/>
                      </a:lnTo>
                      <a:lnTo>
                        <a:pt x="393" y="353"/>
                      </a:lnTo>
                      <a:lnTo>
                        <a:pt x="432" y="351"/>
                      </a:lnTo>
                      <a:lnTo>
                        <a:pt x="470" y="348"/>
                      </a:lnTo>
                      <a:lnTo>
                        <a:pt x="507" y="342"/>
                      </a:lnTo>
                      <a:lnTo>
                        <a:pt x="542" y="334"/>
                      </a:lnTo>
                      <a:lnTo>
                        <a:pt x="576" y="324"/>
                      </a:lnTo>
                      <a:lnTo>
                        <a:pt x="607" y="312"/>
                      </a:lnTo>
                      <a:lnTo>
                        <a:pt x="637" y="299"/>
                      </a:lnTo>
                      <a:lnTo>
                        <a:pt x="665" y="284"/>
                      </a:lnTo>
                      <a:lnTo>
                        <a:pt x="690" y="267"/>
                      </a:lnTo>
                      <a:lnTo>
                        <a:pt x="712" y="248"/>
                      </a:lnTo>
                      <a:lnTo>
                        <a:pt x="731" y="229"/>
                      </a:lnTo>
                      <a:lnTo>
                        <a:pt x="747" y="208"/>
                      </a:lnTo>
                      <a:lnTo>
                        <a:pt x="760" y="186"/>
                      </a:lnTo>
                      <a:lnTo>
                        <a:pt x="770" y="164"/>
                      </a:lnTo>
                      <a:lnTo>
                        <a:pt x="776" y="141"/>
                      </a:lnTo>
                      <a:lnTo>
                        <a:pt x="778" y="117"/>
                      </a:lnTo>
                      <a:lnTo>
                        <a:pt x="778" y="109"/>
                      </a:lnTo>
                      <a:lnTo>
                        <a:pt x="778" y="101"/>
                      </a:lnTo>
                      <a:lnTo>
                        <a:pt x="778" y="93"/>
                      </a:lnTo>
                      <a:lnTo>
                        <a:pt x="777" y="85"/>
                      </a:lnTo>
                      <a:lnTo>
                        <a:pt x="777" y="78"/>
                      </a:lnTo>
                      <a:lnTo>
                        <a:pt x="777" y="70"/>
                      </a:lnTo>
                      <a:lnTo>
                        <a:pt x="777" y="63"/>
                      </a:lnTo>
                      <a:lnTo>
                        <a:pt x="777" y="55"/>
                      </a:lnTo>
                      <a:lnTo>
                        <a:pt x="776" y="48"/>
                      </a:lnTo>
                      <a:lnTo>
                        <a:pt x="775" y="41"/>
                      </a:lnTo>
                      <a:lnTo>
                        <a:pt x="774" y="34"/>
                      </a:lnTo>
                      <a:lnTo>
                        <a:pt x="773" y="27"/>
                      </a:lnTo>
                      <a:lnTo>
                        <a:pt x="772" y="20"/>
                      </a:lnTo>
                      <a:lnTo>
                        <a:pt x="770" y="13"/>
                      </a:lnTo>
                      <a:lnTo>
                        <a:pt x="769" y="6"/>
                      </a:lnTo>
                      <a:lnTo>
                        <a:pt x="767" y="0"/>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52" name="Freeform 112"/>
                <p:cNvSpPr>
                  <a:spLocks/>
                </p:cNvSpPr>
                <p:nvPr/>
              </p:nvSpPr>
              <p:spPr bwMode="auto">
                <a:xfrm>
                  <a:off x="1848" y="3106"/>
                  <a:ext cx="62" cy="42"/>
                </a:xfrm>
                <a:custGeom>
                  <a:avLst/>
                  <a:gdLst>
                    <a:gd name="T0" fmla="*/ 0 w 711"/>
                    <a:gd name="T1" fmla="*/ 0 h 447"/>
                    <a:gd name="T2" fmla="*/ 0 w 711"/>
                    <a:gd name="T3" fmla="*/ 0 h 447"/>
                    <a:gd name="T4" fmla="*/ 0 w 711"/>
                    <a:gd name="T5" fmla="*/ 0 h 447"/>
                    <a:gd name="T6" fmla="*/ 0 w 711"/>
                    <a:gd name="T7" fmla="*/ 0 h 447"/>
                    <a:gd name="T8" fmla="*/ 0 w 711"/>
                    <a:gd name="T9" fmla="*/ 0 h 447"/>
                    <a:gd name="T10" fmla="*/ 0 w 711"/>
                    <a:gd name="T11" fmla="*/ 0 h 447"/>
                    <a:gd name="T12" fmla="*/ 0 w 711"/>
                    <a:gd name="T13" fmla="*/ 0 h 447"/>
                    <a:gd name="T14" fmla="*/ 0 w 711"/>
                    <a:gd name="T15" fmla="*/ 0 h 447"/>
                    <a:gd name="T16" fmla="*/ 0 w 711"/>
                    <a:gd name="T17" fmla="*/ 0 h 447"/>
                    <a:gd name="T18" fmla="*/ 0 w 711"/>
                    <a:gd name="T19" fmla="*/ 0 h 447"/>
                    <a:gd name="T20" fmla="*/ 0 w 711"/>
                    <a:gd name="T21" fmla="*/ 0 h 447"/>
                    <a:gd name="T22" fmla="*/ 0 w 711"/>
                    <a:gd name="T23" fmla="*/ 0 h 447"/>
                    <a:gd name="T24" fmla="*/ 0 w 711"/>
                    <a:gd name="T25" fmla="*/ 0 h 447"/>
                    <a:gd name="T26" fmla="*/ 0 w 711"/>
                    <a:gd name="T27" fmla="*/ 0 h 447"/>
                    <a:gd name="T28" fmla="*/ 0 w 711"/>
                    <a:gd name="T29" fmla="*/ 0 h 447"/>
                    <a:gd name="T30" fmla="*/ 0 w 711"/>
                    <a:gd name="T31" fmla="*/ 0 h 447"/>
                    <a:gd name="T32" fmla="*/ 0 w 711"/>
                    <a:gd name="T33" fmla="*/ 0 h 447"/>
                    <a:gd name="T34" fmla="*/ 0 w 711"/>
                    <a:gd name="T35" fmla="*/ 0 h 447"/>
                    <a:gd name="T36" fmla="*/ 0 w 711"/>
                    <a:gd name="T37" fmla="*/ 0 h 447"/>
                    <a:gd name="T38" fmla="*/ 0 w 711"/>
                    <a:gd name="T39" fmla="*/ 0 h 447"/>
                    <a:gd name="T40" fmla="*/ 0 w 711"/>
                    <a:gd name="T41" fmla="*/ 0 h 447"/>
                    <a:gd name="T42" fmla="*/ 0 w 711"/>
                    <a:gd name="T43" fmla="*/ 0 h 447"/>
                    <a:gd name="T44" fmla="*/ 0 w 711"/>
                    <a:gd name="T45" fmla="*/ 0 h 447"/>
                    <a:gd name="T46" fmla="*/ 0 w 711"/>
                    <a:gd name="T47" fmla="*/ 0 h 447"/>
                    <a:gd name="T48" fmla="*/ 0 w 711"/>
                    <a:gd name="T49" fmla="*/ 0 h 447"/>
                    <a:gd name="T50" fmla="*/ 0 w 711"/>
                    <a:gd name="T51" fmla="*/ 0 h 447"/>
                    <a:gd name="T52" fmla="*/ 0 w 711"/>
                    <a:gd name="T53" fmla="*/ 0 h 447"/>
                    <a:gd name="T54" fmla="*/ 0 w 711"/>
                    <a:gd name="T55" fmla="*/ 0 h 447"/>
                    <a:gd name="T56" fmla="*/ 0 w 711"/>
                    <a:gd name="T57" fmla="*/ 0 h 447"/>
                    <a:gd name="T58" fmla="*/ 0 w 711"/>
                    <a:gd name="T59" fmla="*/ 0 h 447"/>
                    <a:gd name="T60" fmla="*/ 0 w 711"/>
                    <a:gd name="T61" fmla="*/ 0 h 447"/>
                    <a:gd name="T62" fmla="*/ 0 w 711"/>
                    <a:gd name="T63" fmla="*/ 0 h 447"/>
                    <a:gd name="T64" fmla="*/ 0 w 711"/>
                    <a:gd name="T65" fmla="*/ 0 h 447"/>
                    <a:gd name="T66" fmla="*/ 0 w 711"/>
                    <a:gd name="T67" fmla="*/ 0 h 447"/>
                    <a:gd name="T68" fmla="*/ 0 w 711"/>
                    <a:gd name="T69" fmla="*/ 0 h 447"/>
                    <a:gd name="T70" fmla="*/ 0 w 711"/>
                    <a:gd name="T71" fmla="*/ 0 h 447"/>
                    <a:gd name="T72" fmla="*/ 0 w 711"/>
                    <a:gd name="T73" fmla="*/ 0 h 447"/>
                    <a:gd name="T74" fmla="*/ 0 w 711"/>
                    <a:gd name="T75" fmla="*/ 0 h 447"/>
                    <a:gd name="T76" fmla="*/ 0 w 711"/>
                    <a:gd name="T77" fmla="*/ 0 h 447"/>
                    <a:gd name="T78" fmla="*/ 0 w 711"/>
                    <a:gd name="T79" fmla="*/ 0 h 447"/>
                    <a:gd name="T80" fmla="*/ 0 w 711"/>
                    <a:gd name="T81" fmla="*/ 0 h 447"/>
                    <a:gd name="T82" fmla="*/ 0 w 711"/>
                    <a:gd name="T83" fmla="*/ 0 h 447"/>
                    <a:gd name="T84" fmla="*/ 0 w 711"/>
                    <a:gd name="T85" fmla="*/ 0 h 447"/>
                    <a:gd name="T86" fmla="*/ 0 w 711"/>
                    <a:gd name="T87" fmla="*/ 0 h 447"/>
                    <a:gd name="T88" fmla="*/ 0 w 711"/>
                    <a:gd name="T89" fmla="*/ 0 h 447"/>
                    <a:gd name="T90" fmla="*/ 0 w 711"/>
                    <a:gd name="T91" fmla="*/ 0 h 447"/>
                    <a:gd name="T92" fmla="*/ 0 w 711"/>
                    <a:gd name="T93" fmla="*/ 0 h 447"/>
                    <a:gd name="T94" fmla="*/ 0 w 711"/>
                    <a:gd name="T95" fmla="*/ 0 h 4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1"/>
                    <a:gd name="T145" fmla="*/ 0 h 447"/>
                    <a:gd name="T146" fmla="*/ 711 w 711"/>
                    <a:gd name="T147" fmla="*/ 447 h 44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1" h="447">
                      <a:moveTo>
                        <a:pt x="57" y="138"/>
                      </a:moveTo>
                      <a:lnTo>
                        <a:pt x="57" y="128"/>
                      </a:lnTo>
                      <a:lnTo>
                        <a:pt x="57" y="119"/>
                      </a:lnTo>
                      <a:lnTo>
                        <a:pt x="59" y="109"/>
                      </a:lnTo>
                      <a:lnTo>
                        <a:pt x="60" y="100"/>
                      </a:lnTo>
                      <a:lnTo>
                        <a:pt x="62" y="91"/>
                      </a:lnTo>
                      <a:lnTo>
                        <a:pt x="65" y="82"/>
                      </a:lnTo>
                      <a:lnTo>
                        <a:pt x="68" y="73"/>
                      </a:lnTo>
                      <a:lnTo>
                        <a:pt x="72" y="64"/>
                      </a:lnTo>
                      <a:lnTo>
                        <a:pt x="77" y="56"/>
                      </a:lnTo>
                      <a:lnTo>
                        <a:pt x="81" y="47"/>
                      </a:lnTo>
                      <a:lnTo>
                        <a:pt x="86" y="39"/>
                      </a:lnTo>
                      <a:lnTo>
                        <a:pt x="91" y="31"/>
                      </a:lnTo>
                      <a:lnTo>
                        <a:pt x="96" y="23"/>
                      </a:lnTo>
                      <a:lnTo>
                        <a:pt x="102" y="15"/>
                      </a:lnTo>
                      <a:lnTo>
                        <a:pt x="109" y="7"/>
                      </a:lnTo>
                      <a:lnTo>
                        <a:pt x="116" y="0"/>
                      </a:lnTo>
                      <a:lnTo>
                        <a:pt x="103" y="9"/>
                      </a:lnTo>
                      <a:lnTo>
                        <a:pt x="90" y="18"/>
                      </a:lnTo>
                      <a:lnTo>
                        <a:pt x="79" y="28"/>
                      </a:lnTo>
                      <a:lnTo>
                        <a:pt x="67" y="38"/>
                      </a:lnTo>
                      <a:lnTo>
                        <a:pt x="56" y="49"/>
                      </a:lnTo>
                      <a:lnTo>
                        <a:pt x="47" y="60"/>
                      </a:lnTo>
                      <a:lnTo>
                        <a:pt x="38" y="71"/>
                      </a:lnTo>
                      <a:lnTo>
                        <a:pt x="30" y="83"/>
                      </a:lnTo>
                      <a:lnTo>
                        <a:pt x="23" y="95"/>
                      </a:lnTo>
                      <a:lnTo>
                        <a:pt x="17" y="107"/>
                      </a:lnTo>
                      <a:lnTo>
                        <a:pt x="12" y="119"/>
                      </a:lnTo>
                      <a:lnTo>
                        <a:pt x="7" y="132"/>
                      </a:lnTo>
                      <a:lnTo>
                        <a:pt x="4" y="145"/>
                      </a:lnTo>
                      <a:lnTo>
                        <a:pt x="2" y="159"/>
                      </a:lnTo>
                      <a:lnTo>
                        <a:pt x="0" y="173"/>
                      </a:lnTo>
                      <a:lnTo>
                        <a:pt x="0" y="187"/>
                      </a:lnTo>
                      <a:lnTo>
                        <a:pt x="1" y="213"/>
                      </a:lnTo>
                      <a:lnTo>
                        <a:pt x="7" y="239"/>
                      </a:lnTo>
                      <a:lnTo>
                        <a:pt x="17" y="264"/>
                      </a:lnTo>
                      <a:lnTo>
                        <a:pt x="30" y="288"/>
                      </a:lnTo>
                      <a:lnTo>
                        <a:pt x="46" y="311"/>
                      </a:lnTo>
                      <a:lnTo>
                        <a:pt x="65" y="332"/>
                      </a:lnTo>
                      <a:lnTo>
                        <a:pt x="88" y="352"/>
                      </a:lnTo>
                      <a:lnTo>
                        <a:pt x="113" y="371"/>
                      </a:lnTo>
                      <a:lnTo>
                        <a:pt x="140" y="387"/>
                      </a:lnTo>
                      <a:lnTo>
                        <a:pt x="169" y="402"/>
                      </a:lnTo>
                      <a:lnTo>
                        <a:pt x="201" y="415"/>
                      </a:lnTo>
                      <a:lnTo>
                        <a:pt x="234" y="426"/>
                      </a:lnTo>
                      <a:lnTo>
                        <a:pt x="269" y="435"/>
                      </a:lnTo>
                      <a:lnTo>
                        <a:pt x="306" y="441"/>
                      </a:lnTo>
                      <a:lnTo>
                        <a:pt x="345" y="445"/>
                      </a:lnTo>
                      <a:lnTo>
                        <a:pt x="385" y="447"/>
                      </a:lnTo>
                      <a:lnTo>
                        <a:pt x="410" y="446"/>
                      </a:lnTo>
                      <a:lnTo>
                        <a:pt x="435" y="444"/>
                      </a:lnTo>
                      <a:lnTo>
                        <a:pt x="460" y="441"/>
                      </a:lnTo>
                      <a:lnTo>
                        <a:pt x="484" y="438"/>
                      </a:lnTo>
                      <a:lnTo>
                        <a:pt x="508" y="433"/>
                      </a:lnTo>
                      <a:lnTo>
                        <a:pt x="530" y="427"/>
                      </a:lnTo>
                      <a:lnTo>
                        <a:pt x="552" y="420"/>
                      </a:lnTo>
                      <a:lnTo>
                        <a:pt x="574" y="413"/>
                      </a:lnTo>
                      <a:lnTo>
                        <a:pt x="595" y="404"/>
                      </a:lnTo>
                      <a:lnTo>
                        <a:pt x="615" y="395"/>
                      </a:lnTo>
                      <a:lnTo>
                        <a:pt x="633" y="385"/>
                      </a:lnTo>
                      <a:lnTo>
                        <a:pt x="651" y="374"/>
                      </a:lnTo>
                      <a:lnTo>
                        <a:pt x="667" y="363"/>
                      </a:lnTo>
                      <a:lnTo>
                        <a:pt x="683" y="351"/>
                      </a:lnTo>
                      <a:lnTo>
                        <a:pt x="697" y="338"/>
                      </a:lnTo>
                      <a:lnTo>
                        <a:pt x="711" y="325"/>
                      </a:lnTo>
                      <a:lnTo>
                        <a:pt x="697" y="333"/>
                      </a:lnTo>
                      <a:lnTo>
                        <a:pt x="683" y="341"/>
                      </a:lnTo>
                      <a:lnTo>
                        <a:pt x="669" y="348"/>
                      </a:lnTo>
                      <a:lnTo>
                        <a:pt x="654" y="355"/>
                      </a:lnTo>
                      <a:lnTo>
                        <a:pt x="639" y="362"/>
                      </a:lnTo>
                      <a:lnTo>
                        <a:pt x="623" y="368"/>
                      </a:lnTo>
                      <a:lnTo>
                        <a:pt x="607" y="374"/>
                      </a:lnTo>
                      <a:lnTo>
                        <a:pt x="590" y="379"/>
                      </a:lnTo>
                      <a:lnTo>
                        <a:pt x="572" y="383"/>
                      </a:lnTo>
                      <a:lnTo>
                        <a:pt x="554" y="387"/>
                      </a:lnTo>
                      <a:lnTo>
                        <a:pt x="537" y="391"/>
                      </a:lnTo>
                      <a:lnTo>
                        <a:pt x="518" y="393"/>
                      </a:lnTo>
                      <a:lnTo>
                        <a:pt x="500" y="396"/>
                      </a:lnTo>
                      <a:lnTo>
                        <a:pt x="481" y="397"/>
                      </a:lnTo>
                      <a:lnTo>
                        <a:pt x="462" y="398"/>
                      </a:lnTo>
                      <a:lnTo>
                        <a:pt x="443" y="399"/>
                      </a:lnTo>
                      <a:lnTo>
                        <a:pt x="403" y="397"/>
                      </a:lnTo>
                      <a:lnTo>
                        <a:pt x="365" y="393"/>
                      </a:lnTo>
                      <a:lnTo>
                        <a:pt x="327" y="387"/>
                      </a:lnTo>
                      <a:lnTo>
                        <a:pt x="292" y="378"/>
                      </a:lnTo>
                      <a:lnTo>
                        <a:pt x="258" y="367"/>
                      </a:lnTo>
                      <a:lnTo>
                        <a:pt x="226" y="354"/>
                      </a:lnTo>
                      <a:lnTo>
                        <a:pt x="197" y="339"/>
                      </a:lnTo>
                      <a:lnTo>
                        <a:pt x="170" y="323"/>
                      </a:lnTo>
                      <a:lnTo>
                        <a:pt x="145" y="304"/>
                      </a:lnTo>
                      <a:lnTo>
                        <a:pt x="123" y="284"/>
                      </a:lnTo>
                      <a:lnTo>
                        <a:pt x="104" y="263"/>
                      </a:lnTo>
                      <a:lnTo>
                        <a:pt x="88" y="240"/>
                      </a:lnTo>
                      <a:lnTo>
                        <a:pt x="74" y="216"/>
                      </a:lnTo>
                      <a:lnTo>
                        <a:pt x="64" y="191"/>
                      </a:lnTo>
                      <a:lnTo>
                        <a:pt x="58" y="165"/>
                      </a:lnTo>
                      <a:lnTo>
                        <a:pt x="57" y="138"/>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53" name="Freeform 113"/>
                <p:cNvSpPr>
                  <a:spLocks/>
                </p:cNvSpPr>
                <p:nvPr/>
              </p:nvSpPr>
              <p:spPr bwMode="auto">
                <a:xfrm>
                  <a:off x="1848" y="3101"/>
                  <a:ext cx="66" cy="45"/>
                </a:xfrm>
                <a:custGeom>
                  <a:avLst/>
                  <a:gdLst>
                    <a:gd name="T0" fmla="*/ 0 w 713"/>
                    <a:gd name="T1" fmla="*/ 0 h 473"/>
                    <a:gd name="T2" fmla="*/ 0 w 713"/>
                    <a:gd name="T3" fmla="*/ 0 h 473"/>
                    <a:gd name="T4" fmla="*/ 0 w 713"/>
                    <a:gd name="T5" fmla="*/ 0 h 473"/>
                    <a:gd name="T6" fmla="*/ 0 w 713"/>
                    <a:gd name="T7" fmla="*/ 0 h 473"/>
                    <a:gd name="T8" fmla="*/ 0 w 713"/>
                    <a:gd name="T9" fmla="*/ 0 h 473"/>
                    <a:gd name="T10" fmla="*/ 0 w 713"/>
                    <a:gd name="T11" fmla="*/ 0 h 473"/>
                    <a:gd name="T12" fmla="*/ 0 w 713"/>
                    <a:gd name="T13" fmla="*/ 0 h 473"/>
                    <a:gd name="T14" fmla="*/ 0 w 713"/>
                    <a:gd name="T15" fmla="*/ 0 h 473"/>
                    <a:gd name="T16" fmla="*/ 0 w 713"/>
                    <a:gd name="T17" fmla="*/ 0 h 473"/>
                    <a:gd name="T18" fmla="*/ 0 w 713"/>
                    <a:gd name="T19" fmla="*/ 0 h 473"/>
                    <a:gd name="T20" fmla="*/ 0 w 713"/>
                    <a:gd name="T21" fmla="*/ 0 h 473"/>
                    <a:gd name="T22" fmla="*/ 0 w 713"/>
                    <a:gd name="T23" fmla="*/ 0 h 473"/>
                    <a:gd name="T24" fmla="*/ 0 w 713"/>
                    <a:gd name="T25" fmla="*/ 0 h 473"/>
                    <a:gd name="T26" fmla="*/ 0 w 713"/>
                    <a:gd name="T27" fmla="*/ 0 h 473"/>
                    <a:gd name="T28" fmla="*/ 0 w 713"/>
                    <a:gd name="T29" fmla="*/ 0 h 473"/>
                    <a:gd name="T30" fmla="*/ 0 w 713"/>
                    <a:gd name="T31" fmla="*/ 0 h 473"/>
                    <a:gd name="T32" fmla="*/ 0 w 713"/>
                    <a:gd name="T33" fmla="*/ 0 h 473"/>
                    <a:gd name="T34" fmla="*/ 0 w 713"/>
                    <a:gd name="T35" fmla="*/ 0 h 473"/>
                    <a:gd name="T36" fmla="*/ 0 w 713"/>
                    <a:gd name="T37" fmla="*/ 0 h 473"/>
                    <a:gd name="T38" fmla="*/ 0 w 713"/>
                    <a:gd name="T39" fmla="*/ 0 h 473"/>
                    <a:gd name="T40" fmla="*/ 0 w 713"/>
                    <a:gd name="T41" fmla="*/ 0 h 473"/>
                    <a:gd name="T42" fmla="*/ 0 w 713"/>
                    <a:gd name="T43" fmla="*/ 0 h 473"/>
                    <a:gd name="T44" fmla="*/ 0 w 713"/>
                    <a:gd name="T45" fmla="*/ 0 h 473"/>
                    <a:gd name="T46" fmla="*/ 0 w 713"/>
                    <a:gd name="T47" fmla="*/ 0 h 473"/>
                    <a:gd name="T48" fmla="*/ 0 w 713"/>
                    <a:gd name="T49" fmla="*/ 0 h 473"/>
                    <a:gd name="T50" fmla="*/ 0 w 713"/>
                    <a:gd name="T51" fmla="*/ 0 h 473"/>
                    <a:gd name="T52" fmla="*/ 0 w 713"/>
                    <a:gd name="T53" fmla="*/ 0 h 473"/>
                    <a:gd name="T54" fmla="*/ 0 w 713"/>
                    <a:gd name="T55" fmla="*/ 0 h 473"/>
                    <a:gd name="T56" fmla="*/ 0 w 713"/>
                    <a:gd name="T57" fmla="*/ 0 h 473"/>
                    <a:gd name="T58" fmla="*/ 0 w 713"/>
                    <a:gd name="T59" fmla="*/ 0 h 473"/>
                    <a:gd name="T60" fmla="*/ 0 w 713"/>
                    <a:gd name="T61" fmla="*/ 0 h 473"/>
                    <a:gd name="T62" fmla="*/ 0 w 713"/>
                    <a:gd name="T63" fmla="*/ 0 h 473"/>
                    <a:gd name="T64" fmla="*/ 0 w 713"/>
                    <a:gd name="T65" fmla="*/ 0 h 473"/>
                    <a:gd name="T66" fmla="*/ 0 w 713"/>
                    <a:gd name="T67" fmla="*/ 0 h 473"/>
                    <a:gd name="T68" fmla="*/ 0 w 713"/>
                    <a:gd name="T69" fmla="*/ 0 h 473"/>
                    <a:gd name="T70" fmla="*/ 0 w 713"/>
                    <a:gd name="T71" fmla="*/ 0 h 473"/>
                    <a:gd name="T72" fmla="*/ 0 w 713"/>
                    <a:gd name="T73" fmla="*/ 0 h 473"/>
                    <a:gd name="T74" fmla="*/ 0 w 713"/>
                    <a:gd name="T75" fmla="*/ 0 h 473"/>
                    <a:gd name="T76" fmla="*/ 0 w 713"/>
                    <a:gd name="T77" fmla="*/ 0 h 473"/>
                    <a:gd name="T78" fmla="*/ 0 w 713"/>
                    <a:gd name="T79" fmla="*/ 0 h 473"/>
                    <a:gd name="T80" fmla="*/ 0 w 713"/>
                    <a:gd name="T81" fmla="*/ 0 h 473"/>
                    <a:gd name="T82" fmla="*/ 0 w 713"/>
                    <a:gd name="T83" fmla="*/ 0 h 473"/>
                    <a:gd name="T84" fmla="*/ 0 w 713"/>
                    <a:gd name="T85" fmla="*/ 0 h 473"/>
                    <a:gd name="T86" fmla="*/ 0 w 713"/>
                    <a:gd name="T87" fmla="*/ 0 h 473"/>
                    <a:gd name="T88" fmla="*/ 0 w 713"/>
                    <a:gd name="T89" fmla="*/ 0 h 473"/>
                    <a:gd name="T90" fmla="*/ 0 w 713"/>
                    <a:gd name="T91" fmla="*/ 0 h 473"/>
                    <a:gd name="T92" fmla="*/ 0 w 713"/>
                    <a:gd name="T93" fmla="*/ 0 h 473"/>
                    <a:gd name="T94" fmla="*/ 0 w 713"/>
                    <a:gd name="T95" fmla="*/ 0 h 4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3"/>
                    <a:gd name="T145" fmla="*/ 0 h 473"/>
                    <a:gd name="T146" fmla="*/ 713 w 713"/>
                    <a:gd name="T147" fmla="*/ 473 h 4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3" h="473">
                      <a:moveTo>
                        <a:pt x="328" y="0"/>
                      </a:moveTo>
                      <a:lnTo>
                        <a:pt x="308" y="0"/>
                      </a:lnTo>
                      <a:lnTo>
                        <a:pt x="289" y="1"/>
                      </a:lnTo>
                      <a:lnTo>
                        <a:pt x="269" y="2"/>
                      </a:lnTo>
                      <a:lnTo>
                        <a:pt x="250" y="5"/>
                      </a:lnTo>
                      <a:lnTo>
                        <a:pt x="232" y="8"/>
                      </a:lnTo>
                      <a:lnTo>
                        <a:pt x="214" y="11"/>
                      </a:lnTo>
                      <a:lnTo>
                        <a:pt x="197" y="15"/>
                      </a:lnTo>
                      <a:lnTo>
                        <a:pt x="179" y="20"/>
                      </a:lnTo>
                      <a:lnTo>
                        <a:pt x="163" y="25"/>
                      </a:lnTo>
                      <a:lnTo>
                        <a:pt x="146" y="30"/>
                      </a:lnTo>
                      <a:lnTo>
                        <a:pt x="130" y="36"/>
                      </a:lnTo>
                      <a:lnTo>
                        <a:pt x="115" y="43"/>
                      </a:lnTo>
                      <a:lnTo>
                        <a:pt x="100" y="50"/>
                      </a:lnTo>
                      <a:lnTo>
                        <a:pt x="86" y="57"/>
                      </a:lnTo>
                      <a:lnTo>
                        <a:pt x="72" y="65"/>
                      </a:lnTo>
                      <a:lnTo>
                        <a:pt x="59" y="74"/>
                      </a:lnTo>
                      <a:lnTo>
                        <a:pt x="52" y="81"/>
                      </a:lnTo>
                      <a:lnTo>
                        <a:pt x="45" y="89"/>
                      </a:lnTo>
                      <a:lnTo>
                        <a:pt x="39" y="97"/>
                      </a:lnTo>
                      <a:lnTo>
                        <a:pt x="34" y="105"/>
                      </a:lnTo>
                      <a:lnTo>
                        <a:pt x="29" y="113"/>
                      </a:lnTo>
                      <a:lnTo>
                        <a:pt x="24" y="121"/>
                      </a:lnTo>
                      <a:lnTo>
                        <a:pt x="20" y="130"/>
                      </a:lnTo>
                      <a:lnTo>
                        <a:pt x="15" y="138"/>
                      </a:lnTo>
                      <a:lnTo>
                        <a:pt x="11" y="147"/>
                      </a:lnTo>
                      <a:lnTo>
                        <a:pt x="8" y="156"/>
                      </a:lnTo>
                      <a:lnTo>
                        <a:pt x="5" y="165"/>
                      </a:lnTo>
                      <a:lnTo>
                        <a:pt x="3" y="174"/>
                      </a:lnTo>
                      <a:lnTo>
                        <a:pt x="2" y="183"/>
                      </a:lnTo>
                      <a:lnTo>
                        <a:pt x="0" y="193"/>
                      </a:lnTo>
                      <a:lnTo>
                        <a:pt x="0" y="202"/>
                      </a:lnTo>
                      <a:lnTo>
                        <a:pt x="0" y="212"/>
                      </a:lnTo>
                      <a:lnTo>
                        <a:pt x="1" y="239"/>
                      </a:lnTo>
                      <a:lnTo>
                        <a:pt x="7" y="265"/>
                      </a:lnTo>
                      <a:lnTo>
                        <a:pt x="17" y="290"/>
                      </a:lnTo>
                      <a:lnTo>
                        <a:pt x="31" y="314"/>
                      </a:lnTo>
                      <a:lnTo>
                        <a:pt x="47" y="337"/>
                      </a:lnTo>
                      <a:lnTo>
                        <a:pt x="66" y="358"/>
                      </a:lnTo>
                      <a:lnTo>
                        <a:pt x="88" y="378"/>
                      </a:lnTo>
                      <a:lnTo>
                        <a:pt x="113" y="397"/>
                      </a:lnTo>
                      <a:lnTo>
                        <a:pt x="140" y="413"/>
                      </a:lnTo>
                      <a:lnTo>
                        <a:pt x="169" y="428"/>
                      </a:lnTo>
                      <a:lnTo>
                        <a:pt x="201" y="441"/>
                      </a:lnTo>
                      <a:lnTo>
                        <a:pt x="235" y="452"/>
                      </a:lnTo>
                      <a:lnTo>
                        <a:pt x="270" y="461"/>
                      </a:lnTo>
                      <a:lnTo>
                        <a:pt x="308" y="467"/>
                      </a:lnTo>
                      <a:lnTo>
                        <a:pt x="346" y="471"/>
                      </a:lnTo>
                      <a:lnTo>
                        <a:pt x="386" y="473"/>
                      </a:lnTo>
                      <a:lnTo>
                        <a:pt x="405" y="472"/>
                      </a:lnTo>
                      <a:lnTo>
                        <a:pt x="424" y="471"/>
                      </a:lnTo>
                      <a:lnTo>
                        <a:pt x="443" y="470"/>
                      </a:lnTo>
                      <a:lnTo>
                        <a:pt x="461" y="467"/>
                      </a:lnTo>
                      <a:lnTo>
                        <a:pt x="480" y="465"/>
                      </a:lnTo>
                      <a:lnTo>
                        <a:pt x="497" y="461"/>
                      </a:lnTo>
                      <a:lnTo>
                        <a:pt x="515" y="457"/>
                      </a:lnTo>
                      <a:lnTo>
                        <a:pt x="533" y="453"/>
                      </a:lnTo>
                      <a:lnTo>
                        <a:pt x="550" y="448"/>
                      </a:lnTo>
                      <a:lnTo>
                        <a:pt x="566" y="442"/>
                      </a:lnTo>
                      <a:lnTo>
                        <a:pt x="582" y="436"/>
                      </a:lnTo>
                      <a:lnTo>
                        <a:pt x="597" y="429"/>
                      </a:lnTo>
                      <a:lnTo>
                        <a:pt x="612" y="422"/>
                      </a:lnTo>
                      <a:lnTo>
                        <a:pt x="626" y="415"/>
                      </a:lnTo>
                      <a:lnTo>
                        <a:pt x="640" y="407"/>
                      </a:lnTo>
                      <a:lnTo>
                        <a:pt x="654" y="399"/>
                      </a:lnTo>
                      <a:lnTo>
                        <a:pt x="660" y="391"/>
                      </a:lnTo>
                      <a:lnTo>
                        <a:pt x="667" y="383"/>
                      </a:lnTo>
                      <a:lnTo>
                        <a:pt x="673" y="375"/>
                      </a:lnTo>
                      <a:lnTo>
                        <a:pt x="678" y="367"/>
                      </a:lnTo>
                      <a:lnTo>
                        <a:pt x="684" y="359"/>
                      </a:lnTo>
                      <a:lnTo>
                        <a:pt x="688" y="350"/>
                      </a:lnTo>
                      <a:lnTo>
                        <a:pt x="693" y="342"/>
                      </a:lnTo>
                      <a:lnTo>
                        <a:pt x="697" y="333"/>
                      </a:lnTo>
                      <a:lnTo>
                        <a:pt x="700" y="324"/>
                      </a:lnTo>
                      <a:lnTo>
                        <a:pt x="704" y="316"/>
                      </a:lnTo>
                      <a:lnTo>
                        <a:pt x="706" y="307"/>
                      </a:lnTo>
                      <a:lnTo>
                        <a:pt x="708" y="298"/>
                      </a:lnTo>
                      <a:lnTo>
                        <a:pt x="710" y="288"/>
                      </a:lnTo>
                      <a:lnTo>
                        <a:pt x="711" y="279"/>
                      </a:lnTo>
                      <a:lnTo>
                        <a:pt x="712" y="270"/>
                      </a:lnTo>
                      <a:lnTo>
                        <a:pt x="713" y="261"/>
                      </a:lnTo>
                      <a:lnTo>
                        <a:pt x="711" y="234"/>
                      </a:lnTo>
                      <a:lnTo>
                        <a:pt x="705" y="207"/>
                      </a:lnTo>
                      <a:lnTo>
                        <a:pt x="695" y="182"/>
                      </a:lnTo>
                      <a:lnTo>
                        <a:pt x="682" y="158"/>
                      </a:lnTo>
                      <a:lnTo>
                        <a:pt x="666" y="135"/>
                      </a:lnTo>
                      <a:lnTo>
                        <a:pt x="647" y="114"/>
                      </a:lnTo>
                      <a:lnTo>
                        <a:pt x="625" y="94"/>
                      </a:lnTo>
                      <a:lnTo>
                        <a:pt x="600" y="76"/>
                      </a:lnTo>
                      <a:lnTo>
                        <a:pt x="573" y="59"/>
                      </a:lnTo>
                      <a:lnTo>
                        <a:pt x="543" y="44"/>
                      </a:lnTo>
                      <a:lnTo>
                        <a:pt x="511" y="31"/>
                      </a:lnTo>
                      <a:lnTo>
                        <a:pt x="477" y="20"/>
                      </a:lnTo>
                      <a:lnTo>
                        <a:pt x="442" y="11"/>
                      </a:lnTo>
                      <a:lnTo>
                        <a:pt x="405" y="5"/>
                      </a:lnTo>
                      <a:lnTo>
                        <a:pt x="367" y="1"/>
                      </a:lnTo>
                      <a:lnTo>
                        <a:pt x="328"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54" name="Freeform 114"/>
                <p:cNvSpPr>
                  <a:spLocks/>
                </p:cNvSpPr>
                <p:nvPr/>
              </p:nvSpPr>
              <p:spPr bwMode="auto">
                <a:xfrm>
                  <a:off x="1931" y="3056"/>
                  <a:ext cx="66" cy="38"/>
                </a:xfrm>
                <a:custGeom>
                  <a:avLst/>
                  <a:gdLst>
                    <a:gd name="T0" fmla="*/ 0 w 721"/>
                    <a:gd name="T1" fmla="*/ 0 h 394"/>
                    <a:gd name="T2" fmla="*/ 0 w 721"/>
                    <a:gd name="T3" fmla="*/ 0 h 394"/>
                    <a:gd name="T4" fmla="*/ 0 w 721"/>
                    <a:gd name="T5" fmla="*/ 0 h 394"/>
                    <a:gd name="T6" fmla="*/ 0 w 721"/>
                    <a:gd name="T7" fmla="*/ 0 h 394"/>
                    <a:gd name="T8" fmla="*/ 0 w 721"/>
                    <a:gd name="T9" fmla="*/ 0 h 394"/>
                    <a:gd name="T10" fmla="*/ 0 w 721"/>
                    <a:gd name="T11" fmla="*/ 0 h 394"/>
                    <a:gd name="T12" fmla="*/ 0 w 721"/>
                    <a:gd name="T13" fmla="*/ 0 h 394"/>
                    <a:gd name="T14" fmla="*/ 0 w 721"/>
                    <a:gd name="T15" fmla="*/ 0 h 394"/>
                    <a:gd name="T16" fmla="*/ 0 w 721"/>
                    <a:gd name="T17" fmla="*/ 0 h 394"/>
                    <a:gd name="T18" fmla="*/ 0 w 721"/>
                    <a:gd name="T19" fmla="*/ 0 h 394"/>
                    <a:gd name="T20" fmla="*/ 0 w 721"/>
                    <a:gd name="T21" fmla="*/ 0 h 394"/>
                    <a:gd name="T22" fmla="*/ 0 w 721"/>
                    <a:gd name="T23" fmla="*/ 0 h 394"/>
                    <a:gd name="T24" fmla="*/ 0 w 721"/>
                    <a:gd name="T25" fmla="*/ 0 h 394"/>
                    <a:gd name="T26" fmla="*/ 0 w 721"/>
                    <a:gd name="T27" fmla="*/ 0 h 394"/>
                    <a:gd name="T28" fmla="*/ 0 w 721"/>
                    <a:gd name="T29" fmla="*/ 0 h 394"/>
                    <a:gd name="T30" fmla="*/ 0 w 721"/>
                    <a:gd name="T31" fmla="*/ 0 h 394"/>
                    <a:gd name="T32" fmla="*/ 0 w 721"/>
                    <a:gd name="T33" fmla="*/ 0 h 394"/>
                    <a:gd name="T34" fmla="*/ 0 w 721"/>
                    <a:gd name="T35" fmla="*/ 0 h 394"/>
                    <a:gd name="T36" fmla="*/ 0 w 721"/>
                    <a:gd name="T37" fmla="*/ 0 h 394"/>
                    <a:gd name="T38" fmla="*/ 0 w 721"/>
                    <a:gd name="T39" fmla="*/ 0 h 394"/>
                    <a:gd name="T40" fmla="*/ 0 w 721"/>
                    <a:gd name="T41" fmla="*/ 0 h 394"/>
                    <a:gd name="T42" fmla="*/ 0 w 721"/>
                    <a:gd name="T43" fmla="*/ 0 h 394"/>
                    <a:gd name="T44" fmla="*/ 0 w 721"/>
                    <a:gd name="T45" fmla="*/ 0 h 394"/>
                    <a:gd name="T46" fmla="*/ 0 w 721"/>
                    <a:gd name="T47" fmla="*/ 0 h 394"/>
                    <a:gd name="T48" fmla="*/ 0 w 721"/>
                    <a:gd name="T49" fmla="*/ 0 h 394"/>
                    <a:gd name="T50" fmla="*/ 0 w 721"/>
                    <a:gd name="T51" fmla="*/ 0 h 394"/>
                    <a:gd name="T52" fmla="*/ 0 w 721"/>
                    <a:gd name="T53" fmla="*/ 0 h 394"/>
                    <a:gd name="T54" fmla="*/ 0 w 721"/>
                    <a:gd name="T55" fmla="*/ 0 h 394"/>
                    <a:gd name="T56" fmla="*/ 0 w 721"/>
                    <a:gd name="T57" fmla="*/ 0 h 394"/>
                    <a:gd name="T58" fmla="*/ 0 w 721"/>
                    <a:gd name="T59" fmla="*/ 0 h 394"/>
                    <a:gd name="T60" fmla="*/ 0 w 721"/>
                    <a:gd name="T61" fmla="*/ 0 h 394"/>
                    <a:gd name="T62" fmla="*/ 0 w 721"/>
                    <a:gd name="T63" fmla="*/ 0 h 394"/>
                    <a:gd name="T64" fmla="*/ 0 w 721"/>
                    <a:gd name="T65" fmla="*/ 0 h 394"/>
                    <a:gd name="T66" fmla="*/ 0 w 721"/>
                    <a:gd name="T67" fmla="*/ 0 h 394"/>
                    <a:gd name="T68" fmla="*/ 0 w 721"/>
                    <a:gd name="T69" fmla="*/ 0 h 394"/>
                    <a:gd name="T70" fmla="*/ 0 w 721"/>
                    <a:gd name="T71" fmla="*/ 0 h 394"/>
                    <a:gd name="T72" fmla="*/ 0 w 721"/>
                    <a:gd name="T73" fmla="*/ 0 h 394"/>
                    <a:gd name="T74" fmla="*/ 0 w 721"/>
                    <a:gd name="T75" fmla="*/ 0 h 394"/>
                    <a:gd name="T76" fmla="*/ 0 w 721"/>
                    <a:gd name="T77" fmla="*/ 0 h 394"/>
                    <a:gd name="T78" fmla="*/ 0 w 721"/>
                    <a:gd name="T79" fmla="*/ 0 h 394"/>
                    <a:gd name="T80" fmla="*/ 0 w 721"/>
                    <a:gd name="T81" fmla="*/ 0 h 394"/>
                    <a:gd name="T82" fmla="*/ 0 w 721"/>
                    <a:gd name="T83" fmla="*/ 0 h 394"/>
                    <a:gd name="T84" fmla="*/ 0 w 721"/>
                    <a:gd name="T85" fmla="*/ 0 h 394"/>
                    <a:gd name="T86" fmla="*/ 0 w 721"/>
                    <a:gd name="T87" fmla="*/ 0 h 394"/>
                    <a:gd name="T88" fmla="*/ 0 w 721"/>
                    <a:gd name="T89" fmla="*/ 0 h 394"/>
                    <a:gd name="T90" fmla="*/ 0 w 721"/>
                    <a:gd name="T91" fmla="*/ 0 h 394"/>
                    <a:gd name="T92" fmla="*/ 0 w 721"/>
                    <a:gd name="T93" fmla="*/ 0 h 394"/>
                    <a:gd name="T94" fmla="*/ 0 w 721"/>
                    <a:gd name="T95" fmla="*/ 0 h 3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1"/>
                    <a:gd name="T145" fmla="*/ 0 h 394"/>
                    <a:gd name="T146" fmla="*/ 721 w 721"/>
                    <a:gd name="T147" fmla="*/ 394 h 3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1" h="394">
                      <a:moveTo>
                        <a:pt x="58" y="111"/>
                      </a:moveTo>
                      <a:lnTo>
                        <a:pt x="58" y="102"/>
                      </a:lnTo>
                      <a:lnTo>
                        <a:pt x="58" y="95"/>
                      </a:lnTo>
                      <a:lnTo>
                        <a:pt x="59" y="87"/>
                      </a:lnTo>
                      <a:lnTo>
                        <a:pt x="61" y="80"/>
                      </a:lnTo>
                      <a:lnTo>
                        <a:pt x="62" y="73"/>
                      </a:lnTo>
                      <a:lnTo>
                        <a:pt x="64" y="66"/>
                      </a:lnTo>
                      <a:lnTo>
                        <a:pt x="67" y="59"/>
                      </a:lnTo>
                      <a:lnTo>
                        <a:pt x="70" y="52"/>
                      </a:lnTo>
                      <a:lnTo>
                        <a:pt x="73" y="45"/>
                      </a:lnTo>
                      <a:lnTo>
                        <a:pt x="76" y="38"/>
                      </a:lnTo>
                      <a:lnTo>
                        <a:pt x="80" y="32"/>
                      </a:lnTo>
                      <a:lnTo>
                        <a:pt x="84" y="25"/>
                      </a:lnTo>
                      <a:lnTo>
                        <a:pt x="88" y="18"/>
                      </a:lnTo>
                      <a:lnTo>
                        <a:pt x="93" y="12"/>
                      </a:lnTo>
                      <a:lnTo>
                        <a:pt x="98" y="6"/>
                      </a:lnTo>
                      <a:lnTo>
                        <a:pt x="104" y="0"/>
                      </a:lnTo>
                      <a:lnTo>
                        <a:pt x="92" y="7"/>
                      </a:lnTo>
                      <a:lnTo>
                        <a:pt x="81" y="16"/>
                      </a:lnTo>
                      <a:lnTo>
                        <a:pt x="70" y="24"/>
                      </a:lnTo>
                      <a:lnTo>
                        <a:pt x="60" y="33"/>
                      </a:lnTo>
                      <a:lnTo>
                        <a:pt x="51" y="42"/>
                      </a:lnTo>
                      <a:lnTo>
                        <a:pt x="42" y="51"/>
                      </a:lnTo>
                      <a:lnTo>
                        <a:pt x="35" y="61"/>
                      </a:lnTo>
                      <a:lnTo>
                        <a:pt x="28" y="71"/>
                      </a:lnTo>
                      <a:lnTo>
                        <a:pt x="21" y="81"/>
                      </a:lnTo>
                      <a:lnTo>
                        <a:pt x="16" y="92"/>
                      </a:lnTo>
                      <a:lnTo>
                        <a:pt x="11" y="102"/>
                      </a:lnTo>
                      <a:lnTo>
                        <a:pt x="7" y="114"/>
                      </a:lnTo>
                      <a:lnTo>
                        <a:pt x="4" y="125"/>
                      </a:lnTo>
                      <a:lnTo>
                        <a:pt x="1" y="136"/>
                      </a:lnTo>
                      <a:lnTo>
                        <a:pt x="0" y="147"/>
                      </a:lnTo>
                      <a:lnTo>
                        <a:pt x="0" y="159"/>
                      </a:lnTo>
                      <a:lnTo>
                        <a:pt x="1" y="182"/>
                      </a:lnTo>
                      <a:lnTo>
                        <a:pt x="7" y="206"/>
                      </a:lnTo>
                      <a:lnTo>
                        <a:pt x="17" y="228"/>
                      </a:lnTo>
                      <a:lnTo>
                        <a:pt x="30" y="250"/>
                      </a:lnTo>
                      <a:lnTo>
                        <a:pt x="46" y="270"/>
                      </a:lnTo>
                      <a:lnTo>
                        <a:pt x="65" y="290"/>
                      </a:lnTo>
                      <a:lnTo>
                        <a:pt x="87" y="308"/>
                      </a:lnTo>
                      <a:lnTo>
                        <a:pt x="112" y="324"/>
                      </a:lnTo>
                      <a:lnTo>
                        <a:pt x="140" y="340"/>
                      </a:lnTo>
                      <a:lnTo>
                        <a:pt x="169" y="353"/>
                      </a:lnTo>
                      <a:lnTo>
                        <a:pt x="201" y="365"/>
                      </a:lnTo>
                      <a:lnTo>
                        <a:pt x="234" y="375"/>
                      </a:lnTo>
                      <a:lnTo>
                        <a:pt x="269" y="383"/>
                      </a:lnTo>
                      <a:lnTo>
                        <a:pt x="306" y="389"/>
                      </a:lnTo>
                      <a:lnTo>
                        <a:pt x="344" y="392"/>
                      </a:lnTo>
                      <a:lnTo>
                        <a:pt x="383" y="394"/>
                      </a:lnTo>
                      <a:lnTo>
                        <a:pt x="410" y="393"/>
                      </a:lnTo>
                      <a:lnTo>
                        <a:pt x="437" y="391"/>
                      </a:lnTo>
                      <a:lnTo>
                        <a:pt x="463" y="388"/>
                      </a:lnTo>
                      <a:lnTo>
                        <a:pt x="488" y="385"/>
                      </a:lnTo>
                      <a:lnTo>
                        <a:pt x="513" y="380"/>
                      </a:lnTo>
                      <a:lnTo>
                        <a:pt x="537" y="374"/>
                      </a:lnTo>
                      <a:lnTo>
                        <a:pt x="560" y="367"/>
                      </a:lnTo>
                      <a:lnTo>
                        <a:pt x="582" y="359"/>
                      </a:lnTo>
                      <a:lnTo>
                        <a:pt x="603" y="351"/>
                      </a:lnTo>
                      <a:lnTo>
                        <a:pt x="623" y="341"/>
                      </a:lnTo>
                      <a:lnTo>
                        <a:pt x="643" y="331"/>
                      </a:lnTo>
                      <a:lnTo>
                        <a:pt x="661" y="320"/>
                      </a:lnTo>
                      <a:lnTo>
                        <a:pt x="678" y="308"/>
                      </a:lnTo>
                      <a:lnTo>
                        <a:pt x="694" y="296"/>
                      </a:lnTo>
                      <a:lnTo>
                        <a:pt x="708" y="283"/>
                      </a:lnTo>
                      <a:lnTo>
                        <a:pt x="721" y="270"/>
                      </a:lnTo>
                      <a:lnTo>
                        <a:pt x="707" y="278"/>
                      </a:lnTo>
                      <a:lnTo>
                        <a:pt x="693" y="286"/>
                      </a:lnTo>
                      <a:lnTo>
                        <a:pt x="679" y="294"/>
                      </a:lnTo>
                      <a:lnTo>
                        <a:pt x="663" y="301"/>
                      </a:lnTo>
                      <a:lnTo>
                        <a:pt x="648" y="308"/>
                      </a:lnTo>
                      <a:lnTo>
                        <a:pt x="630" y="314"/>
                      </a:lnTo>
                      <a:lnTo>
                        <a:pt x="613" y="320"/>
                      </a:lnTo>
                      <a:lnTo>
                        <a:pt x="596" y="325"/>
                      </a:lnTo>
                      <a:lnTo>
                        <a:pt x="578" y="330"/>
                      </a:lnTo>
                      <a:lnTo>
                        <a:pt x="559" y="334"/>
                      </a:lnTo>
                      <a:lnTo>
                        <a:pt x="540" y="337"/>
                      </a:lnTo>
                      <a:lnTo>
                        <a:pt x="521" y="340"/>
                      </a:lnTo>
                      <a:lnTo>
                        <a:pt x="502" y="343"/>
                      </a:lnTo>
                      <a:lnTo>
                        <a:pt x="482" y="344"/>
                      </a:lnTo>
                      <a:lnTo>
                        <a:pt x="461" y="345"/>
                      </a:lnTo>
                      <a:lnTo>
                        <a:pt x="441" y="346"/>
                      </a:lnTo>
                      <a:lnTo>
                        <a:pt x="402" y="344"/>
                      </a:lnTo>
                      <a:lnTo>
                        <a:pt x="363" y="341"/>
                      </a:lnTo>
                      <a:lnTo>
                        <a:pt x="326" y="335"/>
                      </a:lnTo>
                      <a:lnTo>
                        <a:pt x="291" y="327"/>
                      </a:lnTo>
                      <a:lnTo>
                        <a:pt x="258" y="317"/>
                      </a:lnTo>
                      <a:lnTo>
                        <a:pt x="227" y="305"/>
                      </a:lnTo>
                      <a:lnTo>
                        <a:pt x="197" y="292"/>
                      </a:lnTo>
                      <a:lnTo>
                        <a:pt x="170" y="276"/>
                      </a:lnTo>
                      <a:lnTo>
                        <a:pt x="146" y="260"/>
                      </a:lnTo>
                      <a:lnTo>
                        <a:pt x="123" y="242"/>
                      </a:lnTo>
                      <a:lnTo>
                        <a:pt x="104" y="222"/>
                      </a:lnTo>
                      <a:lnTo>
                        <a:pt x="88" y="202"/>
                      </a:lnTo>
                      <a:lnTo>
                        <a:pt x="75" y="180"/>
                      </a:lnTo>
                      <a:lnTo>
                        <a:pt x="65" y="158"/>
                      </a:lnTo>
                      <a:lnTo>
                        <a:pt x="59" y="134"/>
                      </a:lnTo>
                      <a:lnTo>
                        <a:pt x="58" y="111"/>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55" name="Freeform 115"/>
                <p:cNvSpPr>
                  <a:spLocks/>
                </p:cNvSpPr>
                <p:nvPr/>
              </p:nvSpPr>
              <p:spPr bwMode="auto">
                <a:xfrm>
                  <a:off x="1938" y="3052"/>
                  <a:ext cx="64" cy="38"/>
                </a:xfrm>
                <a:custGeom>
                  <a:avLst/>
                  <a:gdLst>
                    <a:gd name="T0" fmla="*/ 0 w 709"/>
                    <a:gd name="T1" fmla="*/ 0 h 421"/>
                    <a:gd name="T2" fmla="*/ 0 w 709"/>
                    <a:gd name="T3" fmla="*/ 0 h 421"/>
                    <a:gd name="T4" fmla="*/ 0 w 709"/>
                    <a:gd name="T5" fmla="*/ 0 h 421"/>
                    <a:gd name="T6" fmla="*/ 0 w 709"/>
                    <a:gd name="T7" fmla="*/ 0 h 421"/>
                    <a:gd name="T8" fmla="*/ 0 w 709"/>
                    <a:gd name="T9" fmla="*/ 0 h 421"/>
                    <a:gd name="T10" fmla="*/ 0 w 709"/>
                    <a:gd name="T11" fmla="*/ 0 h 421"/>
                    <a:gd name="T12" fmla="*/ 0 w 709"/>
                    <a:gd name="T13" fmla="*/ 0 h 421"/>
                    <a:gd name="T14" fmla="*/ 0 w 709"/>
                    <a:gd name="T15" fmla="*/ 0 h 421"/>
                    <a:gd name="T16" fmla="*/ 0 w 709"/>
                    <a:gd name="T17" fmla="*/ 0 h 421"/>
                    <a:gd name="T18" fmla="*/ 0 w 709"/>
                    <a:gd name="T19" fmla="*/ 0 h 421"/>
                    <a:gd name="T20" fmla="*/ 0 w 709"/>
                    <a:gd name="T21" fmla="*/ 0 h 421"/>
                    <a:gd name="T22" fmla="*/ 0 w 709"/>
                    <a:gd name="T23" fmla="*/ 0 h 421"/>
                    <a:gd name="T24" fmla="*/ 0 w 709"/>
                    <a:gd name="T25" fmla="*/ 0 h 421"/>
                    <a:gd name="T26" fmla="*/ 0 w 709"/>
                    <a:gd name="T27" fmla="*/ 0 h 421"/>
                    <a:gd name="T28" fmla="*/ 0 w 709"/>
                    <a:gd name="T29" fmla="*/ 0 h 421"/>
                    <a:gd name="T30" fmla="*/ 0 w 709"/>
                    <a:gd name="T31" fmla="*/ 0 h 421"/>
                    <a:gd name="T32" fmla="*/ 0 w 709"/>
                    <a:gd name="T33" fmla="*/ 0 h 421"/>
                    <a:gd name="T34" fmla="*/ 0 w 709"/>
                    <a:gd name="T35" fmla="*/ 0 h 421"/>
                    <a:gd name="T36" fmla="*/ 0 w 709"/>
                    <a:gd name="T37" fmla="*/ 0 h 421"/>
                    <a:gd name="T38" fmla="*/ 0 w 709"/>
                    <a:gd name="T39" fmla="*/ 0 h 421"/>
                    <a:gd name="T40" fmla="*/ 0 w 709"/>
                    <a:gd name="T41" fmla="*/ 0 h 421"/>
                    <a:gd name="T42" fmla="*/ 0 w 709"/>
                    <a:gd name="T43" fmla="*/ 0 h 421"/>
                    <a:gd name="T44" fmla="*/ 0 w 709"/>
                    <a:gd name="T45" fmla="*/ 0 h 421"/>
                    <a:gd name="T46" fmla="*/ 0 w 709"/>
                    <a:gd name="T47" fmla="*/ 0 h 421"/>
                    <a:gd name="T48" fmla="*/ 0 w 709"/>
                    <a:gd name="T49" fmla="*/ 0 h 421"/>
                    <a:gd name="T50" fmla="*/ 0 w 709"/>
                    <a:gd name="T51" fmla="*/ 0 h 421"/>
                    <a:gd name="T52" fmla="*/ 0 w 709"/>
                    <a:gd name="T53" fmla="*/ 0 h 421"/>
                    <a:gd name="T54" fmla="*/ 0 w 709"/>
                    <a:gd name="T55" fmla="*/ 0 h 421"/>
                    <a:gd name="T56" fmla="*/ 0 w 709"/>
                    <a:gd name="T57" fmla="*/ 0 h 421"/>
                    <a:gd name="T58" fmla="*/ 0 w 709"/>
                    <a:gd name="T59" fmla="*/ 0 h 421"/>
                    <a:gd name="T60" fmla="*/ 0 w 709"/>
                    <a:gd name="T61" fmla="*/ 0 h 421"/>
                    <a:gd name="T62" fmla="*/ 0 w 709"/>
                    <a:gd name="T63" fmla="*/ 0 h 421"/>
                    <a:gd name="T64" fmla="*/ 0 w 709"/>
                    <a:gd name="T65" fmla="*/ 0 h 421"/>
                    <a:gd name="T66" fmla="*/ 0 w 709"/>
                    <a:gd name="T67" fmla="*/ 0 h 421"/>
                    <a:gd name="T68" fmla="*/ 0 w 709"/>
                    <a:gd name="T69" fmla="*/ 0 h 421"/>
                    <a:gd name="T70" fmla="*/ 0 w 709"/>
                    <a:gd name="T71" fmla="*/ 0 h 421"/>
                    <a:gd name="T72" fmla="*/ 0 w 709"/>
                    <a:gd name="T73" fmla="*/ 0 h 421"/>
                    <a:gd name="T74" fmla="*/ 0 w 709"/>
                    <a:gd name="T75" fmla="*/ 0 h 421"/>
                    <a:gd name="T76" fmla="*/ 0 w 709"/>
                    <a:gd name="T77" fmla="*/ 0 h 421"/>
                    <a:gd name="T78" fmla="*/ 0 w 709"/>
                    <a:gd name="T79" fmla="*/ 0 h 421"/>
                    <a:gd name="T80" fmla="*/ 0 w 709"/>
                    <a:gd name="T81" fmla="*/ 0 h 421"/>
                    <a:gd name="T82" fmla="*/ 0 w 709"/>
                    <a:gd name="T83" fmla="*/ 0 h 421"/>
                    <a:gd name="T84" fmla="*/ 0 w 709"/>
                    <a:gd name="T85" fmla="*/ 0 h 421"/>
                    <a:gd name="T86" fmla="*/ 0 w 709"/>
                    <a:gd name="T87" fmla="*/ 0 h 421"/>
                    <a:gd name="T88" fmla="*/ 0 w 709"/>
                    <a:gd name="T89" fmla="*/ 0 h 421"/>
                    <a:gd name="T90" fmla="*/ 0 w 709"/>
                    <a:gd name="T91" fmla="*/ 0 h 421"/>
                    <a:gd name="T92" fmla="*/ 0 w 709"/>
                    <a:gd name="T93" fmla="*/ 0 h 421"/>
                    <a:gd name="T94" fmla="*/ 0 w 709"/>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09"/>
                    <a:gd name="T145" fmla="*/ 0 h 421"/>
                    <a:gd name="T146" fmla="*/ 709 w 709"/>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09" h="421">
                      <a:moveTo>
                        <a:pt x="325" y="0"/>
                      </a:moveTo>
                      <a:lnTo>
                        <a:pt x="304" y="0"/>
                      </a:lnTo>
                      <a:lnTo>
                        <a:pt x="284" y="1"/>
                      </a:lnTo>
                      <a:lnTo>
                        <a:pt x="264" y="2"/>
                      </a:lnTo>
                      <a:lnTo>
                        <a:pt x="244" y="5"/>
                      </a:lnTo>
                      <a:lnTo>
                        <a:pt x="225" y="8"/>
                      </a:lnTo>
                      <a:lnTo>
                        <a:pt x="206" y="11"/>
                      </a:lnTo>
                      <a:lnTo>
                        <a:pt x="188" y="15"/>
                      </a:lnTo>
                      <a:lnTo>
                        <a:pt x="170" y="20"/>
                      </a:lnTo>
                      <a:lnTo>
                        <a:pt x="153" y="25"/>
                      </a:lnTo>
                      <a:lnTo>
                        <a:pt x="136" y="31"/>
                      </a:lnTo>
                      <a:lnTo>
                        <a:pt x="119" y="37"/>
                      </a:lnTo>
                      <a:lnTo>
                        <a:pt x="104" y="43"/>
                      </a:lnTo>
                      <a:lnTo>
                        <a:pt x="88" y="50"/>
                      </a:lnTo>
                      <a:lnTo>
                        <a:pt x="74" y="58"/>
                      </a:lnTo>
                      <a:lnTo>
                        <a:pt x="59" y="66"/>
                      </a:lnTo>
                      <a:lnTo>
                        <a:pt x="46" y="75"/>
                      </a:lnTo>
                      <a:lnTo>
                        <a:pt x="40" y="81"/>
                      </a:lnTo>
                      <a:lnTo>
                        <a:pt x="35" y="87"/>
                      </a:lnTo>
                      <a:lnTo>
                        <a:pt x="30" y="93"/>
                      </a:lnTo>
                      <a:lnTo>
                        <a:pt x="26" y="100"/>
                      </a:lnTo>
                      <a:lnTo>
                        <a:pt x="22" y="107"/>
                      </a:lnTo>
                      <a:lnTo>
                        <a:pt x="18" y="113"/>
                      </a:lnTo>
                      <a:lnTo>
                        <a:pt x="15" y="120"/>
                      </a:lnTo>
                      <a:lnTo>
                        <a:pt x="12" y="127"/>
                      </a:lnTo>
                      <a:lnTo>
                        <a:pt x="9" y="134"/>
                      </a:lnTo>
                      <a:lnTo>
                        <a:pt x="6" y="141"/>
                      </a:lnTo>
                      <a:lnTo>
                        <a:pt x="4" y="148"/>
                      </a:lnTo>
                      <a:lnTo>
                        <a:pt x="3" y="155"/>
                      </a:lnTo>
                      <a:lnTo>
                        <a:pt x="1" y="162"/>
                      </a:lnTo>
                      <a:lnTo>
                        <a:pt x="0" y="170"/>
                      </a:lnTo>
                      <a:lnTo>
                        <a:pt x="0" y="177"/>
                      </a:lnTo>
                      <a:lnTo>
                        <a:pt x="0" y="186"/>
                      </a:lnTo>
                      <a:lnTo>
                        <a:pt x="1" y="209"/>
                      </a:lnTo>
                      <a:lnTo>
                        <a:pt x="7" y="233"/>
                      </a:lnTo>
                      <a:lnTo>
                        <a:pt x="17" y="255"/>
                      </a:lnTo>
                      <a:lnTo>
                        <a:pt x="30" y="277"/>
                      </a:lnTo>
                      <a:lnTo>
                        <a:pt x="46" y="297"/>
                      </a:lnTo>
                      <a:lnTo>
                        <a:pt x="65" y="317"/>
                      </a:lnTo>
                      <a:lnTo>
                        <a:pt x="88" y="335"/>
                      </a:lnTo>
                      <a:lnTo>
                        <a:pt x="112" y="351"/>
                      </a:lnTo>
                      <a:lnTo>
                        <a:pt x="139" y="367"/>
                      </a:lnTo>
                      <a:lnTo>
                        <a:pt x="169" y="380"/>
                      </a:lnTo>
                      <a:lnTo>
                        <a:pt x="200" y="392"/>
                      </a:lnTo>
                      <a:lnTo>
                        <a:pt x="233" y="402"/>
                      </a:lnTo>
                      <a:lnTo>
                        <a:pt x="268" y="410"/>
                      </a:lnTo>
                      <a:lnTo>
                        <a:pt x="305" y="416"/>
                      </a:lnTo>
                      <a:lnTo>
                        <a:pt x="344" y="419"/>
                      </a:lnTo>
                      <a:lnTo>
                        <a:pt x="383" y="421"/>
                      </a:lnTo>
                      <a:lnTo>
                        <a:pt x="403" y="420"/>
                      </a:lnTo>
                      <a:lnTo>
                        <a:pt x="424" y="419"/>
                      </a:lnTo>
                      <a:lnTo>
                        <a:pt x="444" y="418"/>
                      </a:lnTo>
                      <a:lnTo>
                        <a:pt x="463" y="415"/>
                      </a:lnTo>
                      <a:lnTo>
                        <a:pt x="482" y="412"/>
                      </a:lnTo>
                      <a:lnTo>
                        <a:pt x="501" y="409"/>
                      </a:lnTo>
                      <a:lnTo>
                        <a:pt x="520" y="405"/>
                      </a:lnTo>
                      <a:lnTo>
                        <a:pt x="538" y="400"/>
                      </a:lnTo>
                      <a:lnTo>
                        <a:pt x="555" y="395"/>
                      </a:lnTo>
                      <a:lnTo>
                        <a:pt x="572" y="389"/>
                      </a:lnTo>
                      <a:lnTo>
                        <a:pt x="590" y="383"/>
                      </a:lnTo>
                      <a:lnTo>
                        <a:pt x="605" y="376"/>
                      </a:lnTo>
                      <a:lnTo>
                        <a:pt x="621" y="369"/>
                      </a:lnTo>
                      <a:lnTo>
                        <a:pt x="635" y="361"/>
                      </a:lnTo>
                      <a:lnTo>
                        <a:pt x="649" y="353"/>
                      </a:lnTo>
                      <a:lnTo>
                        <a:pt x="663" y="345"/>
                      </a:lnTo>
                      <a:lnTo>
                        <a:pt x="668" y="338"/>
                      </a:lnTo>
                      <a:lnTo>
                        <a:pt x="673" y="332"/>
                      </a:lnTo>
                      <a:lnTo>
                        <a:pt x="678" y="325"/>
                      </a:lnTo>
                      <a:lnTo>
                        <a:pt x="682" y="319"/>
                      </a:lnTo>
                      <a:lnTo>
                        <a:pt x="686" y="312"/>
                      </a:lnTo>
                      <a:lnTo>
                        <a:pt x="690" y="305"/>
                      </a:lnTo>
                      <a:lnTo>
                        <a:pt x="693" y="299"/>
                      </a:lnTo>
                      <a:lnTo>
                        <a:pt x="696" y="292"/>
                      </a:lnTo>
                      <a:lnTo>
                        <a:pt x="699" y="285"/>
                      </a:lnTo>
                      <a:lnTo>
                        <a:pt x="702" y="277"/>
                      </a:lnTo>
                      <a:lnTo>
                        <a:pt x="704" y="270"/>
                      </a:lnTo>
                      <a:lnTo>
                        <a:pt x="705" y="263"/>
                      </a:lnTo>
                      <a:lnTo>
                        <a:pt x="707" y="256"/>
                      </a:lnTo>
                      <a:lnTo>
                        <a:pt x="708" y="248"/>
                      </a:lnTo>
                      <a:lnTo>
                        <a:pt x="708" y="241"/>
                      </a:lnTo>
                      <a:lnTo>
                        <a:pt x="709" y="234"/>
                      </a:lnTo>
                      <a:lnTo>
                        <a:pt x="707" y="210"/>
                      </a:lnTo>
                      <a:lnTo>
                        <a:pt x="701" y="187"/>
                      </a:lnTo>
                      <a:lnTo>
                        <a:pt x="691" y="163"/>
                      </a:lnTo>
                      <a:lnTo>
                        <a:pt x="678" y="142"/>
                      </a:lnTo>
                      <a:lnTo>
                        <a:pt x="662" y="122"/>
                      </a:lnTo>
                      <a:lnTo>
                        <a:pt x="643" y="103"/>
                      </a:lnTo>
                      <a:lnTo>
                        <a:pt x="621" y="85"/>
                      </a:lnTo>
                      <a:lnTo>
                        <a:pt x="597" y="68"/>
                      </a:lnTo>
                      <a:lnTo>
                        <a:pt x="568" y="53"/>
                      </a:lnTo>
                      <a:lnTo>
                        <a:pt x="539" y="39"/>
                      </a:lnTo>
                      <a:lnTo>
                        <a:pt x="508" y="28"/>
                      </a:lnTo>
                      <a:lnTo>
                        <a:pt x="474" y="18"/>
                      </a:lnTo>
                      <a:lnTo>
                        <a:pt x="439" y="10"/>
                      </a:lnTo>
                      <a:lnTo>
                        <a:pt x="402" y="4"/>
                      </a:lnTo>
                      <a:lnTo>
                        <a:pt x="365" y="1"/>
                      </a:lnTo>
                      <a:lnTo>
                        <a:pt x="325"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56" name="Freeform 116"/>
                <p:cNvSpPr>
                  <a:spLocks/>
                </p:cNvSpPr>
                <p:nvPr/>
              </p:nvSpPr>
              <p:spPr bwMode="auto">
                <a:xfrm>
                  <a:off x="2023" y="3012"/>
                  <a:ext cx="71" cy="42"/>
                </a:xfrm>
                <a:custGeom>
                  <a:avLst/>
                  <a:gdLst>
                    <a:gd name="T0" fmla="*/ 0 w 771"/>
                    <a:gd name="T1" fmla="*/ 0 h 468"/>
                    <a:gd name="T2" fmla="*/ 0 w 771"/>
                    <a:gd name="T3" fmla="*/ 0 h 468"/>
                    <a:gd name="T4" fmla="*/ 0 w 771"/>
                    <a:gd name="T5" fmla="*/ 0 h 468"/>
                    <a:gd name="T6" fmla="*/ 0 w 771"/>
                    <a:gd name="T7" fmla="*/ 0 h 468"/>
                    <a:gd name="T8" fmla="*/ 0 w 771"/>
                    <a:gd name="T9" fmla="*/ 0 h 468"/>
                    <a:gd name="T10" fmla="*/ 0 w 771"/>
                    <a:gd name="T11" fmla="*/ 0 h 468"/>
                    <a:gd name="T12" fmla="*/ 0 w 771"/>
                    <a:gd name="T13" fmla="*/ 0 h 468"/>
                    <a:gd name="T14" fmla="*/ 0 w 771"/>
                    <a:gd name="T15" fmla="*/ 0 h 468"/>
                    <a:gd name="T16" fmla="*/ 0 w 771"/>
                    <a:gd name="T17" fmla="*/ 0 h 468"/>
                    <a:gd name="T18" fmla="*/ 0 w 771"/>
                    <a:gd name="T19" fmla="*/ 0 h 468"/>
                    <a:gd name="T20" fmla="*/ 0 w 771"/>
                    <a:gd name="T21" fmla="*/ 0 h 468"/>
                    <a:gd name="T22" fmla="*/ 0 w 771"/>
                    <a:gd name="T23" fmla="*/ 0 h 468"/>
                    <a:gd name="T24" fmla="*/ 0 w 771"/>
                    <a:gd name="T25" fmla="*/ 0 h 468"/>
                    <a:gd name="T26" fmla="*/ 0 w 771"/>
                    <a:gd name="T27" fmla="*/ 0 h 468"/>
                    <a:gd name="T28" fmla="*/ 0 w 771"/>
                    <a:gd name="T29" fmla="*/ 0 h 468"/>
                    <a:gd name="T30" fmla="*/ 0 w 771"/>
                    <a:gd name="T31" fmla="*/ 0 h 468"/>
                    <a:gd name="T32" fmla="*/ 0 w 771"/>
                    <a:gd name="T33" fmla="*/ 0 h 468"/>
                    <a:gd name="T34" fmla="*/ 0 w 771"/>
                    <a:gd name="T35" fmla="*/ 0 h 468"/>
                    <a:gd name="T36" fmla="*/ 0 w 771"/>
                    <a:gd name="T37" fmla="*/ 0 h 468"/>
                    <a:gd name="T38" fmla="*/ 0 w 771"/>
                    <a:gd name="T39" fmla="*/ 0 h 468"/>
                    <a:gd name="T40" fmla="*/ 0 w 771"/>
                    <a:gd name="T41" fmla="*/ 0 h 468"/>
                    <a:gd name="T42" fmla="*/ 0 w 771"/>
                    <a:gd name="T43" fmla="*/ 0 h 468"/>
                    <a:gd name="T44" fmla="*/ 0 w 771"/>
                    <a:gd name="T45" fmla="*/ 0 h 468"/>
                    <a:gd name="T46" fmla="*/ 0 w 771"/>
                    <a:gd name="T47" fmla="*/ 0 h 468"/>
                    <a:gd name="T48" fmla="*/ 0 w 771"/>
                    <a:gd name="T49" fmla="*/ 0 h 468"/>
                    <a:gd name="T50" fmla="*/ 0 w 771"/>
                    <a:gd name="T51" fmla="*/ 0 h 468"/>
                    <a:gd name="T52" fmla="*/ 0 w 771"/>
                    <a:gd name="T53" fmla="*/ 0 h 468"/>
                    <a:gd name="T54" fmla="*/ 0 w 771"/>
                    <a:gd name="T55" fmla="*/ 0 h 468"/>
                    <a:gd name="T56" fmla="*/ 0 w 771"/>
                    <a:gd name="T57" fmla="*/ 0 h 468"/>
                    <a:gd name="T58" fmla="*/ 0 w 771"/>
                    <a:gd name="T59" fmla="*/ 0 h 468"/>
                    <a:gd name="T60" fmla="*/ 0 w 771"/>
                    <a:gd name="T61" fmla="*/ 0 h 468"/>
                    <a:gd name="T62" fmla="*/ 0 w 771"/>
                    <a:gd name="T63" fmla="*/ 0 h 4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1"/>
                    <a:gd name="T97" fmla="*/ 0 h 468"/>
                    <a:gd name="T98" fmla="*/ 771 w 771"/>
                    <a:gd name="T99" fmla="*/ 468 h 4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1" h="468">
                      <a:moveTo>
                        <a:pt x="386" y="468"/>
                      </a:moveTo>
                      <a:lnTo>
                        <a:pt x="425" y="466"/>
                      </a:lnTo>
                      <a:lnTo>
                        <a:pt x="463" y="463"/>
                      </a:lnTo>
                      <a:lnTo>
                        <a:pt x="500" y="457"/>
                      </a:lnTo>
                      <a:lnTo>
                        <a:pt x="535" y="449"/>
                      </a:lnTo>
                      <a:lnTo>
                        <a:pt x="569" y="439"/>
                      </a:lnTo>
                      <a:lnTo>
                        <a:pt x="600" y="428"/>
                      </a:lnTo>
                      <a:lnTo>
                        <a:pt x="630" y="414"/>
                      </a:lnTo>
                      <a:lnTo>
                        <a:pt x="658" y="399"/>
                      </a:lnTo>
                      <a:lnTo>
                        <a:pt x="683" y="383"/>
                      </a:lnTo>
                      <a:lnTo>
                        <a:pt x="705" y="365"/>
                      </a:lnTo>
                      <a:lnTo>
                        <a:pt x="724" y="345"/>
                      </a:lnTo>
                      <a:lnTo>
                        <a:pt x="740" y="325"/>
                      </a:lnTo>
                      <a:lnTo>
                        <a:pt x="753" y="303"/>
                      </a:lnTo>
                      <a:lnTo>
                        <a:pt x="763" y="280"/>
                      </a:lnTo>
                      <a:lnTo>
                        <a:pt x="769" y="257"/>
                      </a:lnTo>
                      <a:lnTo>
                        <a:pt x="771" y="233"/>
                      </a:lnTo>
                      <a:lnTo>
                        <a:pt x="769" y="209"/>
                      </a:lnTo>
                      <a:lnTo>
                        <a:pt x="763" y="185"/>
                      </a:lnTo>
                      <a:lnTo>
                        <a:pt x="753" y="163"/>
                      </a:lnTo>
                      <a:lnTo>
                        <a:pt x="740" y="142"/>
                      </a:lnTo>
                      <a:lnTo>
                        <a:pt x="724" y="121"/>
                      </a:lnTo>
                      <a:lnTo>
                        <a:pt x="705" y="102"/>
                      </a:lnTo>
                      <a:lnTo>
                        <a:pt x="683" y="84"/>
                      </a:lnTo>
                      <a:lnTo>
                        <a:pt x="658" y="68"/>
                      </a:lnTo>
                      <a:lnTo>
                        <a:pt x="630" y="53"/>
                      </a:lnTo>
                      <a:lnTo>
                        <a:pt x="600" y="39"/>
                      </a:lnTo>
                      <a:lnTo>
                        <a:pt x="569" y="28"/>
                      </a:lnTo>
                      <a:lnTo>
                        <a:pt x="535" y="18"/>
                      </a:lnTo>
                      <a:lnTo>
                        <a:pt x="500" y="10"/>
                      </a:lnTo>
                      <a:lnTo>
                        <a:pt x="463" y="4"/>
                      </a:lnTo>
                      <a:lnTo>
                        <a:pt x="425" y="1"/>
                      </a:lnTo>
                      <a:lnTo>
                        <a:pt x="386" y="0"/>
                      </a:lnTo>
                      <a:lnTo>
                        <a:pt x="345" y="1"/>
                      </a:lnTo>
                      <a:lnTo>
                        <a:pt x="307" y="4"/>
                      </a:lnTo>
                      <a:lnTo>
                        <a:pt x="271" y="10"/>
                      </a:lnTo>
                      <a:lnTo>
                        <a:pt x="235" y="18"/>
                      </a:lnTo>
                      <a:lnTo>
                        <a:pt x="202" y="28"/>
                      </a:lnTo>
                      <a:lnTo>
                        <a:pt x="170" y="39"/>
                      </a:lnTo>
                      <a:lnTo>
                        <a:pt x="141" y="53"/>
                      </a:lnTo>
                      <a:lnTo>
                        <a:pt x="112" y="68"/>
                      </a:lnTo>
                      <a:lnTo>
                        <a:pt x="88" y="84"/>
                      </a:lnTo>
                      <a:lnTo>
                        <a:pt x="65" y="102"/>
                      </a:lnTo>
                      <a:lnTo>
                        <a:pt x="46" y="121"/>
                      </a:lnTo>
                      <a:lnTo>
                        <a:pt x="30" y="142"/>
                      </a:lnTo>
                      <a:lnTo>
                        <a:pt x="17" y="163"/>
                      </a:lnTo>
                      <a:lnTo>
                        <a:pt x="7" y="185"/>
                      </a:lnTo>
                      <a:lnTo>
                        <a:pt x="1" y="209"/>
                      </a:lnTo>
                      <a:lnTo>
                        <a:pt x="0" y="233"/>
                      </a:lnTo>
                      <a:lnTo>
                        <a:pt x="1" y="257"/>
                      </a:lnTo>
                      <a:lnTo>
                        <a:pt x="7" y="280"/>
                      </a:lnTo>
                      <a:lnTo>
                        <a:pt x="17" y="303"/>
                      </a:lnTo>
                      <a:lnTo>
                        <a:pt x="30" y="325"/>
                      </a:lnTo>
                      <a:lnTo>
                        <a:pt x="46" y="345"/>
                      </a:lnTo>
                      <a:lnTo>
                        <a:pt x="65" y="365"/>
                      </a:lnTo>
                      <a:lnTo>
                        <a:pt x="88" y="383"/>
                      </a:lnTo>
                      <a:lnTo>
                        <a:pt x="112" y="399"/>
                      </a:lnTo>
                      <a:lnTo>
                        <a:pt x="141" y="414"/>
                      </a:lnTo>
                      <a:lnTo>
                        <a:pt x="170" y="428"/>
                      </a:lnTo>
                      <a:lnTo>
                        <a:pt x="202" y="439"/>
                      </a:lnTo>
                      <a:lnTo>
                        <a:pt x="235" y="449"/>
                      </a:lnTo>
                      <a:lnTo>
                        <a:pt x="271" y="457"/>
                      </a:lnTo>
                      <a:lnTo>
                        <a:pt x="307" y="463"/>
                      </a:lnTo>
                      <a:lnTo>
                        <a:pt x="345" y="466"/>
                      </a:lnTo>
                      <a:lnTo>
                        <a:pt x="386" y="468"/>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57" name="Freeform 117"/>
                <p:cNvSpPr>
                  <a:spLocks/>
                </p:cNvSpPr>
                <p:nvPr/>
              </p:nvSpPr>
              <p:spPr bwMode="auto">
                <a:xfrm>
                  <a:off x="2021" y="3021"/>
                  <a:ext cx="71" cy="33"/>
                </a:xfrm>
                <a:custGeom>
                  <a:avLst/>
                  <a:gdLst>
                    <a:gd name="T0" fmla="*/ 0 w 783"/>
                    <a:gd name="T1" fmla="*/ 0 h 354"/>
                    <a:gd name="T2" fmla="*/ 0 w 783"/>
                    <a:gd name="T3" fmla="*/ 0 h 354"/>
                    <a:gd name="T4" fmla="*/ 0 w 783"/>
                    <a:gd name="T5" fmla="*/ 0 h 354"/>
                    <a:gd name="T6" fmla="*/ 0 w 783"/>
                    <a:gd name="T7" fmla="*/ 0 h 354"/>
                    <a:gd name="T8" fmla="*/ 0 w 783"/>
                    <a:gd name="T9" fmla="*/ 0 h 354"/>
                    <a:gd name="T10" fmla="*/ 0 w 783"/>
                    <a:gd name="T11" fmla="*/ 0 h 354"/>
                    <a:gd name="T12" fmla="*/ 0 w 783"/>
                    <a:gd name="T13" fmla="*/ 0 h 354"/>
                    <a:gd name="T14" fmla="*/ 0 w 783"/>
                    <a:gd name="T15" fmla="*/ 0 h 354"/>
                    <a:gd name="T16" fmla="*/ 0 w 783"/>
                    <a:gd name="T17" fmla="*/ 0 h 354"/>
                    <a:gd name="T18" fmla="*/ 0 w 783"/>
                    <a:gd name="T19" fmla="*/ 0 h 354"/>
                    <a:gd name="T20" fmla="*/ 0 w 783"/>
                    <a:gd name="T21" fmla="*/ 0 h 354"/>
                    <a:gd name="T22" fmla="*/ 0 w 783"/>
                    <a:gd name="T23" fmla="*/ 0 h 354"/>
                    <a:gd name="T24" fmla="*/ 0 w 783"/>
                    <a:gd name="T25" fmla="*/ 0 h 354"/>
                    <a:gd name="T26" fmla="*/ 0 w 783"/>
                    <a:gd name="T27" fmla="*/ 0 h 354"/>
                    <a:gd name="T28" fmla="*/ 0 w 783"/>
                    <a:gd name="T29" fmla="*/ 0 h 354"/>
                    <a:gd name="T30" fmla="*/ 0 w 783"/>
                    <a:gd name="T31" fmla="*/ 0 h 354"/>
                    <a:gd name="T32" fmla="*/ 0 w 783"/>
                    <a:gd name="T33" fmla="*/ 0 h 354"/>
                    <a:gd name="T34" fmla="*/ 0 w 783"/>
                    <a:gd name="T35" fmla="*/ 0 h 354"/>
                    <a:gd name="T36" fmla="*/ 0 w 783"/>
                    <a:gd name="T37" fmla="*/ 0 h 354"/>
                    <a:gd name="T38" fmla="*/ 0 w 783"/>
                    <a:gd name="T39" fmla="*/ 0 h 354"/>
                    <a:gd name="T40" fmla="*/ 0 w 783"/>
                    <a:gd name="T41" fmla="*/ 0 h 354"/>
                    <a:gd name="T42" fmla="*/ 0 w 783"/>
                    <a:gd name="T43" fmla="*/ 0 h 354"/>
                    <a:gd name="T44" fmla="*/ 0 w 783"/>
                    <a:gd name="T45" fmla="*/ 0 h 354"/>
                    <a:gd name="T46" fmla="*/ 0 w 783"/>
                    <a:gd name="T47" fmla="*/ 0 h 354"/>
                    <a:gd name="T48" fmla="*/ 0 w 783"/>
                    <a:gd name="T49" fmla="*/ 0 h 354"/>
                    <a:gd name="T50" fmla="*/ 0 w 783"/>
                    <a:gd name="T51" fmla="*/ 0 h 354"/>
                    <a:gd name="T52" fmla="*/ 0 w 783"/>
                    <a:gd name="T53" fmla="*/ 0 h 354"/>
                    <a:gd name="T54" fmla="*/ 0 w 783"/>
                    <a:gd name="T55" fmla="*/ 0 h 354"/>
                    <a:gd name="T56" fmla="*/ 0 w 783"/>
                    <a:gd name="T57" fmla="*/ 0 h 354"/>
                    <a:gd name="T58" fmla="*/ 0 w 783"/>
                    <a:gd name="T59" fmla="*/ 0 h 354"/>
                    <a:gd name="T60" fmla="*/ 0 w 783"/>
                    <a:gd name="T61" fmla="*/ 0 h 354"/>
                    <a:gd name="T62" fmla="*/ 0 w 783"/>
                    <a:gd name="T63" fmla="*/ 0 h 354"/>
                    <a:gd name="T64" fmla="*/ 0 w 783"/>
                    <a:gd name="T65" fmla="*/ 0 h 354"/>
                    <a:gd name="T66" fmla="*/ 0 w 783"/>
                    <a:gd name="T67" fmla="*/ 0 h 354"/>
                    <a:gd name="T68" fmla="*/ 0 w 783"/>
                    <a:gd name="T69" fmla="*/ 0 h 354"/>
                    <a:gd name="T70" fmla="*/ 0 w 783"/>
                    <a:gd name="T71" fmla="*/ 0 h 354"/>
                    <a:gd name="T72" fmla="*/ 0 w 783"/>
                    <a:gd name="T73" fmla="*/ 0 h 354"/>
                    <a:gd name="T74" fmla="*/ 0 w 783"/>
                    <a:gd name="T75" fmla="*/ 0 h 354"/>
                    <a:gd name="T76" fmla="*/ 0 w 783"/>
                    <a:gd name="T77" fmla="*/ 0 h 354"/>
                    <a:gd name="T78" fmla="*/ 0 w 783"/>
                    <a:gd name="T79" fmla="*/ 0 h 354"/>
                    <a:gd name="T80" fmla="*/ 0 w 783"/>
                    <a:gd name="T81" fmla="*/ 0 h 354"/>
                    <a:gd name="T82" fmla="*/ 0 w 783"/>
                    <a:gd name="T83" fmla="*/ 0 h 354"/>
                    <a:gd name="T84" fmla="*/ 0 w 783"/>
                    <a:gd name="T85" fmla="*/ 0 h 354"/>
                    <a:gd name="T86" fmla="*/ 0 w 783"/>
                    <a:gd name="T87" fmla="*/ 0 h 354"/>
                    <a:gd name="T88" fmla="*/ 0 w 783"/>
                    <a:gd name="T89" fmla="*/ 0 h 354"/>
                    <a:gd name="T90" fmla="*/ 0 w 783"/>
                    <a:gd name="T91" fmla="*/ 0 h 354"/>
                    <a:gd name="T92" fmla="*/ 0 w 783"/>
                    <a:gd name="T93" fmla="*/ 0 h 354"/>
                    <a:gd name="T94" fmla="*/ 0 w 783"/>
                    <a:gd name="T95" fmla="*/ 0 h 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3"/>
                    <a:gd name="T145" fmla="*/ 0 h 354"/>
                    <a:gd name="T146" fmla="*/ 783 w 783"/>
                    <a:gd name="T147" fmla="*/ 354 h 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3" h="354">
                      <a:moveTo>
                        <a:pt x="772" y="2"/>
                      </a:moveTo>
                      <a:lnTo>
                        <a:pt x="769" y="25"/>
                      </a:lnTo>
                      <a:lnTo>
                        <a:pt x="763" y="48"/>
                      </a:lnTo>
                      <a:lnTo>
                        <a:pt x="753" y="70"/>
                      </a:lnTo>
                      <a:lnTo>
                        <a:pt x="740" y="92"/>
                      </a:lnTo>
                      <a:lnTo>
                        <a:pt x="724" y="112"/>
                      </a:lnTo>
                      <a:lnTo>
                        <a:pt x="703" y="131"/>
                      </a:lnTo>
                      <a:lnTo>
                        <a:pt x="681" y="149"/>
                      </a:lnTo>
                      <a:lnTo>
                        <a:pt x="657" y="166"/>
                      </a:lnTo>
                      <a:lnTo>
                        <a:pt x="629" y="180"/>
                      </a:lnTo>
                      <a:lnTo>
                        <a:pt x="600" y="195"/>
                      </a:lnTo>
                      <a:lnTo>
                        <a:pt x="568" y="206"/>
                      </a:lnTo>
                      <a:lnTo>
                        <a:pt x="535" y="216"/>
                      </a:lnTo>
                      <a:lnTo>
                        <a:pt x="500" y="224"/>
                      </a:lnTo>
                      <a:lnTo>
                        <a:pt x="463" y="230"/>
                      </a:lnTo>
                      <a:lnTo>
                        <a:pt x="424" y="233"/>
                      </a:lnTo>
                      <a:lnTo>
                        <a:pt x="386" y="235"/>
                      </a:lnTo>
                      <a:lnTo>
                        <a:pt x="352" y="233"/>
                      </a:lnTo>
                      <a:lnTo>
                        <a:pt x="318" y="229"/>
                      </a:lnTo>
                      <a:lnTo>
                        <a:pt x="286" y="222"/>
                      </a:lnTo>
                      <a:lnTo>
                        <a:pt x="254" y="212"/>
                      </a:lnTo>
                      <a:lnTo>
                        <a:pt x="224" y="201"/>
                      </a:lnTo>
                      <a:lnTo>
                        <a:pt x="193" y="188"/>
                      </a:lnTo>
                      <a:lnTo>
                        <a:pt x="165" y="172"/>
                      </a:lnTo>
                      <a:lnTo>
                        <a:pt x="139" y="155"/>
                      </a:lnTo>
                      <a:lnTo>
                        <a:pt x="114" y="137"/>
                      </a:lnTo>
                      <a:lnTo>
                        <a:pt x="91" y="119"/>
                      </a:lnTo>
                      <a:lnTo>
                        <a:pt x="70" y="99"/>
                      </a:lnTo>
                      <a:lnTo>
                        <a:pt x="51" y="80"/>
                      </a:lnTo>
                      <a:lnTo>
                        <a:pt x="35" y="59"/>
                      </a:lnTo>
                      <a:lnTo>
                        <a:pt x="21" y="39"/>
                      </a:lnTo>
                      <a:lnTo>
                        <a:pt x="9" y="19"/>
                      </a:lnTo>
                      <a:lnTo>
                        <a:pt x="1" y="0"/>
                      </a:lnTo>
                      <a:lnTo>
                        <a:pt x="0" y="4"/>
                      </a:lnTo>
                      <a:lnTo>
                        <a:pt x="1" y="10"/>
                      </a:lnTo>
                      <a:lnTo>
                        <a:pt x="1" y="16"/>
                      </a:lnTo>
                      <a:lnTo>
                        <a:pt x="2" y="24"/>
                      </a:lnTo>
                      <a:lnTo>
                        <a:pt x="3" y="32"/>
                      </a:lnTo>
                      <a:lnTo>
                        <a:pt x="4" y="40"/>
                      </a:lnTo>
                      <a:lnTo>
                        <a:pt x="5" y="49"/>
                      </a:lnTo>
                      <a:lnTo>
                        <a:pt x="6" y="58"/>
                      </a:lnTo>
                      <a:lnTo>
                        <a:pt x="7" y="67"/>
                      </a:lnTo>
                      <a:lnTo>
                        <a:pt x="8" y="76"/>
                      </a:lnTo>
                      <a:lnTo>
                        <a:pt x="9" y="85"/>
                      </a:lnTo>
                      <a:lnTo>
                        <a:pt x="10" y="93"/>
                      </a:lnTo>
                      <a:lnTo>
                        <a:pt x="10" y="101"/>
                      </a:lnTo>
                      <a:lnTo>
                        <a:pt x="11" y="108"/>
                      </a:lnTo>
                      <a:lnTo>
                        <a:pt x="11" y="114"/>
                      </a:lnTo>
                      <a:lnTo>
                        <a:pt x="12" y="119"/>
                      </a:lnTo>
                      <a:lnTo>
                        <a:pt x="13" y="134"/>
                      </a:lnTo>
                      <a:lnTo>
                        <a:pt x="19" y="151"/>
                      </a:lnTo>
                      <a:lnTo>
                        <a:pt x="29" y="169"/>
                      </a:lnTo>
                      <a:lnTo>
                        <a:pt x="42" y="189"/>
                      </a:lnTo>
                      <a:lnTo>
                        <a:pt x="58" y="208"/>
                      </a:lnTo>
                      <a:lnTo>
                        <a:pt x="77" y="227"/>
                      </a:lnTo>
                      <a:lnTo>
                        <a:pt x="99" y="247"/>
                      </a:lnTo>
                      <a:lnTo>
                        <a:pt x="124" y="265"/>
                      </a:lnTo>
                      <a:lnTo>
                        <a:pt x="151" y="283"/>
                      </a:lnTo>
                      <a:lnTo>
                        <a:pt x="181" y="300"/>
                      </a:lnTo>
                      <a:lnTo>
                        <a:pt x="213" y="315"/>
                      </a:lnTo>
                      <a:lnTo>
                        <a:pt x="247" y="328"/>
                      </a:lnTo>
                      <a:lnTo>
                        <a:pt x="282" y="339"/>
                      </a:lnTo>
                      <a:lnTo>
                        <a:pt x="319" y="347"/>
                      </a:lnTo>
                      <a:lnTo>
                        <a:pt x="357" y="352"/>
                      </a:lnTo>
                      <a:lnTo>
                        <a:pt x="397" y="354"/>
                      </a:lnTo>
                      <a:lnTo>
                        <a:pt x="436" y="352"/>
                      </a:lnTo>
                      <a:lnTo>
                        <a:pt x="475" y="349"/>
                      </a:lnTo>
                      <a:lnTo>
                        <a:pt x="511" y="343"/>
                      </a:lnTo>
                      <a:lnTo>
                        <a:pt x="547" y="335"/>
                      </a:lnTo>
                      <a:lnTo>
                        <a:pt x="580" y="325"/>
                      </a:lnTo>
                      <a:lnTo>
                        <a:pt x="612" y="314"/>
                      </a:lnTo>
                      <a:lnTo>
                        <a:pt x="641" y="300"/>
                      </a:lnTo>
                      <a:lnTo>
                        <a:pt x="669" y="285"/>
                      </a:lnTo>
                      <a:lnTo>
                        <a:pt x="693" y="269"/>
                      </a:lnTo>
                      <a:lnTo>
                        <a:pt x="717" y="251"/>
                      </a:lnTo>
                      <a:lnTo>
                        <a:pt x="736" y="231"/>
                      </a:lnTo>
                      <a:lnTo>
                        <a:pt x="752" y="211"/>
                      </a:lnTo>
                      <a:lnTo>
                        <a:pt x="765" y="189"/>
                      </a:lnTo>
                      <a:lnTo>
                        <a:pt x="775" y="166"/>
                      </a:lnTo>
                      <a:lnTo>
                        <a:pt x="781" y="143"/>
                      </a:lnTo>
                      <a:lnTo>
                        <a:pt x="783" y="119"/>
                      </a:lnTo>
                      <a:lnTo>
                        <a:pt x="783" y="110"/>
                      </a:lnTo>
                      <a:lnTo>
                        <a:pt x="783" y="103"/>
                      </a:lnTo>
                      <a:lnTo>
                        <a:pt x="783" y="95"/>
                      </a:lnTo>
                      <a:lnTo>
                        <a:pt x="782" y="87"/>
                      </a:lnTo>
                      <a:lnTo>
                        <a:pt x="782" y="79"/>
                      </a:lnTo>
                      <a:lnTo>
                        <a:pt x="782" y="72"/>
                      </a:lnTo>
                      <a:lnTo>
                        <a:pt x="782" y="64"/>
                      </a:lnTo>
                      <a:lnTo>
                        <a:pt x="782" y="57"/>
                      </a:lnTo>
                      <a:lnTo>
                        <a:pt x="781" y="49"/>
                      </a:lnTo>
                      <a:lnTo>
                        <a:pt x="780" y="42"/>
                      </a:lnTo>
                      <a:lnTo>
                        <a:pt x="779" y="35"/>
                      </a:lnTo>
                      <a:lnTo>
                        <a:pt x="778" y="28"/>
                      </a:lnTo>
                      <a:lnTo>
                        <a:pt x="777" y="21"/>
                      </a:lnTo>
                      <a:lnTo>
                        <a:pt x="775" y="15"/>
                      </a:lnTo>
                      <a:lnTo>
                        <a:pt x="774" y="8"/>
                      </a:lnTo>
                      <a:lnTo>
                        <a:pt x="772" y="2"/>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58" name="Freeform 118"/>
                <p:cNvSpPr>
                  <a:spLocks/>
                </p:cNvSpPr>
                <p:nvPr/>
              </p:nvSpPr>
              <p:spPr bwMode="auto">
                <a:xfrm>
                  <a:off x="1947" y="3183"/>
                  <a:ext cx="73" cy="47"/>
                </a:xfrm>
                <a:custGeom>
                  <a:avLst/>
                  <a:gdLst>
                    <a:gd name="T0" fmla="*/ 0 w 811"/>
                    <a:gd name="T1" fmla="*/ 0 h 530"/>
                    <a:gd name="T2" fmla="*/ 0 w 811"/>
                    <a:gd name="T3" fmla="*/ 0 h 530"/>
                    <a:gd name="T4" fmla="*/ 0 w 811"/>
                    <a:gd name="T5" fmla="*/ 0 h 530"/>
                    <a:gd name="T6" fmla="*/ 0 w 811"/>
                    <a:gd name="T7" fmla="*/ 0 h 530"/>
                    <a:gd name="T8" fmla="*/ 0 w 811"/>
                    <a:gd name="T9" fmla="*/ 0 h 530"/>
                    <a:gd name="T10" fmla="*/ 0 w 811"/>
                    <a:gd name="T11" fmla="*/ 0 h 530"/>
                    <a:gd name="T12" fmla="*/ 0 w 811"/>
                    <a:gd name="T13" fmla="*/ 0 h 530"/>
                    <a:gd name="T14" fmla="*/ 0 w 811"/>
                    <a:gd name="T15" fmla="*/ 0 h 530"/>
                    <a:gd name="T16" fmla="*/ 0 w 811"/>
                    <a:gd name="T17" fmla="*/ 0 h 530"/>
                    <a:gd name="T18" fmla="*/ 0 w 811"/>
                    <a:gd name="T19" fmla="*/ 0 h 530"/>
                    <a:gd name="T20" fmla="*/ 0 w 811"/>
                    <a:gd name="T21" fmla="*/ 0 h 530"/>
                    <a:gd name="T22" fmla="*/ 0 w 811"/>
                    <a:gd name="T23" fmla="*/ 0 h 530"/>
                    <a:gd name="T24" fmla="*/ 0 w 811"/>
                    <a:gd name="T25" fmla="*/ 0 h 530"/>
                    <a:gd name="T26" fmla="*/ 0 w 811"/>
                    <a:gd name="T27" fmla="*/ 0 h 530"/>
                    <a:gd name="T28" fmla="*/ 0 w 811"/>
                    <a:gd name="T29" fmla="*/ 0 h 530"/>
                    <a:gd name="T30" fmla="*/ 0 w 811"/>
                    <a:gd name="T31" fmla="*/ 0 h 530"/>
                    <a:gd name="T32" fmla="*/ 0 w 811"/>
                    <a:gd name="T33" fmla="*/ 0 h 530"/>
                    <a:gd name="T34" fmla="*/ 0 w 811"/>
                    <a:gd name="T35" fmla="*/ 0 h 530"/>
                    <a:gd name="T36" fmla="*/ 0 w 811"/>
                    <a:gd name="T37" fmla="*/ 0 h 530"/>
                    <a:gd name="T38" fmla="*/ 0 w 811"/>
                    <a:gd name="T39" fmla="*/ 0 h 530"/>
                    <a:gd name="T40" fmla="*/ 0 w 811"/>
                    <a:gd name="T41" fmla="*/ 0 h 530"/>
                    <a:gd name="T42" fmla="*/ 0 w 811"/>
                    <a:gd name="T43" fmla="*/ 0 h 530"/>
                    <a:gd name="T44" fmla="*/ 0 w 811"/>
                    <a:gd name="T45" fmla="*/ 0 h 530"/>
                    <a:gd name="T46" fmla="*/ 0 w 811"/>
                    <a:gd name="T47" fmla="*/ 0 h 530"/>
                    <a:gd name="T48" fmla="*/ 0 w 811"/>
                    <a:gd name="T49" fmla="*/ 0 h 530"/>
                    <a:gd name="T50" fmla="*/ 0 w 811"/>
                    <a:gd name="T51" fmla="*/ 0 h 530"/>
                    <a:gd name="T52" fmla="*/ 0 w 811"/>
                    <a:gd name="T53" fmla="*/ 0 h 530"/>
                    <a:gd name="T54" fmla="*/ 0 w 811"/>
                    <a:gd name="T55" fmla="*/ 0 h 530"/>
                    <a:gd name="T56" fmla="*/ 0 w 811"/>
                    <a:gd name="T57" fmla="*/ 0 h 530"/>
                    <a:gd name="T58" fmla="*/ 0 w 811"/>
                    <a:gd name="T59" fmla="*/ 0 h 530"/>
                    <a:gd name="T60" fmla="*/ 0 w 811"/>
                    <a:gd name="T61" fmla="*/ 0 h 530"/>
                    <a:gd name="T62" fmla="*/ 0 w 811"/>
                    <a:gd name="T63" fmla="*/ 0 h 5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11"/>
                    <a:gd name="T97" fmla="*/ 0 h 530"/>
                    <a:gd name="T98" fmla="*/ 811 w 811"/>
                    <a:gd name="T99" fmla="*/ 530 h 5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11" h="530">
                      <a:moveTo>
                        <a:pt x="406" y="530"/>
                      </a:moveTo>
                      <a:lnTo>
                        <a:pt x="447" y="528"/>
                      </a:lnTo>
                      <a:lnTo>
                        <a:pt x="488" y="524"/>
                      </a:lnTo>
                      <a:lnTo>
                        <a:pt x="526" y="518"/>
                      </a:lnTo>
                      <a:lnTo>
                        <a:pt x="564" y="509"/>
                      </a:lnTo>
                      <a:lnTo>
                        <a:pt x="599" y="497"/>
                      </a:lnTo>
                      <a:lnTo>
                        <a:pt x="632" y="484"/>
                      </a:lnTo>
                      <a:lnTo>
                        <a:pt x="663" y="469"/>
                      </a:lnTo>
                      <a:lnTo>
                        <a:pt x="692" y="452"/>
                      </a:lnTo>
                      <a:lnTo>
                        <a:pt x="718" y="433"/>
                      </a:lnTo>
                      <a:lnTo>
                        <a:pt x="742" y="413"/>
                      </a:lnTo>
                      <a:lnTo>
                        <a:pt x="762" y="391"/>
                      </a:lnTo>
                      <a:lnTo>
                        <a:pt x="779" y="368"/>
                      </a:lnTo>
                      <a:lnTo>
                        <a:pt x="792" y="343"/>
                      </a:lnTo>
                      <a:lnTo>
                        <a:pt x="802" y="318"/>
                      </a:lnTo>
                      <a:lnTo>
                        <a:pt x="808" y="292"/>
                      </a:lnTo>
                      <a:lnTo>
                        <a:pt x="811" y="265"/>
                      </a:lnTo>
                      <a:lnTo>
                        <a:pt x="808" y="236"/>
                      </a:lnTo>
                      <a:lnTo>
                        <a:pt x="802" y="210"/>
                      </a:lnTo>
                      <a:lnTo>
                        <a:pt x="792" y="185"/>
                      </a:lnTo>
                      <a:lnTo>
                        <a:pt x="779" y="161"/>
                      </a:lnTo>
                      <a:lnTo>
                        <a:pt x="762" y="138"/>
                      </a:lnTo>
                      <a:lnTo>
                        <a:pt x="742" y="116"/>
                      </a:lnTo>
                      <a:lnTo>
                        <a:pt x="718" y="95"/>
                      </a:lnTo>
                      <a:lnTo>
                        <a:pt x="692" y="77"/>
                      </a:lnTo>
                      <a:lnTo>
                        <a:pt x="663" y="60"/>
                      </a:lnTo>
                      <a:lnTo>
                        <a:pt x="632" y="45"/>
                      </a:lnTo>
                      <a:lnTo>
                        <a:pt x="599" y="31"/>
                      </a:lnTo>
                      <a:lnTo>
                        <a:pt x="564" y="20"/>
                      </a:lnTo>
                      <a:lnTo>
                        <a:pt x="526" y="11"/>
                      </a:lnTo>
                      <a:lnTo>
                        <a:pt x="488" y="5"/>
                      </a:lnTo>
                      <a:lnTo>
                        <a:pt x="447" y="1"/>
                      </a:lnTo>
                      <a:lnTo>
                        <a:pt x="406" y="0"/>
                      </a:lnTo>
                      <a:lnTo>
                        <a:pt x="364" y="1"/>
                      </a:lnTo>
                      <a:lnTo>
                        <a:pt x="324" y="5"/>
                      </a:lnTo>
                      <a:lnTo>
                        <a:pt x="285" y="11"/>
                      </a:lnTo>
                      <a:lnTo>
                        <a:pt x="248" y="20"/>
                      </a:lnTo>
                      <a:lnTo>
                        <a:pt x="211" y="31"/>
                      </a:lnTo>
                      <a:lnTo>
                        <a:pt x="178" y="45"/>
                      </a:lnTo>
                      <a:lnTo>
                        <a:pt x="147" y="60"/>
                      </a:lnTo>
                      <a:lnTo>
                        <a:pt x="118" y="77"/>
                      </a:lnTo>
                      <a:lnTo>
                        <a:pt x="92" y="95"/>
                      </a:lnTo>
                      <a:lnTo>
                        <a:pt x="69" y="116"/>
                      </a:lnTo>
                      <a:lnTo>
                        <a:pt x="48" y="138"/>
                      </a:lnTo>
                      <a:lnTo>
                        <a:pt x="31" y="161"/>
                      </a:lnTo>
                      <a:lnTo>
                        <a:pt x="18" y="185"/>
                      </a:lnTo>
                      <a:lnTo>
                        <a:pt x="8" y="210"/>
                      </a:lnTo>
                      <a:lnTo>
                        <a:pt x="2" y="236"/>
                      </a:lnTo>
                      <a:lnTo>
                        <a:pt x="0" y="265"/>
                      </a:lnTo>
                      <a:lnTo>
                        <a:pt x="2" y="292"/>
                      </a:lnTo>
                      <a:lnTo>
                        <a:pt x="8" y="318"/>
                      </a:lnTo>
                      <a:lnTo>
                        <a:pt x="18" y="343"/>
                      </a:lnTo>
                      <a:lnTo>
                        <a:pt x="31" y="368"/>
                      </a:lnTo>
                      <a:lnTo>
                        <a:pt x="48" y="391"/>
                      </a:lnTo>
                      <a:lnTo>
                        <a:pt x="69" y="413"/>
                      </a:lnTo>
                      <a:lnTo>
                        <a:pt x="92" y="433"/>
                      </a:lnTo>
                      <a:lnTo>
                        <a:pt x="118" y="452"/>
                      </a:lnTo>
                      <a:lnTo>
                        <a:pt x="147" y="469"/>
                      </a:lnTo>
                      <a:lnTo>
                        <a:pt x="178" y="484"/>
                      </a:lnTo>
                      <a:lnTo>
                        <a:pt x="211" y="497"/>
                      </a:lnTo>
                      <a:lnTo>
                        <a:pt x="248" y="509"/>
                      </a:lnTo>
                      <a:lnTo>
                        <a:pt x="285" y="518"/>
                      </a:lnTo>
                      <a:lnTo>
                        <a:pt x="324" y="524"/>
                      </a:lnTo>
                      <a:lnTo>
                        <a:pt x="364" y="528"/>
                      </a:lnTo>
                      <a:lnTo>
                        <a:pt x="406" y="530"/>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59" name="Freeform 119"/>
                <p:cNvSpPr>
                  <a:spLocks/>
                </p:cNvSpPr>
                <p:nvPr/>
              </p:nvSpPr>
              <p:spPr bwMode="auto">
                <a:xfrm>
                  <a:off x="1938" y="3190"/>
                  <a:ext cx="73" cy="40"/>
                </a:xfrm>
                <a:custGeom>
                  <a:avLst/>
                  <a:gdLst>
                    <a:gd name="T0" fmla="*/ 0 w 811"/>
                    <a:gd name="T1" fmla="*/ 0 h 410"/>
                    <a:gd name="T2" fmla="*/ 0 w 811"/>
                    <a:gd name="T3" fmla="*/ 0 h 410"/>
                    <a:gd name="T4" fmla="*/ 0 w 811"/>
                    <a:gd name="T5" fmla="*/ 0 h 410"/>
                    <a:gd name="T6" fmla="*/ 0 w 811"/>
                    <a:gd name="T7" fmla="*/ 0 h 410"/>
                    <a:gd name="T8" fmla="*/ 0 w 811"/>
                    <a:gd name="T9" fmla="*/ 0 h 410"/>
                    <a:gd name="T10" fmla="*/ 0 w 811"/>
                    <a:gd name="T11" fmla="*/ 0 h 410"/>
                    <a:gd name="T12" fmla="*/ 0 w 811"/>
                    <a:gd name="T13" fmla="*/ 0 h 410"/>
                    <a:gd name="T14" fmla="*/ 0 w 811"/>
                    <a:gd name="T15" fmla="*/ 0 h 410"/>
                    <a:gd name="T16" fmla="*/ 0 w 811"/>
                    <a:gd name="T17" fmla="*/ 0 h 410"/>
                    <a:gd name="T18" fmla="*/ 0 w 811"/>
                    <a:gd name="T19" fmla="*/ 0 h 410"/>
                    <a:gd name="T20" fmla="*/ 0 w 811"/>
                    <a:gd name="T21" fmla="*/ 0 h 410"/>
                    <a:gd name="T22" fmla="*/ 0 w 811"/>
                    <a:gd name="T23" fmla="*/ 0 h 410"/>
                    <a:gd name="T24" fmla="*/ 0 w 811"/>
                    <a:gd name="T25" fmla="*/ 0 h 410"/>
                    <a:gd name="T26" fmla="*/ 0 w 811"/>
                    <a:gd name="T27" fmla="*/ 0 h 410"/>
                    <a:gd name="T28" fmla="*/ 0 w 811"/>
                    <a:gd name="T29" fmla="*/ 0 h 410"/>
                    <a:gd name="T30" fmla="*/ 0 w 811"/>
                    <a:gd name="T31" fmla="*/ 0 h 410"/>
                    <a:gd name="T32" fmla="*/ 0 w 811"/>
                    <a:gd name="T33" fmla="*/ 0 h 410"/>
                    <a:gd name="T34" fmla="*/ 0 w 811"/>
                    <a:gd name="T35" fmla="*/ 0 h 410"/>
                    <a:gd name="T36" fmla="*/ 0 w 811"/>
                    <a:gd name="T37" fmla="*/ 0 h 410"/>
                    <a:gd name="T38" fmla="*/ 0 w 811"/>
                    <a:gd name="T39" fmla="*/ 0 h 410"/>
                    <a:gd name="T40" fmla="*/ 0 w 811"/>
                    <a:gd name="T41" fmla="*/ 0 h 410"/>
                    <a:gd name="T42" fmla="*/ 0 w 811"/>
                    <a:gd name="T43" fmla="*/ 0 h 410"/>
                    <a:gd name="T44" fmla="*/ 0 w 811"/>
                    <a:gd name="T45" fmla="*/ 0 h 410"/>
                    <a:gd name="T46" fmla="*/ 0 w 811"/>
                    <a:gd name="T47" fmla="*/ 0 h 410"/>
                    <a:gd name="T48" fmla="*/ 0 w 811"/>
                    <a:gd name="T49" fmla="*/ 0 h 410"/>
                    <a:gd name="T50" fmla="*/ 0 w 811"/>
                    <a:gd name="T51" fmla="*/ 0 h 410"/>
                    <a:gd name="T52" fmla="*/ 0 w 811"/>
                    <a:gd name="T53" fmla="*/ 0 h 410"/>
                    <a:gd name="T54" fmla="*/ 0 w 811"/>
                    <a:gd name="T55" fmla="*/ 0 h 410"/>
                    <a:gd name="T56" fmla="*/ 0 w 811"/>
                    <a:gd name="T57" fmla="*/ 0 h 410"/>
                    <a:gd name="T58" fmla="*/ 0 w 811"/>
                    <a:gd name="T59" fmla="*/ 0 h 410"/>
                    <a:gd name="T60" fmla="*/ 0 w 811"/>
                    <a:gd name="T61" fmla="*/ 0 h 410"/>
                    <a:gd name="T62" fmla="*/ 0 w 811"/>
                    <a:gd name="T63" fmla="*/ 0 h 410"/>
                    <a:gd name="T64" fmla="*/ 0 w 811"/>
                    <a:gd name="T65" fmla="*/ 0 h 410"/>
                    <a:gd name="T66" fmla="*/ 0 w 811"/>
                    <a:gd name="T67" fmla="*/ 0 h 410"/>
                    <a:gd name="T68" fmla="*/ 0 w 811"/>
                    <a:gd name="T69" fmla="*/ 0 h 410"/>
                    <a:gd name="T70" fmla="*/ 0 w 811"/>
                    <a:gd name="T71" fmla="*/ 0 h 410"/>
                    <a:gd name="T72" fmla="*/ 0 w 811"/>
                    <a:gd name="T73" fmla="*/ 0 h 410"/>
                    <a:gd name="T74" fmla="*/ 0 w 811"/>
                    <a:gd name="T75" fmla="*/ 0 h 410"/>
                    <a:gd name="T76" fmla="*/ 0 w 811"/>
                    <a:gd name="T77" fmla="*/ 0 h 410"/>
                    <a:gd name="T78" fmla="*/ 0 w 811"/>
                    <a:gd name="T79" fmla="*/ 0 h 410"/>
                    <a:gd name="T80" fmla="*/ 0 w 811"/>
                    <a:gd name="T81" fmla="*/ 0 h 410"/>
                    <a:gd name="T82" fmla="*/ 0 w 811"/>
                    <a:gd name="T83" fmla="*/ 0 h 410"/>
                    <a:gd name="T84" fmla="*/ 0 w 811"/>
                    <a:gd name="T85" fmla="*/ 0 h 410"/>
                    <a:gd name="T86" fmla="*/ 0 w 811"/>
                    <a:gd name="T87" fmla="*/ 0 h 410"/>
                    <a:gd name="T88" fmla="*/ 0 w 811"/>
                    <a:gd name="T89" fmla="*/ 0 h 410"/>
                    <a:gd name="T90" fmla="*/ 0 w 811"/>
                    <a:gd name="T91" fmla="*/ 0 h 410"/>
                    <a:gd name="T92" fmla="*/ 0 w 811"/>
                    <a:gd name="T93" fmla="*/ 0 h 410"/>
                    <a:gd name="T94" fmla="*/ 0 w 811"/>
                    <a:gd name="T95" fmla="*/ 0 h 4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11"/>
                    <a:gd name="T145" fmla="*/ 0 h 410"/>
                    <a:gd name="T146" fmla="*/ 811 w 811"/>
                    <a:gd name="T147" fmla="*/ 410 h 4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11" h="410">
                      <a:moveTo>
                        <a:pt x="799" y="12"/>
                      </a:moveTo>
                      <a:lnTo>
                        <a:pt x="796" y="38"/>
                      </a:lnTo>
                      <a:lnTo>
                        <a:pt x="790" y="64"/>
                      </a:lnTo>
                      <a:lnTo>
                        <a:pt x="779" y="89"/>
                      </a:lnTo>
                      <a:lnTo>
                        <a:pt x="766" y="113"/>
                      </a:lnTo>
                      <a:lnTo>
                        <a:pt x="749" y="136"/>
                      </a:lnTo>
                      <a:lnTo>
                        <a:pt x="728" y="158"/>
                      </a:lnTo>
                      <a:lnTo>
                        <a:pt x="705" y="178"/>
                      </a:lnTo>
                      <a:lnTo>
                        <a:pt x="679" y="197"/>
                      </a:lnTo>
                      <a:lnTo>
                        <a:pt x="650" y="214"/>
                      </a:lnTo>
                      <a:lnTo>
                        <a:pt x="619" y="229"/>
                      </a:lnTo>
                      <a:lnTo>
                        <a:pt x="586" y="242"/>
                      </a:lnTo>
                      <a:lnTo>
                        <a:pt x="550" y="253"/>
                      </a:lnTo>
                      <a:lnTo>
                        <a:pt x="513" y="262"/>
                      </a:lnTo>
                      <a:lnTo>
                        <a:pt x="475" y="268"/>
                      </a:lnTo>
                      <a:lnTo>
                        <a:pt x="435" y="272"/>
                      </a:lnTo>
                      <a:lnTo>
                        <a:pt x="394" y="274"/>
                      </a:lnTo>
                      <a:lnTo>
                        <a:pt x="371" y="272"/>
                      </a:lnTo>
                      <a:lnTo>
                        <a:pt x="346" y="268"/>
                      </a:lnTo>
                      <a:lnTo>
                        <a:pt x="319" y="262"/>
                      </a:lnTo>
                      <a:lnTo>
                        <a:pt x="291" y="253"/>
                      </a:lnTo>
                      <a:lnTo>
                        <a:pt x="262" y="241"/>
                      </a:lnTo>
                      <a:lnTo>
                        <a:pt x="233" y="228"/>
                      </a:lnTo>
                      <a:lnTo>
                        <a:pt x="204" y="213"/>
                      </a:lnTo>
                      <a:lnTo>
                        <a:pt x="175" y="195"/>
                      </a:lnTo>
                      <a:lnTo>
                        <a:pt x="146" y="176"/>
                      </a:lnTo>
                      <a:lnTo>
                        <a:pt x="119" y="155"/>
                      </a:lnTo>
                      <a:lnTo>
                        <a:pt x="94" y="132"/>
                      </a:lnTo>
                      <a:lnTo>
                        <a:pt x="70" y="108"/>
                      </a:lnTo>
                      <a:lnTo>
                        <a:pt x="48" y="82"/>
                      </a:lnTo>
                      <a:lnTo>
                        <a:pt x="29" y="56"/>
                      </a:lnTo>
                      <a:lnTo>
                        <a:pt x="14" y="28"/>
                      </a:lnTo>
                      <a:lnTo>
                        <a:pt x="2" y="0"/>
                      </a:lnTo>
                      <a:lnTo>
                        <a:pt x="1" y="4"/>
                      </a:lnTo>
                      <a:lnTo>
                        <a:pt x="1" y="10"/>
                      </a:lnTo>
                      <a:lnTo>
                        <a:pt x="1" y="16"/>
                      </a:lnTo>
                      <a:lnTo>
                        <a:pt x="1" y="23"/>
                      </a:lnTo>
                      <a:lnTo>
                        <a:pt x="1" y="30"/>
                      </a:lnTo>
                      <a:lnTo>
                        <a:pt x="1" y="37"/>
                      </a:lnTo>
                      <a:lnTo>
                        <a:pt x="1" y="45"/>
                      </a:lnTo>
                      <a:lnTo>
                        <a:pt x="1" y="52"/>
                      </a:lnTo>
                      <a:lnTo>
                        <a:pt x="0" y="60"/>
                      </a:lnTo>
                      <a:lnTo>
                        <a:pt x="0" y="68"/>
                      </a:lnTo>
                      <a:lnTo>
                        <a:pt x="0" y="75"/>
                      </a:lnTo>
                      <a:lnTo>
                        <a:pt x="0" y="82"/>
                      </a:lnTo>
                      <a:lnTo>
                        <a:pt x="0" y="89"/>
                      </a:lnTo>
                      <a:lnTo>
                        <a:pt x="0" y="95"/>
                      </a:lnTo>
                      <a:lnTo>
                        <a:pt x="0" y="101"/>
                      </a:lnTo>
                      <a:lnTo>
                        <a:pt x="0" y="107"/>
                      </a:lnTo>
                      <a:lnTo>
                        <a:pt x="2" y="134"/>
                      </a:lnTo>
                      <a:lnTo>
                        <a:pt x="8" y="162"/>
                      </a:lnTo>
                      <a:lnTo>
                        <a:pt x="18" y="190"/>
                      </a:lnTo>
                      <a:lnTo>
                        <a:pt x="31" y="216"/>
                      </a:lnTo>
                      <a:lnTo>
                        <a:pt x="48" y="242"/>
                      </a:lnTo>
                      <a:lnTo>
                        <a:pt x="69" y="267"/>
                      </a:lnTo>
                      <a:lnTo>
                        <a:pt x="92" y="291"/>
                      </a:lnTo>
                      <a:lnTo>
                        <a:pt x="118" y="313"/>
                      </a:lnTo>
                      <a:lnTo>
                        <a:pt x="147" y="334"/>
                      </a:lnTo>
                      <a:lnTo>
                        <a:pt x="178" y="352"/>
                      </a:lnTo>
                      <a:lnTo>
                        <a:pt x="211" y="369"/>
                      </a:lnTo>
                      <a:lnTo>
                        <a:pt x="246" y="383"/>
                      </a:lnTo>
                      <a:lnTo>
                        <a:pt x="284" y="394"/>
                      </a:lnTo>
                      <a:lnTo>
                        <a:pt x="323" y="403"/>
                      </a:lnTo>
                      <a:lnTo>
                        <a:pt x="363" y="408"/>
                      </a:lnTo>
                      <a:lnTo>
                        <a:pt x="405" y="410"/>
                      </a:lnTo>
                      <a:lnTo>
                        <a:pt x="446" y="408"/>
                      </a:lnTo>
                      <a:lnTo>
                        <a:pt x="486" y="404"/>
                      </a:lnTo>
                      <a:lnTo>
                        <a:pt x="525" y="398"/>
                      </a:lnTo>
                      <a:lnTo>
                        <a:pt x="562" y="389"/>
                      </a:lnTo>
                      <a:lnTo>
                        <a:pt x="599" y="377"/>
                      </a:lnTo>
                      <a:lnTo>
                        <a:pt x="632" y="364"/>
                      </a:lnTo>
                      <a:lnTo>
                        <a:pt x="663" y="349"/>
                      </a:lnTo>
                      <a:lnTo>
                        <a:pt x="692" y="332"/>
                      </a:lnTo>
                      <a:lnTo>
                        <a:pt x="718" y="313"/>
                      </a:lnTo>
                      <a:lnTo>
                        <a:pt x="741" y="293"/>
                      </a:lnTo>
                      <a:lnTo>
                        <a:pt x="762" y="271"/>
                      </a:lnTo>
                      <a:lnTo>
                        <a:pt x="779" y="248"/>
                      </a:lnTo>
                      <a:lnTo>
                        <a:pt x="792" y="223"/>
                      </a:lnTo>
                      <a:lnTo>
                        <a:pt x="802" y="198"/>
                      </a:lnTo>
                      <a:lnTo>
                        <a:pt x="808" y="172"/>
                      </a:lnTo>
                      <a:lnTo>
                        <a:pt x="811" y="145"/>
                      </a:lnTo>
                      <a:lnTo>
                        <a:pt x="811" y="135"/>
                      </a:lnTo>
                      <a:lnTo>
                        <a:pt x="811" y="126"/>
                      </a:lnTo>
                      <a:lnTo>
                        <a:pt x="811" y="117"/>
                      </a:lnTo>
                      <a:lnTo>
                        <a:pt x="810" y="108"/>
                      </a:lnTo>
                      <a:lnTo>
                        <a:pt x="810" y="99"/>
                      </a:lnTo>
                      <a:lnTo>
                        <a:pt x="810" y="91"/>
                      </a:lnTo>
                      <a:lnTo>
                        <a:pt x="810" y="82"/>
                      </a:lnTo>
                      <a:lnTo>
                        <a:pt x="809" y="74"/>
                      </a:lnTo>
                      <a:lnTo>
                        <a:pt x="809" y="65"/>
                      </a:lnTo>
                      <a:lnTo>
                        <a:pt x="808" y="57"/>
                      </a:lnTo>
                      <a:lnTo>
                        <a:pt x="807" y="49"/>
                      </a:lnTo>
                      <a:lnTo>
                        <a:pt x="806" y="41"/>
                      </a:lnTo>
                      <a:lnTo>
                        <a:pt x="804" y="34"/>
                      </a:lnTo>
                      <a:lnTo>
                        <a:pt x="803" y="26"/>
                      </a:lnTo>
                      <a:lnTo>
                        <a:pt x="801" y="19"/>
                      </a:lnTo>
                      <a:lnTo>
                        <a:pt x="799" y="12"/>
                      </a:lnTo>
                      <a:close/>
                    </a:path>
                  </a:pathLst>
                </a:custGeom>
                <a:solidFill>
                  <a:srgbClr val="90060D"/>
                </a:solidFill>
                <a:ln w="9525">
                  <a:noFill/>
                  <a:round/>
                  <a:headEnd/>
                  <a:tailEnd/>
                </a:ln>
              </p:spPr>
              <p:txBody>
                <a:bodyPr/>
                <a:lstStyle/>
                <a:p>
                  <a:pPr algn="ctr">
                    <a:defRPr/>
                  </a:pPr>
                  <a:endParaRPr lang="fr-FR" sz="1400">
                    <a:latin typeface="+mn-lt"/>
                    <a:cs typeface="Arial" pitchFamily="34" charset="0"/>
                  </a:endParaRPr>
                </a:p>
              </p:txBody>
            </p:sp>
            <p:sp>
              <p:nvSpPr>
                <p:cNvPr id="260" name="Freeform 120"/>
                <p:cNvSpPr>
                  <a:spLocks/>
                </p:cNvSpPr>
                <p:nvPr/>
              </p:nvSpPr>
              <p:spPr bwMode="auto">
                <a:xfrm>
                  <a:off x="2032" y="3129"/>
                  <a:ext cx="71" cy="47"/>
                </a:xfrm>
                <a:custGeom>
                  <a:avLst/>
                  <a:gdLst>
                    <a:gd name="T0" fmla="*/ 0 w 770"/>
                    <a:gd name="T1" fmla="*/ 0 h 512"/>
                    <a:gd name="T2" fmla="*/ 0 w 770"/>
                    <a:gd name="T3" fmla="*/ 0 h 512"/>
                    <a:gd name="T4" fmla="*/ 0 w 770"/>
                    <a:gd name="T5" fmla="*/ 0 h 512"/>
                    <a:gd name="T6" fmla="*/ 0 w 770"/>
                    <a:gd name="T7" fmla="*/ 0 h 512"/>
                    <a:gd name="T8" fmla="*/ 0 w 770"/>
                    <a:gd name="T9" fmla="*/ 0 h 512"/>
                    <a:gd name="T10" fmla="*/ 0 w 770"/>
                    <a:gd name="T11" fmla="*/ 0 h 512"/>
                    <a:gd name="T12" fmla="*/ 0 w 770"/>
                    <a:gd name="T13" fmla="*/ 0 h 512"/>
                    <a:gd name="T14" fmla="*/ 0 w 770"/>
                    <a:gd name="T15" fmla="*/ 0 h 512"/>
                    <a:gd name="T16" fmla="*/ 0 w 770"/>
                    <a:gd name="T17" fmla="*/ 0 h 512"/>
                    <a:gd name="T18" fmla="*/ 0 w 770"/>
                    <a:gd name="T19" fmla="*/ 0 h 512"/>
                    <a:gd name="T20" fmla="*/ 0 w 770"/>
                    <a:gd name="T21" fmla="*/ 0 h 512"/>
                    <a:gd name="T22" fmla="*/ 0 w 770"/>
                    <a:gd name="T23" fmla="*/ 0 h 512"/>
                    <a:gd name="T24" fmla="*/ 0 w 770"/>
                    <a:gd name="T25" fmla="*/ 0 h 512"/>
                    <a:gd name="T26" fmla="*/ 0 w 770"/>
                    <a:gd name="T27" fmla="*/ 0 h 512"/>
                    <a:gd name="T28" fmla="*/ 0 w 770"/>
                    <a:gd name="T29" fmla="*/ 0 h 512"/>
                    <a:gd name="T30" fmla="*/ 0 w 770"/>
                    <a:gd name="T31" fmla="*/ 0 h 512"/>
                    <a:gd name="T32" fmla="*/ 0 w 770"/>
                    <a:gd name="T33" fmla="*/ 0 h 512"/>
                    <a:gd name="T34" fmla="*/ 0 w 770"/>
                    <a:gd name="T35" fmla="*/ 0 h 512"/>
                    <a:gd name="T36" fmla="*/ 0 w 770"/>
                    <a:gd name="T37" fmla="*/ 0 h 512"/>
                    <a:gd name="T38" fmla="*/ 0 w 770"/>
                    <a:gd name="T39" fmla="*/ 0 h 512"/>
                    <a:gd name="T40" fmla="*/ 0 w 770"/>
                    <a:gd name="T41" fmla="*/ 0 h 512"/>
                    <a:gd name="T42" fmla="*/ 0 w 770"/>
                    <a:gd name="T43" fmla="*/ 0 h 512"/>
                    <a:gd name="T44" fmla="*/ 0 w 770"/>
                    <a:gd name="T45" fmla="*/ 0 h 512"/>
                    <a:gd name="T46" fmla="*/ 0 w 770"/>
                    <a:gd name="T47" fmla="*/ 0 h 512"/>
                    <a:gd name="T48" fmla="*/ 0 w 770"/>
                    <a:gd name="T49" fmla="*/ 0 h 512"/>
                    <a:gd name="T50" fmla="*/ 0 w 770"/>
                    <a:gd name="T51" fmla="*/ 0 h 512"/>
                    <a:gd name="T52" fmla="*/ 0 w 770"/>
                    <a:gd name="T53" fmla="*/ 0 h 512"/>
                    <a:gd name="T54" fmla="*/ 0 w 770"/>
                    <a:gd name="T55" fmla="*/ 0 h 512"/>
                    <a:gd name="T56" fmla="*/ 0 w 770"/>
                    <a:gd name="T57" fmla="*/ 0 h 512"/>
                    <a:gd name="T58" fmla="*/ 0 w 770"/>
                    <a:gd name="T59" fmla="*/ 0 h 512"/>
                    <a:gd name="T60" fmla="*/ 0 w 770"/>
                    <a:gd name="T61" fmla="*/ 0 h 512"/>
                    <a:gd name="T62" fmla="*/ 0 w 770"/>
                    <a:gd name="T63" fmla="*/ 0 h 5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0"/>
                    <a:gd name="T97" fmla="*/ 0 h 512"/>
                    <a:gd name="T98" fmla="*/ 770 w 770"/>
                    <a:gd name="T99" fmla="*/ 512 h 5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0" h="512">
                      <a:moveTo>
                        <a:pt x="385" y="512"/>
                      </a:moveTo>
                      <a:lnTo>
                        <a:pt x="424" y="510"/>
                      </a:lnTo>
                      <a:lnTo>
                        <a:pt x="462" y="506"/>
                      </a:lnTo>
                      <a:lnTo>
                        <a:pt x="499" y="500"/>
                      </a:lnTo>
                      <a:lnTo>
                        <a:pt x="535" y="491"/>
                      </a:lnTo>
                      <a:lnTo>
                        <a:pt x="569" y="481"/>
                      </a:lnTo>
                      <a:lnTo>
                        <a:pt x="601" y="468"/>
                      </a:lnTo>
                      <a:lnTo>
                        <a:pt x="630" y="453"/>
                      </a:lnTo>
                      <a:lnTo>
                        <a:pt x="657" y="437"/>
                      </a:lnTo>
                      <a:lnTo>
                        <a:pt x="682" y="418"/>
                      </a:lnTo>
                      <a:lnTo>
                        <a:pt x="704" y="399"/>
                      </a:lnTo>
                      <a:lnTo>
                        <a:pt x="723" y="378"/>
                      </a:lnTo>
                      <a:lnTo>
                        <a:pt x="739" y="355"/>
                      </a:lnTo>
                      <a:lnTo>
                        <a:pt x="752" y="332"/>
                      </a:lnTo>
                      <a:lnTo>
                        <a:pt x="762" y="308"/>
                      </a:lnTo>
                      <a:lnTo>
                        <a:pt x="768" y="282"/>
                      </a:lnTo>
                      <a:lnTo>
                        <a:pt x="770" y="257"/>
                      </a:lnTo>
                      <a:lnTo>
                        <a:pt x="768" y="229"/>
                      </a:lnTo>
                      <a:lnTo>
                        <a:pt x="762" y="204"/>
                      </a:lnTo>
                      <a:lnTo>
                        <a:pt x="752" y="180"/>
                      </a:lnTo>
                      <a:lnTo>
                        <a:pt x="739" y="156"/>
                      </a:lnTo>
                      <a:lnTo>
                        <a:pt x="723" y="134"/>
                      </a:lnTo>
                      <a:lnTo>
                        <a:pt x="704" y="113"/>
                      </a:lnTo>
                      <a:lnTo>
                        <a:pt x="682" y="93"/>
                      </a:lnTo>
                      <a:lnTo>
                        <a:pt x="657" y="75"/>
                      </a:lnTo>
                      <a:lnTo>
                        <a:pt x="630" y="58"/>
                      </a:lnTo>
                      <a:lnTo>
                        <a:pt x="601" y="43"/>
                      </a:lnTo>
                      <a:lnTo>
                        <a:pt x="569" y="30"/>
                      </a:lnTo>
                      <a:lnTo>
                        <a:pt x="535" y="20"/>
                      </a:lnTo>
                      <a:lnTo>
                        <a:pt x="499" y="11"/>
                      </a:lnTo>
                      <a:lnTo>
                        <a:pt x="462" y="5"/>
                      </a:lnTo>
                      <a:lnTo>
                        <a:pt x="424" y="1"/>
                      </a:lnTo>
                      <a:lnTo>
                        <a:pt x="385" y="0"/>
                      </a:lnTo>
                      <a:lnTo>
                        <a:pt x="345" y="1"/>
                      </a:lnTo>
                      <a:lnTo>
                        <a:pt x="307" y="5"/>
                      </a:lnTo>
                      <a:lnTo>
                        <a:pt x="271" y="11"/>
                      </a:lnTo>
                      <a:lnTo>
                        <a:pt x="235" y="20"/>
                      </a:lnTo>
                      <a:lnTo>
                        <a:pt x="201" y="30"/>
                      </a:lnTo>
                      <a:lnTo>
                        <a:pt x="170" y="43"/>
                      </a:lnTo>
                      <a:lnTo>
                        <a:pt x="140" y="58"/>
                      </a:lnTo>
                      <a:lnTo>
                        <a:pt x="113" y="75"/>
                      </a:lnTo>
                      <a:lnTo>
                        <a:pt x="88" y="93"/>
                      </a:lnTo>
                      <a:lnTo>
                        <a:pt x="66" y="113"/>
                      </a:lnTo>
                      <a:lnTo>
                        <a:pt x="47" y="134"/>
                      </a:lnTo>
                      <a:lnTo>
                        <a:pt x="31" y="156"/>
                      </a:lnTo>
                      <a:lnTo>
                        <a:pt x="18" y="180"/>
                      </a:lnTo>
                      <a:lnTo>
                        <a:pt x="7" y="204"/>
                      </a:lnTo>
                      <a:lnTo>
                        <a:pt x="1" y="229"/>
                      </a:lnTo>
                      <a:lnTo>
                        <a:pt x="0" y="257"/>
                      </a:lnTo>
                      <a:lnTo>
                        <a:pt x="1" y="282"/>
                      </a:lnTo>
                      <a:lnTo>
                        <a:pt x="7" y="308"/>
                      </a:lnTo>
                      <a:lnTo>
                        <a:pt x="18" y="332"/>
                      </a:lnTo>
                      <a:lnTo>
                        <a:pt x="31" y="355"/>
                      </a:lnTo>
                      <a:lnTo>
                        <a:pt x="47" y="378"/>
                      </a:lnTo>
                      <a:lnTo>
                        <a:pt x="66" y="399"/>
                      </a:lnTo>
                      <a:lnTo>
                        <a:pt x="88" y="418"/>
                      </a:lnTo>
                      <a:lnTo>
                        <a:pt x="113" y="437"/>
                      </a:lnTo>
                      <a:lnTo>
                        <a:pt x="140" y="453"/>
                      </a:lnTo>
                      <a:lnTo>
                        <a:pt x="170" y="468"/>
                      </a:lnTo>
                      <a:lnTo>
                        <a:pt x="201" y="481"/>
                      </a:lnTo>
                      <a:lnTo>
                        <a:pt x="235" y="491"/>
                      </a:lnTo>
                      <a:lnTo>
                        <a:pt x="271" y="500"/>
                      </a:lnTo>
                      <a:lnTo>
                        <a:pt x="307" y="506"/>
                      </a:lnTo>
                      <a:lnTo>
                        <a:pt x="345" y="510"/>
                      </a:lnTo>
                      <a:lnTo>
                        <a:pt x="385" y="512"/>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61" name="Freeform 121"/>
                <p:cNvSpPr>
                  <a:spLocks/>
                </p:cNvSpPr>
                <p:nvPr/>
              </p:nvSpPr>
              <p:spPr bwMode="auto">
                <a:xfrm>
                  <a:off x="2028" y="3136"/>
                  <a:ext cx="69" cy="40"/>
                </a:xfrm>
                <a:custGeom>
                  <a:avLst/>
                  <a:gdLst>
                    <a:gd name="T0" fmla="*/ 0 w 753"/>
                    <a:gd name="T1" fmla="*/ 0 h 421"/>
                    <a:gd name="T2" fmla="*/ 0 w 753"/>
                    <a:gd name="T3" fmla="*/ 0 h 421"/>
                    <a:gd name="T4" fmla="*/ 0 w 753"/>
                    <a:gd name="T5" fmla="*/ 0 h 421"/>
                    <a:gd name="T6" fmla="*/ 0 w 753"/>
                    <a:gd name="T7" fmla="*/ 0 h 421"/>
                    <a:gd name="T8" fmla="*/ 0 w 753"/>
                    <a:gd name="T9" fmla="*/ 0 h 421"/>
                    <a:gd name="T10" fmla="*/ 0 w 753"/>
                    <a:gd name="T11" fmla="*/ 0 h 421"/>
                    <a:gd name="T12" fmla="*/ 0 w 753"/>
                    <a:gd name="T13" fmla="*/ 0 h 421"/>
                    <a:gd name="T14" fmla="*/ 0 w 753"/>
                    <a:gd name="T15" fmla="*/ 0 h 421"/>
                    <a:gd name="T16" fmla="*/ 0 w 753"/>
                    <a:gd name="T17" fmla="*/ 0 h 421"/>
                    <a:gd name="T18" fmla="*/ 0 w 753"/>
                    <a:gd name="T19" fmla="*/ 0 h 421"/>
                    <a:gd name="T20" fmla="*/ 0 w 753"/>
                    <a:gd name="T21" fmla="*/ 0 h 421"/>
                    <a:gd name="T22" fmla="*/ 0 w 753"/>
                    <a:gd name="T23" fmla="*/ 0 h 421"/>
                    <a:gd name="T24" fmla="*/ 0 w 753"/>
                    <a:gd name="T25" fmla="*/ 0 h 421"/>
                    <a:gd name="T26" fmla="*/ 0 w 753"/>
                    <a:gd name="T27" fmla="*/ 0 h 421"/>
                    <a:gd name="T28" fmla="*/ 0 w 753"/>
                    <a:gd name="T29" fmla="*/ 0 h 421"/>
                    <a:gd name="T30" fmla="*/ 0 w 753"/>
                    <a:gd name="T31" fmla="*/ 0 h 421"/>
                    <a:gd name="T32" fmla="*/ 0 w 753"/>
                    <a:gd name="T33" fmla="*/ 0 h 421"/>
                    <a:gd name="T34" fmla="*/ 0 w 753"/>
                    <a:gd name="T35" fmla="*/ 0 h 421"/>
                    <a:gd name="T36" fmla="*/ 0 w 753"/>
                    <a:gd name="T37" fmla="*/ 0 h 421"/>
                    <a:gd name="T38" fmla="*/ 0 w 753"/>
                    <a:gd name="T39" fmla="*/ 0 h 421"/>
                    <a:gd name="T40" fmla="*/ 0 w 753"/>
                    <a:gd name="T41" fmla="*/ 0 h 421"/>
                    <a:gd name="T42" fmla="*/ 0 w 753"/>
                    <a:gd name="T43" fmla="*/ 0 h 421"/>
                    <a:gd name="T44" fmla="*/ 0 w 753"/>
                    <a:gd name="T45" fmla="*/ 0 h 421"/>
                    <a:gd name="T46" fmla="*/ 0 w 753"/>
                    <a:gd name="T47" fmla="*/ 0 h 421"/>
                    <a:gd name="T48" fmla="*/ 0 w 753"/>
                    <a:gd name="T49" fmla="*/ 0 h 421"/>
                    <a:gd name="T50" fmla="*/ 0 w 753"/>
                    <a:gd name="T51" fmla="*/ 0 h 421"/>
                    <a:gd name="T52" fmla="*/ 0 w 753"/>
                    <a:gd name="T53" fmla="*/ 0 h 421"/>
                    <a:gd name="T54" fmla="*/ 0 w 753"/>
                    <a:gd name="T55" fmla="*/ 0 h 421"/>
                    <a:gd name="T56" fmla="*/ 0 w 753"/>
                    <a:gd name="T57" fmla="*/ 0 h 421"/>
                    <a:gd name="T58" fmla="*/ 0 w 753"/>
                    <a:gd name="T59" fmla="*/ 0 h 421"/>
                    <a:gd name="T60" fmla="*/ 0 w 753"/>
                    <a:gd name="T61" fmla="*/ 0 h 421"/>
                    <a:gd name="T62" fmla="*/ 0 w 753"/>
                    <a:gd name="T63" fmla="*/ 0 h 421"/>
                    <a:gd name="T64" fmla="*/ 0 w 753"/>
                    <a:gd name="T65" fmla="*/ 0 h 421"/>
                    <a:gd name="T66" fmla="*/ 0 w 753"/>
                    <a:gd name="T67" fmla="*/ 0 h 421"/>
                    <a:gd name="T68" fmla="*/ 0 w 753"/>
                    <a:gd name="T69" fmla="*/ 0 h 421"/>
                    <a:gd name="T70" fmla="*/ 0 w 753"/>
                    <a:gd name="T71" fmla="*/ 0 h 421"/>
                    <a:gd name="T72" fmla="*/ 0 w 753"/>
                    <a:gd name="T73" fmla="*/ 0 h 421"/>
                    <a:gd name="T74" fmla="*/ 0 w 753"/>
                    <a:gd name="T75" fmla="*/ 0 h 421"/>
                    <a:gd name="T76" fmla="*/ 0 w 753"/>
                    <a:gd name="T77" fmla="*/ 0 h 421"/>
                    <a:gd name="T78" fmla="*/ 0 w 753"/>
                    <a:gd name="T79" fmla="*/ 0 h 421"/>
                    <a:gd name="T80" fmla="*/ 0 w 753"/>
                    <a:gd name="T81" fmla="*/ 0 h 421"/>
                    <a:gd name="T82" fmla="*/ 0 w 753"/>
                    <a:gd name="T83" fmla="*/ 0 h 421"/>
                    <a:gd name="T84" fmla="*/ 0 w 753"/>
                    <a:gd name="T85" fmla="*/ 0 h 421"/>
                    <a:gd name="T86" fmla="*/ 0 w 753"/>
                    <a:gd name="T87" fmla="*/ 0 h 421"/>
                    <a:gd name="T88" fmla="*/ 0 w 753"/>
                    <a:gd name="T89" fmla="*/ 0 h 421"/>
                    <a:gd name="T90" fmla="*/ 0 w 753"/>
                    <a:gd name="T91" fmla="*/ 0 h 421"/>
                    <a:gd name="T92" fmla="*/ 0 w 753"/>
                    <a:gd name="T93" fmla="*/ 0 h 421"/>
                    <a:gd name="T94" fmla="*/ 0 w 753"/>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3"/>
                    <a:gd name="T145" fmla="*/ 0 h 421"/>
                    <a:gd name="T146" fmla="*/ 753 w 753"/>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3" h="421">
                      <a:moveTo>
                        <a:pt x="742" y="37"/>
                      </a:moveTo>
                      <a:lnTo>
                        <a:pt x="739" y="62"/>
                      </a:lnTo>
                      <a:lnTo>
                        <a:pt x="733" y="87"/>
                      </a:lnTo>
                      <a:lnTo>
                        <a:pt x="723" y="111"/>
                      </a:lnTo>
                      <a:lnTo>
                        <a:pt x="710" y="135"/>
                      </a:lnTo>
                      <a:lnTo>
                        <a:pt x="694" y="158"/>
                      </a:lnTo>
                      <a:lnTo>
                        <a:pt x="674" y="179"/>
                      </a:lnTo>
                      <a:lnTo>
                        <a:pt x="652" y="198"/>
                      </a:lnTo>
                      <a:lnTo>
                        <a:pt x="628" y="216"/>
                      </a:lnTo>
                      <a:lnTo>
                        <a:pt x="599" y="232"/>
                      </a:lnTo>
                      <a:lnTo>
                        <a:pt x="570" y="247"/>
                      </a:lnTo>
                      <a:lnTo>
                        <a:pt x="538" y="260"/>
                      </a:lnTo>
                      <a:lnTo>
                        <a:pt x="505" y="271"/>
                      </a:lnTo>
                      <a:lnTo>
                        <a:pt x="470" y="279"/>
                      </a:lnTo>
                      <a:lnTo>
                        <a:pt x="433" y="285"/>
                      </a:lnTo>
                      <a:lnTo>
                        <a:pt x="395" y="289"/>
                      </a:lnTo>
                      <a:lnTo>
                        <a:pt x="357" y="291"/>
                      </a:lnTo>
                      <a:lnTo>
                        <a:pt x="322" y="288"/>
                      </a:lnTo>
                      <a:lnTo>
                        <a:pt x="290" y="283"/>
                      </a:lnTo>
                      <a:lnTo>
                        <a:pt x="259" y="273"/>
                      </a:lnTo>
                      <a:lnTo>
                        <a:pt x="229" y="261"/>
                      </a:lnTo>
                      <a:lnTo>
                        <a:pt x="201" y="246"/>
                      </a:lnTo>
                      <a:lnTo>
                        <a:pt x="175" y="229"/>
                      </a:lnTo>
                      <a:lnTo>
                        <a:pt x="150" y="209"/>
                      </a:lnTo>
                      <a:lnTo>
                        <a:pt x="126" y="188"/>
                      </a:lnTo>
                      <a:lnTo>
                        <a:pt x="105" y="165"/>
                      </a:lnTo>
                      <a:lnTo>
                        <a:pt x="84" y="141"/>
                      </a:lnTo>
                      <a:lnTo>
                        <a:pt x="66" y="117"/>
                      </a:lnTo>
                      <a:lnTo>
                        <a:pt x="49" y="92"/>
                      </a:lnTo>
                      <a:lnTo>
                        <a:pt x="35" y="68"/>
                      </a:lnTo>
                      <a:lnTo>
                        <a:pt x="22" y="44"/>
                      </a:lnTo>
                      <a:lnTo>
                        <a:pt x="12" y="21"/>
                      </a:lnTo>
                      <a:lnTo>
                        <a:pt x="4" y="0"/>
                      </a:lnTo>
                      <a:lnTo>
                        <a:pt x="3" y="4"/>
                      </a:lnTo>
                      <a:lnTo>
                        <a:pt x="3" y="10"/>
                      </a:lnTo>
                      <a:lnTo>
                        <a:pt x="3" y="16"/>
                      </a:lnTo>
                      <a:lnTo>
                        <a:pt x="3" y="22"/>
                      </a:lnTo>
                      <a:lnTo>
                        <a:pt x="3" y="29"/>
                      </a:lnTo>
                      <a:lnTo>
                        <a:pt x="2" y="36"/>
                      </a:lnTo>
                      <a:lnTo>
                        <a:pt x="2" y="43"/>
                      </a:lnTo>
                      <a:lnTo>
                        <a:pt x="2" y="51"/>
                      </a:lnTo>
                      <a:lnTo>
                        <a:pt x="1" y="58"/>
                      </a:lnTo>
                      <a:lnTo>
                        <a:pt x="1" y="66"/>
                      </a:lnTo>
                      <a:lnTo>
                        <a:pt x="0" y="73"/>
                      </a:lnTo>
                      <a:lnTo>
                        <a:pt x="0" y="80"/>
                      </a:lnTo>
                      <a:lnTo>
                        <a:pt x="0" y="87"/>
                      </a:lnTo>
                      <a:lnTo>
                        <a:pt x="0" y="93"/>
                      </a:lnTo>
                      <a:lnTo>
                        <a:pt x="0" y="99"/>
                      </a:lnTo>
                      <a:lnTo>
                        <a:pt x="0" y="105"/>
                      </a:lnTo>
                      <a:lnTo>
                        <a:pt x="1" y="131"/>
                      </a:lnTo>
                      <a:lnTo>
                        <a:pt x="7" y="160"/>
                      </a:lnTo>
                      <a:lnTo>
                        <a:pt x="15" y="187"/>
                      </a:lnTo>
                      <a:lnTo>
                        <a:pt x="27" y="214"/>
                      </a:lnTo>
                      <a:lnTo>
                        <a:pt x="42" y="241"/>
                      </a:lnTo>
                      <a:lnTo>
                        <a:pt x="59" y="267"/>
                      </a:lnTo>
                      <a:lnTo>
                        <a:pt x="80" y="292"/>
                      </a:lnTo>
                      <a:lnTo>
                        <a:pt x="104" y="316"/>
                      </a:lnTo>
                      <a:lnTo>
                        <a:pt x="130" y="338"/>
                      </a:lnTo>
                      <a:lnTo>
                        <a:pt x="158" y="358"/>
                      </a:lnTo>
                      <a:lnTo>
                        <a:pt x="188" y="376"/>
                      </a:lnTo>
                      <a:lnTo>
                        <a:pt x="220" y="391"/>
                      </a:lnTo>
                      <a:lnTo>
                        <a:pt x="254" y="404"/>
                      </a:lnTo>
                      <a:lnTo>
                        <a:pt x="290" y="413"/>
                      </a:lnTo>
                      <a:lnTo>
                        <a:pt x="327" y="419"/>
                      </a:lnTo>
                      <a:lnTo>
                        <a:pt x="368" y="421"/>
                      </a:lnTo>
                      <a:lnTo>
                        <a:pt x="407" y="419"/>
                      </a:lnTo>
                      <a:lnTo>
                        <a:pt x="445" y="415"/>
                      </a:lnTo>
                      <a:lnTo>
                        <a:pt x="481" y="409"/>
                      </a:lnTo>
                      <a:lnTo>
                        <a:pt x="517" y="400"/>
                      </a:lnTo>
                      <a:lnTo>
                        <a:pt x="550" y="390"/>
                      </a:lnTo>
                      <a:lnTo>
                        <a:pt x="582" y="377"/>
                      </a:lnTo>
                      <a:lnTo>
                        <a:pt x="612" y="362"/>
                      </a:lnTo>
                      <a:lnTo>
                        <a:pt x="640" y="346"/>
                      </a:lnTo>
                      <a:lnTo>
                        <a:pt x="664" y="327"/>
                      </a:lnTo>
                      <a:lnTo>
                        <a:pt x="687" y="308"/>
                      </a:lnTo>
                      <a:lnTo>
                        <a:pt x="706" y="287"/>
                      </a:lnTo>
                      <a:lnTo>
                        <a:pt x="722" y="264"/>
                      </a:lnTo>
                      <a:lnTo>
                        <a:pt x="735" y="241"/>
                      </a:lnTo>
                      <a:lnTo>
                        <a:pt x="745" y="217"/>
                      </a:lnTo>
                      <a:lnTo>
                        <a:pt x="751" y="191"/>
                      </a:lnTo>
                      <a:lnTo>
                        <a:pt x="753" y="166"/>
                      </a:lnTo>
                      <a:lnTo>
                        <a:pt x="753" y="157"/>
                      </a:lnTo>
                      <a:lnTo>
                        <a:pt x="753" y="148"/>
                      </a:lnTo>
                      <a:lnTo>
                        <a:pt x="753" y="138"/>
                      </a:lnTo>
                      <a:lnTo>
                        <a:pt x="752" y="130"/>
                      </a:lnTo>
                      <a:lnTo>
                        <a:pt x="752" y="121"/>
                      </a:lnTo>
                      <a:lnTo>
                        <a:pt x="752" y="113"/>
                      </a:lnTo>
                      <a:lnTo>
                        <a:pt x="752" y="105"/>
                      </a:lnTo>
                      <a:lnTo>
                        <a:pt x="752" y="97"/>
                      </a:lnTo>
                      <a:lnTo>
                        <a:pt x="751" y="89"/>
                      </a:lnTo>
                      <a:lnTo>
                        <a:pt x="750" y="81"/>
                      </a:lnTo>
                      <a:lnTo>
                        <a:pt x="749" y="73"/>
                      </a:lnTo>
                      <a:lnTo>
                        <a:pt x="748" y="66"/>
                      </a:lnTo>
                      <a:lnTo>
                        <a:pt x="747" y="58"/>
                      </a:lnTo>
                      <a:lnTo>
                        <a:pt x="745" y="51"/>
                      </a:lnTo>
                      <a:lnTo>
                        <a:pt x="744" y="44"/>
                      </a:lnTo>
                      <a:lnTo>
                        <a:pt x="742" y="37"/>
                      </a:lnTo>
                      <a:close/>
                    </a:path>
                  </a:pathLst>
                </a:custGeom>
                <a:solidFill>
                  <a:srgbClr val="152E6A"/>
                </a:solidFill>
                <a:ln w="9525">
                  <a:noFill/>
                  <a:round/>
                  <a:headEnd/>
                  <a:tailEnd/>
                </a:ln>
              </p:spPr>
              <p:txBody>
                <a:bodyPr/>
                <a:lstStyle/>
                <a:p>
                  <a:pPr algn="ctr">
                    <a:defRPr/>
                  </a:pPr>
                  <a:endParaRPr lang="fr-FR" sz="1400">
                    <a:latin typeface="+mn-lt"/>
                    <a:cs typeface="Arial" pitchFamily="34" charset="0"/>
                  </a:endParaRPr>
                </a:p>
              </p:txBody>
            </p:sp>
            <p:sp>
              <p:nvSpPr>
                <p:cNvPr id="262" name="Freeform 122"/>
                <p:cNvSpPr>
                  <a:spLocks/>
                </p:cNvSpPr>
                <p:nvPr/>
              </p:nvSpPr>
              <p:spPr bwMode="auto">
                <a:xfrm>
                  <a:off x="1938" y="3174"/>
                  <a:ext cx="66" cy="42"/>
                </a:xfrm>
                <a:custGeom>
                  <a:avLst/>
                  <a:gdLst>
                    <a:gd name="T0" fmla="*/ 0 w 735"/>
                    <a:gd name="T1" fmla="*/ 0 h 470"/>
                    <a:gd name="T2" fmla="*/ 0 w 735"/>
                    <a:gd name="T3" fmla="*/ 0 h 470"/>
                    <a:gd name="T4" fmla="*/ 0 w 735"/>
                    <a:gd name="T5" fmla="*/ 0 h 470"/>
                    <a:gd name="T6" fmla="*/ 0 w 735"/>
                    <a:gd name="T7" fmla="*/ 0 h 470"/>
                    <a:gd name="T8" fmla="*/ 0 w 735"/>
                    <a:gd name="T9" fmla="*/ 0 h 470"/>
                    <a:gd name="T10" fmla="*/ 0 w 735"/>
                    <a:gd name="T11" fmla="*/ 0 h 470"/>
                    <a:gd name="T12" fmla="*/ 0 w 735"/>
                    <a:gd name="T13" fmla="*/ 0 h 470"/>
                    <a:gd name="T14" fmla="*/ 0 w 735"/>
                    <a:gd name="T15" fmla="*/ 0 h 470"/>
                    <a:gd name="T16" fmla="*/ 0 w 735"/>
                    <a:gd name="T17" fmla="*/ 0 h 470"/>
                    <a:gd name="T18" fmla="*/ 0 w 735"/>
                    <a:gd name="T19" fmla="*/ 0 h 470"/>
                    <a:gd name="T20" fmla="*/ 0 w 735"/>
                    <a:gd name="T21" fmla="*/ 0 h 470"/>
                    <a:gd name="T22" fmla="*/ 0 w 735"/>
                    <a:gd name="T23" fmla="*/ 0 h 470"/>
                    <a:gd name="T24" fmla="*/ 0 w 735"/>
                    <a:gd name="T25" fmla="*/ 0 h 470"/>
                    <a:gd name="T26" fmla="*/ 0 w 735"/>
                    <a:gd name="T27" fmla="*/ 0 h 470"/>
                    <a:gd name="T28" fmla="*/ 0 w 735"/>
                    <a:gd name="T29" fmla="*/ 0 h 470"/>
                    <a:gd name="T30" fmla="*/ 0 w 735"/>
                    <a:gd name="T31" fmla="*/ 0 h 470"/>
                    <a:gd name="T32" fmla="*/ 0 w 735"/>
                    <a:gd name="T33" fmla="*/ 0 h 470"/>
                    <a:gd name="T34" fmla="*/ 0 w 735"/>
                    <a:gd name="T35" fmla="*/ 0 h 470"/>
                    <a:gd name="T36" fmla="*/ 0 w 735"/>
                    <a:gd name="T37" fmla="*/ 0 h 470"/>
                    <a:gd name="T38" fmla="*/ 0 w 735"/>
                    <a:gd name="T39" fmla="*/ 0 h 470"/>
                    <a:gd name="T40" fmla="*/ 0 w 735"/>
                    <a:gd name="T41" fmla="*/ 0 h 470"/>
                    <a:gd name="T42" fmla="*/ 0 w 735"/>
                    <a:gd name="T43" fmla="*/ 0 h 470"/>
                    <a:gd name="T44" fmla="*/ 0 w 735"/>
                    <a:gd name="T45" fmla="*/ 0 h 470"/>
                    <a:gd name="T46" fmla="*/ 0 w 735"/>
                    <a:gd name="T47" fmla="*/ 0 h 470"/>
                    <a:gd name="T48" fmla="*/ 0 w 735"/>
                    <a:gd name="T49" fmla="*/ 0 h 470"/>
                    <a:gd name="T50" fmla="*/ 0 w 735"/>
                    <a:gd name="T51" fmla="*/ 0 h 470"/>
                    <a:gd name="T52" fmla="*/ 0 w 735"/>
                    <a:gd name="T53" fmla="*/ 0 h 470"/>
                    <a:gd name="T54" fmla="*/ 0 w 735"/>
                    <a:gd name="T55" fmla="*/ 0 h 470"/>
                    <a:gd name="T56" fmla="*/ 0 w 735"/>
                    <a:gd name="T57" fmla="*/ 0 h 470"/>
                    <a:gd name="T58" fmla="*/ 0 w 735"/>
                    <a:gd name="T59" fmla="*/ 0 h 470"/>
                    <a:gd name="T60" fmla="*/ 0 w 735"/>
                    <a:gd name="T61" fmla="*/ 0 h 470"/>
                    <a:gd name="T62" fmla="*/ 0 w 735"/>
                    <a:gd name="T63" fmla="*/ 0 h 470"/>
                    <a:gd name="T64" fmla="*/ 0 w 735"/>
                    <a:gd name="T65" fmla="*/ 0 h 470"/>
                    <a:gd name="T66" fmla="*/ 0 w 735"/>
                    <a:gd name="T67" fmla="*/ 0 h 470"/>
                    <a:gd name="T68" fmla="*/ 0 w 735"/>
                    <a:gd name="T69" fmla="*/ 0 h 470"/>
                    <a:gd name="T70" fmla="*/ 0 w 735"/>
                    <a:gd name="T71" fmla="*/ 0 h 470"/>
                    <a:gd name="T72" fmla="*/ 0 w 735"/>
                    <a:gd name="T73" fmla="*/ 0 h 470"/>
                    <a:gd name="T74" fmla="*/ 0 w 735"/>
                    <a:gd name="T75" fmla="*/ 0 h 470"/>
                    <a:gd name="T76" fmla="*/ 0 w 735"/>
                    <a:gd name="T77" fmla="*/ 0 h 470"/>
                    <a:gd name="T78" fmla="*/ 0 w 735"/>
                    <a:gd name="T79" fmla="*/ 0 h 470"/>
                    <a:gd name="T80" fmla="*/ 0 w 735"/>
                    <a:gd name="T81" fmla="*/ 0 h 470"/>
                    <a:gd name="T82" fmla="*/ 0 w 735"/>
                    <a:gd name="T83" fmla="*/ 0 h 470"/>
                    <a:gd name="T84" fmla="*/ 0 w 735"/>
                    <a:gd name="T85" fmla="*/ 0 h 470"/>
                    <a:gd name="T86" fmla="*/ 0 w 735"/>
                    <a:gd name="T87" fmla="*/ 0 h 470"/>
                    <a:gd name="T88" fmla="*/ 0 w 735"/>
                    <a:gd name="T89" fmla="*/ 0 h 470"/>
                    <a:gd name="T90" fmla="*/ 0 w 735"/>
                    <a:gd name="T91" fmla="*/ 0 h 470"/>
                    <a:gd name="T92" fmla="*/ 0 w 735"/>
                    <a:gd name="T93" fmla="*/ 0 h 470"/>
                    <a:gd name="T94" fmla="*/ 0 w 735"/>
                    <a:gd name="T95" fmla="*/ 0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35"/>
                    <a:gd name="T145" fmla="*/ 0 h 470"/>
                    <a:gd name="T146" fmla="*/ 735 w 735"/>
                    <a:gd name="T147" fmla="*/ 470 h 4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35" h="470">
                      <a:moveTo>
                        <a:pt x="51" y="152"/>
                      </a:moveTo>
                      <a:lnTo>
                        <a:pt x="51" y="141"/>
                      </a:lnTo>
                      <a:lnTo>
                        <a:pt x="52" y="131"/>
                      </a:lnTo>
                      <a:lnTo>
                        <a:pt x="53" y="121"/>
                      </a:lnTo>
                      <a:lnTo>
                        <a:pt x="55" y="110"/>
                      </a:lnTo>
                      <a:lnTo>
                        <a:pt x="57" y="101"/>
                      </a:lnTo>
                      <a:lnTo>
                        <a:pt x="60" y="91"/>
                      </a:lnTo>
                      <a:lnTo>
                        <a:pt x="64" y="81"/>
                      </a:lnTo>
                      <a:lnTo>
                        <a:pt x="67" y="72"/>
                      </a:lnTo>
                      <a:lnTo>
                        <a:pt x="71" y="62"/>
                      </a:lnTo>
                      <a:lnTo>
                        <a:pt x="76" y="53"/>
                      </a:lnTo>
                      <a:lnTo>
                        <a:pt x="81" y="44"/>
                      </a:lnTo>
                      <a:lnTo>
                        <a:pt x="87" y="35"/>
                      </a:lnTo>
                      <a:lnTo>
                        <a:pt x="92" y="25"/>
                      </a:lnTo>
                      <a:lnTo>
                        <a:pt x="99" y="16"/>
                      </a:lnTo>
                      <a:lnTo>
                        <a:pt x="105" y="8"/>
                      </a:lnTo>
                      <a:lnTo>
                        <a:pt x="113" y="0"/>
                      </a:lnTo>
                      <a:lnTo>
                        <a:pt x="100" y="9"/>
                      </a:lnTo>
                      <a:lnTo>
                        <a:pt x="88" y="19"/>
                      </a:lnTo>
                      <a:lnTo>
                        <a:pt x="76" y="30"/>
                      </a:lnTo>
                      <a:lnTo>
                        <a:pt x="65" y="41"/>
                      </a:lnTo>
                      <a:lnTo>
                        <a:pt x="55" y="53"/>
                      </a:lnTo>
                      <a:lnTo>
                        <a:pt x="45" y="64"/>
                      </a:lnTo>
                      <a:lnTo>
                        <a:pt x="37" y="76"/>
                      </a:lnTo>
                      <a:lnTo>
                        <a:pt x="29" y="88"/>
                      </a:lnTo>
                      <a:lnTo>
                        <a:pt x="22" y="101"/>
                      </a:lnTo>
                      <a:lnTo>
                        <a:pt x="16" y="114"/>
                      </a:lnTo>
                      <a:lnTo>
                        <a:pt x="11" y="127"/>
                      </a:lnTo>
                      <a:lnTo>
                        <a:pt x="7" y="140"/>
                      </a:lnTo>
                      <a:lnTo>
                        <a:pt x="4" y="154"/>
                      </a:lnTo>
                      <a:lnTo>
                        <a:pt x="1" y="168"/>
                      </a:lnTo>
                      <a:lnTo>
                        <a:pt x="0" y="182"/>
                      </a:lnTo>
                      <a:lnTo>
                        <a:pt x="0" y="197"/>
                      </a:lnTo>
                      <a:lnTo>
                        <a:pt x="2" y="224"/>
                      </a:lnTo>
                      <a:lnTo>
                        <a:pt x="8" y="251"/>
                      </a:lnTo>
                      <a:lnTo>
                        <a:pt x="17" y="277"/>
                      </a:lnTo>
                      <a:lnTo>
                        <a:pt x="31" y="302"/>
                      </a:lnTo>
                      <a:lnTo>
                        <a:pt x="47" y="326"/>
                      </a:lnTo>
                      <a:lnTo>
                        <a:pt x="68" y="349"/>
                      </a:lnTo>
                      <a:lnTo>
                        <a:pt x="91" y="370"/>
                      </a:lnTo>
                      <a:lnTo>
                        <a:pt x="117" y="390"/>
                      </a:lnTo>
                      <a:lnTo>
                        <a:pt x="145" y="407"/>
                      </a:lnTo>
                      <a:lnTo>
                        <a:pt x="176" y="423"/>
                      </a:lnTo>
                      <a:lnTo>
                        <a:pt x="208" y="437"/>
                      </a:lnTo>
                      <a:lnTo>
                        <a:pt x="243" y="448"/>
                      </a:lnTo>
                      <a:lnTo>
                        <a:pt x="280" y="457"/>
                      </a:lnTo>
                      <a:lnTo>
                        <a:pt x="319" y="464"/>
                      </a:lnTo>
                      <a:lnTo>
                        <a:pt x="358" y="468"/>
                      </a:lnTo>
                      <a:lnTo>
                        <a:pt x="399" y="470"/>
                      </a:lnTo>
                      <a:lnTo>
                        <a:pt x="425" y="469"/>
                      </a:lnTo>
                      <a:lnTo>
                        <a:pt x="451" y="467"/>
                      </a:lnTo>
                      <a:lnTo>
                        <a:pt x="476" y="464"/>
                      </a:lnTo>
                      <a:lnTo>
                        <a:pt x="501" y="460"/>
                      </a:lnTo>
                      <a:lnTo>
                        <a:pt x="525" y="456"/>
                      </a:lnTo>
                      <a:lnTo>
                        <a:pt x="548" y="450"/>
                      </a:lnTo>
                      <a:lnTo>
                        <a:pt x="572" y="443"/>
                      </a:lnTo>
                      <a:lnTo>
                        <a:pt x="594" y="435"/>
                      </a:lnTo>
                      <a:lnTo>
                        <a:pt x="615" y="426"/>
                      </a:lnTo>
                      <a:lnTo>
                        <a:pt x="635" y="417"/>
                      </a:lnTo>
                      <a:lnTo>
                        <a:pt x="654" y="406"/>
                      </a:lnTo>
                      <a:lnTo>
                        <a:pt x="673" y="395"/>
                      </a:lnTo>
                      <a:lnTo>
                        <a:pt x="690" y="383"/>
                      </a:lnTo>
                      <a:lnTo>
                        <a:pt x="706" y="370"/>
                      </a:lnTo>
                      <a:lnTo>
                        <a:pt x="721" y="357"/>
                      </a:lnTo>
                      <a:lnTo>
                        <a:pt x="735" y="343"/>
                      </a:lnTo>
                      <a:lnTo>
                        <a:pt x="721" y="352"/>
                      </a:lnTo>
                      <a:lnTo>
                        <a:pt x="706" y="361"/>
                      </a:lnTo>
                      <a:lnTo>
                        <a:pt x="691" y="369"/>
                      </a:lnTo>
                      <a:lnTo>
                        <a:pt x="676" y="377"/>
                      </a:lnTo>
                      <a:lnTo>
                        <a:pt x="659" y="384"/>
                      </a:lnTo>
                      <a:lnTo>
                        <a:pt x="643" y="391"/>
                      </a:lnTo>
                      <a:lnTo>
                        <a:pt x="625" y="397"/>
                      </a:lnTo>
                      <a:lnTo>
                        <a:pt x="608" y="403"/>
                      </a:lnTo>
                      <a:lnTo>
                        <a:pt x="589" y="408"/>
                      </a:lnTo>
                      <a:lnTo>
                        <a:pt x="571" y="413"/>
                      </a:lnTo>
                      <a:lnTo>
                        <a:pt x="550" y="417"/>
                      </a:lnTo>
                      <a:lnTo>
                        <a:pt x="531" y="420"/>
                      </a:lnTo>
                      <a:lnTo>
                        <a:pt x="511" y="422"/>
                      </a:lnTo>
                      <a:lnTo>
                        <a:pt x="491" y="424"/>
                      </a:lnTo>
                      <a:lnTo>
                        <a:pt x="470" y="425"/>
                      </a:lnTo>
                      <a:lnTo>
                        <a:pt x="450" y="426"/>
                      </a:lnTo>
                      <a:lnTo>
                        <a:pt x="409" y="424"/>
                      </a:lnTo>
                      <a:lnTo>
                        <a:pt x="370" y="420"/>
                      </a:lnTo>
                      <a:lnTo>
                        <a:pt x="332" y="413"/>
                      </a:lnTo>
                      <a:lnTo>
                        <a:pt x="294" y="404"/>
                      </a:lnTo>
                      <a:lnTo>
                        <a:pt x="259" y="392"/>
                      </a:lnTo>
                      <a:lnTo>
                        <a:pt x="227" y="379"/>
                      </a:lnTo>
                      <a:lnTo>
                        <a:pt x="196" y="363"/>
                      </a:lnTo>
                      <a:lnTo>
                        <a:pt x="168" y="345"/>
                      </a:lnTo>
                      <a:lnTo>
                        <a:pt x="142" y="325"/>
                      </a:lnTo>
                      <a:lnTo>
                        <a:pt x="119" y="304"/>
                      </a:lnTo>
                      <a:lnTo>
                        <a:pt x="99" y="281"/>
                      </a:lnTo>
                      <a:lnTo>
                        <a:pt x="83" y="257"/>
                      </a:lnTo>
                      <a:lnTo>
                        <a:pt x="69" y="232"/>
                      </a:lnTo>
                      <a:lnTo>
                        <a:pt x="59" y="206"/>
                      </a:lnTo>
                      <a:lnTo>
                        <a:pt x="53" y="179"/>
                      </a:lnTo>
                      <a:lnTo>
                        <a:pt x="51" y="152"/>
                      </a:lnTo>
                      <a:close/>
                    </a:path>
                  </a:pathLst>
                </a:custGeom>
                <a:solidFill>
                  <a:srgbClr val="FB342E"/>
                </a:solidFill>
                <a:ln w="9525">
                  <a:noFill/>
                  <a:round/>
                  <a:headEnd/>
                  <a:tailEnd/>
                </a:ln>
              </p:spPr>
              <p:txBody>
                <a:bodyPr/>
                <a:lstStyle/>
                <a:p>
                  <a:pPr algn="ctr">
                    <a:defRPr/>
                  </a:pPr>
                  <a:endParaRPr lang="fr-FR" sz="1400">
                    <a:latin typeface="+mn-lt"/>
                    <a:cs typeface="Arial" pitchFamily="34" charset="0"/>
                  </a:endParaRPr>
                </a:p>
              </p:txBody>
            </p:sp>
            <p:sp>
              <p:nvSpPr>
                <p:cNvPr id="263" name="Freeform 123"/>
                <p:cNvSpPr>
                  <a:spLocks/>
                </p:cNvSpPr>
                <p:nvPr/>
              </p:nvSpPr>
              <p:spPr bwMode="auto">
                <a:xfrm>
                  <a:off x="1942" y="3169"/>
                  <a:ext cx="69" cy="42"/>
                </a:xfrm>
                <a:custGeom>
                  <a:avLst/>
                  <a:gdLst>
                    <a:gd name="T0" fmla="*/ 0 w 746"/>
                    <a:gd name="T1" fmla="*/ 0 h 502"/>
                    <a:gd name="T2" fmla="*/ 0 w 746"/>
                    <a:gd name="T3" fmla="*/ 0 h 502"/>
                    <a:gd name="T4" fmla="*/ 0 w 746"/>
                    <a:gd name="T5" fmla="*/ 0 h 502"/>
                    <a:gd name="T6" fmla="*/ 0 w 746"/>
                    <a:gd name="T7" fmla="*/ 0 h 502"/>
                    <a:gd name="T8" fmla="*/ 0 w 746"/>
                    <a:gd name="T9" fmla="*/ 0 h 502"/>
                    <a:gd name="T10" fmla="*/ 0 w 746"/>
                    <a:gd name="T11" fmla="*/ 0 h 502"/>
                    <a:gd name="T12" fmla="*/ 0 w 746"/>
                    <a:gd name="T13" fmla="*/ 0 h 502"/>
                    <a:gd name="T14" fmla="*/ 0 w 746"/>
                    <a:gd name="T15" fmla="*/ 0 h 502"/>
                    <a:gd name="T16" fmla="*/ 0 w 746"/>
                    <a:gd name="T17" fmla="*/ 0 h 502"/>
                    <a:gd name="T18" fmla="*/ 0 w 746"/>
                    <a:gd name="T19" fmla="*/ 0 h 502"/>
                    <a:gd name="T20" fmla="*/ 0 w 746"/>
                    <a:gd name="T21" fmla="*/ 0 h 502"/>
                    <a:gd name="T22" fmla="*/ 0 w 746"/>
                    <a:gd name="T23" fmla="*/ 0 h 502"/>
                    <a:gd name="T24" fmla="*/ 0 w 746"/>
                    <a:gd name="T25" fmla="*/ 0 h 502"/>
                    <a:gd name="T26" fmla="*/ 0 w 746"/>
                    <a:gd name="T27" fmla="*/ 0 h 502"/>
                    <a:gd name="T28" fmla="*/ 0 w 746"/>
                    <a:gd name="T29" fmla="*/ 0 h 502"/>
                    <a:gd name="T30" fmla="*/ 0 w 746"/>
                    <a:gd name="T31" fmla="*/ 0 h 502"/>
                    <a:gd name="T32" fmla="*/ 0 w 746"/>
                    <a:gd name="T33" fmla="*/ 0 h 502"/>
                    <a:gd name="T34" fmla="*/ 0 w 746"/>
                    <a:gd name="T35" fmla="*/ 0 h 502"/>
                    <a:gd name="T36" fmla="*/ 0 w 746"/>
                    <a:gd name="T37" fmla="*/ 0 h 502"/>
                    <a:gd name="T38" fmla="*/ 0 w 746"/>
                    <a:gd name="T39" fmla="*/ 0 h 502"/>
                    <a:gd name="T40" fmla="*/ 0 w 746"/>
                    <a:gd name="T41" fmla="*/ 0 h 502"/>
                    <a:gd name="T42" fmla="*/ 0 w 746"/>
                    <a:gd name="T43" fmla="*/ 0 h 502"/>
                    <a:gd name="T44" fmla="*/ 0 w 746"/>
                    <a:gd name="T45" fmla="*/ 0 h 502"/>
                    <a:gd name="T46" fmla="*/ 0 w 746"/>
                    <a:gd name="T47" fmla="*/ 0 h 502"/>
                    <a:gd name="T48" fmla="*/ 0 w 746"/>
                    <a:gd name="T49" fmla="*/ 0 h 502"/>
                    <a:gd name="T50" fmla="*/ 0 w 746"/>
                    <a:gd name="T51" fmla="*/ 0 h 502"/>
                    <a:gd name="T52" fmla="*/ 0 w 746"/>
                    <a:gd name="T53" fmla="*/ 0 h 502"/>
                    <a:gd name="T54" fmla="*/ 0 w 746"/>
                    <a:gd name="T55" fmla="*/ 0 h 502"/>
                    <a:gd name="T56" fmla="*/ 0 w 746"/>
                    <a:gd name="T57" fmla="*/ 0 h 502"/>
                    <a:gd name="T58" fmla="*/ 0 w 746"/>
                    <a:gd name="T59" fmla="*/ 0 h 502"/>
                    <a:gd name="T60" fmla="*/ 0 w 746"/>
                    <a:gd name="T61" fmla="*/ 0 h 502"/>
                    <a:gd name="T62" fmla="*/ 0 w 746"/>
                    <a:gd name="T63" fmla="*/ 0 h 502"/>
                    <a:gd name="T64" fmla="*/ 0 w 746"/>
                    <a:gd name="T65" fmla="*/ 0 h 502"/>
                    <a:gd name="T66" fmla="*/ 0 w 746"/>
                    <a:gd name="T67" fmla="*/ 0 h 502"/>
                    <a:gd name="T68" fmla="*/ 0 w 746"/>
                    <a:gd name="T69" fmla="*/ 0 h 502"/>
                    <a:gd name="T70" fmla="*/ 0 w 746"/>
                    <a:gd name="T71" fmla="*/ 0 h 502"/>
                    <a:gd name="T72" fmla="*/ 0 w 746"/>
                    <a:gd name="T73" fmla="*/ 0 h 502"/>
                    <a:gd name="T74" fmla="*/ 0 w 746"/>
                    <a:gd name="T75" fmla="*/ 0 h 502"/>
                    <a:gd name="T76" fmla="*/ 0 w 746"/>
                    <a:gd name="T77" fmla="*/ 0 h 502"/>
                    <a:gd name="T78" fmla="*/ 0 w 746"/>
                    <a:gd name="T79" fmla="*/ 0 h 502"/>
                    <a:gd name="T80" fmla="*/ 0 w 746"/>
                    <a:gd name="T81" fmla="*/ 0 h 502"/>
                    <a:gd name="T82" fmla="*/ 0 w 746"/>
                    <a:gd name="T83" fmla="*/ 0 h 502"/>
                    <a:gd name="T84" fmla="*/ 0 w 746"/>
                    <a:gd name="T85" fmla="*/ 0 h 502"/>
                    <a:gd name="T86" fmla="*/ 0 w 746"/>
                    <a:gd name="T87" fmla="*/ 0 h 502"/>
                    <a:gd name="T88" fmla="*/ 0 w 746"/>
                    <a:gd name="T89" fmla="*/ 0 h 502"/>
                    <a:gd name="T90" fmla="*/ 0 w 746"/>
                    <a:gd name="T91" fmla="*/ 0 h 502"/>
                    <a:gd name="T92" fmla="*/ 0 w 746"/>
                    <a:gd name="T93" fmla="*/ 0 h 502"/>
                    <a:gd name="T94" fmla="*/ 0 w 746"/>
                    <a:gd name="T95" fmla="*/ 0 h 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6"/>
                    <a:gd name="T145" fmla="*/ 0 h 502"/>
                    <a:gd name="T146" fmla="*/ 746 w 746"/>
                    <a:gd name="T147" fmla="*/ 502 h 5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6" h="502">
                      <a:moveTo>
                        <a:pt x="330" y="0"/>
                      </a:moveTo>
                      <a:lnTo>
                        <a:pt x="310" y="0"/>
                      </a:lnTo>
                      <a:lnTo>
                        <a:pt x="290" y="1"/>
                      </a:lnTo>
                      <a:lnTo>
                        <a:pt x="271" y="2"/>
                      </a:lnTo>
                      <a:lnTo>
                        <a:pt x="251" y="5"/>
                      </a:lnTo>
                      <a:lnTo>
                        <a:pt x="233" y="8"/>
                      </a:lnTo>
                      <a:lnTo>
                        <a:pt x="215" y="11"/>
                      </a:lnTo>
                      <a:lnTo>
                        <a:pt x="197" y="15"/>
                      </a:lnTo>
                      <a:lnTo>
                        <a:pt x="180" y="20"/>
                      </a:lnTo>
                      <a:lnTo>
                        <a:pt x="163" y="25"/>
                      </a:lnTo>
                      <a:lnTo>
                        <a:pt x="147" y="31"/>
                      </a:lnTo>
                      <a:lnTo>
                        <a:pt x="132" y="37"/>
                      </a:lnTo>
                      <a:lnTo>
                        <a:pt x="116" y="44"/>
                      </a:lnTo>
                      <a:lnTo>
                        <a:pt x="102" y="51"/>
                      </a:lnTo>
                      <a:lnTo>
                        <a:pt x="88" y="59"/>
                      </a:lnTo>
                      <a:lnTo>
                        <a:pt x="74" y="67"/>
                      </a:lnTo>
                      <a:lnTo>
                        <a:pt x="62" y="76"/>
                      </a:lnTo>
                      <a:lnTo>
                        <a:pt x="54" y="84"/>
                      </a:lnTo>
                      <a:lnTo>
                        <a:pt x="48" y="92"/>
                      </a:lnTo>
                      <a:lnTo>
                        <a:pt x="41" y="101"/>
                      </a:lnTo>
                      <a:lnTo>
                        <a:pt x="36" y="111"/>
                      </a:lnTo>
                      <a:lnTo>
                        <a:pt x="30" y="120"/>
                      </a:lnTo>
                      <a:lnTo>
                        <a:pt x="25" y="129"/>
                      </a:lnTo>
                      <a:lnTo>
                        <a:pt x="20" y="138"/>
                      </a:lnTo>
                      <a:lnTo>
                        <a:pt x="16" y="148"/>
                      </a:lnTo>
                      <a:lnTo>
                        <a:pt x="13" y="157"/>
                      </a:lnTo>
                      <a:lnTo>
                        <a:pt x="9" y="167"/>
                      </a:lnTo>
                      <a:lnTo>
                        <a:pt x="6" y="177"/>
                      </a:lnTo>
                      <a:lnTo>
                        <a:pt x="4" y="186"/>
                      </a:lnTo>
                      <a:lnTo>
                        <a:pt x="2" y="197"/>
                      </a:lnTo>
                      <a:lnTo>
                        <a:pt x="1" y="207"/>
                      </a:lnTo>
                      <a:lnTo>
                        <a:pt x="0" y="217"/>
                      </a:lnTo>
                      <a:lnTo>
                        <a:pt x="0" y="228"/>
                      </a:lnTo>
                      <a:lnTo>
                        <a:pt x="2" y="255"/>
                      </a:lnTo>
                      <a:lnTo>
                        <a:pt x="8" y="282"/>
                      </a:lnTo>
                      <a:lnTo>
                        <a:pt x="18" y="308"/>
                      </a:lnTo>
                      <a:lnTo>
                        <a:pt x="32" y="333"/>
                      </a:lnTo>
                      <a:lnTo>
                        <a:pt x="48" y="357"/>
                      </a:lnTo>
                      <a:lnTo>
                        <a:pt x="68" y="380"/>
                      </a:lnTo>
                      <a:lnTo>
                        <a:pt x="91" y="401"/>
                      </a:lnTo>
                      <a:lnTo>
                        <a:pt x="117" y="421"/>
                      </a:lnTo>
                      <a:lnTo>
                        <a:pt x="145" y="439"/>
                      </a:lnTo>
                      <a:lnTo>
                        <a:pt x="176" y="455"/>
                      </a:lnTo>
                      <a:lnTo>
                        <a:pt x="208" y="468"/>
                      </a:lnTo>
                      <a:lnTo>
                        <a:pt x="243" y="480"/>
                      </a:lnTo>
                      <a:lnTo>
                        <a:pt x="281" y="489"/>
                      </a:lnTo>
                      <a:lnTo>
                        <a:pt x="319" y="496"/>
                      </a:lnTo>
                      <a:lnTo>
                        <a:pt x="358" y="500"/>
                      </a:lnTo>
                      <a:lnTo>
                        <a:pt x="399" y="502"/>
                      </a:lnTo>
                      <a:lnTo>
                        <a:pt x="419" y="501"/>
                      </a:lnTo>
                      <a:lnTo>
                        <a:pt x="440" y="500"/>
                      </a:lnTo>
                      <a:lnTo>
                        <a:pt x="460" y="498"/>
                      </a:lnTo>
                      <a:lnTo>
                        <a:pt x="480" y="496"/>
                      </a:lnTo>
                      <a:lnTo>
                        <a:pt x="499" y="493"/>
                      </a:lnTo>
                      <a:lnTo>
                        <a:pt x="520" y="489"/>
                      </a:lnTo>
                      <a:lnTo>
                        <a:pt x="538" y="484"/>
                      </a:lnTo>
                      <a:lnTo>
                        <a:pt x="557" y="479"/>
                      </a:lnTo>
                      <a:lnTo>
                        <a:pt x="574" y="473"/>
                      </a:lnTo>
                      <a:lnTo>
                        <a:pt x="592" y="467"/>
                      </a:lnTo>
                      <a:lnTo>
                        <a:pt x="608" y="460"/>
                      </a:lnTo>
                      <a:lnTo>
                        <a:pt x="625" y="453"/>
                      </a:lnTo>
                      <a:lnTo>
                        <a:pt x="640" y="445"/>
                      </a:lnTo>
                      <a:lnTo>
                        <a:pt x="655" y="437"/>
                      </a:lnTo>
                      <a:lnTo>
                        <a:pt x="670" y="428"/>
                      </a:lnTo>
                      <a:lnTo>
                        <a:pt x="684" y="419"/>
                      </a:lnTo>
                      <a:lnTo>
                        <a:pt x="691" y="410"/>
                      </a:lnTo>
                      <a:lnTo>
                        <a:pt x="697" y="401"/>
                      </a:lnTo>
                      <a:lnTo>
                        <a:pt x="704" y="393"/>
                      </a:lnTo>
                      <a:lnTo>
                        <a:pt x="710" y="385"/>
                      </a:lnTo>
                      <a:lnTo>
                        <a:pt x="715" y="376"/>
                      </a:lnTo>
                      <a:lnTo>
                        <a:pt x="720" y="367"/>
                      </a:lnTo>
                      <a:lnTo>
                        <a:pt x="725" y="358"/>
                      </a:lnTo>
                      <a:lnTo>
                        <a:pt x="729" y="349"/>
                      </a:lnTo>
                      <a:lnTo>
                        <a:pt x="733" y="340"/>
                      </a:lnTo>
                      <a:lnTo>
                        <a:pt x="736" y="331"/>
                      </a:lnTo>
                      <a:lnTo>
                        <a:pt x="739" y="321"/>
                      </a:lnTo>
                      <a:lnTo>
                        <a:pt x="741" y="312"/>
                      </a:lnTo>
                      <a:lnTo>
                        <a:pt x="743" y="302"/>
                      </a:lnTo>
                      <a:lnTo>
                        <a:pt x="744" y="292"/>
                      </a:lnTo>
                      <a:lnTo>
                        <a:pt x="745" y="282"/>
                      </a:lnTo>
                      <a:lnTo>
                        <a:pt x="746" y="273"/>
                      </a:lnTo>
                      <a:lnTo>
                        <a:pt x="743" y="248"/>
                      </a:lnTo>
                      <a:lnTo>
                        <a:pt x="737" y="223"/>
                      </a:lnTo>
                      <a:lnTo>
                        <a:pt x="726" y="199"/>
                      </a:lnTo>
                      <a:lnTo>
                        <a:pt x="712" y="175"/>
                      </a:lnTo>
                      <a:lnTo>
                        <a:pt x="694" y="152"/>
                      </a:lnTo>
                      <a:lnTo>
                        <a:pt x="672" y="129"/>
                      </a:lnTo>
                      <a:lnTo>
                        <a:pt x="648" y="108"/>
                      </a:lnTo>
                      <a:lnTo>
                        <a:pt x="621" y="87"/>
                      </a:lnTo>
                      <a:lnTo>
                        <a:pt x="591" y="68"/>
                      </a:lnTo>
                      <a:lnTo>
                        <a:pt x="558" y="51"/>
                      </a:lnTo>
                      <a:lnTo>
                        <a:pt x="524" y="36"/>
                      </a:lnTo>
                      <a:lnTo>
                        <a:pt x="487" y="24"/>
                      </a:lnTo>
                      <a:lnTo>
                        <a:pt x="449" y="13"/>
                      </a:lnTo>
                      <a:lnTo>
                        <a:pt x="410" y="6"/>
                      </a:lnTo>
                      <a:lnTo>
                        <a:pt x="370" y="1"/>
                      </a:lnTo>
                      <a:lnTo>
                        <a:pt x="330" y="0"/>
                      </a:lnTo>
                      <a:close/>
                    </a:path>
                  </a:pathLst>
                </a:custGeom>
                <a:solidFill>
                  <a:srgbClr val="D70112"/>
                </a:solidFill>
                <a:ln w="9525">
                  <a:noFill/>
                  <a:round/>
                  <a:headEnd/>
                  <a:tailEnd/>
                </a:ln>
              </p:spPr>
              <p:txBody>
                <a:bodyPr/>
                <a:lstStyle/>
                <a:p>
                  <a:pPr algn="ctr">
                    <a:defRPr/>
                  </a:pPr>
                  <a:endParaRPr lang="fr-FR" sz="1400">
                    <a:latin typeface="+mn-lt"/>
                    <a:cs typeface="Arial" pitchFamily="34" charset="0"/>
                  </a:endParaRPr>
                </a:p>
              </p:txBody>
            </p:sp>
            <p:sp>
              <p:nvSpPr>
                <p:cNvPr id="264" name="Freeform 124"/>
                <p:cNvSpPr>
                  <a:spLocks/>
                </p:cNvSpPr>
                <p:nvPr/>
              </p:nvSpPr>
              <p:spPr bwMode="auto">
                <a:xfrm>
                  <a:off x="2028" y="3125"/>
                  <a:ext cx="64" cy="40"/>
                </a:xfrm>
                <a:custGeom>
                  <a:avLst/>
                  <a:gdLst>
                    <a:gd name="T0" fmla="*/ 0 w 684"/>
                    <a:gd name="T1" fmla="*/ 0 h 440"/>
                    <a:gd name="T2" fmla="*/ 0 w 684"/>
                    <a:gd name="T3" fmla="*/ 0 h 440"/>
                    <a:gd name="T4" fmla="*/ 0 w 684"/>
                    <a:gd name="T5" fmla="*/ 0 h 440"/>
                    <a:gd name="T6" fmla="*/ 0 w 684"/>
                    <a:gd name="T7" fmla="*/ 0 h 440"/>
                    <a:gd name="T8" fmla="*/ 0 w 684"/>
                    <a:gd name="T9" fmla="*/ 0 h 440"/>
                    <a:gd name="T10" fmla="*/ 0 w 684"/>
                    <a:gd name="T11" fmla="*/ 0 h 440"/>
                    <a:gd name="T12" fmla="*/ 0 w 684"/>
                    <a:gd name="T13" fmla="*/ 0 h 440"/>
                    <a:gd name="T14" fmla="*/ 0 w 684"/>
                    <a:gd name="T15" fmla="*/ 0 h 440"/>
                    <a:gd name="T16" fmla="*/ 0 w 684"/>
                    <a:gd name="T17" fmla="*/ 0 h 440"/>
                    <a:gd name="T18" fmla="*/ 0 w 684"/>
                    <a:gd name="T19" fmla="*/ 0 h 440"/>
                    <a:gd name="T20" fmla="*/ 0 w 684"/>
                    <a:gd name="T21" fmla="*/ 0 h 440"/>
                    <a:gd name="T22" fmla="*/ 0 w 684"/>
                    <a:gd name="T23" fmla="*/ 0 h 440"/>
                    <a:gd name="T24" fmla="*/ 0 w 684"/>
                    <a:gd name="T25" fmla="*/ 0 h 440"/>
                    <a:gd name="T26" fmla="*/ 0 w 684"/>
                    <a:gd name="T27" fmla="*/ 0 h 440"/>
                    <a:gd name="T28" fmla="*/ 0 w 684"/>
                    <a:gd name="T29" fmla="*/ 0 h 440"/>
                    <a:gd name="T30" fmla="*/ 0 w 684"/>
                    <a:gd name="T31" fmla="*/ 0 h 440"/>
                    <a:gd name="T32" fmla="*/ 0 w 684"/>
                    <a:gd name="T33" fmla="*/ 0 h 440"/>
                    <a:gd name="T34" fmla="*/ 0 w 684"/>
                    <a:gd name="T35" fmla="*/ 0 h 440"/>
                    <a:gd name="T36" fmla="*/ 0 w 684"/>
                    <a:gd name="T37" fmla="*/ 0 h 440"/>
                    <a:gd name="T38" fmla="*/ 0 w 684"/>
                    <a:gd name="T39" fmla="*/ 0 h 440"/>
                    <a:gd name="T40" fmla="*/ 0 w 684"/>
                    <a:gd name="T41" fmla="*/ 0 h 440"/>
                    <a:gd name="T42" fmla="*/ 0 w 684"/>
                    <a:gd name="T43" fmla="*/ 0 h 440"/>
                    <a:gd name="T44" fmla="*/ 0 w 684"/>
                    <a:gd name="T45" fmla="*/ 0 h 440"/>
                    <a:gd name="T46" fmla="*/ 0 w 684"/>
                    <a:gd name="T47" fmla="*/ 0 h 440"/>
                    <a:gd name="T48" fmla="*/ 0 w 684"/>
                    <a:gd name="T49" fmla="*/ 0 h 440"/>
                    <a:gd name="T50" fmla="*/ 0 w 684"/>
                    <a:gd name="T51" fmla="*/ 0 h 440"/>
                    <a:gd name="T52" fmla="*/ 0 w 684"/>
                    <a:gd name="T53" fmla="*/ 0 h 440"/>
                    <a:gd name="T54" fmla="*/ 0 w 684"/>
                    <a:gd name="T55" fmla="*/ 0 h 440"/>
                    <a:gd name="T56" fmla="*/ 0 w 684"/>
                    <a:gd name="T57" fmla="*/ 0 h 440"/>
                    <a:gd name="T58" fmla="*/ 0 w 684"/>
                    <a:gd name="T59" fmla="*/ 0 h 440"/>
                    <a:gd name="T60" fmla="*/ 0 w 684"/>
                    <a:gd name="T61" fmla="*/ 0 h 440"/>
                    <a:gd name="T62" fmla="*/ 0 w 684"/>
                    <a:gd name="T63" fmla="*/ 0 h 440"/>
                    <a:gd name="T64" fmla="*/ 0 w 684"/>
                    <a:gd name="T65" fmla="*/ 0 h 440"/>
                    <a:gd name="T66" fmla="*/ 0 w 684"/>
                    <a:gd name="T67" fmla="*/ 0 h 440"/>
                    <a:gd name="T68" fmla="*/ 0 w 684"/>
                    <a:gd name="T69" fmla="*/ 0 h 440"/>
                    <a:gd name="T70" fmla="*/ 0 w 684"/>
                    <a:gd name="T71" fmla="*/ 0 h 440"/>
                    <a:gd name="T72" fmla="*/ 0 w 684"/>
                    <a:gd name="T73" fmla="*/ 0 h 440"/>
                    <a:gd name="T74" fmla="*/ 0 w 684"/>
                    <a:gd name="T75" fmla="*/ 0 h 440"/>
                    <a:gd name="T76" fmla="*/ 0 w 684"/>
                    <a:gd name="T77" fmla="*/ 0 h 440"/>
                    <a:gd name="T78" fmla="*/ 0 w 684"/>
                    <a:gd name="T79" fmla="*/ 0 h 440"/>
                    <a:gd name="T80" fmla="*/ 0 w 684"/>
                    <a:gd name="T81" fmla="*/ 0 h 440"/>
                    <a:gd name="T82" fmla="*/ 0 w 684"/>
                    <a:gd name="T83" fmla="*/ 0 h 440"/>
                    <a:gd name="T84" fmla="*/ 0 w 684"/>
                    <a:gd name="T85" fmla="*/ 0 h 440"/>
                    <a:gd name="T86" fmla="*/ 0 w 684"/>
                    <a:gd name="T87" fmla="*/ 0 h 440"/>
                    <a:gd name="T88" fmla="*/ 0 w 684"/>
                    <a:gd name="T89" fmla="*/ 0 h 440"/>
                    <a:gd name="T90" fmla="*/ 0 w 684"/>
                    <a:gd name="T91" fmla="*/ 0 h 440"/>
                    <a:gd name="T92" fmla="*/ 0 w 684"/>
                    <a:gd name="T93" fmla="*/ 0 h 440"/>
                    <a:gd name="T94" fmla="*/ 0 w 684"/>
                    <a:gd name="T95" fmla="*/ 0 h 4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440"/>
                    <a:gd name="T146" fmla="*/ 684 w 684"/>
                    <a:gd name="T147" fmla="*/ 440 h 4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440">
                      <a:moveTo>
                        <a:pt x="53" y="120"/>
                      </a:moveTo>
                      <a:lnTo>
                        <a:pt x="53" y="111"/>
                      </a:lnTo>
                      <a:lnTo>
                        <a:pt x="53" y="103"/>
                      </a:lnTo>
                      <a:lnTo>
                        <a:pt x="54" y="94"/>
                      </a:lnTo>
                      <a:lnTo>
                        <a:pt x="56" y="86"/>
                      </a:lnTo>
                      <a:lnTo>
                        <a:pt x="57" y="78"/>
                      </a:lnTo>
                      <a:lnTo>
                        <a:pt x="59" y="70"/>
                      </a:lnTo>
                      <a:lnTo>
                        <a:pt x="62" y="63"/>
                      </a:lnTo>
                      <a:lnTo>
                        <a:pt x="65" y="55"/>
                      </a:lnTo>
                      <a:lnTo>
                        <a:pt x="68" y="48"/>
                      </a:lnTo>
                      <a:lnTo>
                        <a:pt x="71" y="40"/>
                      </a:lnTo>
                      <a:lnTo>
                        <a:pt x="75" y="33"/>
                      </a:lnTo>
                      <a:lnTo>
                        <a:pt x="79" y="26"/>
                      </a:lnTo>
                      <a:lnTo>
                        <a:pt x="83" y="19"/>
                      </a:lnTo>
                      <a:lnTo>
                        <a:pt x="88" y="13"/>
                      </a:lnTo>
                      <a:lnTo>
                        <a:pt x="93" y="6"/>
                      </a:lnTo>
                      <a:lnTo>
                        <a:pt x="100" y="0"/>
                      </a:lnTo>
                      <a:lnTo>
                        <a:pt x="87" y="7"/>
                      </a:lnTo>
                      <a:lnTo>
                        <a:pt x="77" y="16"/>
                      </a:lnTo>
                      <a:lnTo>
                        <a:pt x="67" y="24"/>
                      </a:lnTo>
                      <a:lnTo>
                        <a:pt x="57" y="33"/>
                      </a:lnTo>
                      <a:lnTo>
                        <a:pt x="49" y="42"/>
                      </a:lnTo>
                      <a:lnTo>
                        <a:pt x="40" y="52"/>
                      </a:lnTo>
                      <a:lnTo>
                        <a:pt x="33" y="62"/>
                      </a:lnTo>
                      <a:lnTo>
                        <a:pt x="26" y="72"/>
                      </a:lnTo>
                      <a:lnTo>
                        <a:pt x="20" y="82"/>
                      </a:lnTo>
                      <a:lnTo>
                        <a:pt x="15" y="93"/>
                      </a:lnTo>
                      <a:lnTo>
                        <a:pt x="10" y="104"/>
                      </a:lnTo>
                      <a:lnTo>
                        <a:pt x="6" y="116"/>
                      </a:lnTo>
                      <a:lnTo>
                        <a:pt x="3" y="128"/>
                      </a:lnTo>
                      <a:lnTo>
                        <a:pt x="1" y="140"/>
                      </a:lnTo>
                      <a:lnTo>
                        <a:pt x="0" y="152"/>
                      </a:lnTo>
                      <a:lnTo>
                        <a:pt x="0" y="165"/>
                      </a:lnTo>
                      <a:lnTo>
                        <a:pt x="1" y="191"/>
                      </a:lnTo>
                      <a:lnTo>
                        <a:pt x="7" y="217"/>
                      </a:lnTo>
                      <a:lnTo>
                        <a:pt x="16" y="242"/>
                      </a:lnTo>
                      <a:lnTo>
                        <a:pt x="29" y="267"/>
                      </a:lnTo>
                      <a:lnTo>
                        <a:pt x="44" y="291"/>
                      </a:lnTo>
                      <a:lnTo>
                        <a:pt x="63" y="314"/>
                      </a:lnTo>
                      <a:lnTo>
                        <a:pt x="84" y="336"/>
                      </a:lnTo>
                      <a:lnTo>
                        <a:pt x="109" y="355"/>
                      </a:lnTo>
                      <a:lnTo>
                        <a:pt x="135" y="374"/>
                      </a:lnTo>
                      <a:lnTo>
                        <a:pt x="164" y="390"/>
                      </a:lnTo>
                      <a:lnTo>
                        <a:pt x="194" y="404"/>
                      </a:lnTo>
                      <a:lnTo>
                        <a:pt x="226" y="417"/>
                      </a:lnTo>
                      <a:lnTo>
                        <a:pt x="260" y="426"/>
                      </a:lnTo>
                      <a:lnTo>
                        <a:pt x="295" y="434"/>
                      </a:lnTo>
                      <a:lnTo>
                        <a:pt x="332" y="438"/>
                      </a:lnTo>
                      <a:lnTo>
                        <a:pt x="371" y="440"/>
                      </a:lnTo>
                      <a:lnTo>
                        <a:pt x="395" y="439"/>
                      </a:lnTo>
                      <a:lnTo>
                        <a:pt x="419" y="437"/>
                      </a:lnTo>
                      <a:lnTo>
                        <a:pt x="442" y="435"/>
                      </a:lnTo>
                      <a:lnTo>
                        <a:pt x="465" y="431"/>
                      </a:lnTo>
                      <a:lnTo>
                        <a:pt x="488" y="426"/>
                      </a:lnTo>
                      <a:lnTo>
                        <a:pt x="510" y="421"/>
                      </a:lnTo>
                      <a:lnTo>
                        <a:pt x="531" y="414"/>
                      </a:lnTo>
                      <a:lnTo>
                        <a:pt x="551" y="407"/>
                      </a:lnTo>
                      <a:lnTo>
                        <a:pt x="571" y="398"/>
                      </a:lnTo>
                      <a:lnTo>
                        <a:pt x="590" y="389"/>
                      </a:lnTo>
                      <a:lnTo>
                        <a:pt x="609" y="379"/>
                      </a:lnTo>
                      <a:lnTo>
                        <a:pt x="626" y="369"/>
                      </a:lnTo>
                      <a:lnTo>
                        <a:pt x="642" y="357"/>
                      </a:lnTo>
                      <a:lnTo>
                        <a:pt x="657" y="345"/>
                      </a:lnTo>
                      <a:lnTo>
                        <a:pt x="671" y="333"/>
                      </a:lnTo>
                      <a:lnTo>
                        <a:pt x="684" y="320"/>
                      </a:lnTo>
                      <a:lnTo>
                        <a:pt x="671" y="328"/>
                      </a:lnTo>
                      <a:lnTo>
                        <a:pt x="658" y="336"/>
                      </a:lnTo>
                      <a:lnTo>
                        <a:pt x="644" y="344"/>
                      </a:lnTo>
                      <a:lnTo>
                        <a:pt x="629" y="351"/>
                      </a:lnTo>
                      <a:lnTo>
                        <a:pt x="614" y="357"/>
                      </a:lnTo>
                      <a:lnTo>
                        <a:pt x="598" y="363"/>
                      </a:lnTo>
                      <a:lnTo>
                        <a:pt x="582" y="369"/>
                      </a:lnTo>
                      <a:lnTo>
                        <a:pt x="566" y="374"/>
                      </a:lnTo>
                      <a:lnTo>
                        <a:pt x="549" y="379"/>
                      </a:lnTo>
                      <a:lnTo>
                        <a:pt x="532" y="383"/>
                      </a:lnTo>
                      <a:lnTo>
                        <a:pt x="514" y="386"/>
                      </a:lnTo>
                      <a:lnTo>
                        <a:pt x="496" y="389"/>
                      </a:lnTo>
                      <a:lnTo>
                        <a:pt x="478" y="392"/>
                      </a:lnTo>
                      <a:lnTo>
                        <a:pt x="460" y="393"/>
                      </a:lnTo>
                      <a:lnTo>
                        <a:pt x="441" y="394"/>
                      </a:lnTo>
                      <a:lnTo>
                        <a:pt x="423" y="395"/>
                      </a:lnTo>
                      <a:lnTo>
                        <a:pt x="385" y="393"/>
                      </a:lnTo>
                      <a:lnTo>
                        <a:pt x="347" y="389"/>
                      </a:lnTo>
                      <a:lnTo>
                        <a:pt x="312" y="381"/>
                      </a:lnTo>
                      <a:lnTo>
                        <a:pt x="278" y="372"/>
                      </a:lnTo>
                      <a:lnTo>
                        <a:pt x="246" y="359"/>
                      </a:lnTo>
                      <a:lnTo>
                        <a:pt x="215" y="345"/>
                      </a:lnTo>
                      <a:lnTo>
                        <a:pt x="187" y="329"/>
                      </a:lnTo>
                      <a:lnTo>
                        <a:pt x="161" y="310"/>
                      </a:lnTo>
                      <a:lnTo>
                        <a:pt x="137" y="290"/>
                      </a:lnTo>
                      <a:lnTo>
                        <a:pt x="116" y="268"/>
                      </a:lnTo>
                      <a:lnTo>
                        <a:pt x="98" y="246"/>
                      </a:lnTo>
                      <a:lnTo>
                        <a:pt x="81" y="222"/>
                      </a:lnTo>
                      <a:lnTo>
                        <a:pt x="69" y="197"/>
                      </a:lnTo>
                      <a:lnTo>
                        <a:pt x="60" y="172"/>
                      </a:lnTo>
                      <a:lnTo>
                        <a:pt x="54" y="146"/>
                      </a:lnTo>
                      <a:lnTo>
                        <a:pt x="53" y="120"/>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265" name="Freeform 125"/>
                <p:cNvSpPr>
                  <a:spLocks/>
                </p:cNvSpPr>
                <p:nvPr/>
              </p:nvSpPr>
              <p:spPr bwMode="auto">
                <a:xfrm>
                  <a:off x="2032" y="3115"/>
                  <a:ext cx="62" cy="45"/>
                </a:xfrm>
                <a:custGeom>
                  <a:avLst/>
                  <a:gdLst>
                    <a:gd name="T0" fmla="*/ 0 w 688"/>
                    <a:gd name="T1" fmla="*/ 0 h 469"/>
                    <a:gd name="T2" fmla="*/ 0 w 688"/>
                    <a:gd name="T3" fmla="*/ 0 h 469"/>
                    <a:gd name="T4" fmla="*/ 0 w 688"/>
                    <a:gd name="T5" fmla="*/ 0 h 469"/>
                    <a:gd name="T6" fmla="*/ 0 w 688"/>
                    <a:gd name="T7" fmla="*/ 0 h 469"/>
                    <a:gd name="T8" fmla="*/ 0 w 688"/>
                    <a:gd name="T9" fmla="*/ 0 h 469"/>
                    <a:gd name="T10" fmla="*/ 0 w 688"/>
                    <a:gd name="T11" fmla="*/ 0 h 469"/>
                    <a:gd name="T12" fmla="*/ 0 w 688"/>
                    <a:gd name="T13" fmla="*/ 0 h 469"/>
                    <a:gd name="T14" fmla="*/ 0 w 688"/>
                    <a:gd name="T15" fmla="*/ 0 h 469"/>
                    <a:gd name="T16" fmla="*/ 0 w 688"/>
                    <a:gd name="T17" fmla="*/ 0 h 469"/>
                    <a:gd name="T18" fmla="*/ 0 w 688"/>
                    <a:gd name="T19" fmla="*/ 0 h 469"/>
                    <a:gd name="T20" fmla="*/ 0 w 688"/>
                    <a:gd name="T21" fmla="*/ 0 h 469"/>
                    <a:gd name="T22" fmla="*/ 0 w 688"/>
                    <a:gd name="T23" fmla="*/ 0 h 469"/>
                    <a:gd name="T24" fmla="*/ 0 w 688"/>
                    <a:gd name="T25" fmla="*/ 0 h 469"/>
                    <a:gd name="T26" fmla="*/ 0 w 688"/>
                    <a:gd name="T27" fmla="*/ 0 h 469"/>
                    <a:gd name="T28" fmla="*/ 0 w 688"/>
                    <a:gd name="T29" fmla="*/ 0 h 469"/>
                    <a:gd name="T30" fmla="*/ 0 w 688"/>
                    <a:gd name="T31" fmla="*/ 0 h 469"/>
                    <a:gd name="T32" fmla="*/ 0 w 688"/>
                    <a:gd name="T33" fmla="*/ 0 h 469"/>
                    <a:gd name="T34" fmla="*/ 0 w 688"/>
                    <a:gd name="T35" fmla="*/ 0 h 469"/>
                    <a:gd name="T36" fmla="*/ 0 w 688"/>
                    <a:gd name="T37" fmla="*/ 0 h 469"/>
                    <a:gd name="T38" fmla="*/ 0 w 688"/>
                    <a:gd name="T39" fmla="*/ 0 h 469"/>
                    <a:gd name="T40" fmla="*/ 0 w 688"/>
                    <a:gd name="T41" fmla="*/ 0 h 469"/>
                    <a:gd name="T42" fmla="*/ 0 w 688"/>
                    <a:gd name="T43" fmla="*/ 0 h 469"/>
                    <a:gd name="T44" fmla="*/ 0 w 688"/>
                    <a:gd name="T45" fmla="*/ 0 h 469"/>
                    <a:gd name="T46" fmla="*/ 0 w 688"/>
                    <a:gd name="T47" fmla="*/ 0 h 469"/>
                    <a:gd name="T48" fmla="*/ 0 w 688"/>
                    <a:gd name="T49" fmla="*/ 0 h 469"/>
                    <a:gd name="T50" fmla="*/ 0 w 688"/>
                    <a:gd name="T51" fmla="*/ 0 h 469"/>
                    <a:gd name="T52" fmla="*/ 0 w 688"/>
                    <a:gd name="T53" fmla="*/ 0 h 469"/>
                    <a:gd name="T54" fmla="*/ 0 w 688"/>
                    <a:gd name="T55" fmla="*/ 0 h 469"/>
                    <a:gd name="T56" fmla="*/ 0 w 688"/>
                    <a:gd name="T57" fmla="*/ 0 h 469"/>
                    <a:gd name="T58" fmla="*/ 0 w 688"/>
                    <a:gd name="T59" fmla="*/ 0 h 469"/>
                    <a:gd name="T60" fmla="*/ 0 w 688"/>
                    <a:gd name="T61" fmla="*/ 0 h 469"/>
                    <a:gd name="T62" fmla="*/ 0 w 688"/>
                    <a:gd name="T63" fmla="*/ 0 h 469"/>
                    <a:gd name="T64" fmla="*/ 0 w 688"/>
                    <a:gd name="T65" fmla="*/ 0 h 469"/>
                    <a:gd name="T66" fmla="*/ 0 w 688"/>
                    <a:gd name="T67" fmla="*/ 0 h 469"/>
                    <a:gd name="T68" fmla="*/ 0 w 688"/>
                    <a:gd name="T69" fmla="*/ 0 h 469"/>
                    <a:gd name="T70" fmla="*/ 0 w 688"/>
                    <a:gd name="T71" fmla="*/ 0 h 469"/>
                    <a:gd name="T72" fmla="*/ 0 w 688"/>
                    <a:gd name="T73" fmla="*/ 0 h 469"/>
                    <a:gd name="T74" fmla="*/ 0 w 688"/>
                    <a:gd name="T75" fmla="*/ 0 h 469"/>
                    <a:gd name="T76" fmla="*/ 0 w 688"/>
                    <a:gd name="T77" fmla="*/ 0 h 469"/>
                    <a:gd name="T78" fmla="*/ 0 w 688"/>
                    <a:gd name="T79" fmla="*/ 0 h 469"/>
                    <a:gd name="T80" fmla="*/ 0 w 688"/>
                    <a:gd name="T81" fmla="*/ 0 h 469"/>
                    <a:gd name="T82" fmla="*/ 0 w 688"/>
                    <a:gd name="T83" fmla="*/ 0 h 469"/>
                    <a:gd name="T84" fmla="*/ 0 w 688"/>
                    <a:gd name="T85" fmla="*/ 0 h 469"/>
                    <a:gd name="T86" fmla="*/ 0 w 688"/>
                    <a:gd name="T87" fmla="*/ 0 h 469"/>
                    <a:gd name="T88" fmla="*/ 0 w 688"/>
                    <a:gd name="T89" fmla="*/ 0 h 469"/>
                    <a:gd name="T90" fmla="*/ 0 w 688"/>
                    <a:gd name="T91" fmla="*/ 0 h 469"/>
                    <a:gd name="T92" fmla="*/ 0 w 688"/>
                    <a:gd name="T93" fmla="*/ 0 h 469"/>
                    <a:gd name="T94" fmla="*/ 0 w 688"/>
                    <a:gd name="T95" fmla="*/ 0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8"/>
                    <a:gd name="T145" fmla="*/ 0 h 469"/>
                    <a:gd name="T146" fmla="*/ 688 w 688"/>
                    <a:gd name="T147" fmla="*/ 469 h 4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8" h="469">
                      <a:moveTo>
                        <a:pt x="318" y="0"/>
                      </a:moveTo>
                      <a:lnTo>
                        <a:pt x="298" y="0"/>
                      </a:lnTo>
                      <a:lnTo>
                        <a:pt x="277" y="1"/>
                      </a:lnTo>
                      <a:lnTo>
                        <a:pt x="258" y="2"/>
                      </a:lnTo>
                      <a:lnTo>
                        <a:pt x="239" y="4"/>
                      </a:lnTo>
                      <a:lnTo>
                        <a:pt x="220" y="7"/>
                      </a:lnTo>
                      <a:lnTo>
                        <a:pt x="202" y="10"/>
                      </a:lnTo>
                      <a:lnTo>
                        <a:pt x="184" y="14"/>
                      </a:lnTo>
                      <a:lnTo>
                        <a:pt x="167" y="19"/>
                      </a:lnTo>
                      <a:lnTo>
                        <a:pt x="150" y="24"/>
                      </a:lnTo>
                      <a:lnTo>
                        <a:pt x="134" y="29"/>
                      </a:lnTo>
                      <a:lnTo>
                        <a:pt x="118" y="35"/>
                      </a:lnTo>
                      <a:lnTo>
                        <a:pt x="102" y="42"/>
                      </a:lnTo>
                      <a:lnTo>
                        <a:pt x="87" y="49"/>
                      </a:lnTo>
                      <a:lnTo>
                        <a:pt x="73" y="56"/>
                      </a:lnTo>
                      <a:lnTo>
                        <a:pt x="60" y="65"/>
                      </a:lnTo>
                      <a:lnTo>
                        <a:pt x="47" y="74"/>
                      </a:lnTo>
                      <a:lnTo>
                        <a:pt x="40" y="80"/>
                      </a:lnTo>
                      <a:lnTo>
                        <a:pt x="35" y="87"/>
                      </a:lnTo>
                      <a:lnTo>
                        <a:pt x="30" y="93"/>
                      </a:lnTo>
                      <a:lnTo>
                        <a:pt x="26" y="100"/>
                      </a:lnTo>
                      <a:lnTo>
                        <a:pt x="22" y="107"/>
                      </a:lnTo>
                      <a:lnTo>
                        <a:pt x="18" y="114"/>
                      </a:lnTo>
                      <a:lnTo>
                        <a:pt x="15" y="122"/>
                      </a:lnTo>
                      <a:lnTo>
                        <a:pt x="12" y="129"/>
                      </a:lnTo>
                      <a:lnTo>
                        <a:pt x="9" y="137"/>
                      </a:lnTo>
                      <a:lnTo>
                        <a:pt x="6" y="144"/>
                      </a:lnTo>
                      <a:lnTo>
                        <a:pt x="4" y="152"/>
                      </a:lnTo>
                      <a:lnTo>
                        <a:pt x="3" y="160"/>
                      </a:lnTo>
                      <a:lnTo>
                        <a:pt x="1" y="168"/>
                      </a:lnTo>
                      <a:lnTo>
                        <a:pt x="0" y="177"/>
                      </a:lnTo>
                      <a:lnTo>
                        <a:pt x="0" y="185"/>
                      </a:lnTo>
                      <a:lnTo>
                        <a:pt x="0" y="194"/>
                      </a:lnTo>
                      <a:lnTo>
                        <a:pt x="1" y="220"/>
                      </a:lnTo>
                      <a:lnTo>
                        <a:pt x="7" y="246"/>
                      </a:lnTo>
                      <a:lnTo>
                        <a:pt x="16" y="271"/>
                      </a:lnTo>
                      <a:lnTo>
                        <a:pt x="28" y="296"/>
                      </a:lnTo>
                      <a:lnTo>
                        <a:pt x="45" y="320"/>
                      </a:lnTo>
                      <a:lnTo>
                        <a:pt x="63" y="342"/>
                      </a:lnTo>
                      <a:lnTo>
                        <a:pt x="84" y="364"/>
                      </a:lnTo>
                      <a:lnTo>
                        <a:pt x="108" y="384"/>
                      </a:lnTo>
                      <a:lnTo>
                        <a:pt x="134" y="403"/>
                      </a:lnTo>
                      <a:lnTo>
                        <a:pt x="162" y="419"/>
                      </a:lnTo>
                      <a:lnTo>
                        <a:pt x="193" y="433"/>
                      </a:lnTo>
                      <a:lnTo>
                        <a:pt x="225" y="446"/>
                      </a:lnTo>
                      <a:lnTo>
                        <a:pt x="259" y="455"/>
                      </a:lnTo>
                      <a:lnTo>
                        <a:pt x="294" y="463"/>
                      </a:lnTo>
                      <a:lnTo>
                        <a:pt x="332" y="467"/>
                      </a:lnTo>
                      <a:lnTo>
                        <a:pt x="370" y="469"/>
                      </a:lnTo>
                      <a:lnTo>
                        <a:pt x="388" y="468"/>
                      </a:lnTo>
                      <a:lnTo>
                        <a:pt x="407" y="467"/>
                      </a:lnTo>
                      <a:lnTo>
                        <a:pt x="425" y="466"/>
                      </a:lnTo>
                      <a:lnTo>
                        <a:pt x="443" y="463"/>
                      </a:lnTo>
                      <a:lnTo>
                        <a:pt x="461" y="460"/>
                      </a:lnTo>
                      <a:lnTo>
                        <a:pt x="479" y="457"/>
                      </a:lnTo>
                      <a:lnTo>
                        <a:pt x="496" y="453"/>
                      </a:lnTo>
                      <a:lnTo>
                        <a:pt x="513" y="448"/>
                      </a:lnTo>
                      <a:lnTo>
                        <a:pt x="529" y="443"/>
                      </a:lnTo>
                      <a:lnTo>
                        <a:pt x="545" y="437"/>
                      </a:lnTo>
                      <a:lnTo>
                        <a:pt x="561" y="431"/>
                      </a:lnTo>
                      <a:lnTo>
                        <a:pt x="576" y="425"/>
                      </a:lnTo>
                      <a:lnTo>
                        <a:pt x="591" y="418"/>
                      </a:lnTo>
                      <a:lnTo>
                        <a:pt x="605" y="410"/>
                      </a:lnTo>
                      <a:lnTo>
                        <a:pt x="618" y="402"/>
                      </a:lnTo>
                      <a:lnTo>
                        <a:pt x="631" y="394"/>
                      </a:lnTo>
                      <a:lnTo>
                        <a:pt x="637" y="386"/>
                      </a:lnTo>
                      <a:lnTo>
                        <a:pt x="643" y="379"/>
                      </a:lnTo>
                      <a:lnTo>
                        <a:pt x="649" y="371"/>
                      </a:lnTo>
                      <a:lnTo>
                        <a:pt x="655" y="362"/>
                      </a:lnTo>
                      <a:lnTo>
                        <a:pt x="660" y="354"/>
                      </a:lnTo>
                      <a:lnTo>
                        <a:pt x="664" y="346"/>
                      </a:lnTo>
                      <a:lnTo>
                        <a:pt x="669" y="337"/>
                      </a:lnTo>
                      <a:lnTo>
                        <a:pt x="673" y="329"/>
                      </a:lnTo>
                      <a:lnTo>
                        <a:pt x="676" y="320"/>
                      </a:lnTo>
                      <a:lnTo>
                        <a:pt x="679" y="312"/>
                      </a:lnTo>
                      <a:lnTo>
                        <a:pt x="682" y="303"/>
                      </a:lnTo>
                      <a:lnTo>
                        <a:pt x="684" y="294"/>
                      </a:lnTo>
                      <a:lnTo>
                        <a:pt x="685" y="285"/>
                      </a:lnTo>
                      <a:lnTo>
                        <a:pt x="687" y="275"/>
                      </a:lnTo>
                      <a:lnTo>
                        <a:pt x="687" y="266"/>
                      </a:lnTo>
                      <a:lnTo>
                        <a:pt x="688" y="257"/>
                      </a:lnTo>
                      <a:lnTo>
                        <a:pt x="686" y="230"/>
                      </a:lnTo>
                      <a:lnTo>
                        <a:pt x="680" y="205"/>
                      </a:lnTo>
                      <a:lnTo>
                        <a:pt x="671" y="181"/>
                      </a:lnTo>
                      <a:lnTo>
                        <a:pt x="658" y="157"/>
                      </a:lnTo>
                      <a:lnTo>
                        <a:pt x="643" y="135"/>
                      </a:lnTo>
                      <a:lnTo>
                        <a:pt x="624" y="114"/>
                      </a:lnTo>
                      <a:lnTo>
                        <a:pt x="603" y="94"/>
                      </a:lnTo>
                      <a:lnTo>
                        <a:pt x="579" y="76"/>
                      </a:lnTo>
                      <a:lnTo>
                        <a:pt x="553" y="58"/>
                      </a:lnTo>
                      <a:lnTo>
                        <a:pt x="523" y="43"/>
                      </a:lnTo>
                      <a:lnTo>
                        <a:pt x="493" y="30"/>
                      </a:lnTo>
                      <a:lnTo>
                        <a:pt x="461" y="20"/>
                      </a:lnTo>
                      <a:lnTo>
                        <a:pt x="427" y="11"/>
                      </a:lnTo>
                      <a:lnTo>
                        <a:pt x="392" y="5"/>
                      </a:lnTo>
                      <a:lnTo>
                        <a:pt x="355" y="1"/>
                      </a:lnTo>
                      <a:lnTo>
                        <a:pt x="318"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266" name="Freeform 126"/>
                <p:cNvSpPr>
                  <a:spLocks/>
                </p:cNvSpPr>
                <p:nvPr/>
              </p:nvSpPr>
              <p:spPr bwMode="auto">
                <a:xfrm>
                  <a:off x="2120" y="3078"/>
                  <a:ext cx="69" cy="47"/>
                </a:xfrm>
                <a:custGeom>
                  <a:avLst/>
                  <a:gdLst>
                    <a:gd name="T0" fmla="*/ 0 w 771"/>
                    <a:gd name="T1" fmla="*/ 0 h 477"/>
                    <a:gd name="T2" fmla="*/ 0 w 771"/>
                    <a:gd name="T3" fmla="*/ 0 h 477"/>
                    <a:gd name="T4" fmla="*/ 0 w 771"/>
                    <a:gd name="T5" fmla="*/ 0 h 477"/>
                    <a:gd name="T6" fmla="*/ 0 w 771"/>
                    <a:gd name="T7" fmla="*/ 0 h 477"/>
                    <a:gd name="T8" fmla="*/ 0 w 771"/>
                    <a:gd name="T9" fmla="*/ 0 h 477"/>
                    <a:gd name="T10" fmla="*/ 0 w 771"/>
                    <a:gd name="T11" fmla="*/ 0 h 477"/>
                    <a:gd name="T12" fmla="*/ 0 w 771"/>
                    <a:gd name="T13" fmla="*/ 0 h 477"/>
                    <a:gd name="T14" fmla="*/ 0 w 771"/>
                    <a:gd name="T15" fmla="*/ 0 h 477"/>
                    <a:gd name="T16" fmla="*/ 0 w 771"/>
                    <a:gd name="T17" fmla="*/ 0 h 477"/>
                    <a:gd name="T18" fmla="*/ 0 w 771"/>
                    <a:gd name="T19" fmla="*/ 0 h 477"/>
                    <a:gd name="T20" fmla="*/ 0 w 771"/>
                    <a:gd name="T21" fmla="*/ 0 h 477"/>
                    <a:gd name="T22" fmla="*/ 0 w 771"/>
                    <a:gd name="T23" fmla="*/ 0 h 477"/>
                    <a:gd name="T24" fmla="*/ 0 w 771"/>
                    <a:gd name="T25" fmla="*/ 0 h 477"/>
                    <a:gd name="T26" fmla="*/ 0 w 771"/>
                    <a:gd name="T27" fmla="*/ 0 h 477"/>
                    <a:gd name="T28" fmla="*/ 0 w 771"/>
                    <a:gd name="T29" fmla="*/ 0 h 477"/>
                    <a:gd name="T30" fmla="*/ 0 w 771"/>
                    <a:gd name="T31" fmla="*/ 0 h 477"/>
                    <a:gd name="T32" fmla="*/ 0 w 771"/>
                    <a:gd name="T33" fmla="*/ 0 h 477"/>
                    <a:gd name="T34" fmla="*/ 0 w 771"/>
                    <a:gd name="T35" fmla="*/ 0 h 477"/>
                    <a:gd name="T36" fmla="*/ 0 w 771"/>
                    <a:gd name="T37" fmla="*/ 0 h 477"/>
                    <a:gd name="T38" fmla="*/ 0 w 771"/>
                    <a:gd name="T39" fmla="*/ 0 h 477"/>
                    <a:gd name="T40" fmla="*/ 0 w 771"/>
                    <a:gd name="T41" fmla="*/ 0 h 477"/>
                    <a:gd name="T42" fmla="*/ 0 w 771"/>
                    <a:gd name="T43" fmla="*/ 0 h 477"/>
                    <a:gd name="T44" fmla="*/ 0 w 771"/>
                    <a:gd name="T45" fmla="*/ 0 h 477"/>
                    <a:gd name="T46" fmla="*/ 0 w 771"/>
                    <a:gd name="T47" fmla="*/ 0 h 477"/>
                    <a:gd name="T48" fmla="*/ 0 w 771"/>
                    <a:gd name="T49" fmla="*/ 0 h 477"/>
                    <a:gd name="T50" fmla="*/ 0 w 771"/>
                    <a:gd name="T51" fmla="*/ 0 h 477"/>
                    <a:gd name="T52" fmla="*/ 0 w 771"/>
                    <a:gd name="T53" fmla="*/ 0 h 477"/>
                    <a:gd name="T54" fmla="*/ 0 w 771"/>
                    <a:gd name="T55" fmla="*/ 0 h 477"/>
                    <a:gd name="T56" fmla="*/ 0 w 771"/>
                    <a:gd name="T57" fmla="*/ 0 h 477"/>
                    <a:gd name="T58" fmla="*/ 0 w 771"/>
                    <a:gd name="T59" fmla="*/ 0 h 477"/>
                    <a:gd name="T60" fmla="*/ 0 w 771"/>
                    <a:gd name="T61" fmla="*/ 0 h 477"/>
                    <a:gd name="T62" fmla="*/ 0 w 771"/>
                    <a:gd name="T63" fmla="*/ 0 h 47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1"/>
                    <a:gd name="T97" fmla="*/ 0 h 477"/>
                    <a:gd name="T98" fmla="*/ 771 w 771"/>
                    <a:gd name="T99" fmla="*/ 477 h 47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1" h="477">
                      <a:moveTo>
                        <a:pt x="386" y="477"/>
                      </a:moveTo>
                      <a:lnTo>
                        <a:pt x="425" y="475"/>
                      </a:lnTo>
                      <a:lnTo>
                        <a:pt x="463" y="472"/>
                      </a:lnTo>
                      <a:lnTo>
                        <a:pt x="500" y="466"/>
                      </a:lnTo>
                      <a:lnTo>
                        <a:pt x="535" y="458"/>
                      </a:lnTo>
                      <a:lnTo>
                        <a:pt x="569" y="448"/>
                      </a:lnTo>
                      <a:lnTo>
                        <a:pt x="600" y="436"/>
                      </a:lnTo>
                      <a:lnTo>
                        <a:pt x="631" y="422"/>
                      </a:lnTo>
                      <a:lnTo>
                        <a:pt x="658" y="407"/>
                      </a:lnTo>
                      <a:lnTo>
                        <a:pt x="683" y="390"/>
                      </a:lnTo>
                      <a:lnTo>
                        <a:pt x="705" y="371"/>
                      </a:lnTo>
                      <a:lnTo>
                        <a:pt x="724" y="352"/>
                      </a:lnTo>
                      <a:lnTo>
                        <a:pt x="740" y="331"/>
                      </a:lnTo>
                      <a:lnTo>
                        <a:pt x="753" y="309"/>
                      </a:lnTo>
                      <a:lnTo>
                        <a:pt x="763" y="286"/>
                      </a:lnTo>
                      <a:lnTo>
                        <a:pt x="769" y="263"/>
                      </a:lnTo>
                      <a:lnTo>
                        <a:pt x="771" y="239"/>
                      </a:lnTo>
                      <a:lnTo>
                        <a:pt x="769" y="214"/>
                      </a:lnTo>
                      <a:lnTo>
                        <a:pt x="763" y="191"/>
                      </a:lnTo>
                      <a:lnTo>
                        <a:pt x="753" y="167"/>
                      </a:lnTo>
                      <a:lnTo>
                        <a:pt x="740" y="145"/>
                      </a:lnTo>
                      <a:lnTo>
                        <a:pt x="724" y="124"/>
                      </a:lnTo>
                      <a:lnTo>
                        <a:pt x="705" y="105"/>
                      </a:lnTo>
                      <a:lnTo>
                        <a:pt x="683" y="86"/>
                      </a:lnTo>
                      <a:lnTo>
                        <a:pt x="658" y="69"/>
                      </a:lnTo>
                      <a:lnTo>
                        <a:pt x="631" y="54"/>
                      </a:lnTo>
                      <a:lnTo>
                        <a:pt x="600" y="40"/>
                      </a:lnTo>
                      <a:lnTo>
                        <a:pt x="569" y="28"/>
                      </a:lnTo>
                      <a:lnTo>
                        <a:pt x="535" y="18"/>
                      </a:lnTo>
                      <a:lnTo>
                        <a:pt x="500" y="10"/>
                      </a:lnTo>
                      <a:lnTo>
                        <a:pt x="463" y="4"/>
                      </a:lnTo>
                      <a:lnTo>
                        <a:pt x="425" y="1"/>
                      </a:lnTo>
                      <a:lnTo>
                        <a:pt x="386" y="0"/>
                      </a:lnTo>
                      <a:lnTo>
                        <a:pt x="345" y="1"/>
                      </a:lnTo>
                      <a:lnTo>
                        <a:pt x="307" y="4"/>
                      </a:lnTo>
                      <a:lnTo>
                        <a:pt x="271" y="10"/>
                      </a:lnTo>
                      <a:lnTo>
                        <a:pt x="235" y="18"/>
                      </a:lnTo>
                      <a:lnTo>
                        <a:pt x="202" y="28"/>
                      </a:lnTo>
                      <a:lnTo>
                        <a:pt x="170" y="40"/>
                      </a:lnTo>
                      <a:lnTo>
                        <a:pt x="141" y="54"/>
                      </a:lnTo>
                      <a:lnTo>
                        <a:pt x="113" y="69"/>
                      </a:lnTo>
                      <a:lnTo>
                        <a:pt x="88" y="86"/>
                      </a:lnTo>
                      <a:lnTo>
                        <a:pt x="65" y="105"/>
                      </a:lnTo>
                      <a:lnTo>
                        <a:pt x="46" y="124"/>
                      </a:lnTo>
                      <a:lnTo>
                        <a:pt x="30" y="145"/>
                      </a:lnTo>
                      <a:lnTo>
                        <a:pt x="17" y="167"/>
                      </a:lnTo>
                      <a:lnTo>
                        <a:pt x="7" y="191"/>
                      </a:lnTo>
                      <a:lnTo>
                        <a:pt x="1" y="214"/>
                      </a:lnTo>
                      <a:lnTo>
                        <a:pt x="0" y="239"/>
                      </a:lnTo>
                      <a:lnTo>
                        <a:pt x="1" y="263"/>
                      </a:lnTo>
                      <a:lnTo>
                        <a:pt x="7" y="286"/>
                      </a:lnTo>
                      <a:lnTo>
                        <a:pt x="17" y="309"/>
                      </a:lnTo>
                      <a:lnTo>
                        <a:pt x="30" y="331"/>
                      </a:lnTo>
                      <a:lnTo>
                        <a:pt x="46" y="352"/>
                      </a:lnTo>
                      <a:lnTo>
                        <a:pt x="65" y="371"/>
                      </a:lnTo>
                      <a:lnTo>
                        <a:pt x="88" y="390"/>
                      </a:lnTo>
                      <a:lnTo>
                        <a:pt x="113" y="407"/>
                      </a:lnTo>
                      <a:lnTo>
                        <a:pt x="141" y="422"/>
                      </a:lnTo>
                      <a:lnTo>
                        <a:pt x="170" y="436"/>
                      </a:lnTo>
                      <a:lnTo>
                        <a:pt x="202" y="448"/>
                      </a:lnTo>
                      <a:lnTo>
                        <a:pt x="235" y="458"/>
                      </a:lnTo>
                      <a:lnTo>
                        <a:pt x="271" y="466"/>
                      </a:lnTo>
                      <a:lnTo>
                        <a:pt x="307" y="472"/>
                      </a:lnTo>
                      <a:lnTo>
                        <a:pt x="345" y="475"/>
                      </a:lnTo>
                      <a:lnTo>
                        <a:pt x="386" y="477"/>
                      </a:lnTo>
                      <a:close/>
                    </a:path>
                  </a:pathLst>
                </a:custGeom>
                <a:solidFill>
                  <a:srgbClr val="041937"/>
                </a:solidFill>
                <a:ln w="9525">
                  <a:noFill/>
                  <a:round/>
                  <a:headEnd/>
                  <a:tailEnd/>
                </a:ln>
              </p:spPr>
              <p:txBody>
                <a:bodyPr/>
                <a:lstStyle/>
                <a:p>
                  <a:pPr algn="ctr">
                    <a:defRPr/>
                  </a:pPr>
                  <a:endParaRPr lang="fr-FR" sz="1400">
                    <a:latin typeface="+mn-lt"/>
                    <a:cs typeface="Arial" pitchFamily="34" charset="0"/>
                  </a:endParaRPr>
                </a:p>
              </p:txBody>
            </p:sp>
            <p:sp>
              <p:nvSpPr>
                <p:cNvPr id="267" name="Freeform 127"/>
                <p:cNvSpPr>
                  <a:spLocks/>
                </p:cNvSpPr>
                <p:nvPr/>
              </p:nvSpPr>
              <p:spPr bwMode="auto">
                <a:xfrm>
                  <a:off x="2111" y="3089"/>
                  <a:ext cx="71" cy="35"/>
                </a:xfrm>
                <a:custGeom>
                  <a:avLst/>
                  <a:gdLst>
                    <a:gd name="T0" fmla="*/ 0 w 777"/>
                    <a:gd name="T1" fmla="*/ 0 h 357"/>
                    <a:gd name="T2" fmla="*/ 0 w 777"/>
                    <a:gd name="T3" fmla="*/ 0 h 357"/>
                    <a:gd name="T4" fmla="*/ 0 w 777"/>
                    <a:gd name="T5" fmla="*/ 0 h 357"/>
                    <a:gd name="T6" fmla="*/ 0 w 777"/>
                    <a:gd name="T7" fmla="*/ 0 h 357"/>
                    <a:gd name="T8" fmla="*/ 0 w 777"/>
                    <a:gd name="T9" fmla="*/ 0 h 357"/>
                    <a:gd name="T10" fmla="*/ 0 w 777"/>
                    <a:gd name="T11" fmla="*/ 0 h 357"/>
                    <a:gd name="T12" fmla="*/ 0 w 777"/>
                    <a:gd name="T13" fmla="*/ 0 h 357"/>
                    <a:gd name="T14" fmla="*/ 0 w 777"/>
                    <a:gd name="T15" fmla="*/ 0 h 357"/>
                    <a:gd name="T16" fmla="*/ 0 w 777"/>
                    <a:gd name="T17" fmla="*/ 0 h 357"/>
                    <a:gd name="T18" fmla="*/ 0 w 777"/>
                    <a:gd name="T19" fmla="*/ 0 h 357"/>
                    <a:gd name="T20" fmla="*/ 0 w 777"/>
                    <a:gd name="T21" fmla="*/ 0 h 357"/>
                    <a:gd name="T22" fmla="*/ 0 w 777"/>
                    <a:gd name="T23" fmla="*/ 0 h 357"/>
                    <a:gd name="T24" fmla="*/ 0 w 777"/>
                    <a:gd name="T25" fmla="*/ 0 h 357"/>
                    <a:gd name="T26" fmla="*/ 0 w 777"/>
                    <a:gd name="T27" fmla="*/ 0 h 357"/>
                    <a:gd name="T28" fmla="*/ 0 w 777"/>
                    <a:gd name="T29" fmla="*/ 0 h 357"/>
                    <a:gd name="T30" fmla="*/ 0 w 777"/>
                    <a:gd name="T31" fmla="*/ 0 h 357"/>
                    <a:gd name="T32" fmla="*/ 0 w 777"/>
                    <a:gd name="T33" fmla="*/ 0 h 357"/>
                    <a:gd name="T34" fmla="*/ 0 w 777"/>
                    <a:gd name="T35" fmla="*/ 0 h 357"/>
                    <a:gd name="T36" fmla="*/ 0 w 777"/>
                    <a:gd name="T37" fmla="*/ 0 h 357"/>
                    <a:gd name="T38" fmla="*/ 0 w 777"/>
                    <a:gd name="T39" fmla="*/ 0 h 357"/>
                    <a:gd name="T40" fmla="*/ 0 w 777"/>
                    <a:gd name="T41" fmla="*/ 0 h 357"/>
                    <a:gd name="T42" fmla="*/ 0 w 777"/>
                    <a:gd name="T43" fmla="*/ 0 h 357"/>
                    <a:gd name="T44" fmla="*/ 0 w 777"/>
                    <a:gd name="T45" fmla="*/ 0 h 357"/>
                    <a:gd name="T46" fmla="*/ 0 w 777"/>
                    <a:gd name="T47" fmla="*/ 0 h 357"/>
                    <a:gd name="T48" fmla="*/ 0 w 777"/>
                    <a:gd name="T49" fmla="*/ 0 h 357"/>
                    <a:gd name="T50" fmla="*/ 0 w 777"/>
                    <a:gd name="T51" fmla="*/ 0 h 357"/>
                    <a:gd name="T52" fmla="*/ 0 w 777"/>
                    <a:gd name="T53" fmla="*/ 0 h 357"/>
                    <a:gd name="T54" fmla="*/ 0 w 777"/>
                    <a:gd name="T55" fmla="*/ 0 h 357"/>
                    <a:gd name="T56" fmla="*/ 0 w 777"/>
                    <a:gd name="T57" fmla="*/ 0 h 357"/>
                    <a:gd name="T58" fmla="*/ 0 w 777"/>
                    <a:gd name="T59" fmla="*/ 0 h 357"/>
                    <a:gd name="T60" fmla="*/ 0 w 777"/>
                    <a:gd name="T61" fmla="*/ 0 h 357"/>
                    <a:gd name="T62" fmla="*/ 0 w 777"/>
                    <a:gd name="T63" fmla="*/ 0 h 357"/>
                    <a:gd name="T64" fmla="*/ 0 w 777"/>
                    <a:gd name="T65" fmla="*/ 0 h 357"/>
                    <a:gd name="T66" fmla="*/ 0 w 777"/>
                    <a:gd name="T67" fmla="*/ 0 h 357"/>
                    <a:gd name="T68" fmla="*/ 0 w 777"/>
                    <a:gd name="T69" fmla="*/ 0 h 357"/>
                    <a:gd name="T70" fmla="*/ 0 w 777"/>
                    <a:gd name="T71" fmla="*/ 0 h 357"/>
                    <a:gd name="T72" fmla="*/ 0 w 777"/>
                    <a:gd name="T73" fmla="*/ 0 h 357"/>
                    <a:gd name="T74" fmla="*/ 0 w 777"/>
                    <a:gd name="T75" fmla="*/ 0 h 357"/>
                    <a:gd name="T76" fmla="*/ 0 w 777"/>
                    <a:gd name="T77" fmla="*/ 0 h 357"/>
                    <a:gd name="T78" fmla="*/ 0 w 777"/>
                    <a:gd name="T79" fmla="*/ 0 h 357"/>
                    <a:gd name="T80" fmla="*/ 0 w 777"/>
                    <a:gd name="T81" fmla="*/ 0 h 357"/>
                    <a:gd name="T82" fmla="*/ 0 w 777"/>
                    <a:gd name="T83" fmla="*/ 0 h 357"/>
                    <a:gd name="T84" fmla="*/ 0 w 777"/>
                    <a:gd name="T85" fmla="*/ 0 h 357"/>
                    <a:gd name="T86" fmla="*/ 0 w 777"/>
                    <a:gd name="T87" fmla="*/ 0 h 357"/>
                    <a:gd name="T88" fmla="*/ 0 w 777"/>
                    <a:gd name="T89" fmla="*/ 0 h 357"/>
                    <a:gd name="T90" fmla="*/ 0 w 777"/>
                    <a:gd name="T91" fmla="*/ 0 h 357"/>
                    <a:gd name="T92" fmla="*/ 0 w 777"/>
                    <a:gd name="T93" fmla="*/ 0 h 357"/>
                    <a:gd name="T94" fmla="*/ 0 w 777"/>
                    <a:gd name="T95" fmla="*/ 0 h 3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7"/>
                    <a:gd name="T145" fmla="*/ 0 h 357"/>
                    <a:gd name="T146" fmla="*/ 777 w 777"/>
                    <a:gd name="T147" fmla="*/ 357 h 3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7" h="357">
                      <a:moveTo>
                        <a:pt x="766" y="0"/>
                      </a:moveTo>
                      <a:lnTo>
                        <a:pt x="763" y="24"/>
                      </a:lnTo>
                      <a:lnTo>
                        <a:pt x="757" y="47"/>
                      </a:lnTo>
                      <a:lnTo>
                        <a:pt x="747" y="70"/>
                      </a:lnTo>
                      <a:lnTo>
                        <a:pt x="734" y="92"/>
                      </a:lnTo>
                      <a:lnTo>
                        <a:pt x="718" y="113"/>
                      </a:lnTo>
                      <a:lnTo>
                        <a:pt x="698" y="132"/>
                      </a:lnTo>
                      <a:lnTo>
                        <a:pt x="676" y="150"/>
                      </a:lnTo>
                      <a:lnTo>
                        <a:pt x="651" y="167"/>
                      </a:lnTo>
                      <a:lnTo>
                        <a:pt x="624" y="182"/>
                      </a:lnTo>
                      <a:lnTo>
                        <a:pt x="594" y="195"/>
                      </a:lnTo>
                      <a:lnTo>
                        <a:pt x="563" y="207"/>
                      </a:lnTo>
                      <a:lnTo>
                        <a:pt x="530" y="217"/>
                      </a:lnTo>
                      <a:lnTo>
                        <a:pt x="495" y="225"/>
                      </a:lnTo>
                      <a:lnTo>
                        <a:pt x="457" y="231"/>
                      </a:lnTo>
                      <a:lnTo>
                        <a:pt x="419" y="234"/>
                      </a:lnTo>
                      <a:lnTo>
                        <a:pt x="381" y="236"/>
                      </a:lnTo>
                      <a:lnTo>
                        <a:pt x="347" y="234"/>
                      </a:lnTo>
                      <a:lnTo>
                        <a:pt x="313" y="230"/>
                      </a:lnTo>
                      <a:lnTo>
                        <a:pt x="281" y="223"/>
                      </a:lnTo>
                      <a:lnTo>
                        <a:pt x="249" y="214"/>
                      </a:lnTo>
                      <a:lnTo>
                        <a:pt x="219" y="202"/>
                      </a:lnTo>
                      <a:lnTo>
                        <a:pt x="189" y="189"/>
                      </a:lnTo>
                      <a:lnTo>
                        <a:pt x="162" y="174"/>
                      </a:lnTo>
                      <a:lnTo>
                        <a:pt x="136" y="157"/>
                      </a:lnTo>
                      <a:lnTo>
                        <a:pt x="111" y="140"/>
                      </a:lnTo>
                      <a:lnTo>
                        <a:pt x="89" y="121"/>
                      </a:lnTo>
                      <a:lnTo>
                        <a:pt x="68" y="102"/>
                      </a:lnTo>
                      <a:lnTo>
                        <a:pt x="50" y="82"/>
                      </a:lnTo>
                      <a:lnTo>
                        <a:pt x="33" y="61"/>
                      </a:lnTo>
                      <a:lnTo>
                        <a:pt x="20" y="40"/>
                      </a:lnTo>
                      <a:lnTo>
                        <a:pt x="8" y="19"/>
                      </a:lnTo>
                      <a:lnTo>
                        <a:pt x="0" y="0"/>
                      </a:lnTo>
                      <a:lnTo>
                        <a:pt x="0" y="3"/>
                      </a:lnTo>
                      <a:lnTo>
                        <a:pt x="0" y="7"/>
                      </a:lnTo>
                      <a:lnTo>
                        <a:pt x="0" y="11"/>
                      </a:lnTo>
                      <a:lnTo>
                        <a:pt x="0" y="15"/>
                      </a:lnTo>
                      <a:lnTo>
                        <a:pt x="0" y="19"/>
                      </a:lnTo>
                      <a:lnTo>
                        <a:pt x="0" y="23"/>
                      </a:lnTo>
                      <a:lnTo>
                        <a:pt x="0" y="27"/>
                      </a:lnTo>
                      <a:lnTo>
                        <a:pt x="1" y="31"/>
                      </a:lnTo>
                      <a:lnTo>
                        <a:pt x="1" y="35"/>
                      </a:lnTo>
                      <a:lnTo>
                        <a:pt x="1" y="39"/>
                      </a:lnTo>
                      <a:lnTo>
                        <a:pt x="1" y="43"/>
                      </a:lnTo>
                      <a:lnTo>
                        <a:pt x="2" y="48"/>
                      </a:lnTo>
                      <a:lnTo>
                        <a:pt x="2" y="52"/>
                      </a:lnTo>
                      <a:lnTo>
                        <a:pt x="2" y="57"/>
                      </a:lnTo>
                      <a:lnTo>
                        <a:pt x="2" y="61"/>
                      </a:lnTo>
                      <a:lnTo>
                        <a:pt x="3" y="66"/>
                      </a:lnTo>
                      <a:lnTo>
                        <a:pt x="6" y="97"/>
                      </a:lnTo>
                      <a:lnTo>
                        <a:pt x="12" y="127"/>
                      </a:lnTo>
                      <a:lnTo>
                        <a:pt x="22" y="156"/>
                      </a:lnTo>
                      <a:lnTo>
                        <a:pt x="36" y="183"/>
                      </a:lnTo>
                      <a:lnTo>
                        <a:pt x="52" y="209"/>
                      </a:lnTo>
                      <a:lnTo>
                        <a:pt x="72" y="233"/>
                      </a:lnTo>
                      <a:lnTo>
                        <a:pt x="94" y="255"/>
                      </a:lnTo>
                      <a:lnTo>
                        <a:pt x="119" y="275"/>
                      </a:lnTo>
                      <a:lnTo>
                        <a:pt x="146" y="293"/>
                      </a:lnTo>
                      <a:lnTo>
                        <a:pt x="176" y="310"/>
                      </a:lnTo>
                      <a:lnTo>
                        <a:pt x="208" y="323"/>
                      </a:lnTo>
                      <a:lnTo>
                        <a:pt x="242" y="335"/>
                      </a:lnTo>
                      <a:lnTo>
                        <a:pt x="277" y="344"/>
                      </a:lnTo>
                      <a:lnTo>
                        <a:pt x="314" y="351"/>
                      </a:lnTo>
                      <a:lnTo>
                        <a:pt x="352" y="355"/>
                      </a:lnTo>
                      <a:lnTo>
                        <a:pt x="392" y="357"/>
                      </a:lnTo>
                      <a:lnTo>
                        <a:pt x="431" y="355"/>
                      </a:lnTo>
                      <a:lnTo>
                        <a:pt x="470" y="352"/>
                      </a:lnTo>
                      <a:lnTo>
                        <a:pt x="506" y="346"/>
                      </a:lnTo>
                      <a:lnTo>
                        <a:pt x="541" y="338"/>
                      </a:lnTo>
                      <a:lnTo>
                        <a:pt x="575" y="328"/>
                      </a:lnTo>
                      <a:lnTo>
                        <a:pt x="606" y="316"/>
                      </a:lnTo>
                      <a:lnTo>
                        <a:pt x="636" y="302"/>
                      </a:lnTo>
                      <a:lnTo>
                        <a:pt x="663" y="287"/>
                      </a:lnTo>
                      <a:lnTo>
                        <a:pt x="688" y="270"/>
                      </a:lnTo>
                      <a:lnTo>
                        <a:pt x="710" y="252"/>
                      </a:lnTo>
                      <a:lnTo>
                        <a:pt x="730" y="233"/>
                      </a:lnTo>
                      <a:lnTo>
                        <a:pt x="746" y="212"/>
                      </a:lnTo>
                      <a:lnTo>
                        <a:pt x="759" y="190"/>
                      </a:lnTo>
                      <a:lnTo>
                        <a:pt x="769" y="167"/>
                      </a:lnTo>
                      <a:lnTo>
                        <a:pt x="775" y="144"/>
                      </a:lnTo>
                      <a:lnTo>
                        <a:pt x="777" y="120"/>
                      </a:lnTo>
                      <a:lnTo>
                        <a:pt x="777" y="111"/>
                      </a:lnTo>
                      <a:lnTo>
                        <a:pt x="777" y="103"/>
                      </a:lnTo>
                      <a:lnTo>
                        <a:pt x="777" y="96"/>
                      </a:lnTo>
                      <a:lnTo>
                        <a:pt x="776" y="88"/>
                      </a:lnTo>
                      <a:lnTo>
                        <a:pt x="776" y="80"/>
                      </a:lnTo>
                      <a:lnTo>
                        <a:pt x="776" y="72"/>
                      </a:lnTo>
                      <a:lnTo>
                        <a:pt x="776" y="65"/>
                      </a:lnTo>
                      <a:lnTo>
                        <a:pt x="776" y="57"/>
                      </a:lnTo>
                      <a:lnTo>
                        <a:pt x="775" y="49"/>
                      </a:lnTo>
                      <a:lnTo>
                        <a:pt x="774" y="41"/>
                      </a:lnTo>
                      <a:lnTo>
                        <a:pt x="773" y="34"/>
                      </a:lnTo>
                      <a:lnTo>
                        <a:pt x="772" y="27"/>
                      </a:lnTo>
                      <a:lnTo>
                        <a:pt x="771" y="20"/>
                      </a:lnTo>
                      <a:lnTo>
                        <a:pt x="769" y="13"/>
                      </a:lnTo>
                      <a:lnTo>
                        <a:pt x="768" y="6"/>
                      </a:lnTo>
                      <a:lnTo>
                        <a:pt x="766" y="0"/>
                      </a:lnTo>
                      <a:close/>
                    </a:path>
                  </a:pathLst>
                </a:custGeom>
                <a:solidFill>
                  <a:srgbClr val="317B5D"/>
                </a:solidFill>
                <a:ln w="9525">
                  <a:noFill/>
                  <a:round/>
                  <a:headEnd/>
                  <a:tailEnd/>
                </a:ln>
              </p:spPr>
              <p:txBody>
                <a:bodyPr/>
                <a:lstStyle/>
                <a:p>
                  <a:pPr algn="ctr">
                    <a:defRPr/>
                  </a:pPr>
                  <a:endParaRPr lang="fr-FR" sz="1400">
                    <a:latin typeface="+mn-lt"/>
                    <a:cs typeface="Arial" pitchFamily="34" charset="0"/>
                  </a:endParaRPr>
                </a:p>
              </p:txBody>
            </p:sp>
            <p:sp>
              <p:nvSpPr>
                <p:cNvPr id="268" name="Freeform 128"/>
                <p:cNvSpPr>
                  <a:spLocks/>
                </p:cNvSpPr>
                <p:nvPr/>
              </p:nvSpPr>
              <p:spPr bwMode="auto">
                <a:xfrm>
                  <a:off x="2191" y="2974"/>
                  <a:ext cx="244" cy="174"/>
                </a:xfrm>
                <a:custGeom>
                  <a:avLst/>
                  <a:gdLst>
                    <a:gd name="T0" fmla="*/ 0 w 2656"/>
                    <a:gd name="T1" fmla="*/ 0 h 1904"/>
                    <a:gd name="T2" fmla="*/ 0 w 2656"/>
                    <a:gd name="T3" fmla="*/ 0 h 1904"/>
                    <a:gd name="T4" fmla="*/ 0 w 2656"/>
                    <a:gd name="T5" fmla="*/ 0 h 1904"/>
                    <a:gd name="T6" fmla="*/ 0 w 2656"/>
                    <a:gd name="T7" fmla="*/ 0 h 1904"/>
                    <a:gd name="T8" fmla="*/ 0 w 2656"/>
                    <a:gd name="T9" fmla="*/ 0 h 1904"/>
                    <a:gd name="T10" fmla="*/ 0 60000 65536"/>
                    <a:gd name="T11" fmla="*/ 0 60000 65536"/>
                    <a:gd name="T12" fmla="*/ 0 60000 65536"/>
                    <a:gd name="T13" fmla="*/ 0 60000 65536"/>
                    <a:gd name="T14" fmla="*/ 0 60000 65536"/>
                    <a:gd name="T15" fmla="*/ 0 w 2656"/>
                    <a:gd name="T16" fmla="*/ 0 h 1904"/>
                    <a:gd name="T17" fmla="*/ 2656 w 2656"/>
                    <a:gd name="T18" fmla="*/ 1904 h 1904"/>
                  </a:gdLst>
                  <a:ahLst/>
                  <a:cxnLst>
                    <a:cxn ang="T10">
                      <a:pos x="T0" y="T1"/>
                    </a:cxn>
                    <a:cxn ang="T11">
                      <a:pos x="T2" y="T3"/>
                    </a:cxn>
                    <a:cxn ang="T12">
                      <a:pos x="T4" y="T5"/>
                    </a:cxn>
                    <a:cxn ang="T13">
                      <a:pos x="T6" y="T7"/>
                    </a:cxn>
                    <a:cxn ang="T14">
                      <a:pos x="T8" y="T9"/>
                    </a:cxn>
                  </a:cxnLst>
                  <a:rect l="T15" t="T16" r="T17" b="T18"/>
                  <a:pathLst>
                    <a:path w="2656" h="1904">
                      <a:moveTo>
                        <a:pt x="2656" y="1318"/>
                      </a:moveTo>
                      <a:lnTo>
                        <a:pt x="1749" y="1904"/>
                      </a:lnTo>
                      <a:lnTo>
                        <a:pt x="0" y="587"/>
                      </a:lnTo>
                      <a:lnTo>
                        <a:pt x="942" y="0"/>
                      </a:lnTo>
                      <a:lnTo>
                        <a:pt x="2656" y="1318"/>
                      </a:lnTo>
                      <a:close/>
                    </a:path>
                  </a:pathLst>
                </a:custGeom>
                <a:solidFill>
                  <a:srgbClr val="54544A"/>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69" name="Freeform 129"/>
                <p:cNvSpPr>
                  <a:spLocks/>
                </p:cNvSpPr>
                <p:nvPr/>
              </p:nvSpPr>
              <p:spPr bwMode="auto">
                <a:xfrm>
                  <a:off x="2194" y="2979"/>
                  <a:ext cx="239" cy="171"/>
                </a:xfrm>
                <a:custGeom>
                  <a:avLst/>
                  <a:gdLst>
                    <a:gd name="T0" fmla="*/ 0 w 2603"/>
                    <a:gd name="T1" fmla="*/ 0 h 1867"/>
                    <a:gd name="T2" fmla="*/ 0 w 2603"/>
                    <a:gd name="T3" fmla="*/ 0 h 1867"/>
                    <a:gd name="T4" fmla="*/ 0 w 2603"/>
                    <a:gd name="T5" fmla="*/ 0 h 1867"/>
                    <a:gd name="T6" fmla="*/ 0 w 2603"/>
                    <a:gd name="T7" fmla="*/ 0 h 1867"/>
                    <a:gd name="T8" fmla="*/ 0 w 2603"/>
                    <a:gd name="T9" fmla="*/ 0 h 1867"/>
                    <a:gd name="T10" fmla="*/ 0 60000 65536"/>
                    <a:gd name="T11" fmla="*/ 0 60000 65536"/>
                    <a:gd name="T12" fmla="*/ 0 60000 65536"/>
                    <a:gd name="T13" fmla="*/ 0 60000 65536"/>
                    <a:gd name="T14" fmla="*/ 0 60000 65536"/>
                    <a:gd name="T15" fmla="*/ 0 w 2603"/>
                    <a:gd name="T16" fmla="*/ 0 h 1867"/>
                    <a:gd name="T17" fmla="*/ 2603 w 2603"/>
                    <a:gd name="T18" fmla="*/ 1867 h 1867"/>
                  </a:gdLst>
                  <a:ahLst/>
                  <a:cxnLst>
                    <a:cxn ang="T10">
                      <a:pos x="T0" y="T1"/>
                    </a:cxn>
                    <a:cxn ang="T11">
                      <a:pos x="T2" y="T3"/>
                    </a:cxn>
                    <a:cxn ang="T12">
                      <a:pos x="T4" y="T5"/>
                    </a:cxn>
                    <a:cxn ang="T13">
                      <a:pos x="T6" y="T7"/>
                    </a:cxn>
                    <a:cxn ang="T14">
                      <a:pos x="T8" y="T9"/>
                    </a:cxn>
                  </a:cxnLst>
                  <a:rect l="T15" t="T16" r="T17" b="T18"/>
                  <a:pathLst>
                    <a:path w="2603" h="1867">
                      <a:moveTo>
                        <a:pt x="0" y="568"/>
                      </a:moveTo>
                      <a:lnTo>
                        <a:pt x="1725" y="1867"/>
                      </a:lnTo>
                      <a:lnTo>
                        <a:pt x="2603" y="1300"/>
                      </a:lnTo>
                      <a:lnTo>
                        <a:pt x="911" y="0"/>
                      </a:lnTo>
                      <a:lnTo>
                        <a:pt x="0" y="568"/>
                      </a:lnTo>
                      <a:close/>
                    </a:path>
                  </a:pathLst>
                </a:custGeom>
                <a:solidFill>
                  <a:srgbClr val="F0F0F0"/>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0" name="Freeform 130"/>
                <p:cNvSpPr>
                  <a:spLocks/>
                </p:cNvSpPr>
                <p:nvPr/>
              </p:nvSpPr>
              <p:spPr bwMode="auto">
                <a:xfrm>
                  <a:off x="2061" y="3230"/>
                  <a:ext cx="282" cy="211"/>
                </a:xfrm>
                <a:custGeom>
                  <a:avLst/>
                  <a:gdLst>
                    <a:gd name="T0" fmla="*/ 0 w 3090"/>
                    <a:gd name="T1" fmla="*/ 0 h 2329"/>
                    <a:gd name="T2" fmla="*/ 0 w 3090"/>
                    <a:gd name="T3" fmla="*/ 0 h 2329"/>
                    <a:gd name="T4" fmla="*/ 0 w 3090"/>
                    <a:gd name="T5" fmla="*/ 0 h 2329"/>
                    <a:gd name="T6" fmla="*/ 0 w 3090"/>
                    <a:gd name="T7" fmla="*/ 0 h 2329"/>
                    <a:gd name="T8" fmla="*/ 0 w 3090"/>
                    <a:gd name="T9" fmla="*/ 0 h 2329"/>
                    <a:gd name="T10" fmla="*/ 0 w 3090"/>
                    <a:gd name="T11" fmla="*/ 0 h 2329"/>
                    <a:gd name="T12" fmla="*/ 0 w 3090"/>
                    <a:gd name="T13" fmla="*/ 0 h 2329"/>
                    <a:gd name="T14" fmla="*/ 0 60000 65536"/>
                    <a:gd name="T15" fmla="*/ 0 60000 65536"/>
                    <a:gd name="T16" fmla="*/ 0 60000 65536"/>
                    <a:gd name="T17" fmla="*/ 0 60000 65536"/>
                    <a:gd name="T18" fmla="*/ 0 60000 65536"/>
                    <a:gd name="T19" fmla="*/ 0 60000 65536"/>
                    <a:gd name="T20" fmla="*/ 0 60000 65536"/>
                    <a:gd name="T21" fmla="*/ 0 w 3090"/>
                    <a:gd name="T22" fmla="*/ 0 h 2329"/>
                    <a:gd name="T23" fmla="*/ 3090 w 3090"/>
                    <a:gd name="T24" fmla="*/ 2329 h 23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90" h="2329">
                      <a:moveTo>
                        <a:pt x="0" y="1949"/>
                      </a:moveTo>
                      <a:lnTo>
                        <a:pt x="0" y="2309"/>
                      </a:lnTo>
                      <a:lnTo>
                        <a:pt x="32" y="2329"/>
                      </a:lnTo>
                      <a:lnTo>
                        <a:pt x="3049" y="369"/>
                      </a:lnTo>
                      <a:lnTo>
                        <a:pt x="3090" y="20"/>
                      </a:lnTo>
                      <a:lnTo>
                        <a:pt x="3057" y="0"/>
                      </a:lnTo>
                      <a:lnTo>
                        <a:pt x="0" y="1949"/>
                      </a:lnTo>
                      <a:close/>
                    </a:path>
                  </a:pathLst>
                </a:custGeom>
                <a:solidFill>
                  <a:srgbClr val="F2E4C1"/>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1" name="Freeform 131"/>
                <p:cNvSpPr>
                  <a:spLocks/>
                </p:cNvSpPr>
                <p:nvPr/>
              </p:nvSpPr>
              <p:spPr bwMode="auto">
                <a:xfrm>
                  <a:off x="2063" y="3232"/>
                  <a:ext cx="280" cy="209"/>
                </a:xfrm>
                <a:custGeom>
                  <a:avLst/>
                  <a:gdLst>
                    <a:gd name="T0" fmla="*/ 0 w 3058"/>
                    <a:gd name="T1" fmla="*/ 0 h 2309"/>
                    <a:gd name="T2" fmla="*/ 0 w 3058"/>
                    <a:gd name="T3" fmla="*/ 0 h 2309"/>
                    <a:gd name="T4" fmla="*/ 0 w 3058"/>
                    <a:gd name="T5" fmla="*/ 0 h 2309"/>
                    <a:gd name="T6" fmla="*/ 0 w 3058"/>
                    <a:gd name="T7" fmla="*/ 0 h 2309"/>
                    <a:gd name="T8" fmla="*/ 0 w 3058"/>
                    <a:gd name="T9" fmla="*/ 0 h 2309"/>
                    <a:gd name="T10" fmla="*/ 0 60000 65536"/>
                    <a:gd name="T11" fmla="*/ 0 60000 65536"/>
                    <a:gd name="T12" fmla="*/ 0 60000 65536"/>
                    <a:gd name="T13" fmla="*/ 0 60000 65536"/>
                    <a:gd name="T14" fmla="*/ 0 60000 65536"/>
                    <a:gd name="T15" fmla="*/ 0 w 3058"/>
                    <a:gd name="T16" fmla="*/ 0 h 2309"/>
                    <a:gd name="T17" fmla="*/ 3058 w 3058"/>
                    <a:gd name="T18" fmla="*/ 2309 h 2309"/>
                  </a:gdLst>
                  <a:ahLst/>
                  <a:cxnLst>
                    <a:cxn ang="T10">
                      <a:pos x="T0" y="T1"/>
                    </a:cxn>
                    <a:cxn ang="T11">
                      <a:pos x="T2" y="T3"/>
                    </a:cxn>
                    <a:cxn ang="T12">
                      <a:pos x="T4" y="T5"/>
                    </a:cxn>
                    <a:cxn ang="T13">
                      <a:pos x="T6" y="T7"/>
                    </a:cxn>
                    <a:cxn ang="T14">
                      <a:pos x="T8" y="T9"/>
                    </a:cxn>
                  </a:cxnLst>
                  <a:rect l="T15" t="T16" r="T17" b="T18"/>
                  <a:pathLst>
                    <a:path w="3058" h="2309">
                      <a:moveTo>
                        <a:pt x="0" y="1949"/>
                      </a:moveTo>
                      <a:lnTo>
                        <a:pt x="0" y="2309"/>
                      </a:lnTo>
                      <a:lnTo>
                        <a:pt x="3049" y="368"/>
                      </a:lnTo>
                      <a:lnTo>
                        <a:pt x="3058" y="0"/>
                      </a:lnTo>
                      <a:lnTo>
                        <a:pt x="0" y="1949"/>
                      </a:lnTo>
                      <a:close/>
                    </a:path>
                  </a:pathLst>
                </a:custGeom>
                <a:solidFill>
                  <a:srgbClr val="FFFAE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2" name="Freeform 132"/>
                <p:cNvSpPr>
                  <a:spLocks/>
                </p:cNvSpPr>
                <p:nvPr/>
              </p:nvSpPr>
              <p:spPr bwMode="auto">
                <a:xfrm>
                  <a:off x="1843" y="3249"/>
                  <a:ext cx="21" cy="12"/>
                </a:xfrm>
                <a:custGeom>
                  <a:avLst/>
                  <a:gdLst>
                    <a:gd name="T0" fmla="*/ 0 w 212"/>
                    <a:gd name="T1" fmla="*/ 0 h 118"/>
                    <a:gd name="T2" fmla="*/ 0 w 212"/>
                    <a:gd name="T3" fmla="*/ 0 h 118"/>
                    <a:gd name="T4" fmla="*/ 0 w 212"/>
                    <a:gd name="T5" fmla="*/ 0 h 118"/>
                    <a:gd name="T6" fmla="*/ 0 w 212"/>
                    <a:gd name="T7" fmla="*/ 0 h 118"/>
                    <a:gd name="T8" fmla="*/ 0 w 212"/>
                    <a:gd name="T9" fmla="*/ 0 h 118"/>
                    <a:gd name="T10" fmla="*/ 0 w 212"/>
                    <a:gd name="T11" fmla="*/ 0 h 118"/>
                    <a:gd name="T12" fmla="*/ 0 w 212"/>
                    <a:gd name="T13" fmla="*/ 0 h 118"/>
                    <a:gd name="T14" fmla="*/ 0 60000 65536"/>
                    <a:gd name="T15" fmla="*/ 0 60000 65536"/>
                    <a:gd name="T16" fmla="*/ 0 60000 65536"/>
                    <a:gd name="T17" fmla="*/ 0 60000 65536"/>
                    <a:gd name="T18" fmla="*/ 0 60000 65536"/>
                    <a:gd name="T19" fmla="*/ 0 60000 65536"/>
                    <a:gd name="T20" fmla="*/ 0 60000 65536"/>
                    <a:gd name="T21" fmla="*/ 0 w 212"/>
                    <a:gd name="T22" fmla="*/ 0 h 118"/>
                    <a:gd name="T23" fmla="*/ 212 w 212"/>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18">
                      <a:moveTo>
                        <a:pt x="207" y="49"/>
                      </a:moveTo>
                      <a:lnTo>
                        <a:pt x="212" y="46"/>
                      </a:lnTo>
                      <a:lnTo>
                        <a:pt x="149" y="0"/>
                      </a:lnTo>
                      <a:lnTo>
                        <a:pt x="0" y="97"/>
                      </a:lnTo>
                      <a:lnTo>
                        <a:pt x="34" y="118"/>
                      </a:lnTo>
                      <a:lnTo>
                        <a:pt x="176" y="27"/>
                      </a:lnTo>
                      <a:lnTo>
                        <a:pt x="207" y="49"/>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3" name="Freeform 133"/>
                <p:cNvSpPr>
                  <a:spLocks/>
                </p:cNvSpPr>
                <p:nvPr/>
              </p:nvSpPr>
              <p:spPr bwMode="auto">
                <a:xfrm>
                  <a:off x="1857" y="3258"/>
                  <a:ext cx="17" cy="9"/>
                </a:xfrm>
                <a:custGeom>
                  <a:avLst/>
                  <a:gdLst>
                    <a:gd name="T0" fmla="*/ 0 w 206"/>
                    <a:gd name="T1" fmla="*/ 0 h 119"/>
                    <a:gd name="T2" fmla="*/ 0 w 206"/>
                    <a:gd name="T3" fmla="*/ 0 h 119"/>
                    <a:gd name="T4" fmla="*/ 0 w 206"/>
                    <a:gd name="T5" fmla="*/ 0 h 119"/>
                    <a:gd name="T6" fmla="*/ 0 w 206"/>
                    <a:gd name="T7" fmla="*/ 0 h 119"/>
                    <a:gd name="T8" fmla="*/ 0 w 206"/>
                    <a:gd name="T9" fmla="*/ 0 h 119"/>
                    <a:gd name="T10" fmla="*/ 0 w 206"/>
                    <a:gd name="T11" fmla="*/ 0 h 119"/>
                    <a:gd name="T12" fmla="*/ 0 w 206"/>
                    <a:gd name="T13" fmla="*/ 0 h 119"/>
                    <a:gd name="T14" fmla="*/ 0 60000 65536"/>
                    <a:gd name="T15" fmla="*/ 0 60000 65536"/>
                    <a:gd name="T16" fmla="*/ 0 60000 65536"/>
                    <a:gd name="T17" fmla="*/ 0 60000 65536"/>
                    <a:gd name="T18" fmla="*/ 0 60000 65536"/>
                    <a:gd name="T19" fmla="*/ 0 60000 65536"/>
                    <a:gd name="T20" fmla="*/ 0 60000 65536"/>
                    <a:gd name="T21" fmla="*/ 0 w 206"/>
                    <a:gd name="T22" fmla="*/ 0 h 119"/>
                    <a:gd name="T23" fmla="*/ 206 w 206"/>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19">
                      <a:moveTo>
                        <a:pt x="201" y="50"/>
                      </a:moveTo>
                      <a:lnTo>
                        <a:pt x="206" y="47"/>
                      </a:lnTo>
                      <a:lnTo>
                        <a:pt x="144" y="0"/>
                      </a:lnTo>
                      <a:lnTo>
                        <a:pt x="0" y="97"/>
                      </a:lnTo>
                      <a:lnTo>
                        <a:pt x="32" y="119"/>
                      </a:lnTo>
                      <a:lnTo>
                        <a:pt x="170" y="26"/>
                      </a:lnTo>
                      <a:lnTo>
                        <a:pt x="201" y="50"/>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4" name="Freeform 134"/>
                <p:cNvSpPr>
                  <a:spLocks/>
                </p:cNvSpPr>
                <p:nvPr/>
              </p:nvSpPr>
              <p:spPr bwMode="auto">
                <a:xfrm>
                  <a:off x="1848" y="3251"/>
                  <a:ext cx="17" cy="12"/>
                </a:xfrm>
                <a:custGeom>
                  <a:avLst/>
                  <a:gdLst>
                    <a:gd name="T0" fmla="*/ 0 w 173"/>
                    <a:gd name="T1" fmla="*/ 0 h 112"/>
                    <a:gd name="T2" fmla="*/ 0 w 173"/>
                    <a:gd name="T3" fmla="*/ 0 h 112"/>
                    <a:gd name="T4" fmla="*/ 0 w 173"/>
                    <a:gd name="T5" fmla="*/ 0 h 112"/>
                    <a:gd name="T6" fmla="*/ 0 w 173"/>
                    <a:gd name="T7" fmla="*/ 0 h 112"/>
                    <a:gd name="T8" fmla="*/ 0 w 173"/>
                    <a:gd name="T9" fmla="*/ 0 h 112"/>
                    <a:gd name="T10" fmla="*/ 0 60000 65536"/>
                    <a:gd name="T11" fmla="*/ 0 60000 65536"/>
                    <a:gd name="T12" fmla="*/ 0 60000 65536"/>
                    <a:gd name="T13" fmla="*/ 0 60000 65536"/>
                    <a:gd name="T14" fmla="*/ 0 60000 65536"/>
                    <a:gd name="T15" fmla="*/ 0 w 173"/>
                    <a:gd name="T16" fmla="*/ 0 h 112"/>
                    <a:gd name="T17" fmla="*/ 173 w 173"/>
                    <a:gd name="T18" fmla="*/ 112 h 112"/>
                  </a:gdLst>
                  <a:ahLst/>
                  <a:cxnLst>
                    <a:cxn ang="T10">
                      <a:pos x="T0" y="T1"/>
                    </a:cxn>
                    <a:cxn ang="T11">
                      <a:pos x="T2" y="T3"/>
                    </a:cxn>
                    <a:cxn ang="T12">
                      <a:pos x="T4" y="T5"/>
                    </a:cxn>
                    <a:cxn ang="T13">
                      <a:pos x="T6" y="T7"/>
                    </a:cxn>
                    <a:cxn ang="T14">
                      <a:pos x="T8" y="T9"/>
                    </a:cxn>
                  </a:cxnLst>
                  <a:rect l="T15" t="T16" r="T17" b="T18"/>
                  <a:pathLst>
                    <a:path w="173" h="112">
                      <a:moveTo>
                        <a:pt x="173" y="22"/>
                      </a:moveTo>
                      <a:lnTo>
                        <a:pt x="142" y="0"/>
                      </a:lnTo>
                      <a:lnTo>
                        <a:pt x="0" y="91"/>
                      </a:lnTo>
                      <a:lnTo>
                        <a:pt x="33" y="112"/>
                      </a:lnTo>
                      <a:lnTo>
                        <a:pt x="173" y="22"/>
                      </a:lnTo>
                      <a:close/>
                    </a:path>
                  </a:pathLst>
                </a:custGeom>
                <a:solidFill>
                  <a:srgbClr val="3A312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5" name="Freeform 135"/>
                <p:cNvSpPr>
                  <a:spLocks/>
                </p:cNvSpPr>
                <p:nvPr/>
              </p:nvSpPr>
              <p:spPr bwMode="auto">
                <a:xfrm>
                  <a:off x="1857" y="3261"/>
                  <a:ext cx="17" cy="9"/>
                </a:xfrm>
                <a:custGeom>
                  <a:avLst/>
                  <a:gdLst>
                    <a:gd name="T0" fmla="*/ 0 w 169"/>
                    <a:gd name="T1" fmla="*/ 0 h 116"/>
                    <a:gd name="T2" fmla="*/ 0 w 169"/>
                    <a:gd name="T3" fmla="*/ 0 h 116"/>
                    <a:gd name="T4" fmla="*/ 0 w 169"/>
                    <a:gd name="T5" fmla="*/ 0 h 116"/>
                    <a:gd name="T6" fmla="*/ 0 w 169"/>
                    <a:gd name="T7" fmla="*/ 0 h 116"/>
                    <a:gd name="T8" fmla="*/ 0 w 169"/>
                    <a:gd name="T9" fmla="*/ 0 h 116"/>
                    <a:gd name="T10" fmla="*/ 0 60000 65536"/>
                    <a:gd name="T11" fmla="*/ 0 60000 65536"/>
                    <a:gd name="T12" fmla="*/ 0 60000 65536"/>
                    <a:gd name="T13" fmla="*/ 0 60000 65536"/>
                    <a:gd name="T14" fmla="*/ 0 60000 65536"/>
                    <a:gd name="T15" fmla="*/ 0 w 169"/>
                    <a:gd name="T16" fmla="*/ 0 h 116"/>
                    <a:gd name="T17" fmla="*/ 169 w 169"/>
                    <a:gd name="T18" fmla="*/ 116 h 116"/>
                  </a:gdLst>
                  <a:ahLst/>
                  <a:cxnLst>
                    <a:cxn ang="T10">
                      <a:pos x="T0" y="T1"/>
                    </a:cxn>
                    <a:cxn ang="T11">
                      <a:pos x="T2" y="T3"/>
                    </a:cxn>
                    <a:cxn ang="T12">
                      <a:pos x="T4" y="T5"/>
                    </a:cxn>
                    <a:cxn ang="T13">
                      <a:pos x="T6" y="T7"/>
                    </a:cxn>
                    <a:cxn ang="T14">
                      <a:pos x="T8" y="T9"/>
                    </a:cxn>
                  </a:cxnLst>
                  <a:rect l="T15" t="T16" r="T17" b="T18"/>
                  <a:pathLst>
                    <a:path w="169" h="116">
                      <a:moveTo>
                        <a:pt x="169" y="24"/>
                      </a:moveTo>
                      <a:lnTo>
                        <a:pt x="138" y="0"/>
                      </a:lnTo>
                      <a:lnTo>
                        <a:pt x="0" y="93"/>
                      </a:lnTo>
                      <a:lnTo>
                        <a:pt x="33" y="116"/>
                      </a:lnTo>
                      <a:lnTo>
                        <a:pt x="169" y="24"/>
                      </a:lnTo>
                      <a:close/>
                    </a:path>
                  </a:pathLst>
                </a:custGeom>
                <a:solidFill>
                  <a:srgbClr val="3A312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6" name="Freeform 136"/>
                <p:cNvSpPr>
                  <a:spLocks/>
                </p:cNvSpPr>
                <p:nvPr/>
              </p:nvSpPr>
              <p:spPr bwMode="auto">
                <a:xfrm>
                  <a:off x="1277" y="2657"/>
                  <a:ext cx="346" cy="117"/>
                </a:xfrm>
                <a:custGeom>
                  <a:avLst/>
                  <a:gdLst>
                    <a:gd name="T0" fmla="*/ 0 w 3813"/>
                    <a:gd name="T1" fmla="*/ 0 h 1295"/>
                    <a:gd name="T2" fmla="*/ 0 w 3813"/>
                    <a:gd name="T3" fmla="*/ 0 h 1295"/>
                    <a:gd name="T4" fmla="*/ 0 w 3813"/>
                    <a:gd name="T5" fmla="*/ 0 h 1295"/>
                    <a:gd name="T6" fmla="*/ 0 w 3813"/>
                    <a:gd name="T7" fmla="*/ 0 h 1295"/>
                    <a:gd name="T8" fmla="*/ 0 w 3813"/>
                    <a:gd name="T9" fmla="*/ 0 h 1295"/>
                    <a:gd name="T10" fmla="*/ 0 w 3813"/>
                    <a:gd name="T11" fmla="*/ 0 h 1295"/>
                    <a:gd name="T12" fmla="*/ 0 w 3813"/>
                    <a:gd name="T13" fmla="*/ 0 h 1295"/>
                    <a:gd name="T14" fmla="*/ 0 60000 65536"/>
                    <a:gd name="T15" fmla="*/ 0 60000 65536"/>
                    <a:gd name="T16" fmla="*/ 0 60000 65536"/>
                    <a:gd name="T17" fmla="*/ 0 60000 65536"/>
                    <a:gd name="T18" fmla="*/ 0 60000 65536"/>
                    <a:gd name="T19" fmla="*/ 0 60000 65536"/>
                    <a:gd name="T20" fmla="*/ 0 60000 65536"/>
                    <a:gd name="T21" fmla="*/ 0 w 3813"/>
                    <a:gd name="T22" fmla="*/ 0 h 1295"/>
                    <a:gd name="T23" fmla="*/ 3813 w 3813"/>
                    <a:gd name="T24" fmla="*/ 1295 h 1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13" h="1295">
                      <a:moveTo>
                        <a:pt x="3782" y="639"/>
                      </a:moveTo>
                      <a:lnTo>
                        <a:pt x="3813" y="625"/>
                      </a:lnTo>
                      <a:lnTo>
                        <a:pt x="2635" y="0"/>
                      </a:lnTo>
                      <a:lnTo>
                        <a:pt x="0" y="1283"/>
                      </a:lnTo>
                      <a:lnTo>
                        <a:pt x="21" y="1295"/>
                      </a:lnTo>
                      <a:lnTo>
                        <a:pt x="2634" y="26"/>
                      </a:lnTo>
                      <a:lnTo>
                        <a:pt x="3782" y="639"/>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7" name="Freeform 137"/>
                <p:cNvSpPr>
                  <a:spLocks/>
                </p:cNvSpPr>
                <p:nvPr/>
              </p:nvSpPr>
              <p:spPr bwMode="auto">
                <a:xfrm>
                  <a:off x="1277" y="2657"/>
                  <a:ext cx="341" cy="176"/>
                </a:xfrm>
                <a:custGeom>
                  <a:avLst/>
                  <a:gdLst>
                    <a:gd name="T0" fmla="*/ 0 w 3761"/>
                    <a:gd name="T1" fmla="*/ 0 h 1915"/>
                    <a:gd name="T2" fmla="*/ 0 w 3761"/>
                    <a:gd name="T3" fmla="*/ 0 h 1915"/>
                    <a:gd name="T4" fmla="*/ 0 w 3761"/>
                    <a:gd name="T5" fmla="*/ 0 h 1915"/>
                    <a:gd name="T6" fmla="*/ 0 w 3761"/>
                    <a:gd name="T7" fmla="*/ 0 h 1915"/>
                    <a:gd name="T8" fmla="*/ 0 w 3761"/>
                    <a:gd name="T9" fmla="*/ 0 h 1915"/>
                    <a:gd name="T10" fmla="*/ 0 60000 65536"/>
                    <a:gd name="T11" fmla="*/ 0 60000 65536"/>
                    <a:gd name="T12" fmla="*/ 0 60000 65536"/>
                    <a:gd name="T13" fmla="*/ 0 60000 65536"/>
                    <a:gd name="T14" fmla="*/ 0 60000 65536"/>
                    <a:gd name="T15" fmla="*/ 0 w 3761"/>
                    <a:gd name="T16" fmla="*/ 0 h 1915"/>
                    <a:gd name="T17" fmla="*/ 3761 w 3761"/>
                    <a:gd name="T18" fmla="*/ 1915 h 1915"/>
                  </a:gdLst>
                  <a:ahLst/>
                  <a:cxnLst>
                    <a:cxn ang="T10">
                      <a:pos x="T0" y="T1"/>
                    </a:cxn>
                    <a:cxn ang="T11">
                      <a:pos x="T2" y="T3"/>
                    </a:cxn>
                    <a:cxn ang="T12">
                      <a:pos x="T4" y="T5"/>
                    </a:cxn>
                    <a:cxn ang="T13">
                      <a:pos x="T6" y="T7"/>
                    </a:cxn>
                    <a:cxn ang="T14">
                      <a:pos x="T8" y="T9"/>
                    </a:cxn>
                  </a:cxnLst>
                  <a:rect l="T15" t="T16" r="T17" b="T18"/>
                  <a:pathLst>
                    <a:path w="3761" h="1915">
                      <a:moveTo>
                        <a:pt x="3761" y="613"/>
                      </a:moveTo>
                      <a:lnTo>
                        <a:pt x="2613" y="0"/>
                      </a:lnTo>
                      <a:lnTo>
                        <a:pt x="0" y="1269"/>
                      </a:lnTo>
                      <a:lnTo>
                        <a:pt x="1155" y="1915"/>
                      </a:lnTo>
                      <a:lnTo>
                        <a:pt x="3761" y="613"/>
                      </a:lnTo>
                      <a:close/>
                    </a:path>
                  </a:pathLst>
                </a:custGeom>
                <a:solidFill>
                  <a:srgbClr val="F7F7E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8" name="Freeform 138"/>
                <p:cNvSpPr>
                  <a:spLocks/>
                </p:cNvSpPr>
                <p:nvPr/>
              </p:nvSpPr>
              <p:spPr bwMode="auto">
                <a:xfrm>
                  <a:off x="2300" y="3089"/>
                  <a:ext cx="17" cy="7"/>
                </a:xfrm>
                <a:custGeom>
                  <a:avLst/>
                  <a:gdLst>
                    <a:gd name="T0" fmla="*/ 0 w 161"/>
                    <a:gd name="T1" fmla="*/ 0 h 113"/>
                    <a:gd name="T2" fmla="*/ 0 w 161"/>
                    <a:gd name="T3" fmla="*/ 0 h 113"/>
                    <a:gd name="T4" fmla="*/ 0 w 161"/>
                    <a:gd name="T5" fmla="*/ 0 h 113"/>
                    <a:gd name="T6" fmla="*/ 0 w 161"/>
                    <a:gd name="T7" fmla="*/ 0 h 113"/>
                    <a:gd name="T8" fmla="*/ 0 w 161"/>
                    <a:gd name="T9" fmla="*/ 0 h 113"/>
                    <a:gd name="T10" fmla="*/ 0 w 161"/>
                    <a:gd name="T11" fmla="*/ 0 h 113"/>
                    <a:gd name="T12" fmla="*/ 0 w 161"/>
                    <a:gd name="T13" fmla="*/ 0 h 113"/>
                    <a:gd name="T14" fmla="*/ 0 w 161"/>
                    <a:gd name="T15" fmla="*/ 0 h 113"/>
                    <a:gd name="T16" fmla="*/ 0 w 161"/>
                    <a:gd name="T17" fmla="*/ 0 h 113"/>
                    <a:gd name="T18" fmla="*/ 0 w 161"/>
                    <a:gd name="T19" fmla="*/ 0 h 113"/>
                    <a:gd name="T20" fmla="*/ 0 w 161"/>
                    <a:gd name="T21" fmla="*/ 0 h 113"/>
                    <a:gd name="T22" fmla="*/ 0 w 161"/>
                    <a:gd name="T23" fmla="*/ 0 h 113"/>
                    <a:gd name="T24" fmla="*/ 0 w 161"/>
                    <a:gd name="T25" fmla="*/ 0 h 113"/>
                    <a:gd name="T26" fmla="*/ 0 w 161"/>
                    <a:gd name="T27" fmla="*/ 0 h 113"/>
                    <a:gd name="T28" fmla="*/ 0 w 161"/>
                    <a:gd name="T29" fmla="*/ 0 h 113"/>
                    <a:gd name="T30" fmla="*/ 0 w 161"/>
                    <a:gd name="T31" fmla="*/ 0 h 113"/>
                    <a:gd name="T32" fmla="*/ 0 w 161"/>
                    <a:gd name="T33" fmla="*/ 0 h 113"/>
                    <a:gd name="T34" fmla="*/ 0 w 161"/>
                    <a:gd name="T35" fmla="*/ 0 h 113"/>
                    <a:gd name="T36" fmla="*/ 0 w 161"/>
                    <a:gd name="T37" fmla="*/ 0 h 113"/>
                    <a:gd name="T38" fmla="*/ 0 w 161"/>
                    <a:gd name="T39" fmla="*/ 0 h 113"/>
                    <a:gd name="T40" fmla="*/ 0 w 161"/>
                    <a:gd name="T41" fmla="*/ 0 h 113"/>
                    <a:gd name="T42" fmla="*/ 0 w 161"/>
                    <a:gd name="T43" fmla="*/ 0 h 113"/>
                    <a:gd name="T44" fmla="*/ 0 w 161"/>
                    <a:gd name="T45" fmla="*/ 0 h 113"/>
                    <a:gd name="T46" fmla="*/ 0 w 161"/>
                    <a:gd name="T47" fmla="*/ 0 h 113"/>
                    <a:gd name="T48" fmla="*/ 0 w 161"/>
                    <a:gd name="T49" fmla="*/ 0 h 113"/>
                    <a:gd name="T50" fmla="*/ 0 w 161"/>
                    <a:gd name="T51" fmla="*/ 0 h 113"/>
                    <a:gd name="T52" fmla="*/ 0 w 161"/>
                    <a:gd name="T53" fmla="*/ 0 h 113"/>
                    <a:gd name="T54" fmla="*/ 0 w 161"/>
                    <a:gd name="T55" fmla="*/ 0 h 113"/>
                    <a:gd name="T56" fmla="*/ 0 w 161"/>
                    <a:gd name="T57" fmla="*/ 0 h 113"/>
                    <a:gd name="T58" fmla="*/ 0 w 161"/>
                    <a:gd name="T59" fmla="*/ 0 h 113"/>
                    <a:gd name="T60" fmla="*/ 0 w 161"/>
                    <a:gd name="T61" fmla="*/ 0 h 113"/>
                    <a:gd name="T62" fmla="*/ 0 w 161"/>
                    <a:gd name="T63" fmla="*/ 0 h 113"/>
                    <a:gd name="T64" fmla="*/ 0 w 161"/>
                    <a:gd name="T65" fmla="*/ 0 h 113"/>
                    <a:gd name="T66" fmla="*/ 0 w 161"/>
                    <a:gd name="T67" fmla="*/ 0 h 113"/>
                    <a:gd name="T68" fmla="*/ 0 w 161"/>
                    <a:gd name="T69" fmla="*/ 0 h 113"/>
                    <a:gd name="T70" fmla="*/ 0 w 161"/>
                    <a:gd name="T71" fmla="*/ 0 h 113"/>
                    <a:gd name="T72" fmla="*/ 0 w 161"/>
                    <a:gd name="T73" fmla="*/ 0 h 113"/>
                    <a:gd name="T74" fmla="*/ 0 w 161"/>
                    <a:gd name="T75" fmla="*/ 0 h 113"/>
                    <a:gd name="T76" fmla="*/ 0 w 161"/>
                    <a:gd name="T77" fmla="*/ 0 h 113"/>
                    <a:gd name="T78" fmla="*/ 0 w 161"/>
                    <a:gd name="T79" fmla="*/ 0 h 113"/>
                    <a:gd name="T80" fmla="*/ 0 w 161"/>
                    <a:gd name="T81" fmla="*/ 0 h 113"/>
                    <a:gd name="T82" fmla="*/ 0 w 161"/>
                    <a:gd name="T83" fmla="*/ 0 h 113"/>
                    <a:gd name="T84" fmla="*/ 0 w 161"/>
                    <a:gd name="T85" fmla="*/ 0 h 113"/>
                    <a:gd name="T86" fmla="*/ 0 w 161"/>
                    <a:gd name="T87" fmla="*/ 0 h 113"/>
                    <a:gd name="T88" fmla="*/ 0 w 161"/>
                    <a:gd name="T89" fmla="*/ 0 h 1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1"/>
                    <a:gd name="T136" fmla="*/ 0 h 113"/>
                    <a:gd name="T137" fmla="*/ 161 w 161"/>
                    <a:gd name="T138" fmla="*/ 113 h 1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1" h="113">
                      <a:moveTo>
                        <a:pt x="161" y="61"/>
                      </a:moveTo>
                      <a:lnTo>
                        <a:pt x="161" y="63"/>
                      </a:lnTo>
                      <a:lnTo>
                        <a:pt x="160" y="66"/>
                      </a:lnTo>
                      <a:lnTo>
                        <a:pt x="160" y="69"/>
                      </a:lnTo>
                      <a:lnTo>
                        <a:pt x="160" y="72"/>
                      </a:lnTo>
                      <a:lnTo>
                        <a:pt x="159" y="74"/>
                      </a:lnTo>
                      <a:lnTo>
                        <a:pt x="158" y="77"/>
                      </a:lnTo>
                      <a:lnTo>
                        <a:pt x="157" y="80"/>
                      </a:lnTo>
                      <a:lnTo>
                        <a:pt x="155" y="83"/>
                      </a:lnTo>
                      <a:lnTo>
                        <a:pt x="154" y="85"/>
                      </a:lnTo>
                      <a:lnTo>
                        <a:pt x="152" y="88"/>
                      </a:lnTo>
                      <a:lnTo>
                        <a:pt x="150" y="90"/>
                      </a:lnTo>
                      <a:lnTo>
                        <a:pt x="148" y="92"/>
                      </a:lnTo>
                      <a:lnTo>
                        <a:pt x="146" y="94"/>
                      </a:lnTo>
                      <a:lnTo>
                        <a:pt x="143" y="97"/>
                      </a:lnTo>
                      <a:lnTo>
                        <a:pt x="140" y="99"/>
                      </a:lnTo>
                      <a:lnTo>
                        <a:pt x="138" y="101"/>
                      </a:lnTo>
                      <a:lnTo>
                        <a:pt x="131" y="104"/>
                      </a:lnTo>
                      <a:lnTo>
                        <a:pt x="125" y="107"/>
                      </a:lnTo>
                      <a:lnTo>
                        <a:pt x="117" y="109"/>
                      </a:lnTo>
                      <a:lnTo>
                        <a:pt x="110" y="111"/>
                      </a:lnTo>
                      <a:lnTo>
                        <a:pt x="103" y="112"/>
                      </a:lnTo>
                      <a:lnTo>
                        <a:pt x="96" y="113"/>
                      </a:lnTo>
                      <a:lnTo>
                        <a:pt x="88" y="113"/>
                      </a:lnTo>
                      <a:lnTo>
                        <a:pt x="80" y="113"/>
                      </a:lnTo>
                      <a:lnTo>
                        <a:pt x="73" y="112"/>
                      </a:lnTo>
                      <a:lnTo>
                        <a:pt x="65" y="111"/>
                      </a:lnTo>
                      <a:lnTo>
                        <a:pt x="58" y="109"/>
                      </a:lnTo>
                      <a:lnTo>
                        <a:pt x="50" y="106"/>
                      </a:lnTo>
                      <a:lnTo>
                        <a:pt x="43" y="103"/>
                      </a:lnTo>
                      <a:lnTo>
                        <a:pt x="36" y="100"/>
                      </a:lnTo>
                      <a:lnTo>
                        <a:pt x="30" y="96"/>
                      </a:lnTo>
                      <a:lnTo>
                        <a:pt x="24" y="92"/>
                      </a:lnTo>
                      <a:lnTo>
                        <a:pt x="18" y="87"/>
                      </a:lnTo>
                      <a:lnTo>
                        <a:pt x="13" y="82"/>
                      </a:lnTo>
                      <a:lnTo>
                        <a:pt x="9" y="76"/>
                      </a:lnTo>
                      <a:lnTo>
                        <a:pt x="6" y="71"/>
                      </a:lnTo>
                      <a:lnTo>
                        <a:pt x="3" y="66"/>
                      </a:lnTo>
                      <a:lnTo>
                        <a:pt x="1" y="60"/>
                      </a:lnTo>
                      <a:lnTo>
                        <a:pt x="0" y="55"/>
                      </a:lnTo>
                      <a:lnTo>
                        <a:pt x="0" y="50"/>
                      </a:lnTo>
                      <a:lnTo>
                        <a:pt x="0" y="44"/>
                      </a:lnTo>
                      <a:lnTo>
                        <a:pt x="1" y="39"/>
                      </a:lnTo>
                      <a:lnTo>
                        <a:pt x="3" y="34"/>
                      </a:lnTo>
                      <a:lnTo>
                        <a:pt x="5" y="29"/>
                      </a:lnTo>
                      <a:lnTo>
                        <a:pt x="8" y="25"/>
                      </a:lnTo>
                      <a:lnTo>
                        <a:pt x="12" y="20"/>
                      </a:lnTo>
                      <a:lnTo>
                        <a:pt x="17" y="16"/>
                      </a:lnTo>
                      <a:lnTo>
                        <a:pt x="23" y="13"/>
                      </a:lnTo>
                      <a:lnTo>
                        <a:pt x="25" y="11"/>
                      </a:lnTo>
                      <a:lnTo>
                        <a:pt x="28" y="9"/>
                      </a:lnTo>
                      <a:lnTo>
                        <a:pt x="32" y="8"/>
                      </a:lnTo>
                      <a:lnTo>
                        <a:pt x="35" y="6"/>
                      </a:lnTo>
                      <a:lnTo>
                        <a:pt x="38" y="5"/>
                      </a:lnTo>
                      <a:lnTo>
                        <a:pt x="42" y="4"/>
                      </a:lnTo>
                      <a:lnTo>
                        <a:pt x="45" y="3"/>
                      </a:lnTo>
                      <a:lnTo>
                        <a:pt x="49" y="2"/>
                      </a:lnTo>
                      <a:lnTo>
                        <a:pt x="52" y="1"/>
                      </a:lnTo>
                      <a:lnTo>
                        <a:pt x="56" y="1"/>
                      </a:lnTo>
                      <a:lnTo>
                        <a:pt x="60" y="0"/>
                      </a:lnTo>
                      <a:lnTo>
                        <a:pt x="63" y="0"/>
                      </a:lnTo>
                      <a:lnTo>
                        <a:pt x="67" y="0"/>
                      </a:lnTo>
                      <a:lnTo>
                        <a:pt x="71" y="0"/>
                      </a:lnTo>
                      <a:lnTo>
                        <a:pt x="75" y="0"/>
                      </a:lnTo>
                      <a:lnTo>
                        <a:pt x="79" y="1"/>
                      </a:lnTo>
                      <a:lnTo>
                        <a:pt x="88" y="19"/>
                      </a:lnTo>
                      <a:lnTo>
                        <a:pt x="84" y="18"/>
                      </a:lnTo>
                      <a:lnTo>
                        <a:pt x="81" y="18"/>
                      </a:lnTo>
                      <a:lnTo>
                        <a:pt x="78" y="17"/>
                      </a:lnTo>
                      <a:lnTo>
                        <a:pt x="75" y="17"/>
                      </a:lnTo>
                      <a:lnTo>
                        <a:pt x="71" y="17"/>
                      </a:lnTo>
                      <a:lnTo>
                        <a:pt x="68" y="18"/>
                      </a:lnTo>
                      <a:lnTo>
                        <a:pt x="65" y="18"/>
                      </a:lnTo>
                      <a:lnTo>
                        <a:pt x="62" y="18"/>
                      </a:lnTo>
                      <a:lnTo>
                        <a:pt x="59" y="19"/>
                      </a:lnTo>
                      <a:lnTo>
                        <a:pt x="56" y="20"/>
                      </a:lnTo>
                      <a:lnTo>
                        <a:pt x="53" y="20"/>
                      </a:lnTo>
                      <a:lnTo>
                        <a:pt x="51" y="21"/>
                      </a:lnTo>
                      <a:lnTo>
                        <a:pt x="48" y="23"/>
                      </a:lnTo>
                      <a:lnTo>
                        <a:pt x="45" y="24"/>
                      </a:lnTo>
                      <a:lnTo>
                        <a:pt x="43" y="25"/>
                      </a:lnTo>
                      <a:lnTo>
                        <a:pt x="41" y="27"/>
                      </a:lnTo>
                      <a:lnTo>
                        <a:pt x="37" y="29"/>
                      </a:lnTo>
                      <a:lnTo>
                        <a:pt x="34" y="32"/>
                      </a:lnTo>
                      <a:lnTo>
                        <a:pt x="31" y="35"/>
                      </a:lnTo>
                      <a:lnTo>
                        <a:pt x="29" y="38"/>
                      </a:lnTo>
                      <a:lnTo>
                        <a:pt x="28" y="41"/>
                      </a:lnTo>
                      <a:lnTo>
                        <a:pt x="26" y="45"/>
                      </a:lnTo>
                      <a:lnTo>
                        <a:pt x="26" y="48"/>
                      </a:lnTo>
                      <a:lnTo>
                        <a:pt x="26" y="52"/>
                      </a:lnTo>
                      <a:lnTo>
                        <a:pt x="26" y="56"/>
                      </a:lnTo>
                      <a:lnTo>
                        <a:pt x="26" y="60"/>
                      </a:lnTo>
                      <a:lnTo>
                        <a:pt x="28" y="63"/>
                      </a:lnTo>
                      <a:lnTo>
                        <a:pt x="29" y="67"/>
                      </a:lnTo>
                      <a:lnTo>
                        <a:pt x="31" y="71"/>
                      </a:lnTo>
                      <a:lnTo>
                        <a:pt x="34" y="74"/>
                      </a:lnTo>
                      <a:lnTo>
                        <a:pt x="37" y="77"/>
                      </a:lnTo>
                      <a:lnTo>
                        <a:pt x="41" y="82"/>
                      </a:lnTo>
                      <a:lnTo>
                        <a:pt x="45" y="84"/>
                      </a:lnTo>
                      <a:lnTo>
                        <a:pt x="49" y="87"/>
                      </a:lnTo>
                      <a:lnTo>
                        <a:pt x="54" y="89"/>
                      </a:lnTo>
                      <a:lnTo>
                        <a:pt x="59" y="91"/>
                      </a:lnTo>
                      <a:lnTo>
                        <a:pt x="64" y="92"/>
                      </a:lnTo>
                      <a:lnTo>
                        <a:pt x="69" y="94"/>
                      </a:lnTo>
                      <a:lnTo>
                        <a:pt x="74" y="94"/>
                      </a:lnTo>
                      <a:lnTo>
                        <a:pt x="79" y="95"/>
                      </a:lnTo>
                      <a:lnTo>
                        <a:pt x="85" y="95"/>
                      </a:lnTo>
                      <a:lnTo>
                        <a:pt x="90" y="95"/>
                      </a:lnTo>
                      <a:lnTo>
                        <a:pt x="95" y="95"/>
                      </a:lnTo>
                      <a:lnTo>
                        <a:pt x="100" y="94"/>
                      </a:lnTo>
                      <a:lnTo>
                        <a:pt x="105" y="93"/>
                      </a:lnTo>
                      <a:lnTo>
                        <a:pt x="109" y="91"/>
                      </a:lnTo>
                      <a:lnTo>
                        <a:pt x="114" y="90"/>
                      </a:lnTo>
                      <a:lnTo>
                        <a:pt x="118" y="88"/>
                      </a:lnTo>
                      <a:lnTo>
                        <a:pt x="119" y="86"/>
                      </a:lnTo>
                      <a:lnTo>
                        <a:pt x="121" y="85"/>
                      </a:lnTo>
                      <a:lnTo>
                        <a:pt x="123" y="84"/>
                      </a:lnTo>
                      <a:lnTo>
                        <a:pt x="125" y="83"/>
                      </a:lnTo>
                      <a:lnTo>
                        <a:pt x="126" y="81"/>
                      </a:lnTo>
                      <a:lnTo>
                        <a:pt x="128" y="80"/>
                      </a:lnTo>
                      <a:lnTo>
                        <a:pt x="129" y="78"/>
                      </a:lnTo>
                      <a:lnTo>
                        <a:pt x="130" y="76"/>
                      </a:lnTo>
                      <a:lnTo>
                        <a:pt x="131" y="75"/>
                      </a:lnTo>
                      <a:lnTo>
                        <a:pt x="132" y="73"/>
                      </a:lnTo>
                      <a:lnTo>
                        <a:pt x="132" y="72"/>
                      </a:lnTo>
                      <a:lnTo>
                        <a:pt x="133" y="70"/>
                      </a:lnTo>
                      <a:lnTo>
                        <a:pt x="134" y="69"/>
                      </a:lnTo>
                      <a:lnTo>
                        <a:pt x="134" y="67"/>
                      </a:lnTo>
                      <a:lnTo>
                        <a:pt x="134" y="66"/>
                      </a:lnTo>
                      <a:lnTo>
                        <a:pt x="135" y="65"/>
                      </a:lnTo>
                      <a:lnTo>
                        <a:pt x="120" y="54"/>
                      </a:lnTo>
                      <a:lnTo>
                        <a:pt x="93" y="71"/>
                      </a:lnTo>
                      <a:lnTo>
                        <a:pt x="74" y="56"/>
                      </a:lnTo>
                      <a:lnTo>
                        <a:pt x="117" y="29"/>
                      </a:lnTo>
                      <a:lnTo>
                        <a:pt x="161" y="61"/>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79" name="Freeform 139"/>
                <p:cNvSpPr>
                  <a:spLocks/>
                </p:cNvSpPr>
                <p:nvPr/>
              </p:nvSpPr>
              <p:spPr bwMode="auto">
                <a:xfrm>
                  <a:off x="2310" y="3080"/>
                  <a:ext cx="19" cy="14"/>
                </a:xfrm>
                <a:custGeom>
                  <a:avLst/>
                  <a:gdLst>
                    <a:gd name="T0" fmla="*/ 0 w 191"/>
                    <a:gd name="T1" fmla="*/ 0 h 135"/>
                    <a:gd name="T2" fmla="*/ 0 w 191"/>
                    <a:gd name="T3" fmla="*/ 0 h 135"/>
                    <a:gd name="T4" fmla="*/ 0 w 191"/>
                    <a:gd name="T5" fmla="*/ 0 h 135"/>
                    <a:gd name="T6" fmla="*/ 0 w 191"/>
                    <a:gd name="T7" fmla="*/ 0 h 135"/>
                    <a:gd name="T8" fmla="*/ 0 w 191"/>
                    <a:gd name="T9" fmla="*/ 0 h 135"/>
                    <a:gd name="T10" fmla="*/ 0 w 191"/>
                    <a:gd name="T11" fmla="*/ 0 h 135"/>
                    <a:gd name="T12" fmla="*/ 0 w 191"/>
                    <a:gd name="T13" fmla="*/ 0 h 135"/>
                    <a:gd name="T14" fmla="*/ 0 w 191"/>
                    <a:gd name="T15" fmla="*/ 0 h 135"/>
                    <a:gd name="T16" fmla="*/ 0 w 191"/>
                    <a:gd name="T17" fmla="*/ 0 h 135"/>
                    <a:gd name="T18" fmla="*/ 0 w 191"/>
                    <a:gd name="T19" fmla="*/ 0 h 135"/>
                    <a:gd name="T20" fmla="*/ 0 w 191"/>
                    <a:gd name="T21" fmla="*/ 0 h 135"/>
                    <a:gd name="T22" fmla="*/ 0 w 191"/>
                    <a:gd name="T23" fmla="*/ 0 h 135"/>
                    <a:gd name="T24" fmla="*/ 0 w 191"/>
                    <a:gd name="T25" fmla="*/ 0 h 135"/>
                    <a:gd name="T26" fmla="*/ 0 w 191"/>
                    <a:gd name="T27" fmla="*/ 0 h 135"/>
                    <a:gd name="T28" fmla="*/ 0 w 191"/>
                    <a:gd name="T29" fmla="*/ 0 h 135"/>
                    <a:gd name="T30" fmla="*/ 0 w 191"/>
                    <a:gd name="T31" fmla="*/ 0 h 135"/>
                    <a:gd name="T32" fmla="*/ 0 w 191"/>
                    <a:gd name="T33" fmla="*/ 0 h 135"/>
                    <a:gd name="T34" fmla="*/ 0 w 191"/>
                    <a:gd name="T35" fmla="*/ 0 h 135"/>
                    <a:gd name="T36" fmla="*/ 0 w 191"/>
                    <a:gd name="T37" fmla="*/ 0 h 135"/>
                    <a:gd name="T38" fmla="*/ 0 w 191"/>
                    <a:gd name="T39" fmla="*/ 0 h 135"/>
                    <a:gd name="T40" fmla="*/ 0 w 191"/>
                    <a:gd name="T41" fmla="*/ 0 h 135"/>
                    <a:gd name="T42" fmla="*/ 0 w 191"/>
                    <a:gd name="T43" fmla="*/ 0 h 135"/>
                    <a:gd name="T44" fmla="*/ 0 w 191"/>
                    <a:gd name="T45" fmla="*/ 0 h 135"/>
                    <a:gd name="T46" fmla="*/ 0 w 191"/>
                    <a:gd name="T47" fmla="*/ 0 h 135"/>
                    <a:gd name="T48" fmla="*/ 0 w 191"/>
                    <a:gd name="T49" fmla="*/ 0 h 135"/>
                    <a:gd name="T50" fmla="*/ 0 w 191"/>
                    <a:gd name="T51" fmla="*/ 0 h 135"/>
                    <a:gd name="T52" fmla="*/ 0 w 191"/>
                    <a:gd name="T53" fmla="*/ 0 h 135"/>
                    <a:gd name="T54" fmla="*/ 0 w 191"/>
                    <a:gd name="T55" fmla="*/ 0 h 135"/>
                    <a:gd name="T56" fmla="*/ 0 w 191"/>
                    <a:gd name="T57" fmla="*/ 0 h 135"/>
                    <a:gd name="T58" fmla="*/ 0 w 191"/>
                    <a:gd name="T59" fmla="*/ 0 h 135"/>
                    <a:gd name="T60" fmla="*/ 0 w 191"/>
                    <a:gd name="T61" fmla="*/ 0 h 135"/>
                    <a:gd name="T62" fmla="*/ 0 w 191"/>
                    <a:gd name="T63" fmla="*/ 0 h 135"/>
                    <a:gd name="T64" fmla="*/ 0 w 191"/>
                    <a:gd name="T65" fmla="*/ 0 h 135"/>
                    <a:gd name="T66" fmla="*/ 0 w 191"/>
                    <a:gd name="T67" fmla="*/ 0 h 135"/>
                    <a:gd name="T68" fmla="*/ 0 w 191"/>
                    <a:gd name="T69" fmla="*/ 0 h 1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135"/>
                    <a:gd name="T107" fmla="*/ 191 w 191"/>
                    <a:gd name="T108" fmla="*/ 135 h 1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135">
                      <a:moveTo>
                        <a:pt x="124" y="59"/>
                      </a:moveTo>
                      <a:lnTo>
                        <a:pt x="123" y="59"/>
                      </a:lnTo>
                      <a:lnTo>
                        <a:pt x="122" y="60"/>
                      </a:lnTo>
                      <a:lnTo>
                        <a:pt x="119" y="61"/>
                      </a:lnTo>
                      <a:lnTo>
                        <a:pt x="117" y="63"/>
                      </a:lnTo>
                      <a:lnTo>
                        <a:pt x="113" y="65"/>
                      </a:lnTo>
                      <a:lnTo>
                        <a:pt x="110" y="67"/>
                      </a:lnTo>
                      <a:lnTo>
                        <a:pt x="106" y="70"/>
                      </a:lnTo>
                      <a:lnTo>
                        <a:pt x="102" y="73"/>
                      </a:lnTo>
                      <a:lnTo>
                        <a:pt x="97" y="75"/>
                      </a:lnTo>
                      <a:lnTo>
                        <a:pt x="93" y="78"/>
                      </a:lnTo>
                      <a:lnTo>
                        <a:pt x="90" y="80"/>
                      </a:lnTo>
                      <a:lnTo>
                        <a:pt x="86" y="82"/>
                      </a:lnTo>
                      <a:lnTo>
                        <a:pt x="84" y="84"/>
                      </a:lnTo>
                      <a:lnTo>
                        <a:pt x="81" y="85"/>
                      </a:lnTo>
                      <a:lnTo>
                        <a:pt x="80" y="86"/>
                      </a:lnTo>
                      <a:lnTo>
                        <a:pt x="80" y="87"/>
                      </a:lnTo>
                      <a:lnTo>
                        <a:pt x="81" y="87"/>
                      </a:lnTo>
                      <a:lnTo>
                        <a:pt x="82" y="89"/>
                      </a:lnTo>
                      <a:lnTo>
                        <a:pt x="84" y="90"/>
                      </a:lnTo>
                      <a:lnTo>
                        <a:pt x="86" y="92"/>
                      </a:lnTo>
                      <a:lnTo>
                        <a:pt x="89" y="93"/>
                      </a:lnTo>
                      <a:lnTo>
                        <a:pt x="91" y="95"/>
                      </a:lnTo>
                      <a:lnTo>
                        <a:pt x="94" y="98"/>
                      </a:lnTo>
                      <a:lnTo>
                        <a:pt x="97" y="100"/>
                      </a:lnTo>
                      <a:lnTo>
                        <a:pt x="99" y="102"/>
                      </a:lnTo>
                      <a:lnTo>
                        <a:pt x="102" y="103"/>
                      </a:lnTo>
                      <a:lnTo>
                        <a:pt x="104" y="105"/>
                      </a:lnTo>
                      <a:lnTo>
                        <a:pt x="106" y="106"/>
                      </a:lnTo>
                      <a:lnTo>
                        <a:pt x="107" y="108"/>
                      </a:lnTo>
                      <a:lnTo>
                        <a:pt x="108" y="108"/>
                      </a:lnTo>
                      <a:lnTo>
                        <a:pt x="109" y="109"/>
                      </a:lnTo>
                      <a:lnTo>
                        <a:pt x="173" y="69"/>
                      </a:lnTo>
                      <a:lnTo>
                        <a:pt x="191" y="83"/>
                      </a:lnTo>
                      <a:lnTo>
                        <a:pt x="108" y="135"/>
                      </a:lnTo>
                      <a:lnTo>
                        <a:pt x="53" y="92"/>
                      </a:lnTo>
                      <a:lnTo>
                        <a:pt x="0" y="52"/>
                      </a:lnTo>
                      <a:lnTo>
                        <a:pt x="82" y="0"/>
                      </a:lnTo>
                      <a:lnTo>
                        <a:pt x="99" y="13"/>
                      </a:lnTo>
                      <a:lnTo>
                        <a:pt x="35" y="53"/>
                      </a:lnTo>
                      <a:lnTo>
                        <a:pt x="36" y="53"/>
                      </a:lnTo>
                      <a:lnTo>
                        <a:pt x="37" y="54"/>
                      </a:lnTo>
                      <a:lnTo>
                        <a:pt x="39" y="56"/>
                      </a:lnTo>
                      <a:lnTo>
                        <a:pt x="41" y="57"/>
                      </a:lnTo>
                      <a:lnTo>
                        <a:pt x="43" y="59"/>
                      </a:lnTo>
                      <a:lnTo>
                        <a:pt x="46" y="61"/>
                      </a:lnTo>
                      <a:lnTo>
                        <a:pt x="49" y="63"/>
                      </a:lnTo>
                      <a:lnTo>
                        <a:pt x="51" y="65"/>
                      </a:lnTo>
                      <a:lnTo>
                        <a:pt x="54" y="67"/>
                      </a:lnTo>
                      <a:lnTo>
                        <a:pt x="56" y="69"/>
                      </a:lnTo>
                      <a:lnTo>
                        <a:pt x="58" y="70"/>
                      </a:lnTo>
                      <a:lnTo>
                        <a:pt x="59" y="72"/>
                      </a:lnTo>
                      <a:lnTo>
                        <a:pt x="61" y="73"/>
                      </a:lnTo>
                      <a:lnTo>
                        <a:pt x="62" y="74"/>
                      </a:lnTo>
                      <a:lnTo>
                        <a:pt x="62" y="73"/>
                      </a:lnTo>
                      <a:lnTo>
                        <a:pt x="63" y="72"/>
                      </a:lnTo>
                      <a:lnTo>
                        <a:pt x="66" y="70"/>
                      </a:lnTo>
                      <a:lnTo>
                        <a:pt x="69" y="69"/>
                      </a:lnTo>
                      <a:lnTo>
                        <a:pt x="72" y="66"/>
                      </a:lnTo>
                      <a:lnTo>
                        <a:pt x="76" y="64"/>
                      </a:lnTo>
                      <a:lnTo>
                        <a:pt x="80" y="61"/>
                      </a:lnTo>
                      <a:lnTo>
                        <a:pt x="84" y="59"/>
                      </a:lnTo>
                      <a:lnTo>
                        <a:pt x="88" y="56"/>
                      </a:lnTo>
                      <a:lnTo>
                        <a:pt x="92" y="53"/>
                      </a:lnTo>
                      <a:lnTo>
                        <a:pt x="96" y="51"/>
                      </a:lnTo>
                      <a:lnTo>
                        <a:pt x="99" y="49"/>
                      </a:lnTo>
                      <a:lnTo>
                        <a:pt x="102" y="47"/>
                      </a:lnTo>
                      <a:lnTo>
                        <a:pt x="105" y="46"/>
                      </a:lnTo>
                      <a:lnTo>
                        <a:pt x="106" y="45"/>
                      </a:lnTo>
                      <a:lnTo>
                        <a:pt x="107" y="45"/>
                      </a:lnTo>
                      <a:lnTo>
                        <a:pt x="124" y="59"/>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0" name="Freeform 140"/>
                <p:cNvSpPr>
                  <a:spLocks/>
                </p:cNvSpPr>
                <p:nvPr/>
              </p:nvSpPr>
              <p:spPr bwMode="auto">
                <a:xfrm>
                  <a:off x="2319" y="3075"/>
                  <a:ext cx="17" cy="14"/>
                </a:xfrm>
                <a:custGeom>
                  <a:avLst/>
                  <a:gdLst>
                    <a:gd name="T0" fmla="*/ 0 w 206"/>
                    <a:gd name="T1" fmla="*/ 0 h 144"/>
                    <a:gd name="T2" fmla="*/ 0 w 206"/>
                    <a:gd name="T3" fmla="*/ 0 h 144"/>
                    <a:gd name="T4" fmla="*/ 0 w 206"/>
                    <a:gd name="T5" fmla="*/ 0 h 144"/>
                    <a:gd name="T6" fmla="*/ 0 w 206"/>
                    <a:gd name="T7" fmla="*/ 0 h 144"/>
                    <a:gd name="T8" fmla="*/ 0 w 206"/>
                    <a:gd name="T9" fmla="*/ 0 h 144"/>
                    <a:gd name="T10" fmla="*/ 0 w 206"/>
                    <a:gd name="T11" fmla="*/ 0 h 144"/>
                    <a:gd name="T12" fmla="*/ 0 w 206"/>
                    <a:gd name="T13" fmla="*/ 0 h 144"/>
                    <a:gd name="T14" fmla="*/ 0 w 206"/>
                    <a:gd name="T15" fmla="*/ 0 h 144"/>
                    <a:gd name="T16" fmla="*/ 0 w 206"/>
                    <a:gd name="T17" fmla="*/ 0 h 144"/>
                    <a:gd name="T18" fmla="*/ 0 w 206"/>
                    <a:gd name="T19" fmla="*/ 0 h 144"/>
                    <a:gd name="T20" fmla="*/ 0 w 206"/>
                    <a:gd name="T21" fmla="*/ 0 h 144"/>
                    <a:gd name="T22" fmla="*/ 0 w 206"/>
                    <a:gd name="T23" fmla="*/ 0 h 144"/>
                    <a:gd name="T24" fmla="*/ 0 w 206"/>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6"/>
                    <a:gd name="T40" fmla="*/ 0 h 144"/>
                    <a:gd name="T41" fmla="*/ 206 w 206"/>
                    <a:gd name="T42" fmla="*/ 144 h 1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6" h="144">
                      <a:moveTo>
                        <a:pt x="159" y="114"/>
                      </a:moveTo>
                      <a:lnTo>
                        <a:pt x="120" y="42"/>
                      </a:lnTo>
                      <a:lnTo>
                        <a:pt x="188" y="93"/>
                      </a:lnTo>
                      <a:lnTo>
                        <a:pt x="206" y="83"/>
                      </a:lnTo>
                      <a:lnTo>
                        <a:pt x="96" y="0"/>
                      </a:lnTo>
                      <a:lnTo>
                        <a:pt x="76" y="13"/>
                      </a:lnTo>
                      <a:lnTo>
                        <a:pt x="112" y="79"/>
                      </a:lnTo>
                      <a:lnTo>
                        <a:pt x="21" y="47"/>
                      </a:lnTo>
                      <a:lnTo>
                        <a:pt x="0" y="60"/>
                      </a:lnTo>
                      <a:lnTo>
                        <a:pt x="109" y="144"/>
                      </a:lnTo>
                      <a:lnTo>
                        <a:pt x="126" y="133"/>
                      </a:lnTo>
                      <a:lnTo>
                        <a:pt x="58" y="80"/>
                      </a:lnTo>
                      <a:lnTo>
                        <a:pt x="159" y="114"/>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1" name="Freeform 141"/>
                <p:cNvSpPr>
                  <a:spLocks/>
                </p:cNvSpPr>
                <p:nvPr/>
              </p:nvSpPr>
              <p:spPr bwMode="auto">
                <a:xfrm>
                  <a:off x="2329" y="3071"/>
                  <a:ext cx="9" cy="12"/>
                </a:xfrm>
                <a:custGeom>
                  <a:avLst/>
                  <a:gdLst>
                    <a:gd name="T0" fmla="*/ 0 w 134"/>
                    <a:gd name="T1" fmla="*/ 0 h 125"/>
                    <a:gd name="T2" fmla="*/ 0 w 134"/>
                    <a:gd name="T3" fmla="*/ 0 h 125"/>
                    <a:gd name="T4" fmla="*/ 0 w 134"/>
                    <a:gd name="T5" fmla="*/ 0 h 125"/>
                    <a:gd name="T6" fmla="*/ 0 w 134"/>
                    <a:gd name="T7" fmla="*/ 0 h 125"/>
                    <a:gd name="T8" fmla="*/ 0 w 134"/>
                    <a:gd name="T9" fmla="*/ 0 h 125"/>
                    <a:gd name="T10" fmla="*/ 0 w 134"/>
                    <a:gd name="T11" fmla="*/ 0 h 125"/>
                    <a:gd name="T12" fmla="*/ 0 w 134"/>
                    <a:gd name="T13" fmla="*/ 0 h 125"/>
                    <a:gd name="T14" fmla="*/ 0 w 134"/>
                    <a:gd name="T15" fmla="*/ 0 h 125"/>
                    <a:gd name="T16" fmla="*/ 0 w 134"/>
                    <a:gd name="T17" fmla="*/ 0 h 125"/>
                    <a:gd name="T18" fmla="*/ 0 w 134"/>
                    <a:gd name="T19" fmla="*/ 0 h 125"/>
                    <a:gd name="T20" fmla="*/ 0 w 134"/>
                    <a:gd name="T21" fmla="*/ 0 h 125"/>
                    <a:gd name="T22" fmla="*/ 0 w 134"/>
                    <a:gd name="T23" fmla="*/ 0 h 125"/>
                    <a:gd name="T24" fmla="*/ 0 w 134"/>
                    <a:gd name="T25" fmla="*/ 0 h 125"/>
                    <a:gd name="T26" fmla="*/ 0 w 134"/>
                    <a:gd name="T27" fmla="*/ 0 h 125"/>
                    <a:gd name="T28" fmla="*/ 0 w 134"/>
                    <a:gd name="T29" fmla="*/ 0 h 125"/>
                    <a:gd name="T30" fmla="*/ 0 w 134"/>
                    <a:gd name="T31" fmla="*/ 0 h 125"/>
                    <a:gd name="T32" fmla="*/ 0 w 134"/>
                    <a:gd name="T33" fmla="*/ 0 h 125"/>
                    <a:gd name="T34" fmla="*/ 0 w 134"/>
                    <a:gd name="T35" fmla="*/ 0 h 125"/>
                    <a:gd name="T36" fmla="*/ 0 w 134"/>
                    <a:gd name="T37" fmla="*/ 0 h 125"/>
                    <a:gd name="T38" fmla="*/ 0 w 134"/>
                    <a:gd name="T39" fmla="*/ 0 h 125"/>
                    <a:gd name="T40" fmla="*/ 0 w 134"/>
                    <a:gd name="T41" fmla="*/ 0 h 125"/>
                    <a:gd name="T42" fmla="*/ 0 w 134"/>
                    <a:gd name="T43" fmla="*/ 0 h 125"/>
                    <a:gd name="T44" fmla="*/ 0 w 134"/>
                    <a:gd name="T45" fmla="*/ 0 h 125"/>
                    <a:gd name="T46" fmla="*/ 0 w 134"/>
                    <a:gd name="T47" fmla="*/ 0 h 125"/>
                    <a:gd name="T48" fmla="*/ 0 w 134"/>
                    <a:gd name="T49" fmla="*/ 0 h 125"/>
                    <a:gd name="T50" fmla="*/ 0 w 134"/>
                    <a:gd name="T51" fmla="*/ 0 h 125"/>
                    <a:gd name="T52" fmla="*/ 0 w 134"/>
                    <a:gd name="T53" fmla="*/ 0 h 125"/>
                    <a:gd name="T54" fmla="*/ 0 w 134"/>
                    <a:gd name="T55" fmla="*/ 0 h 125"/>
                    <a:gd name="T56" fmla="*/ 0 w 134"/>
                    <a:gd name="T57" fmla="*/ 0 h 125"/>
                    <a:gd name="T58" fmla="*/ 0 w 134"/>
                    <a:gd name="T59" fmla="*/ 0 h 125"/>
                    <a:gd name="T60" fmla="*/ 0 w 134"/>
                    <a:gd name="T61" fmla="*/ 0 h 125"/>
                    <a:gd name="T62" fmla="*/ 0 w 134"/>
                    <a:gd name="T63" fmla="*/ 0 h 125"/>
                    <a:gd name="T64" fmla="*/ 0 w 134"/>
                    <a:gd name="T65" fmla="*/ 0 h 125"/>
                    <a:gd name="T66" fmla="*/ 0 w 134"/>
                    <a:gd name="T67" fmla="*/ 0 h 125"/>
                    <a:gd name="T68" fmla="*/ 0 w 134"/>
                    <a:gd name="T69" fmla="*/ 0 h 125"/>
                    <a:gd name="T70" fmla="*/ 0 w 134"/>
                    <a:gd name="T71" fmla="*/ 0 h 125"/>
                    <a:gd name="T72" fmla="*/ 0 w 134"/>
                    <a:gd name="T73" fmla="*/ 0 h 125"/>
                    <a:gd name="T74" fmla="*/ 0 w 134"/>
                    <a:gd name="T75" fmla="*/ 0 h 125"/>
                    <a:gd name="T76" fmla="*/ 0 w 134"/>
                    <a:gd name="T77" fmla="*/ 0 h 125"/>
                    <a:gd name="T78" fmla="*/ 0 w 134"/>
                    <a:gd name="T79" fmla="*/ 0 h 125"/>
                    <a:gd name="T80" fmla="*/ 0 w 134"/>
                    <a:gd name="T81" fmla="*/ 0 h 125"/>
                    <a:gd name="T82" fmla="*/ 0 w 134"/>
                    <a:gd name="T83" fmla="*/ 0 h 125"/>
                    <a:gd name="T84" fmla="*/ 0 w 134"/>
                    <a:gd name="T85" fmla="*/ 0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4"/>
                    <a:gd name="T130" fmla="*/ 0 h 125"/>
                    <a:gd name="T131" fmla="*/ 134 w 134"/>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4" h="125">
                      <a:moveTo>
                        <a:pt x="0" y="42"/>
                      </a:moveTo>
                      <a:lnTo>
                        <a:pt x="110" y="125"/>
                      </a:lnTo>
                      <a:lnTo>
                        <a:pt x="129" y="113"/>
                      </a:lnTo>
                      <a:lnTo>
                        <a:pt x="38" y="45"/>
                      </a:lnTo>
                      <a:lnTo>
                        <a:pt x="75" y="22"/>
                      </a:lnTo>
                      <a:lnTo>
                        <a:pt x="76" y="21"/>
                      </a:lnTo>
                      <a:lnTo>
                        <a:pt x="78" y="20"/>
                      </a:lnTo>
                      <a:lnTo>
                        <a:pt x="80" y="19"/>
                      </a:lnTo>
                      <a:lnTo>
                        <a:pt x="82" y="19"/>
                      </a:lnTo>
                      <a:lnTo>
                        <a:pt x="83" y="19"/>
                      </a:lnTo>
                      <a:lnTo>
                        <a:pt x="85" y="19"/>
                      </a:lnTo>
                      <a:lnTo>
                        <a:pt x="87" y="19"/>
                      </a:lnTo>
                      <a:lnTo>
                        <a:pt x="89" y="20"/>
                      </a:lnTo>
                      <a:lnTo>
                        <a:pt x="90" y="20"/>
                      </a:lnTo>
                      <a:lnTo>
                        <a:pt x="92" y="21"/>
                      </a:lnTo>
                      <a:lnTo>
                        <a:pt x="93" y="21"/>
                      </a:lnTo>
                      <a:lnTo>
                        <a:pt x="96" y="22"/>
                      </a:lnTo>
                      <a:lnTo>
                        <a:pt x="97" y="23"/>
                      </a:lnTo>
                      <a:lnTo>
                        <a:pt x="98" y="23"/>
                      </a:lnTo>
                      <a:lnTo>
                        <a:pt x="99" y="24"/>
                      </a:lnTo>
                      <a:lnTo>
                        <a:pt x="100" y="25"/>
                      </a:lnTo>
                      <a:lnTo>
                        <a:pt x="101" y="26"/>
                      </a:lnTo>
                      <a:lnTo>
                        <a:pt x="102" y="26"/>
                      </a:lnTo>
                      <a:lnTo>
                        <a:pt x="102" y="27"/>
                      </a:lnTo>
                      <a:lnTo>
                        <a:pt x="103" y="28"/>
                      </a:lnTo>
                      <a:lnTo>
                        <a:pt x="103" y="29"/>
                      </a:lnTo>
                      <a:lnTo>
                        <a:pt x="104" y="30"/>
                      </a:lnTo>
                      <a:lnTo>
                        <a:pt x="104" y="31"/>
                      </a:lnTo>
                      <a:lnTo>
                        <a:pt x="104" y="32"/>
                      </a:lnTo>
                      <a:lnTo>
                        <a:pt x="105" y="33"/>
                      </a:lnTo>
                      <a:lnTo>
                        <a:pt x="105" y="34"/>
                      </a:lnTo>
                      <a:lnTo>
                        <a:pt x="104" y="35"/>
                      </a:lnTo>
                      <a:lnTo>
                        <a:pt x="104" y="36"/>
                      </a:lnTo>
                      <a:lnTo>
                        <a:pt x="103" y="37"/>
                      </a:lnTo>
                      <a:lnTo>
                        <a:pt x="103" y="38"/>
                      </a:lnTo>
                      <a:lnTo>
                        <a:pt x="102" y="39"/>
                      </a:lnTo>
                      <a:lnTo>
                        <a:pt x="101" y="39"/>
                      </a:lnTo>
                      <a:lnTo>
                        <a:pt x="100" y="39"/>
                      </a:lnTo>
                      <a:lnTo>
                        <a:pt x="99" y="40"/>
                      </a:lnTo>
                      <a:lnTo>
                        <a:pt x="97" y="41"/>
                      </a:lnTo>
                      <a:lnTo>
                        <a:pt x="94" y="42"/>
                      </a:lnTo>
                      <a:lnTo>
                        <a:pt x="92" y="44"/>
                      </a:lnTo>
                      <a:lnTo>
                        <a:pt x="90" y="45"/>
                      </a:lnTo>
                      <a:lnTo>
                        <a:pt x="88" y="47"/>
                      </a:lnTo>
                      <a:lnTo>
                        <a:pt x="85" y="48"/>
                      </a:lnTo>
                      <a:lnTo>
                        <a:pt x="83" y="49"/>
                      </a:lnTo>
                      <a:lnTo>
                        <a:pt x="81" y="51"/>
                      </a:lnTo>
                      <a:lnTo>
                        <a:pt x="79" y="52"/>
                      </a:lnTo>
                      <a:lnTo>
                        <a:pt x="77" y="53"/>
                      </a:lnTo>
                      <a:lnTo>
                        <a:pt x="76" y="54"/>
                      </a:lnTo>
                      <a:lnTo>
                        <a:pt x="75" y="54"/>
                      </a:lnTo>
                      <a:lnTo>
                        <a:pt x="75" y="55"/>
                      </a:lnTo>
                      <a:lnTo>
                        <a:pt x="94" y="70"/>
                      </a:lnTo>
                      <a:lnTo>
                        <a:pt x="125" y="51"/>
                      </a:lnTo>
                      <a:lnTo>
                        <a:pt x="128" y="48"/>
                      </a:lnTo>
                      <a:lnTo>
                        <a:pt x="130" y="46"/>
                      </a:lnTo>
                      <a:lnTo>
                        <a:pt x="132" y="44"/>
                      </a:lnTo>
                      <a:lnTo>
                        <a:pt x="133" y="41"/>
                      </a:lnTo>
                      <a:lnTo>
                        <a:pt x="133" y="39"/>
                      </a:lnTo>
                      <a:lnTo>
                        <a:pt x="134" y="36"/>
                      </a:lnTo>
                      <a:lnTo>
                        <a:pt x="133" y="33"/>
                      </a:lnTo>
                      <a:lnTo>
                        <a:pt x="133" y="31"/>
                      </a:lnTo>
                      <a:lnTo>
                        <a:pt x="132" y="28"/>
                      </a:lnTo>
                      <a:lnTo>
                        <a:pt x="130" y="25"/>
                      </a:lnTo>
                      <a:lnTo>
                        <a:pt x="129" y="23"/>
                      </a:lnTo>
                      <a:lnTo>
                        <a:pt x="127" y="20"/>
                      </a:lnTo>
                      <a:lnTo>
                        <a:pt x="125" y="18"/>
                      </a:lnTo>
                      <a:lnTo>
                        <a:pt x="122" y="16"/>
                      </a:lnTo>
                      <a:lnTo>
                        <a:pt x="120" y="13"/>
                      </a:lnTo>
                      <a:lnTo>
                        <a:pt x="118" y="12"/>
                      </a:lnTo>
                      <a:lnTo>
                        <a:pt x="115" y="10"/>
                      </a:lnTo>
                      <a:lnTo>
                        <a:pt x="111" y="8"/>
                      </a:lnTo>
                      <a:lnTo>
                        <a:pt x="108" y="6"/>
                      </a:lnTo>
                      <a:lnTo>
                        <a:pt x="104" y="5"/>
                      </a:lnTo>
                      <a:lnTo>
                        <a:pt x="101" y="3"/>
                      </a:lnTo>
                      <a:lnTo>
                        <a:pt x="97" y="2"/>
                      </a:lnTo>
                      <a:lnTo>
                        <a:pt x="92" y="1"/>
                      </a:lnTo>
                      <a:lnTo>
                        <a:pt x="88" y="1"/>
                      </a:lnTo>
                      <a:lnTo>
                        <a:pt x="84" y="0"/>
                      </a:lnTo>
                      <a:lnTo>
                        <a:pt x="80" y="0"/>
                      </a:lnTo>
                      <a:lnTo>
                        <a:pt x="77" y="0"/>
                      </a:lnTo>
                      <a:lnTo>
                        <a:pt x="73" y="0"/>
                      </a:lnTo>
                      <a:lnTo>
                        <a:pt x="70" y="1"/>
                      </a:lnTo>
                      <a:lnTo>
                        <a:pt x="66" y="2"/>
                      </a:lnTo>
                      <a:lnTo>
                        <a:pt x="63" y="3"/>
                      </a:lnTo>
                      <a:lnTo>
                        <a:pt x="61" y="5"/>
                      </a:lnTo>
                      <a:lnTo>
                        <a:pt x="0" y="42"/>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2" name="Freeform 142"/>
                <p:cNvSpPr>
                  <a:spLocks/>
                </p:cNvSpPr>
                <p:nvPr/>
              </p:nvSpPr>
              <p:spPr bwMode="auto">
                <a:xfrm>
                  <a:off x="2336" y="3068"/>
                  <a:ext cx="19" cy="9"/>
                </a:xfrm>
                <a:custGeom>
                  <a:avLst/>
                  <a:gdLst>
                    <a:gd name="T0" fmla="*/ 0 w 187"/>
                    <a:gd name="T1" fmla="*/ 0 h 94"/>
                    <a:gd name="T2" fmla="*/ 0 w 187"/>
                    <a:gd name="T3" fmla="*/ 0 h 94"/>
                    <a:gd name="T4" fmla="*/ 0 w 187"/>
                    <a:gd name="T5" fmla="*/ 0 h 94"/>
                    <a:gd name="T6" fmla="*/ 0 w 187"/>
                    <a:gd name="T7" fmla="*/ 0 h 94"/>
                    <a:gd name="T8" fmla="*/ 0 w 187"/>
                    <a:gd name="T9" fmla="*/ 0 h 94"/>
                    <a:gd name="T10" fmla="*/ 0 w 187"/>
                    <a:gd name="T11" fmla="*/ 0 h 94"/>
                    <a:gd name="T12" fmla="*/ 0 w 187"/>
                    <a:gd name="T13" fmla="*/ 0 h 94"/>
                    <a:gd name="T14" fmla="*/ 0 60000 65536"/>
                    <a:gd name="T15" fmla="*/ 0 60000 65536"/>
                    <a:gd name="T16" fmla="*/ 0 60000 65536"/>
                    <a:gd name="T17" fmla="*/ 0 60000 65536"/>
                    <a:gd name="T18" fmla="*/ 0 60000 65536"/>
                    <a:gd name="T19" fmla="*/ 0 60000 65536"/>
                    <a:gd name="T20" fmla="*/ 0 60000 65536"/>
                    <a:gd name="T21" fmla="*/ 0 w 187"/>
                    <a:gd name="T22" fmla="*/ 0 h 94"/>
                    <a:gd name="T23" fmla="*/ 187 w 187"/>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 h="94">
                      <a:moveTo>
                        <a:pt x="0" y="11"/>
                      </a:moveTo>
                      <a:lnTo>
                        <a:pt x="108" y="94"/>
                      </a:lnTo>
                      <a:lnTo>
                        <a:pt x="187" y="44"/>
                      </a:lnTo>
                      <a:lnTo>
                        <a:pt x="166" y="28"/>
                      </a:lnTo>
                      <a:lnTo>
                        <a:pt x="105" y="67"/>
                      </a:lnTo>
                      <a:lnTo>
                        <a:pt x="18" y="0"/>
                      </a:lnTo>
                      <a:lnTo>
                        <a:pt x="0" y="11"/>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3" name="Freeform 143"/>
                <p:cNvSpPr>
                  <a:spLocks/>
                </p:cNvSpPr>
                <p:nvPr/>
              </p:nvSpPr>
              <p:spPr bwMode="auto">
                <a:xfrm>
                  <a:off x="2343" y="3059"/>
                  <a:ext cx="19" cy="12"/>
                </a:xfrm>
                <a:custGeom>
                  <a:avLst/>
                  <a:gdLst>
                    <a:gd name="T0" fmla="*/ 0 w 179"/>
                    <a:gd name="T1" fmla="*/ 0 h 126"/>
                    <a:gd name="T2" fmla="*/ 0 w 179"/>
                    <a:gd name="T3" fmla="*/ 0 h 126"/>
                    <a:gd name="T4" fmla="*/ 0 w 179"/>
                    <a:gd name="T5" fmla="*/ 0 h 126"/>
                    <a:gd name="T6" fmla="*/ 0 w 179"/>
                    <a:gd name="T7" fmla="*/ 0 h 126"/>
                    <a:gd name="T8" fmla="*/ 0 w 179"/>
                    <a:gd name="T9" fmla="*/ 0 h 126"/>
                    <a:gd name="T10" fmla="*/ 0 w 179"/>
                    <a:gd name="T11" fmla="*/ 0 h 126"/>
                    <a:gd name="T12" fmla="*/ 0 w 179"/>
                    <a:gd name="T13" fmla="*/ 0 h 126"/>
                    <a:gd name="T14" fmla="*/ 0 w 179"/>
                    <a:gd name="T15" fmla="*/ 0 h 126"/>
                    <a:gd name="T16" fmla="*/ 0 w 179"/>
                    <a:gd name="T17" fmla="*/ 0 h 126"/>
                    <a:gd name="T18" fmla="*/ 0 w 179"/>
                    <a:gd name="T19" fmla="*/ 0 h 126"/>
                    <a:gd name="T20" fmla="*/ 0 w 179"/>
                    <a:gd name="T21" fmla="*/ 0 h 126"/>
                    <a:gd name="T22" fmla="*/ 0 w 179"/>
                    <a:gd name="T23" fmla="*/ 0 h 126"/>
                    <a:gd name="T24" fmla="*/ 0 w 179"/>
                    <a:gd name="T25" fmla="*/ 0 h 126"/>
                    <a:gd name="T26" fmla="*/ 0 w 179"/>
                    <a:gd name="T27" fmla="*/ 0 h 126"/>
                    <a:gd name="T28" fmla="*/ 0 w 179"/>
                    <a:gd name="T29" fmla="*/ 0 h 126"/>
                    <a:gd name="T30" fmla="*/ 0 w 179"/>
                    <a:gd name="T31" fmla="*/ 0 h 126"/>
                    <a:gd name="T32" fmla="*/ 0 w 179"/>
                    <a:gd name="T33" fmla="*/ 0 h 126"/>
                    <a:gd name="T34" fmla="*/ 0 w 179"/>
                    <a:gd name="T35" fmla="*/ 0 h 126"/>
                    <a:gd name="T36" fmla="*/ 0 w 179"/>
                    <a:gd name="T37" fmla="*/ 0 h 126"/>
                    <a:gd name="T38" fmla="*/ 0 w 179"/>
                    <a:gd name="T39" fmla="*/ 0 h 126"/>
                    <a:gd name="T40" fmla="*/ 0 w 179"/>
                    <a:gd name="T41" fmla="*/ 0 h 126"/>
                    <a:gd name="T42" fmla="*/ 0 w 179"/>
                    <a:gd name="T43" fmla="*/ 0 h 126"/>
                    <a:gd name="T44" fmla="*/ 0 w 179"/>
                    <a:gd name="T45" fmla="*/ 0 h 126"/>
                    <a:gd name="T46" fmla="*/ 0 w 179"/>
                    <a:gd name="T47" fmla="*/ 0 h 126"/>
                    <a:gd name="T48" fmla="*/ 0 w 179"/>
                    <a:gd name="T49" fmla="*/ 0 h 126"/>
                    <a:gd name="T50" fmla="*/ 0 w 179"/>
                    <a:gd name="T51" fmla="*/ 0 h 126"/>
                    <a:gd name="T52" fmla="*/ 0 w 179"/>
                    <a:gd name="T53" fmla="*/ 0 h 126"/>
                    <a:gd name="T54" fmla="*/ 0 w 179"/>
                    <a:gd name="T55" fmla="*/ 0 h 126"/>
                    <a:gd name="T56" fmla="*/ 0 w 179"/>
                    <a:gd name="T57" fmla="*/ 0 h 126"/>
                    <a:gd name="T58" fmla="*/ 0 w 179"/>
                    <a:gd name="T59" fmla="*/ 0 h 126"/>
                    <a:gd name="T60" fmla="*/ 0 w 179"/>
                    <a:gd name="T61" fmla="*/ 0 h 126"/>
                    <a:gd name="T62" fmla="*/ 0 w 179"/>
                    <a:gd name="T63" fmla="*/ 0 h 126"/>
                    <a:gd name="T64" fmla="*/ 0 w 179"/>
                    <a:gd name="T65" fmla="*/ 0 h 126"/>
                    <a:gd name="T66" fmla="*/ 0 w 179"/>
                    <a:gd name="T67" fmla="*/ 0 h 126"/>
                    <a:gd name="T68" fmla="*/ 0 w 179"/>
                    <a:gd name="T69" fmla="*/ 0 h 1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9"/>
                    <a:gd name="T106" fmla="*/ 0 h 126"/>
                    <a:gd name="T107" fmla="*/ 179 w 179"/>
                    <a:gd name="T108" fmla="*/ 126 h 1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9" h="126">
                      <a:moveTo>
                        <a:pt x="155" y="113"/>
                      </a:moveTo>
                      <a:lnTo>
                        <a:pt x="159" y="110"/>
                      </a:lnTo>
                      <a:lnTo>
                        <a:pt x="164" y="107"/>
                      </a:lnTo>
                      <a:lnTo>
                        <a:pt x="167" y="103"/>
                      </a:lnTo>
                      <a:lnTo>
                        <a:pt x="170" y="100"/>
                      </a:lnTo>
                      <a:lnTo>
                        <a:pt x="173" y="97"/>
                      </a:lnTo>
                      <a:lnTo>
                        <a:pt x="175" y="94"/>
                      </a:lnTo>
                      <a:lnTo>
                        <a:pt x="177" y="89"/>
                      </a:lnTo>
                      <a:lnTo>
                        <a:pt x="178" y="86"/>
                      </a:lnTo>
                      <a:lnTo>
                        <a:pt x="179" y="82"/>
                      </a:lnTo>
                      <a:lnTo>
                        <a:pt x="179" y="79"/>
                      </a:lnTo>
                      <a:lnTo>
                        <a:pt x="179" y="75"/>
                      </a:lnTo>
                      <a:lnTo>
                        <a:pt x="178" y="72"/>
                      </a:lnTo>
                      <a:lnTo>
                        <a:pt x="176" y="68"/>
                      </a:lnTo>
                      <a:lnTo>
                        <a:pt x="174" y="65"/>
                      </a:lnTo>
                      <a:lnTo>
                        <a:pt x="170" y="62"/>
                      </a:lnTo>
                      <a:lnTo>
                        <a:pt x="167" y="59"/>
                      </a:lnTo>
                      <a:lnTo>
                        <a:pt x="89" y="0"/>
                      </a:lnTo>
                      <a:lnTo>
                        <a:pt x="71" y="11"/>
                      </a:lnTo>
                      <a:lnTo>
                        <a:pt x="145" y="68"/>
                      </a:lnTo>
                      <a:lnTo>
                        <a:pt x="147" y="69"/>
                      </a:lnTo>
                      <a:lnTo>
                        <a:pt x="148" y="71"/>
                      </a:lnTo>
                      <a:lnTo>
                        <a:pt x="150" y="73"/>
                      </a:lnTo>
                      <a:lnTo>
                        <a:pt x="150" y="75"/>
                      </a:lnTo>
                      <a:lnTo>
                        <a:pt x="151" y="77"/>
                      </a:lnTo>
                      <a:lnTo>
                        <a:pt x="151" y="79"/>
                      </a:lnTo>
                      <a:lnTo>
                        <a:pt x="150" y="81"/>
                      </a:lnTo>
                      <a:lnTo>
                        <a:pt x="150" y="83"/>
                      </a:lnTo>
                      <a:lnTo>
                        <a:pt x="149" y="85"/>
                      </a:lnTo>
                      <a:lnTo>
                        <a:pt x="147" y="87"/>
                      </a:lnTo>
                      <a:lnTo>
                        <a:pt x="146" y="89"/>
                      </a:lnTo>
                      <a:lnTo>
                        <a:pt x="144" y="90"/>
                      </a:lnTo>
                      <a:lnTo>
                        <a:pt x="142" y="93"/>
                      </a:lnTo>
                      <a:lnTo>
                        <a:pt x="140" y="95"/>
                      </a:lnTo>
                      <a:lnTo>
                        <a:pt x="138" y="97"/>
                      </a:lnTo>
                      <a:lnTo>
                        <a:pt x="136" y="99"/>
                      </a:lnTo>
                      <a:lnTo>
                        <a:pt x="133" y="100"/>
                      </a:lnTo>
                      <a:lnTo>
                        <a:pt x="130" y="101"/>
                      </a:lnTo>
                      <a:lnTo>
                        <a:pt x="128" y="103"/>
                      </a:lnTo>
                      <a:lnTo>
                        <a:pt x="125" y="104"/>
                      </a:lnTo>
                      <a:lnTo>
                        <a:pt x="122" y="105"/>
                      </a:lnTo>
                      <a:lnTo>
                        <a:pt x="120" y="105"/>
                      </a:lnTo>
                      <a:lnTo>
                        <a:pt x="117" y="106"/>
                      </a:lnTo>
                      <a:lnTo>
                        <a:pt x="114" y="106"/>
                      </a:lnTo>
                      <a:lnTo>
                        <a:pt x="111" y="107"/>
                      </a:lnTo>
                      <a:lnTo>
                        <a:pt x="108" y="107"/>
                      </a:lnTo>
                      <a:lnTo>
                        <a:pt x="106" y="106"/>
                      </a:lnTo>
                      <a:lnTo>
                        <a:pt x="103" y="106"/>
                      </a:lnTo>
                      <a:lnTo>
                        <a:pt x="100" y="105"/>
                      </a:lnTo>
                      <a:lnTo>
                        <a:pt x="98" y="104"/>
                      </a:lnTo>
                      <a:lnTo>
                        <a:pt x="95" y="103"/>
                      </a:lnTo>
                      <a:lnTo>
                        <a:pt x="93" y="102"/>
                      </a:lnTo>
                      <a:lnTo>
                        <a:pt x="19" y="44"/>
                      </a:lnTo>
                      <a:lnTo>
                        <a:pt x="0" y="55"/>
                      </a:lnTo>
                      <a:lnTo>
                        <a:pt x="78" y="116"/>
                      </a:lnTo>
                      <a:lnTo>
                        <a:pt x="82" y="118"/>
                      </a:lnTo>
                      <a:lnTo>
                        <a:pt x="86" y="121"/>
                      </a:lnTo>
                      <a:lnTo>
                        <a:pt x="91" y="123"/>
                      </a:lnTo>
                      <a:lnTo>
                        <a:pt x="96" y="124"/>
                      </a:lnTo>
                      <a:lnTo>
                        <a:pt x="101" y="125"/>
                      </a:lnTo>
                      <a:lnTo>
                        <a:pt x="106" y="126"/>
                      </a:lnTo>
                      <a:lnTo>
                        <a:pt x="111" y="126"/>
                      </a:lnTo>
                      <a:lnTo>
                        <a:pt x="116" y="126"/>
                      </a:lnTo>
                      <a:lnTo>
                        <a:pt x="121" y="125"/>
                      </a:lnTo>
                      <a:lnTo>
                        <a:pt x="126" y="124"/>
                      </a:lnTo>
                      <a:lnTo>
                        <a:pt x="131" y="123"/>
                      </a:lnTo>
                      <a:lnTo>
                        <a:pt x="136" y="121"/>
                      </a:lnTo>
                      <a:lnTo>
                        <a:pt x="141" y="119"/>
                      </a:lnTo>
                      <a:lnTo>
                        <a:pt x="146" y="117"/>
                      </a:lnTo>
                      <a:lnTo>
                        <a:pt x="150" y="115"/>
                      </a:lnTo>
                      <a:lnTo>
                        <a:pt x="155" y="113"/>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4" name="Freeform 144"/>
                <p:cNvSpPr>
                  <a:spLocks/>
                </p:cNvSpPr>
                <p:nvPr/>
              </p:nvSpPr>
              <p:spPr bwMode="auto">
                <a:xfrm>
                  <a:off x="2355" y="3054"/>
                  <a:ext cx="14" cy="9"/>
                </a:xfrm>
                <a:custGeom>
                  <a:avLst/>
                  <a:gdLst>
                    <a:gd name="T0" fmla="*/ 0 w 158"/>
                    <a:gd name="T1" fmla="*/ 0 h 114"/>
                    <a:gd name="T2" fmla="*/ 0 w 158"/>
                    <a:gd name="T3" fmla="*/ 0 h 114"/>
                    <a:gd name="T4" fmla="*/ 0 w 158"/>
                    <a:gd name="T5" fmla="*/ 0 h 114"/>
                    <a:gd name="T6" fmla="*/ 0 w 158"/>
                    <a:gd name="T7" fmla="*/ 0 h 114"/>
                    <a:gd name="T8" fmla="*/ 0 w 158"/>
                    <a:gd name="T9" fmla="*/ 0 h 114"/>
                    <a:gd name="T10" fmla="*/ 0 w 158"/>
                    <a:gd name="T11" fmla="*/ 0 h 114"/>
                    <a:gd name="T12" fmla="*/ 0 w 158"/>
                    <a:gd name="T13" fmla="*/ 0 h 114"/>
                    <a:gd name="T14" fmla="*/ 0 w 158"/>
                    <a:gd name="T15" fmla="*/ 0 h 114"/>
                    <a:gd name="T16" fmla="*/ 0 w 158"/>
                    <a:gd name="T17" fmla="*/ 0 h 114"/>
                    <a:gd name="T18" fmla="*/ 0 w 158"/>
                    <a:gd name="T19" fmla="*/ 0 h 114"/>
                    <a:gd name="T20" fmla="*/ 0 w 158"/>
                    <a:gd name="T21" fmla="*/ 0 h 114"/>
                    <a:gd name="T22" fmla="*/ 0 w 158"/>
                    <a:gd name="T23" fmla="*/ 0 h 114"/>
                    <a:gd name="T24" fmla="*/ 0 w 158"/>
                    <a:gd name="T25" fmla="*/ 0 h 114"/>
                    <a:gd name="T26" fmla="*/ 0 w 158"/>
                    <a:gd name="T27" fmla="*/ 0 h 114"/>
                    <a:gd name="T28" fmla="*/ 0 w 158"/>
                    <a:gd name="T29" fmla="*/ 0 h 114"/>
                    <a:gd name="T30" fmla="*/ 0 w 158"/>
                    <a:gd name="T31" fmla="*/ 0 h 114"/>
                    <a:gd name="T32" fmla="*/ 0 w 158"/>
                    <a:gd name="T33" fmla="*/ 0 h 114"/>
                    <a:gd name="T34" fmla="*/ 0 w 158"/>
                    <a:gd name="T35" fmla="*/ 0 h 114"/>
                    <a:gd name="T36" fmla="*/ 0 w 158"/>
                    <a:gd name="T37" fmla="*/ 0 h 114"/>
                    <a:gd name="T38" fmla="*/ 0 w 158"/>
                    <a:gd name="T39" fmla="*/ 0 h 114"/>
                    <a:gd name="T40" fmla="*/ 0 w 158"/>
                    <a:gd name="T41" fmla="*/ 0 h 114"/>
                    <a:gd name="T42" fmla="*/ 0 w 158"/>
                    <a:gd name="T43" fmla="*/ 0 h 114"/>
                    <a:gd name="T44" fmla="*/ 0 w 158"/>
                    <a:gd name="T45" fmla="*/ 0 h 114"/>
                    <a:gd name="T46" fmla="*/ 0 w 158"/>
                    <a:gd name="T47" fmla="*/ 0 h 114"/>
                    <a:gd name="T48" fmla="*/ 0 w 158"/>
                    <a:gd name="T49" fmla="*/ 0 h 114"/>
                    <a:gd name="T50" fmla="*/ 0 w 158"/>
                    <a:gd name="T51" fmla="*/ 0 h 114"/>
                    <a:gd name="T52" fmla="*/ 0 w 158"/>
                    <a:gd name="T53" fmla="*/ 0 h 114"/>
                    <a:gd name="T54" fmla="*/ 0 w 158"/>
                    <a:gd name="T55" fmla="*/ 0 h 114"/>
                    <a:gd name="T56" fmla="*/ 0 w 158"/>
                    <a:gd name="T57" fmla="*/ 0 h 114"/>
                    <a:gd name="T58" fmla="*/ 0 w 158"/>
                    <a:gd name="T59" fmla="*/ 0 h 114"/>
                    <a:gd name="T60" fmla="*/ 0 w 158"/>
                    <a:gd name="T61" fmla="*/ 0 h 114"/>
                    <a:gd name="T62" fmla="*/ 0 w 158"/>
                    <a:gd name="T63" fmla="*/ 0 h 114"/>
                    <a:gd name="T64" fmla="*/ 0 w 158"/>
                    <a:gd name="T65" fmla="*/ 0 h 114"/>
                    <a:gd name="T66" fmla="*/ 0 w 158"/>
                    <a:gd name="T67" fmla="*/ 0 h 114"/>
                    <a:gd name="T68" fmla="*/ 0 w 158"/>
                    <a:gd name="T69" fmla="*/ 0 h 114"/>
                    <a:gd name="T70" fmla="*/ 0 w 158"/>
                    <a:gd name="T71" fmla="*/ 0 h 114"/>
                    <a:gd name="T72" fmla="*/ 0 w 158"/>
                    <a:gd name="T73" fmla="*/ 0 h 114"/>
                    <a:gd name="T74" fmla="*/ 0 w 158"/>
                    <a:gd name="T75" fmla="*/ 0 h 114"/>
                    <a:gd name="T76" fmla="*/ 0 w 158"/>
                    <a:gd name="T77" fmla="*/ 0 h 114"/>
                    <a:gd name="T78" fmla="*/ 0 w 158"/>
                    <a:gd name="T79" fmla="*/ 0 h 114"/>
                    <a:gd name="T80" fmla="*/ 0 w 158"/>
                    <a:gd name="T81" fmla="*/ 0 h 114"/>
                    <a:gd name="T82" fmla="*/ 0 w 158"/>
                    <a:gd name="T83" fmla="*/ 0 h 114"/>
                    <a:gd name="T84" fmla="*/ 0 w 158"/>
                    <a:gd name="T85" fmla="*/ 0 h 114"/>
                    <a:gd name="T86" fmla="*/ 0 w 158"/>
                    <a:gd name="T87" fmla="*/ 0 h 114"/>
                    <a:gd name="T88" fmla="*/ 0 w 158"/>
                    <a:gd name="T89" fmla="*/ 0 h 114"/>
                    <a:gd name="T90" fmla="*/ 0 w 158"/>
                    <a:gd name="T91" fmla="*/ 0 h 114"/>
                    <a:gd name="T92" fmla="*/ 0 w 158"/>
                    <a:gd name="T93" fmla="*/ 0 h 114"/>
                    <a:gd name="T94" fmla="*/ 0 w 158"/>
                    <a:gd name="T95" fmla="*/ 0 h 114"/>
                    <a:gd name="T96" fmla="*/ 0 w 158"/>
                    <a:gd name="T97" fmla="*/ 0 h 114"/>
                    <a:gd name="T98" fmla="*/ 0 w 158"/>
                    <a:gd name="T99" fmla="*/ 0 h 114"/>
                    <a:gd name="T100" fmla="*/ 0 w 158"/>
                    <a:gd name="T101" fmla="*/ 0 h 114"/>
                    <a:gd name="T102" fmla="*/ 0 w 158"/>
                    <a:gd name="T103" fmla="*/ 0 h 114"/>
                    <a:gd name="T104" fmla="*/ 0 w 158"/>
                    <a:gd name="T105" fmla="*/ 0 h 114"/>
                    <a:gd name="T106" fmla="*/ 0 w 158"/>
                    <a:gd name="T107" fmla="*/ 0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8"/>
                    <a:gd name="T163" fmla="*/ 0 h 114"/>
                    <a:gd name="T164" fmla="*/ 158 w 158"/>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8" h="114">
                      <a:moveTo>
                        <a:pt x="84" y="66"/>
                      </a:moveTo>
                      <a:lnTo>
                        <a:pt x="81" y="67"/>
                      </a:lnTo>
                      <a:lnTo>
                        <a:pt x="79" y="68"/>
                      </a:lnTo>
                      <a:lnTo>
                        <a:pt x="76" y="70"/>
                      </a:lnTo>
                      <a:lnTo>
                        <a:pt x="72" y="71"/>
                      </a:lnTo>
                      <a:lnTo>
                        <a:pt x="68" y="73"/>
                      </a:lnTo>
                      <a:lnTo>
                        <a:pt x="64" y="74"/>
                      </a:lnTo>
                      <a:lnTo>
                        <a:pt x="60" y="75"/>
                      </a:lnTo>
                      <a:lnTo>
                        <a:pt x="55" y="76"/>
                      </a:lnTo>
                      <a:lnTo>
                        <a:pt x="50" y="77"/>
                      </a:lnTo>
                      <a:lnTo>
                        <a:pt x="45" y="77"/>
                      </a:lnTo>
                      <a:lnTo>
                        <a:pt x="40" y="77"/>
                      </a:lnTo>
                      <a:lnTo>
                        <a:pt x="33" y="76"/>
                      </a:lnTo>
                      <a:lnTo>
                        <a:pt x="28" y="75"/>
                      </a:lnTo>
                      <a:lnTo>
                        <a:pt x="23" y="73"/>
                      </a:lnTo>
                      <a:lnTo>
                        <a:pt x="18" y="70"/>
                      </a:lnTo>
                      <a:lnTo>
                        <a:pt x="13" y="67"/>
                      </a:lnTo>
                      <a:lnTo>
                        <a:pt x="8" y="62"/>
                      </a:lnTo>
                      <a:lnTo>
                        <a:pt x="4" y="57"/>
                      </a:lnTo>
                      <a:lnTo>
                        <a:pt x="1" y="53"/>
                      </a:lnTo>
                      <a:lnTo>
                        <a:pt x="0" y="49"/>
                      </a:lnTo>
                      <a:lnTo>
                        <a:pt x="0" y="44"/>
                      </a:lnTo>
                      <a:lnTo>
                        <a:pt x="0" y="40"/>
                      </a:lnTo>
                      <a:lnTo>
                        <a:pt x="1" y="36"/>
                      </a:lnTo>
                      <a:lnTo>
                        <a:pt x="3" y="33"/>
                      </a:lnTo>
                      <a:lnTo>
                        <a:pt x="5" y="29"/>
                      </a:lnTo>
                      <a:lnTo>
                        <a:pt x="7" y="26"/>
                      </a:lnTo>
                      <a:lnTo>
                        <a:pt x="10" y="23"/>
                      </a:lnTo>
                      <a:lnTo>
                        <a:pt x="12" y="21"/>
                      </a:lnTo>
                      <a:lnTo>
                        <a:pt x="15" y="18"/>
                      </a:lnTo>
                      <a:lnTo>
                        <a:pt x="17" y="17"/>
                      </a:lnTo>
                      <a:lnTo>
                        <a:pt x="19" y="15"/>
                      </a:lnTo>
                      <a:lnTo>
                        <a:pt x="21" y="15"/>
                      </a:lnTo>
                      <a:lnTo>
                        <a:pt x="22" y="14"/>
                      </a:lnTo>
                      <a:lnTo>
                        <a:pt x="24" y="13"/>
                      </a:lnTo>
                      <a:lnTo>
                        <a:pt x="26" y="11"/>
                      </a:lnTo>
                      <a:lnTo>
                        <a:pt x="29" y="10"/>
                      </a:lnTo>
                      <a:lnTo>
                        <a:pt x="32" y="9"/>
                      </a:lnTo>
                      <a:lnTo>
                        <a:pt x="35" y="7"/>
                      </a:lnTo>
                      <a:lnTo>
                        <a:pt x="40" y="6"/>
                      </a:lnTo>
                      <a:lnTo>
                        <a:pt x="44" y="5"/>
                      </a:lnTo>
                      <a:lnTo>
                        <a:pt x="49" y="3"/>
                      </a:lnTo>
                      <a:lnTo>
                        <a:pt x="54" y="2"/>
                      </a:lnTo>
                      <a:lnTo>
                        <a:pt x="59" y="1"/>
                      </a:lnTo>
                      <a:lnTo>
                        <a:pt x="64" y="0"/>
                      </a:lnTo>
                      <a:lnTo>
                        <a:pt x="70" y="0"/>
                      </a:lnTo>
                      <a:lnTo>
                        <a:pt x="76" y="0"/>
                      </a:lnTo>
                      <a:lnTo>
                        <a:pt x="82" y="0"/>
                      </a:lnTo>
                      <a:lnTo>
                        <a:pt x="89" y="1"/>
                      </a:lnTo>
                      <a:lnTo>
                        <a:pt x="89" y="2"/>
                      </a:lnTo>
                      <a:lnTo>
                        <a:pt x="89" y="3"/>
                      </a:lnTo>
                      <a:lnTo>
                        <a:pt x="89" y="5"/>
                      </a:lnTo>
                      <a:lnTo>
                        <a:pt x="89" y="6"/>
                      </a:lnTo>
                      <a:lnTo>
                        <a:pt x="90" y="8"/>
                      </a:lnTo>
                      <a:lnTo>
                        <a:pt x="90" y="10"/>
                      </a:lnTo>
                      <a:lnTo>
                        <a:pt x="90" y="11"/>
                      </a:lnTo>
                      <a:lnTo>
                        <a:pt x="90" y="13"/>
                      </a:lnTo>
                      <a:lnTo>
                        <a:pt x="90" y="14"/>
                      </a:lnTo>
                      <a:lnTo>
                        <a:pt x="91" y="16"/>
                      </a:lnTo>
                      <a:lnTo>
                        <a:pt x="91" y="17"/>
                      </a:lnTo>
                      <a:lnTo>
                        <a:pt x="91" y="18"/>
                      </a:lnTo>
                      <a:lnTo>
                        <a:pt x="91" y="19"/>
                      </a:lnTo>
                      <a:lnTo>
                        <a:pt x="87" y="18"/>
                      </a:lnTo>
                      <a:lnTo>
                        <a:pt x="84" y="17"/>
                      </a:lnTo>
                      <a:lnTo>
                        <a:pt x="80" y="17"/>
                      </a:lnTo>
                      <a:lnTo>
                        <a:pt x="77" y="17"/>
                      </a:lnTo>
                      <a:lnTo>
                        <a:pt x="73" y="17"/>
                      </a:lnTo>
                      <a:lnTo>
                        <a:pt x="70" y="18"/>
                      </a:lnTo>
                      <a:lnTo>
                        <a:pt x="66" y="18"/>
                      </a:lnTo>
                      <a:lnTo>
                        <a:pt x="63" y="19"/>
                      </a:lnTo>
                      <a:lnTo>
                        <a:pt x="60" y="20"/>
                      </a:lnTo>
                      <a:lnTo>
                        <a:pt x="56" y="21"/>
                      </a:lnTo>
                      <a:lnTo>
                        <a:pt x="53" y="22"/>
                      </a:lnTo>
                      <a:lnTo>
                        <a:pt x="50" y="23"/>
                      </a:lnTo>
                      <a:lnTo>
                        <a:pt x="48" y="24"/>
                      </a:lnTo>
                      <a:lnTo>
                        <a:pt x="45" y="25"/>
                      </a:lnTo>
                      <a:lnTo>
                        <a:pt x="43" y="26"/>
                      </a:lnTo>
                      <a:lnTo>
                        <a:pt x="41" y="28"/>
                      </a:lnTo>
                      <a:lnTo>
                        <a:pt x="37" y="29"/>
                      </a:lnTo>
                      <a:lnTo>
                        <a:pt x="35" y="31"/>
                      </a:lnTo>
                      <a:lnTo>
                        <a:pt x="33" y="32"/>
                      </a:lnTo>
                      <a:lnTo>
                        <a:pt x="31" y="34"/>
                      </a:lnTo>
                      <a:lnTo>
                        <a:pt x="30" y="35"/>
                      </a:lnTo>
                      <a:lnTo>
                        <a:pt x="28" y="37"/>
                      </a:lnTo>
                      <a:lnTo>
                        <a:pt x="27" y="38"/>
                      </a:lnTo>
                      <a:lnTo>
                        <a:pt x="26" y="40"/>
                      </a:lnTo>
                      <a:lnTo>
                        <a:pt x="25" y="42"/>
                      </a:lnTo>
                      <a:lnTo>
                        <a:pt x="25" y="43"/>
                      </a:lnTo>
                      <a:lnTo>
                        <a:pt x="25" y="45"/>
                      </a:lnTo>
                      <a:lnTo>
                        <a:pt x="25" y="47"/>
                      </a:lnTo>
                      <a:lnTo>
                        <a:pt x="25" y="48"/>
                      </a:lnTo>
                      <a:lnTo>
                        <a:pt x="26" y="50"/>
                      </a:lnTo>
                      <a:lnTo>
                        <a:pt x="28" y="52"/>
                      </a:lnTo>
                      <a:lnTo>
                        <a:pt x="30" y="54"/>
                      </a:lnTo>
                      <a:lnTo>
                        <a:pt x="31" y="54"/>
                      </a:lnTo>
                      <a:lnTo>
                        <a:pt x="33" y="55"/>
                      </a:lnTo>
                      <a:lnTo>
                        <a:pt x="35" y="56"/>
                      </a:lnTo>
                      <a:lnTo>
                        <a:pt x="37" y="56"/>
                      </a:lnTo>
                      <a:lnTo>
                        <a:pt x="40" y="56"/>
                      </a:lnTo>
                      <a:lnTo>
                        <a:pt x="42" y="56"/>
                      </a:lnTo>
                      <a:lnTo>
                        <a:pt x="44" y="56"/>
                      </a:lnTo>
                      <a:lnTo>
                        <a:pt x="47" y="55"/>
                      </a:lnTo>
                      <a:lnTo>
                        <a:pt x="49" y="54"/>
                      </a:lnTo>
                      <a:lnTo>
                        <a:pt x="52" y="53"/>
                      </a:lnTo>
                      <a:lnTo>
                        <a:pt x="55" y="52"/>
                      </a:lnTo>
                      <a:lnTo>
                        <a:pt x="58" y="51"/>
                      </a:lnTo>
                      <a:lnTo>
                        <a:pt x="61" y="50"/>
                      </a:lnTo>
                      <a:lnTo>
                        <a:pt x="64" y="48"/>
                      </a:lnTo>
                      <a:lnTo>
                        <a:pt x="67" y="46"/>
                      </a:lnTo>
                      <a:lnTo>
                        <a:pt x="71" y="45"/>
                      </a:lnTo>
                      <a:lnTo>
                        <a:pt x="73" y="43"/>
                      </a:lnTo>
                      <a:lnTo>
                        <a:pt x="75" y="42"/>
                      </a:lnTo>
                      <a:lnTo>
                        <a:pt x="78" y="40"/>
                      </a:lnTo>
                      <a:lnTo>
                        <a:pt x="82" y="39"/>
                      </a:lnTo>
                      <a:lnTo>
                        <a:pt x="86" y="38"/>
                      </a:lnTo>
                      <a:lnTo>
                        <a:pt x="90" y="36"/>
                      </a:lnTo>
                      <a:lnTo>
                        <a:pt x="95" y="35"/>
                      </a:lnTo>
                      <a:lnTo>
                        <a:pt x="100" y="35"/>
                      </a:lnTo>
                      <a:lnTo>
                        <a:pt x="105" y="34"/>
                      </a:lnTo>
                      <a:lnTo>
                        <a:pt x="111" y="34"/>
                      </a:lnTo>
                      <a:lnTo>
                        <a:pt x="116" y="35"/>
                      </a:lnTo>
                      <a:lnTo>
                        <a:pt x="122" y="36"/>
                      </a:lnTo>
                      <a:lnTo>
                        <a:pt x="128" y="37"/>
                      </a:lnTo>
                      <a:lnTo>
                        <a:pt x="134" y="40"/>
                      </a:lnTo>
                      <a:lnTo>
                        <a:pt x="140" y="43"/>
                      </a:lnTo>
                      <a:lnTo>
                        <a:pt x="146" y="47"/>
                      </a:lnTo>
                      <a:lnTo>
                        <a:pt x="151" y="51"/>
                      </a:lnTo>
                      <a:lnTo>
                        <a:pt x="154" y="56"/>
                      </a:lnTo>
                      <a:lnTo>
                        <a:pt x="157" y="60"/>
                      </a:lnTo>
                      <a:lnTo>
                        <a:pt x="158" y="64"/>
                      </a:lnTo>
                      <a:lnTo>
                        <a:pt x="158" y="69"/>
                      </a:lnTo>
                      <a:lnTo>
                        <a:pt x="157" y="73"/>
                      </a:lnTo>
                      <a:lnTo>
                        <a:pt x="156" y="77"/>
                      </a:lnTo>
                      <a:lnTo>
                        <a:pt x="154" y="81"/>
                      </a:lnTo>
                      <a:lnTo>
                        <a:pt x="151" y="84"/>
                      </a:lnTo>
                      <a:lnTo>
                        <a:pt x="149" y="87"/>
                      </a:lnTo>
                      <a:lnTo>
                        <a:pt x="146" y="90"/>
                      </a:lnTo>
                      <a:lnTo>
                        <a:pt x="143" y="93"/>
                      </a:lnTo>
                      <a:lnTo>
                        <a:pt x="140" y="95"/>
                      </a:lnTo>
                      <a:lnTo>
                        <a:pt x="138" y="97"/>
                      </a:lnTo>
                      <a:lnTo>
                        <a:pt x="136" y="99"/>
                      </a:lnTo>
                      <a:lnTo>
                        <a:pt x="135" y="100"/>
                      </a:lnTo>
                      <a:lnTo>
                        <a:pt x="133" y="100"/>
                      </a:lnTo>
                      <a:lnTo>
                        <a:pt x="131" y="101"/>
                      </a:lnTo>
                      <a:lnTo>
                        <a:pt x="129" y="103"/>
                      </a:lnTo>
                      <a:lnTo>
                        <a:pt x="126" y="104"/>
                      </a:lnTo>
                      <a:lnTo>
                        <a:pt x="123" y="105"/>
                      </a:lnTo>
                      <a:lnTo>
                        <a:pt x="120" y="107"/>
                      </a:lnTo>
                      <a:lnTo>
                        <a:pt x="116" y="108"/>
                      </a:lnTo>
                      <a:lnTo>
                        <a:pt x="112" y="110"/>
                      </a:lnTo>
                      <a:lnTo>
                        <a:pt x="107" y="111"/>
                      </a:lnTo>
                      <a:lnTo>
                        <a:pt x="102" y="112"/>
                      </a:lnTo>
                      <a:lnTo>
                        <a:pt x="97" y="113"/>
                      </a:lnTo>
                      <a:lnTo>
                        <a:pt x="92" y="114"/>
                      </a:lnTo>
                      <a:lnTo>
                        <a:pt x="86" y="114"/>
                      </a:lnTo>
                      <a:lnTo>
                        <a:pt x="80" y="114"/>
                      </a:lnTo>
                      <a:lnTo>
                        <a:pt x="74" y="114"/>
                      </a:lnTo>
                      <a:lnTo>
                        <a:pt x="68" y="114"/>
                      </a:lnTo>
                      <a:lnTo>
                        <a:pt x="67" y="113"/>
                      </a:lnTo>
                      <a:lnTo>
                        <a:pt x="67" y="112"/>
                      </a:lnTo>
                      <a:lnTo>
                        <a:pt x="67" y="111"/>
                      </a:lnTo>
                      <a:lnTo>
                        <a:pt x="66" y="109"/>
                      </a:lnTo>
                      <a:lnTo>
                        <a:pt x="66" y="108"/>
                      </a:lnTo>
                      <a:lnTo>
                        <a:pt x="65" y="106"/>
                      </a:lnTo>
                      <a:lnTo>
                        <a:pt x="65" y="105"/>
                      </a:lnTo>
                      <a:lnTo>
                        <a:pt x="64" y="103"/>
                      </a:lnTo>
                      <a:lnTo>
                        <a:pt x="63" y="101"/>
                      </a:lnTo>
                      <a:lnTo>
                        <a:pt x="63" y="100"/>
                      </a:lnTo>
                      <a:lnTo>
                        <a:pt x="62" y="98"/>
                      </a:lnTo>
                      <a:lnTo>
                        <a:pt x="62" y="97"/>
                      </a:lnTo>
                      <a:lnTo>
                        <a:pt x="62" y="96"/>
                      </a:lnTo>
                      <a:lnTo>
                        <a:pt x="65" y="96"/>
                      </a:lnTo>
                      <a:lnTo>
                        <a:pt x="69" y="96"/>
                      </a:lnTo>
                      <a:lnTo>
                        <a:pt x="73" y="96"/>
                      </a:lnTo>
                      <a:lnTo>
                        <a:pt x="76" y="96"/>
                      </a:lnTo>
                      <a:lnTo>
                        <a:pt x="80" y="96"/>
                      </a:lnTo>
                      <a:lnTo>
                        <a:pt x="84" y="96"/>
                      </a:lnTo>
                      <a:lnTo>
                        <a:pt x="87" y="95"/>
                      </a:lnTo>
                      <a:lnTo>
                        <a:pt x="91" y="95"/>
                      </a:lnTo>
                      <a:lnTo>
                        <a:pt x="95" y="94"/>
                      </a:lnTo>
                      <a:lnTo>
                        <a:pt x="98" y="93"/>
                      </a:lnTo>
                      <a:lnTo>
                        <a:pt x="101" y="92"/>
                      </a:lnTo>
                      <a:lnTo>
                        <a:pt x="105" y="91"/>
                      </a:lnTo>
                      <a:lnTo>
                        <a:pt x="108" y="90"/>
                      </a:lnTo>
                      <a:lnTo>
                        <a:pt x="111" y="88"/>
                      </a:lnTo>
                      <a:lnTo>
                        <a:pt x="113" y="87"/>
                      </a:lnTo>
                      <a:lnTo>
                        <a:pt x="116" y="86"/>
                      </a:lnTo>
                      <a:lnTo>
                        <a:pt x="118" y="84"/>
                      </a:lnTo>
                      <a:lnTo>
                        <a:pt x="120" y="83"/>
                      </a:lnTo>
                      <a:lnTo>
                        <a:pt x="121" y="81"/>
                      </a:lnTo>
                      <a:lnTo>
                        <a:pt x="123" y="80"/>
                      </a:lnTo>
                      <a:lnTo>
                        <a:pt x="125" y="78"/>
                      </a:lnTo>
                      <a:lnTo>
                        <a:pt x="126" y="76"/>
                      </a:lnTo>
                      <a:lnTo>
                        <a:pt x="128" y="75"/>
                      </a:lnTo>
                      <a:lnTo>
                        <a:pt x="129" y="73"/>
                      </a:lnTo>
                      <a:lnTo>
                        <a:pt x="130" y="71"/>
                      </a:lnTo>
                      <a:lnTo>
                        <a:pt x="130" y="69"/>
                      </a:lnTo>
                      <a:lnTo>
                        <a:pt x="130" y="68"/>
                      </a:lnTo>
                      <a:lnTo>
                        <a:pt x="130" y="66"/>
                      </a:lnTo>
                      <a:lnTo>
                        <a:pt x="130" y="64"/>
                      </a:lnTo>
                      <a:lnTo>
                        <a:pt x="129" y="63"/>
                      </a:lnTo>
                      <a:lnTo>
                        <a:pt x="127" y="61"/>
                      </a:lnTo>
                      <a:lnTo>
                        <a:pt x="126" y="60"/>
                      </a:lnTo>
                      <a:lnTo>
                        <a:pt x="123" y="58"/>
                      </a:lnTo>
                      <a:lnTo>
                        <a:pt x="121" y="57"/>
                      </a:lnTo>
                      <a:lnTo>
                        <a:pt x="119" y="56"/>
                      </a:lnTo>
                      <a:lnTo>
                        <a:pt x="117" y="55"/>
                      </a:lnTo>
                      <a:lnTo>
                        <a:pt x="115" y="55"/>
                      </a:lnTo>
                      <a:lnTo>
                        <a:pt x="113" y="55"/>
                      </a:lnTo>
                      <a:lnTo>
                        <a:pt x="111" y="55"/>
                      </a:lnTo>
                      <a:lnTo>
                        <a:pt x="108" y="56"/>
                      </a:lnTo>
                      <a:lnTo>
                        <a:pt x="106" y="56"/>
                      </a:lnTo>
                      <a:lnTo>
                        <a:pt x="103" y="57"/>
                      </a:lnTo>
                      <a:lnTo>
                        <a:pt x="100" y="58"/>
                      </a:lnTo>
                      <a:lnTo>
                        <a:pt x="97" y="60"/>
                      </a:lnTo>
                      <a:lnTo>
                        <a:pt x="94" y="61"/>
                      </a:lnTo>
                      <a:lnTo>
                        <a:pt x="91" y="62"/>
                      </a:lnTo>
                      <a:lnTo>
                        <a:pt x="87" y="64"/>
                      </a:lnTo>
                      <a:lnTo>
                        <a:pt x="84" y="66"/>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85" name="Freeform 145"/>
                <p:cNvSpPr>
                  <a:spLocks/>
                </p:cNvSpPr>
                <p:nvPr/>
              </p:nvSpPr>
              <p:spPr bwMode="auto">
                <a:xfrm>
                  <a:off x="2284" y="3040"/>
                  <a:ext cx="7" cy="26"/>
                </a:xfrm>
                <a:custGeom>
                  <a:avLst/>
                  <a:gdLst>
                    <a:gd name="T0" fmla="*/ 0 w 112"/>
                    <a:gd name="T1" fmla="*/ 0 h 315"/>
                    <a:gd name="T2" fmla="*/ 0 w 112"/>
                    <a:gd name="T3" fmla="*/ 0 h 315"/>
                    <a:gd name="T4" fmla="*/ 0 w 112"/>
                    <a:gd name="T5" fmla="*/ 0 h 315"/>
                    <a:gd name="T6" fmla="*/ 0 w 112"/>
                    <a:gd name="T7" fmla="*/ 0 h 315"/>
                    <a:gd name="T8" fmla="*/ 0 w 112"/>
                    <a:gd name="T9" fmla="*/ 0 h 315"/>
                    <a:gd name="T10" fmla="*/ 0 60000 65536"/>
                    <a:gd name="T11" fmla="*/ 0 60000 65536"/>
                    <a:gd name="T12" fmla="*/ 0 60000 65536"/>
                    <a:gd name="T13" fmla="*/ 0 60000 65536"/>
                    <a:gd name="T14" fmla="*/ 0 60000 65536"/>
                    <a:gd name="T15" fmla="*/ 0 w 112"/>
                    <a:gd name="T16" fmla="*/ 0 h 315"/>
                    <a:gd name="T17" fmla="*/ 112 w 112"/>
                    <a:gd name="T18" fmla="*/ 315 h 315"/>
                  </a:gdLst>
                  <a:ahLst/>
                  <a:cxnLst>
                    <a:cxn ang="T10">
                      <a:pos x="T0" y="T1"/>
                    </a:cxn>
                    <a:cxn ang="T11">
                      <a:pos x="T2" y="T3"/>
                    </a:cxn>
                    <a:cxn ang="T12">
                      <a:pos x="T4" y="T5"/>
                    </a:cxn>
                    <a:cxn ang="T13">
                      <a:pos x="T6" y="T7"/>
                    </a:cxn>
                    <a:cxn ang="T14">
                      <a:pos x="T8" y="T9"/>
                    </a:cxn>
                  </a:cxnLst>
                  <a:rect l="T15" t="T16" r="T17" b="T18"/>
                  <a:pathLst>
                    <a:path w="112" h="315">
                      <a:moveTo>
                        <a:pt x="112" y="0"/>
                      </a:moveTo>
                      <a:lnTo>
                        <a:pt x="52" y="315"/>
                      </a:lnTo>
                      <a:lnTo>
                        <a:pt x="0" y="274"/>
                      </a:lnTo>
                      <a:lnTo>
                        <a:pt x="48" y="9"/>
                      </a:lnTo>
                      <a:lnTo>
                        <a:pt x="112" y="0"/>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86" name="Freeform 146"/>
                <p:cNvSpPr>
                  <a:spLocks/>
                </p:cNvSpPr>
                <p:nvPr/>
              </p:nvSpPr>
              <p:spPr bwMode="auto">
                <a:xfrm>
                  <a:off x="2267" y="3019"/>
                  <a:ext cx="12" cy="38"/>
                </a:xfrm>
                <a:custGeom>
                  <a:avLst/>
                  <a:gdLst>
                    <a:gd name="T0" fmla="*/ 0 w 122"/>
                    <a:gd name="T1" fmla="*/ 0 h 398"/>
                    <a:gd name="T2" fmla="*/ 0 w 122"/>
                    <a:gd name="T3" fmla="*/ 0 h 398"/>
                    <a:gd name="T4" fmla="*/ 0 w 122"/>
                    <a:gd name="T5" fmla="*/ 0 h 398"/>
                    <a:gd name="T6" fmla="*/ 0 w 122"/>
                    <a:gd name="T7" fmla="*/ 0 h 398"/>
                    <a:gd name="T8" fmla="*/ 0 w 122"/>
                    <a:gd name="T9" fmla="*/ 0 h 398"/>
                    <a:gd name="T10" fmla="*/ 0 w 122"/>
                    <a:gd name="T11" fmla="*/ 0 h 398"/>
                    <a:gd name="T12" fmla="*/ 0 w 122"/>
                    <a:gd name="T13" fmla="*/ 0 h 398"/>
                    <a:gd name="T14" fmla="*/ 0 w 122"/>
                    <a:gd name="T15" fmla="*/ 0 h 398"/>
                    <a:gd name="T16" fmla="*/ 0 w 122"/>
                    <a:gd name="T17" fmla="*/ 0 h 398"/>
                    <a:gd name="T18" fmla="*/ 0 w 122"/>
                    <a:gd name="T19" fmla="*/ 0 h 398"/>
                    <a:gd name="T20" fmla="*/ 0 w 122"/>
                    <a:gd name="T21" fmla="*/ 0 h 398"/>
                    <a:gd name="T22" fmla="*/ 0 w 122"/>
                    <a:gd name="T23" fmla="*/ 0 h 398"/>
                    <a:gd name="T24" fmla="*/ 0 w 122"/>
                    <a:gd name="T25" fmla="*/ 0 h 398"/>
                    <a:gd name="T26" fmla="*/ 0 w 122"/>
                    <a:gd name="T27" fmla="*/ 0 h 398"/>
                    <a:gd name="T28" fmla="*/ 0 w 122"/>
                    <a:gd name="T29" fmla="*/ 0 h 398"/>
                    <a:gd name="T30" fmla="*/ 0 w 122"/>
                    <a:gd name="T31" fmla="*/ 0 h 398"/>
                    <a:gd name="T32" fmla="*/ 0 w 122"/>
                    <a:gd name="T33" fmla="*/ 0 h 398"/>
                    <a:gd name="T34" fmla="*/ 0 w 122"/>
                    <a:gd name="T35" fmla="*/ 0 h 398"/>
                    <a:gd name="T36" fmla="*/ 0 w 122"/>
                    <a:gd name="T37" fmla="*/ 0 h 398"/>
                    <a:gd name="T38" fmla="*/ 0 w 122"/>
                    <a:gd name="T39" fmla="*/ 0 h 3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2"/>
                    <a:gd name="T61" fmla="*/ 0 h 398"/>
                    <a:gd name="T62" fmla="*/ 122 w 122"/>
                    <a:gd name="T63" fmla="*/ 398 h 3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2" h="398">
                      <a:moveTo>
                        <a:pt x="66" y="0"/>
                      </a:moveTo>
                      <a:lnTo>
                        <a:pt x="0" y="358"/>
                      </a:lnTo>
                      <a:lnTo>
                        <a:pt x="53" y="398"/>
                      </a:lnTo>
                      <a:lnTo>
                        <a:pt x="122" y="32"/>
                      </a:lnTo>
                      <a:lnTo>
                        <a:pt x="118" y="29"/>
                      </a:lnTo>
                      <a:lnTo>
                        <a:pt x="114" y="27"/>
                      </a:lnTo>
                      <a:lnTo>
                        <a:pt x="111" y="25"/>
                      </a:lnTo>
                      <a:lnTo>
                        <a:pt x="107" y="23"/>
                      </a:lnTo>
                      <a:lnTo>
                        <a:pt x="104" y="21"/>
                      </a:lnTo>
                      <a:lnTo>
                        <a:pt x="100" y="19"/>
                      </a:lnTo>
                      <a:lnTo>
                        <a:pt x="97" y="17"/>
                      </a:lnTo>
                      <a:lnTo>
                        <a:pt x="93" y="15"/>
                      </a:lnTo>
                      <a:lnTo>
                        <a:pt x="90" y="13"/>
                      </a:lnTo>
                      <a:lnTo>
                        <a:pt x="86" y="11"/>
                      </a:lnTo>
                      <a:lnTo>
                        <a:pt x="83" y="9"/>
                      </a:lnTo>
                      <a:lnTo>
                        <a:pt x="79" y="7"/>
                      </a:lnTo>
                      <a:lnTo>
                        <a:pt x="76" y="5"/>
                      </a:lnTo>
                      <a:lnTo>
                        <a:pt x="72" y="3"/>
                      </a:lnTo>
                      <a:lnTo>
                        <a:pt x="69" y="1"/>
                      </a:lnTo>
                      <a:lnTo>
                        <a:pt x="66" y="0"/>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87" name="Freeform 147"/>
                <p:cNvSpPr>
                  <a:spLocks/>
                </p:cNvSpPr>
                <p:nvPr/>
              </p:nvSpPr>
              <p:spPr bwMode="auto">
                <a:xfrm>
                  <a:off x="2276" y="3024"/>
                  <a:ext cx="7" cy="40"/>
                </a:xfrm>
                <a:custGeom>
                  <a:avLst/>
                  <a:gdLst>
                    <a:gd name="T0" fmla="*/ 0 w 103"/>
                    <a:gd name="T1" fmla="*/ 0 h 410"/>
                    <a:gd name="T2" fmla="*/ 0 w 103"/>
                    <a:gd name="T3" fmla="*/ 0 h 410"/>
                    <a:gd name="T4" fmla="*/ 0 w 103"/>
                    <a:gd name="T5" fmla="*/ 0 h 410"/>
                    <a:gd name="T6" fmla="*/ 0 w 103"/>
                    <a:gd name="T7" fmla="*/ 0 h 410"/>
                    <a:gd name="T8" fmla="*/ 0 w 103"/>
                    <a:gd name="T9" fmla="*/ 0 h 410"/>
                    <a:gd name="T10" fmla="*/ 0 w 103"/>
                    <a:gd name="T11" fmla="*/ 0 h 410"/>
                    <a:gd name="T12" fmla="*/ 0 w 103"/>
                    <a:gd name="T13" fmla="*/ 0 h 410"/>
                    <a:gd name="T14" fmla="*/ 0 w 103"/>
                    <a:gd name="T15" fmla="*/ 0 h 410"/>
                    <a:gd name="T16" fmla="*/ 0 w 103"/>
                    <a:gd name="T17" fmla="*/ 0 h 410"/>
                    <a:gd name="T18" fmla="*/ 0 w 103"/>
                    <a:gd name="T19" fmla="*/ 0 h 410"/>
                    <a:gd name="T20" fmla="*/ 0 w 103"/>
                    <a:gd name="T21" fmla="*/ 0 h 410"/>
                    <a:gd name="T22" fmla="*/ 0 w 103"/>
                    <a:gd name="T23" fmla="*/ 0 h 410"/>
                    <a:gd name="T24" fmla="*/ 0 w 103"/>
                    <a:gd name="T25" fmla="*/ 0 h 410"/>
                    <a:gd name="T26" fmla="*/ 0 w 103"/>
                    <a:gd name="T27" fmla="*/ 0 h 410"/>
                    <a:gd name="T28" fmla="*/ 0 w 103"/>
                    <a:gd name="T29" fmla="*/ 0 h 410"/>
                    <a:gd name="T30" fmla="*/ 0 w 103"/>
                    <a:gd name="T31" fmla="*/ 0 h 410"/>
                    <a:gd name="T32" fmla="*/ 0 w 103"/>
                    <a:gd name="T33" fmla="*/ 0 h 410"/>
                    <a:gd name="T34" fmla="*/ 0 w 103"/>
                    <a:gd name="T35" fmla="*/ 0 h 410"/>
                    <a:gd name="T36" fmla="*/ 0 w 103"/>
                    <a:gd name="T37" fmla="*/ 0 h 410"/>
                    <a:gd name="T38" fmla="*/ 0 w 103"/>
                    <a:gd name="T39" fmla="*/ 0 h 410"/>
                    <a:gd name="T40" fmla="*/ 0 w 103"/>
                    <a:gd name="T41" fmla="*/ 0 h 410"/>
                    <a:gd name="T42" fmla="*/ 0 w 103"/>
                    <a:gd name="T43" fmla="*/ 0 h 4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3"/>
                    <a:gd name="T67" fmla="*/ 0 h 410"/>
                    <a:gd name="T68" fmla="*/ 103 w 103"/>
                    <a:gd name="T69" fmla="*/ 410 h 4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3" h="410">
                      <a:moveTo>
                        <a:pt x="74" y="122"/>
                      </a:moveTo>
                      <a:lnTo>
                        <a:pt x="95" y="17"/>
                      </a:lnTo>
                      <a:lnTo>
                        <a:pt x="93" y="15"/>
                      </a:lnTo>
                      <a:lnTo>
                        <a:pt x="91" y="14"/>
                      </a:lnTo>
                      <a:lnTo>
                        <a:pt x="89" y="13"/>
                      </a:lnTo>
                      <a:lnTo>
                        <a:pt x="88" y="12"/>
                      </a:lnTo>
                      <a:lnTo>
                        <a:pt x="86" y="11"/>
                      </a:lnTo>
                      <a:lnTo>
                        <a:pt x="84" y="10"/>
                      </a:lnTo>
                      <a:lnTo>
                        <a:pt x="83" y="9"/>
                      </a:lnTo>
                      <a:lnTo>
                        <a:pt x="81" y="8"/>
                      </a:lnTo>
                      <a:lnTo>
                        <a:pt x="79" y="7"/>
                      </a:lnTo>
                      <a:lnTo>
                        <a:pt x="77" y="5"/>
                      </a:lnTo>
                      <a:lnTo>
                        <a:pt x="76" y="4"/>
                      </a:lnTo>
                      <a:lnTo>
                        <a:pt x="74" y="3"/>
                      </a:lnTo>
                      <a:lnTo>
                        <a:pt x="72" y="2"/>
                      </a:lnTo>
                      <a:lnTo>
                        <a:pt x="70" y="1"/>
                      </a:lnTo>
                      <a:lnTo>
                        <a:pt x="68" y="0"/>
                      </a:lnTo>
                      <a:lnTo>
                        <a:pt x="67" y="0"/>
                      </a:lnTo>
                      <a:lnTo>
                        <a:pt x="0" y="370"/>
                      </a:lnTo>
                      <a:lnTo>
                        <a:pt x="52" y="410"/>
                      </a:lnTo>
                      <a:lnTo>
                        <a:pt x="103" y="143"/>
                      </a:lnTo>
                      <a:lnTo>
                        <a:pt x="74" y="122"/>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88" name="Freeform 148"/>
                <p:cNvSpPr>
                  <a:spLocks/>
                </p:cNvSpPr>
                <p:nvPr/>
              </p:nvSpPr>
              <p:spPr bwMode="auto">
                <a:xfrm>
                  <a:off x="2288" y="3035"/>
                  <a:ext cx="12" cy="38"/>
                </a:xfrm>
                <a:custGeom>
                  <a:avLst/>
                  <a:gdLst>
                    <a:gd name="T0" fmla="*/ 0 w 122"/>
                    <a:gd name="T1" fmla="*/ 0 h 415"/>
                    <a:gd name="T2" fmla="*/ 0 w 122"/>
                    <a:gd name="T3" fmla="*/ 0 h 415"/>
                    <a:gd name="T4" fmla="*/ 0 w 122"/>
                    <a:gd name="T5" fmla="*/ 0 h 415"/>
                    <a:gd name="T6" fmla="*/ 0 w 122"/>
                    <a:gd name="T7" fmla="*/ 0 h 415"/>
                    <a:gd name="T8" fmla="*/ 0 w 122"/>
                    <a:gd name="T9" fmla="*/ 0 h 415"/>
                    <a:gd name="T10" fmla="*/ 0 w 122"/>
                    <a:gd name="T11" fmla="*/ 0 h 415"/>
                    <a:gd name="T12" fmla="*/ 0 w 122"/>
                    <a:gd name="T13" fmla="*/ 0 h 415"/>
                    <a:gd name="T14" fmla="*/ 0 w 122"/>
                    <a:gd name="T15" fmla="*/ 0 h 415"/>
                    <a:gd name="T16" fmla="*/ 0 w 122"/>
                    <a:gd name="T17" fmla="*/ 0 h 415"/>
                    <a:gd name="T18" fmla="*/ 0 w 122"/>
                    <a:gd name="T19" fmla="*/ 0 h 415"/>
                    <a:gd name="T20" fmla="*/ 0 w 122"/>
                    <a:gd name="T21" fmla="*/ 0 h 415"/>
                    <a:gd name="T22" fmla="*/ 0 w 122"/>
                    <a:gd name="T23" fmla="*/ 0 h 415"/>
                    <a:gd name="T24" fmla="*/ 0 w 122"/>
                    <a:gd name="T25" fmla="*/ 0 h 415"/>
                    <a:gd name="T26" fmla="*/ 0 w 122"/>
                    <a:gd name="T27" fmla="*/ 0 h 415"/>
                    <a:gd name="T28" fmla="*/ 0 w 122"/>
                    <a:gd name="T29" fmla="*/ 0 h 415"/>
                    <a:gd name="T30" fmla="*/ 0 w 122"/>
                    <a:gd name="T31" fmla="*/ 0 h 415"/>
                    <a:gd name="T32" fmla="*/ 0 w 122"/>
                    <a:gd name="T33" fmla="*/ 0 h 415"/>
                    <a:gd name="T34" fmla="*/ 0 w 122"/>
                    <a:gd name="T35" fmla="*/ 0 h 415"/>
                    <a:gd name="T36" fmla="*/ 0 w 122"/>
                    <a:gd name="T37" fmla="*/ 0 h 415"/>
                    <a:gd name="T38" fmla="*/ 0 w 122"/>
                    <a:gd name="T39" fmla="*/ 0 h 4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2"/>
                    <a:gd name="T61" fmla="*/ 0 h 415"/>
                    <a:gd name="T62" fmla="*/ 122 w 122"/>
                    <a:gd name="T63" fmla="*/ 415 h 4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2" h="415">
                      <a:moveTo>
                        <a:pt x="69" y="0"/>
                      </a:moveTo>
                      <a:lnTo>
                        <a:pt x="0" y="375"/>
                      </a:lnTo>
                      <a:lnTo>
                        <a:pt x="53" y="415"/>
                      </a:lnTo>
                      <a:lnTo>
                        <a:pt x="122" y="49"/>
                      </a:lnTo>
                      <a:lnTo>
                        <a:pt x="118" y="46"/>
                      </a:lnTo>
                      <a:lnTo>
                        <a:pt x="115" y="42"/>
                      </a:lnTo>
                      <a:lnTo>
                        <a:pt x="112" y="39"/>
                      </a:lnTo>
                      <a:lnTo>
                        <a:pt x="109" y="36"/>
                      </a:lnTo>
                      <a:lnTo>
                        <a:pt x="105" y="33"/>
                      </a:lnTo>
                      <a:lnTo>
                        <a:pt x="102" y="30"/>
                      </a:lnTo>
                      <a:lnTo>
                        <a:pt x="99" y="27"/>
                      </a:lnTo>
                      <a:lnTo>
                        <a:pt x="95" y="24"/>
                      </a:lnTo>
                      <a:lnTo>
                        <a:pt x="92" y="21"/>
                      </a:lnTo>
                      <a:lnTo>
                        <a:pt x="89" y="18"/>
                      </a:lnTo>
                      <a:lnTo>
                        <a:pt x="85" y="15"/>
                      </a:lnTo>
                      <a:lnTo>
                        <a:pt x="82" y="12"/>
                      </a:lnTo>
                      <a:lnTo>
                        <a:pt x="79" y="9"/>
                      </a:lnTo>
                      <a:lnTo>
                        <a:pt x="75" y="6"/>
                      </a:lnTo>
                      <a:lnTo>
                        <a:pt x="72" y="3"/>
                      </a:lnTo>
                      <a:lnTo>
                        <a:pt x="69" y="0"/>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89" name="Freeform 149"/>
                <p:cNvSpPr>
                  <a:spLocks/>
                </p:cNvSpPr>
                <p:nvPr/>
              </p:nvSpPr>
              <p:spPr bwMode="auto">
                <a:xfrm>
                  <a:off x="2295" y="3042"/>
                  <a:ext cx="12" cy="38"/>
                </a:xfrm>
                <a:custGeom>
                  <a:avLst/>
                  <a:gdLst>
                    <a:gd name="T0" fmla="*/ 0 w 128"/>
                    <a:gd name="T1" fmla="*/ 0 h 406"/>
                    <a:gd name="T2" fmla="*/ 0 w 128"/>
                    <a:gd name="T3" fmla="*/ 0 h 406"/>
                    <a:gd name="T4" fmla="*/ 0 w 128"/>
                    <a:gd name="T5" fmla="*/ 0 h 406"/>
                    <a:gd name="T6" fmla="*/ 0 w 128"/>
                    <a:gd name="T7" fmla="*/ 0 h 406"/>
                    <a:gd name="T8" fmla="*/ 0 w 128"/>
                    <a:gd name="T9" fmla="*/ 0 h 406"/>
                    <a:gd name="T10" fmla="*/ 0 60000 65536"/>
                    <a:gd name="T11" fmla="*/ 0 60000 65536"/>
                    <a:gd name="T12" fmla="*/ 0 60000 65536"/>
                    <a:gd name="T13" fmla="*/ 0 60000 65536"/>
                    <a:gd name="T14" fmla="*/ 0 60000 65536"/>
                    <a:gd name="T15" fmla="*/ 0 w 128"/>
                    <a:gd name="T16" fmla="*/ 0 h 406"/>
                    <a:gd name="T17" fmla="*/ 128 w 128"/>
                    <a:gd name="T18" fmla="*/ 406 h 406"/>
                  </a:gdLst>
                  <a:ahLst/>
                  <a:cxnLst>
                    <a:cxn ang="T10">
                      <a:pos x="T0" y="T1"/>
                    </a:cxn>
                    <a:cxn ang="T11">
                      <a:pos x="T2" y="T3"/>
                    </a:cxn>
                    <a:cxn ang="T12">
                      <a:pos x="T4" y="T5"/>
                    </a:cxn>
                    <a:cxn ang="T13">
                      <a:pos x="T6" y="T7"/>
                    </a:cxn>
                    <a:cxn ang="T14">
                      <a:pos x="T8" y="T9"/>
                    </a:cxn>
                  </a:cxnLst>
                  <a:rect l="T15" t="T16" r="T17" b="T18"/>
                  <a:pathLst>
                    <a:path w="128" h="406">
                      <a:moveTo>
                        <a:pt x="66" y="4"/>
                      </a:moveTo>
                      <a:lnTo>
                        <a:pt x="0" y="366"/>
                      </a:lnTo>
                      <a:lnTo>
                        <a:pt x="52" y="406"/>
                      </a:lnTo>
                      <a:lnTo>
                        <a:pt x="128" y="0"/>
                      </a:lnTo>
                      <a:lnTo>
                        <a:pt x="66" y="4"/>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0" name="Freeform 150"/>
                <p:cNvSpPr>
                  <a:spLocks/>
                </p:cNvSpPr>
                <p:nvPr/>
              </p:nvSpPr>
              <p:spPr bwMode="auto">
                <a:xfrm>
                  <a:off x="2303" y="3024"/>
                  <a:ext cx="7" cy="12"/>
                </a:xfrm>
                <a:custGeom>
                  <a:avLst/>
                  <a:gdLst>
                    <a:gd name="T0" fmla="*/ 0 w 72"/>
                    <a:gd name="T1" fmla="*/ 0 h 140"/>
                    <a:gd name="T2" fmla="*/ 0 w 72"/>
                    <a:gd name="T3" fmla="*/ 0 h 140"/>
                    <a:gd name="T4" fmla="*/ 0 w 72"/>
                    <a:gd name="T5" fmla="*/ 0 h 140"/>
                    <a:gd name="T6" fmla="*/ 0 w 72"/>
                    <a:gd name="T7" fmla="*/ 0 h 140"/>
                    <a:gd name="T8" fmla="*/ 0 w 72"/>
                    <a:gd name="T9" fmla="*/ 0 h 140"/>
                    <a:gd name="T10" fmla="*/ 0 w 72"/>
                    <a:gd name="T11" fmla="*/ 0 h 140"/>
                    <a:gd name="T12" fmla="*/ 0 w 72"/>
                    <a:gd name="T13" fmla="*/ 0 h 140"/>
                    <a:gd name="T14" fmla="*/ 0 w 72"/>
                    <a:gd name="T15" fmla="*/ 0 h 140"/>
                    <a:gd name="T16" fmla="*/ 0 w 72"/>
                    <a:gd name="T17" fmla="*/ 0 h 140"/>
                    <a:gd name="T18" fmla="*/ 0 w 72"/>
                    <a:gd name="T19" fmla="*/ 0 h 140"/>
                    <a:gd name="T20" fmla="*/ 0 w 72"/>
                    <a:gd name="T21" fmla="*/ 0 h 140"/>
                    <a:gd name="T22" fmla="*/ 0 w 72"/>
                    <a:gd name="T23" fmla="*/ 0 h 140"/>
                    <a:gd name="T24" fmla="*/ 0 w 72"/>
                    <a:gd name="T25" fmla="*/ 0 h 140"/>
                    <a:gd name="T26" fmla="*/ 0 w 72"/>
                    <a:gd name="T27" fmla="*/ 0 h 140"/>
                    <a:gd name="T28" fmla="*/ 0 w 72"/>
                    <a:gd name="T29" fmla="*/ 0 h 140"/>
                    <a:gd name="T30" fmla="*/ 0 w 72"/>
                    <a:gd name="T31" fmla="*/ 0 h 140"/>
                    <a:gd name="T32" fmla="*/ 0 w 72"/>
                    <a:gd name="T33" fmla="*/ 0 h 140"/>
                    <a:gd name="T34" fmla="*/ 0 w 72"/>
                    <a:gd name="T35" fmla="*/ 0 h 140"/>
                    <a:gd name="T36" fmla="*/ 0 w 72"/>
                    <a:gd name="T37" fmla="*/ 0 h 140"/>
                    <a:gd name="T38" fmla="*/ 0 w 72"/>
                    <a:gd name="T39" fmla="*/ 0 h 1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2"/>
                    <a:gd name="T61" fmla="*/ 0 h 140"/>
                    <a:gd name="T62" fmla="*/ 72 w 72"/>
                    <a:gd name="T63" fmla="*/ 140 h 1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2" h="140">
                      <a:moveTo>
                        <a:pt x="53" y="140"/>
                      </a:moveTo>
                      <a:lnTo>
                        <a:pt x="72" y="42"/>
                      </a:lnTo>
                      <a:lnTo>
                        <a:pt x="17" y="0"/>
                      </a:lnTo>
                      <a:lnTo>
                        <a:pt x="0" y="94"/>
                      </a:lnTo>
                      <a:lnTo>
                        <a:pt x="3" y="96"/>
                      </a:lnTo>
                      <a:lnTo>
                        <a:pt x="7" y="99"/>
                      </a:lnTo>
                      <a:lnTo>
                        <a:pt x="10" y="102"/>
                      </a:lnTo>
                      <a:lnTo>
                        <a:pt x="13" y="105"/>
                      </a:lnTo>
                      <a:lnTo>
                        <a:pt x="17" y="108"/>
                      </a:lnTo>
                      <a:lnTo>
                        <a:pt x="20" y="111"/>
                      </a:lnTo>
                      <a:lnTo>
                        <a:pt x="23" y="114"/>
                      </a:lnTo>
                      <a:lnTo>
                        <a:pt x="27" y="117"/>
                      </a:lnTo>
                      <a:lnTo>
                        <a:pt x="30" y="119"/>
                      </a:lnTo>
                      <a:lnTo>
                        <a:pt x="33" y="122"/>
                      </a:lnTo>
                      <a:lnTo>
                        <a:pt x="37" y="125"/>
                      </a:lnTo>
                      <a:lnTo>
                        <a:pt x="40" y="128"/>
                      </a:lnTo>
                      <a:lnTo>
                        <a:pt x="43" y="131"/>
                      </a:lnTo>
                      <a:lnTo>
                        <a:pt x="46" y="134"/>
                      </a:lnTo>
                      <a:lnTo>
                        <a:pt x="49" y="137"/>
                      </a:lnTo>
                      <a:lnTo>
                        <a:pt x="53" y="140"/>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1" name="Freeform 151"/>
                <p:cNvSpPr>
                  <a:spLocks/>
                </p:cNvSpPr>
                <p:nvPr/>
              </p:nvSpPr>
              <p:spPr bwMode="auto">
                <a:xfrm>
                  <a:off x="2286" y="3012"/>
                  <a:ext cx="38" cy="54"/>
                </a:xfrm>
                <a:custGeom>
                  <a:avLst/>
                  <a:gdLst>
                    <a:gd name="T0" fmla="*/ 0 w 423"/>
                    <a:gd name="T1" fmla="*/ 0 h 611"/>
                    <a:gd name="T2" fmla="*/ 0 w 423"/>
                    <a:gd name="T3" fmla="*/ 0 h 611"/>
                    <a:gd name="T4" fmla="*/ 0 w 423"/>
                    <a:gd name="T5" fmla="*/ 0 h 611"/>
                    <a:gd name="T6" fmla="*/ 0 w 423"/>
                    <a:gd name="T7" fmla="*/ 0 h 611"/>
                    <a:gd name="T8" fmla="*/ 0 w 423"/>
                    <a:gd name="T9" fmla="*/ 0 h 611"/>
                    <a:gd name="T10" fmla="*/ 0 w 423"/>
                    <a:gd name="T11" fmla="*/ 0 h 611"/>
                    <a:gd name="T12" fmla="*/ 0 w 423"/>
                    <a:gd name="T13" fmla="*/ 0 h 611"/>
                    <a:gd name="T14" fmla="*/ 0 w 423"/>
                    <a:gd name="T15" fmla="*/ 0 h 611"/>
                    <a:gd name="T16" fmla="*/ 0 w 423"/>
                    <a:gd name="T17" fmla="*/ 0 h 611"/>
                    <a:gd name="T18" fmla="*/ 0 w 423"/>
                    <a:gd name="T19" fmla="*/ 0 h 611"/>
                    <a:gd name="T20" fmla="*/ 0 w 423"/>
                    <a:gd name="T21" fmla="*/ 0 h 611"/>
                    <a:gd name="T22" fmla="*/ 0 w 423"/>
                    <a:gd name="T23" fmla="*/ 0 h 611"/>
                    <a:gd name="T24" fmla="*/ 0 w 423"/>
                    <a:gd name="T25" fmla="*/ 0 h 611"/>
                    <a:gd name="T26" fmla="*/ 0 w 423"/>
                    <a:gd name="T27" fmla="*/ 0 h 611"/>
                    <a:gd name="T28" fmla="*/ 0 w 423"/>
                    <a:gd name="T29" fmla="*/ 0 h 611"/>
                    <a:gd name="T30" fmla="*/ 0 w 423"/>
                    <a:gd name="T31" fmla="*/ 0 h 611"/>
                    <a:gd name="T32" fmla="*/ 0 w 423"/>
                    <a:gd name="T33" fmla="*/ 0 h 611"/>
                    <a:gd name="T34" fmla="*/ 0 w 423"/>
                    <a:gd name="T35" fmla="*/ 0 h 611"/>
                    <a:gd name="T36" fmla="*/ 0 w 423"/>
                    <a:gd name="T37" fmla="*/ 0 h 611"/>
                    <a:gd name="T38" fmla="*/ 0 w 423"/>
                    <a:gd name="T39" fmla="*/ 0 h 611"/>
                    <a:gd name="T40" fmla="*/ 0 w 423"/>
                    <a:gd name="T41" fmla="*/ 0 h 611"/>
                    <a:gd name="T42" fmla="*/ 0 w 423"/>
                    <a:gd name="T43" fmla="*/ 0 h 611"/>
                    <a:gd name="T44" fmla="*/ 0 w 423"/>
                    <a:gd name="T45" fmla="*/ 0 h 611"/>
                    <a:gd name="T46" fmla="*/ 0 w 423"/>
                    <a:gd name="T47" fmla="*/ 0 h 611"/>
                    <a:gd name="T48" fmla="*/ 0 w 423"/>
                    <a:gd name="T49" fmla="*/ 0 h 611"/>
                    <a:gd name="T50" fmla="*/ 0 w 423"/>
                    <a:gd name="T51" fmla="*/ 0 h 611"/>
                    <a:gd name="T52" fmla="*/ 0 w 423"/>
                    <a:gd name="T53" fmla="*/ 0 h 611"/>
                    <a:gd name="T54" fmla="*/ 0 w 423"/>
                    <a:gd name="T55" fmla="*/ 0 h 611"/>
                    <a:gd name="T56" fmla="*/ 0 w 423"/>
                    <a:gd name="T57" fmla="*/ 0 h 611"/>
                    <a:gd name="T58" fmla="*/ 0 w 423"/>
                    <a:gd name="T59" fmla="*/ 0 h 611"/>
                    <a:gd name="T60" fmla="*/ 0 w 423"/>
                    <a:gd name="T61" fmla="*/ 0 h 611"/>
                    <a:gd name="T62" fmla="*/ 0 w 423"/>
                    <a:gd name="T63" fmla="*/ 0 h 611"/>
                    <a:gd name="T64" fmla="*/ 0 w 423"/>
                    <a:gd name="T65" fmla="*/ 0 h 611"/>
                    <a:gd name="T66" fmla="*/ 0 w 423"/>
                    <a:gd name="T67" fmla="*/ 0 h 611"/>
                    <a:gd name="T68" fmla="*/ 0 w 423"/>
                    <a:gd name="T69" fmla="*/ 0 h 611"/>
                    <a:gd name="T70" fmla="*/ 0 w 423"/>
                    <a:gd name="T71" fmla="*/ 0 h 611"/>
                    <a:gd name="T72" fmla="*/ 0 w 423"/>
                    <a:gd name="T73" fmla="*/ 0 h 611"/>
                    <a:gd name="T74" fmla="*/ 0 w 423"/>
                    <a:gd name="T75" fmla="*/ 0 h 611"/>
                    <a:gd name="T76" fmla="*/ 0 w 423"/>
                    <a:gd name="T77" fmla="*/ 0 h 611"/>
                    <a:gd name="T78" fmla="*/ 0 w 423"/>
                    <a:gd name="T79" fmla="*/ 0 h 611"/>
                    <a:gd name="T80" fmla="*/ 0 w 423"/>
                    <a:gd name="T81" fmla="*/ 0 h 611"/>
                    <a:gd name="T82" fmla="*/ 0 w 423"/>
                    <a:gd name="T83" fmla="*/ 0 h 611"/>
                    <a:gd name="T84" fmla="*/ 0 w 423"/>
                    <a:gd name="T85" fmla="*/ 0 h 611"/>
                    <a:gd name="T86" fmla="*/ 0 w 423"/>
                    <a:gd name="T87" fmla="*/ 0 h 611"/>
                    <a:gd name="T88" fmla="*/ 0 w 423"/>
                    <a:gd name="T89" fmla="*/ 0 h 611"/>
                    <a:gd name="T90" fmla="*/ 0 w 423"/>
                    <a:gd name="T91" fmla="*/ 0 h 611"/>
                    <a:gd name="T92" fmla="*/ 0 w 423"/>
                    <a:gd name="T93" fmla="*/ 0 h 611"/>
                    <a:gd name="T94" fmla="*/ 0 w 423"/>
                    <a:gd name="T95" fmla="*/ 0 h 611"/>
                    <a:gd name="T96" fmla="*/ 0 w 423"/>
                    <a:gd name="T97" fmla="*/ 0 h 611"/>
                    <a:gd name="T98" fmla="*/ 0 w 423"/>
                    <a:gd name="T99" fmla="*/ 0 h 611"/>
                    <a:gd name="T100" fmla="*/ 0 w 423"/>
                    <a:gd name="T101" fmla="*/ 0 h 611"/>
                    <a:gd name="T102" fmla="*/ 0 w 423"/>
                    <a:gd name="T103" fmla="*/ 0 h 611"/>
                    <a:gd name="T104" fmla="*/ 0 w 423"/>
                    <a:gd name="T105" fmla="*/ 0 h 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3"/>
                    <a:gd name="T160" fmla="*/ 0 h 611"/>
                    <a:gd name="T161" fmla="*/ 423 w 423"/>
                    <a:gd name="T162" fmla="*/ 611 h 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3" h="611">
                      <a:moveTo>
                        <a:pt x="47" y="0"/>
                      </a:moveTo>
                      <a:lnTo>
                        <a:pt x="47" y="1"/>
                      </a:lnTo>
                      <a:lnTo>
                        <a:pt x="0" y="251"/>
                      </a:lnTo>
                      <a:lnTo>
                        <a:pt x="55" y="292"/>
                      </a:lnTo>
                      <a:lnTo>
                        <a:pt x="55" y="291"/>
                      </a:lnTo>
                      <a:lnTo>
                        <a:pt x="55" y="293"/>
                      </a:lnTo>
                      <a:lnTo>
                        <a:pt x="75" y="186"/>
                      </a:lnTo>
                      <a:lnTo>
                        <a:pt x="76" y="187"/>
                      </a:lnTo>
                      <a:lnTo>
                        <a:pt x="78" y="188"/>
                      </a:lnTo>
                      <a:lnTo>
                        <a:pt x="79" y="189"/>
                      </a:lnTo>
                      <a:lnTo>
                        <a:pt x="81" y="190"/>
                      </a:lnTo>
                      <a:lnTo>
                        <a:pt x="82" y="191"/>
                      </a:lnTo>
                      <a:lnTo>
                        <a:pt x="84" y="192"/>
                      </a:lnTo>
                      <a:lnTo>
                        <a:pt x="85" y="193"/>
                      </a:lnTo>
                      <a:lnTo>
                        <a:pt x="87" y="195"/>
                      </a:lnTo>
                      <a:lnTo>
                        <a:pt x="88" y="196"/>
                      </a:lnTo>
                      <a:lnTo>
                        <a:pt x="90" y="197"/>
                      </a:lnTo>
                      <a:lnTo>
                        <a:pt x="91" y="198"/>
                      </a:lnTo>
                      <a:lnTo>
                        <a:pt x="93" y="199"/>
                      </a:lnTo>
                      <a:lnTo>
                        <a:pt x="94" y="200"/>
                      </a:lnTo>
                      <a:lnTo>
                        <a:pt x="96" y="201"/>
                      </a:lnTo>
                      <a:lnTo>
                        <a:pt x="97" y="202"/>
                      </a:lnTo>
                      <a:lnTo>
                        <a:pt x="99" y="204"/>
                      </a:lnTo>
                      <a:lnTo>
                        <a:pt x="134" y="232"/>
                      </a:lnTo>
                      <a:lnTo>
                        <a:pt x="167" y="260"/>
                      </a:lnTo>
                      <a:lnTo>
                        <a:pt x="198" y="288"/>
                      </a:lnTo>
                      <a:lnTo>
                        <a:pt x="227" y="316"/>
                      </a:lnTo>
                      <a:lnTo>
                        <a:pt x="253" y="343"/>
                      </a:lnTo>
                      <a:lnTo>
                        <a:pt x="276" y="369"/>
                      </a:lnTo>
                      <a:lnTo>
                        <a:pt x="297" y="394"/>
                      </a:lnTo>
                      <a:lnTo>
                        <a:pt x="315" y="418"/>
                      </a:lnTo>
                      <a:lnTo>
                        <a:pt x="329" y="440"/>
                      </a:lnTo>
                      <a:lnTo>
                        <a:pt x="340" y="462"/>
                      </a:lnTo>
                      <a:lnTo>
                        <a:pt x="348" y="481"/>
                      </a:lnTo>
                      <a:lnTo>
                        <a:pt x="353" y="499"/>
                      </a:lnTo>
                      <a:lnTo>
                        <a:pt x="354" y="515"/>
                      </a:lnTo>
                      <a:lnTo>
                        <a:pt x="352" y="528"/>
                      </a:lnTo>
                      <a:lnTo>
                        <a:pt x="346" y="540"/>
                      </a:lnTo>
                      <a:lnTo>
                        <a:pt x="336" y="549"/>
                      </a:lnTo>
                      <a:lnTo>
                        <a:pt x="330" y="551"/>
                      </a:lnTo>
                      <a:lnTo>
                        <a:pt x="324" y="554"/>
                      </a:lnTo>
                      <a:lnTo>
                        <a:pt x="318" y="556"/>
                      </a:lnTo>
                      <a:lnTo>
                        <a:pt x="311" y="557"/>
                      </a:lnTo>
                      <a:lnTo>
                        <a:pt x="303" y="558"/>
                      </a:lnTo>
                      <a:lnTo>
                        <a:pt x="295" y="558"/>
                      </a:lnTo>
                      <a:lnTo>
                        <a:pt x="286" y="558"/>
                      </a:lnTo>
                      <a:lnTo>
                        <a:pt x="277" y="558"/>
                      </a:lnTo>
                      <a:lnTo>
                        <a:pt x="267" y="556"/>
                      </a:lnTo>
                      <a:lnTo>
                        <a:pt x="257" y="555"/>
                      </a:lnTo>
                      <a:lnTo>
                        <a:pt x="247" y="553"/>
                      </a:lnTo>
                      <a:lnTo>
                        <a:pt x="236" y="550"/>
                      </a:lnTo>
                      <a:lnTo>
                        <a:pt x="225" y="548"/>
                      </a:lnTo>
                      <a:lnTo>
                        <a:pt x="214" y="544"/>
                      </a:lnTo>
                      <a:lnTo>
                        <a:pt x="202" y="541"/>
                      </a:lnTo>
                      <a:lnTo>
                        <a:pt x="190" y="537"/>
                      </a:lnTo>
                      <a:lnTo>
                        <a:pt x="182" y="582"/>
                      </a:lnTo>
                      <a:lnTo>
                        <a:pt x="199" y="587"/>
                      </a:lnTo>
                      <a:lnTo>
                        <a:pt x="216" y="592"/>
                      </a:lnTo>
                      <a:lnTo>
                        <a:pt x="232" y="597"/>
                      </a:lnTo>
                      <a:lnTo>
                        <a:pt x="248" y="601"/>
                      </a:lnTo>
                      <a:lnTo>
                        <a:pt x="263" y="605"/>
                      </a:lnTo>
                      <a:lnTo>
                        <a:pt x="278" y="608"/>
                      </a:lnTo>
                      <a:lnTo>
                        <a:pt x="293" y="609"/>
                      </a:lnTo>
                      <a:lnTo>
                        <a:pt x="308" y="611"/>
                      </a:lnTo>
                      <a:lnTo>
                        <a:pt x="321" y="611"/>
                      </a:lnTo>
                      <a:lnTo>
                        <a:pt x="333" y="611"/>
                      </a:lnTo>
                      <a:lnTo>
                        <a:pt x="345" y="610"/>
                      </a:lnTo>
                      <a:lnTo>
                        <a:pt x="356" y="609"/>
                      </a:lnTo>
                      <a:lnTo>
                        <a:pt x="367" y="607"/>
                      </a:lnTo>
                      <a:lnTo>
                        <a:pt x="376" y="604"/>
                      </a:lnTo>
                      <a:lnTo>
                        <a:pt x="385" y="599"/>
                      </a:lnTo>
                      <a:lnTo>
                        <a:pt x="394" y="595"/>
                      </a:lnTo>
                      <a:lnTo>
                        <a:pt x="408" y="583"/>
                      </a:lnTo>
                      <a:lnTo>
                        <a:pt x="417" y="568"/>
                      </a:lnTo>
                      <a:lnTo>
                        <a:pt x="422" y="551"/>
                      </a:lnTo>
                      <a:lnTo>
                        <a:pt x="423" y="531"/>
                      </a:lnTo>
                      <a:lnTo>
                        <a:pt x="420" y="509"/>
                      </a:lnTo>
                      <a:lnTo>
                        <a:pt x="413" y="485"/>
                      </a:lnTo>
                      <a:lnTo>
                        <a:pt x="401" y="459"/>
                      </a:lnTo>
                      <a:lnTo>
                        <a:pt x="386" y="432"/>
                      </a:lnTo>
                      <a:lnTo>
                        <a:pt x="367" y="403"/>
                      </a:lnTo>
                      <a:lnTo>
                        <a:pt x="345" y="373"/>
                      </a:lnTo>
                      <a:lnTo>
                        <a:pt x="319" y="341"/>
                      </a:lnTo>
                      <a:lnTo>
                        <a:pt x="289" y="310"/>
                      </a:lnTo>
                      <a:lnTo>
                        <a:pt x="256" y="276"/>
                      </a:lnTo>
                      <a:lnTo>
                        <a:pt x="221" y="243"/>
                      </a:lnTo>
                      <a:lnTo>
                        <a:pt x="183" y="210"/>
                      </a:lnTo>
                      <a:lnTo>
                        <a:pt x="142" y="178"/>
                      </a:lnTo>
                      <a:lnTo>
                        <a:pt x="138" y="175"/>
                      </a:lnTo>
                      <a:lnTo>
                        <a:pt x="134" y="172"/>
                      </a:lnTo>
                      <a:lnTo>
                        <a:pt x="131" y="170"/>
                      </a:lnTo>
                      <a:lnTo>
                        <a:pt x="127" y="167"/>
                      </a:lnTo>
                      <a:lnTo>
                        <a:pt x="124" y="164"/>
                      </a:lnTo>
                      <a:lnTo>
                        <a:pt x="120" y="162"/>
                      </a:lnTo>
                      <a:lnTo>
                        <a:pt x="117" y="159"/>
                      </a:lnTo>
                      <a:lnTo>
                        <a:pt x="113" y="157"/>
                      </a:lnTo>
                      <a:lnTo>
                        <a:pt x="109" y="154"/>
                      </a:lnTo>
                      <a:lnTo>
                        <a:pt x="106" y="151"/>
                      </a:lnTo>
                      <a:lnTo>
                        <a:pt x="102" y="149"/>
                      </a:lnTo>
                      <a:lnTo>
                        <a:pt x="99" y="146"/>
                      </a:lnTo>
                      <a:lnTo>
                        <a:pt x="95" y="143"/>
                      </a:lnTo>
                      <a:lnTo>
                        <a:pt x="92" y="141"/>
                      </a:lnTo>
                      <a:lnTo>
                        <a:pt x="88" y="138"/>
                      </a:lnTo>
                      <a:lnTo>
                        <a:pt x="85" y="136"/>
                      </a:lnTo>
                      <a:lnTo>
                        <a:pt x="102" y="42"/>
                      </a:lnTo>
                      <a:lnTo>
                        <a:pt x="47" y="0"/>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92" name="Freeform 152"/>
                <p:cNvSpPr>
                  <a:spLocks/>
                </p:cNvSpPr>
                <p:nvPr/>
              </p:nvSpPr>
              <p:spPr bwMode="auto">
                <a:xfrm>
                  <a:off x="2295" y="3017"/>
                  <a:ext cx="5" cy="14"/>
                </a:xfrm>
                <a:custGeom>
                  <a:avLst/>
                  <a:gdLst>
                    <a:gd name="T0" fmla="*/ 0 w 72"/>
                    <a:gd name="T1" fmla="*/ 0 h 134"/>
                    <a:gd name="T2" fmla="*/ 0 w 72"/>
                    <a:gd name="T3" fmla="*/ 0 h 134"/>
                    <a:gd name="T4" fmla="*/ 0 w 72"/>
                    <a:gd name="T5" fmla="*/ 0 h 134"/>
                    <a:gd name="T6" fmla="*/ 0 w 72"/>
                    <a:gd name="T7" fmla="*/ 0 h 134"/>
                    <a:gd name="T8" fmla="*/ 0 w 72"/>
                    <a:gd name="T9" fmla="*/ 0 h 134"/>
                    <a:gd name="T10" fmla="*/ 0 w 72"/>
                    <a:gd name="T11" fmla="*/ 0 h 134"/>
                    <a:gd name="T12" fmla="*/ 0 w 72"/>
                    <a:gd name="T13" fmla="*/ 0 h 134"/>
                    <a:gd name="T14" fmla="*/ 0 w 72"/>
                    <a:gd name="T15" fmla="*/ 0 h 134"/>
                    <a:gd name="T16" fmla="*/ 0 w 72"/>
                    <a:gd name="T17" fmla="*/ 0 h 134"/>
                    <a:gd name="T18" fmla="*/ 0 w 72"/>
                    <a:gd name="T19" fmla="*/ 0 h 134"/>
                    <a:gd name="T20" fmla="*/ 0 w 72"/>
                    <a:gd name="T21" fmla="*/ 0 h 134"/>
                    <a:gd name="T22" fmla="*/ 0 w 72"/>
                    <a:gd name="T23" fmla="*/ 0 h 134"/>
                    <a:gd name="T24" fmla="*/ 0 w 72"/>
                    <a:gd name="T25" fmla="*/ 0 h 134"/>
                    <a:gd name="T26" fmla="*/ 0 w 72"/>
                    <a:gd name="T27" fmla="*/ 0 h 134"/>
                    <a:gd name="T28" fmla="*/ 0 w 72"/>
                    <a:gd name="T29" fmla="*/ 0 h 134"/>
                    <a:gd name="T30" fmla="*/ 0 w 72"/>
                    <a:gd name="T31" fmla="*/ 0 h 134"/>
                    <a:gd name="T32" fmla="*/ 0 w 72"/>
                    <a:gd name="T33" fmla="*/ 0 h 134"/>
                    <a:gd name="T34" fmla="*/ 0 w 72"/>
                    <a:gd name="T35" fmla="*/ 0 h 134"/>
                    <a:gd name="T36" fmla="*/ 0 w 72"/>
                    <a:gd name="T37" fmla="*/ 0 h 134"/>
                    <a:gd name="T38" fmla="*/ 0 w 72"/>
                    <a:gd name="T39" fmla="*/ 0 h 134"/>
                    <a:gd name="T40" fmla="*/ 0 w 72"/>
                    <a:gd name="T41" fmla="*/ 0 h 134"/>
                    <a:gd name="T42" fmla="*/ 0 w 72"/>
                    <a:gd name="T43" fmla="*/ 0 h 134"/>
                    <a:gd name="T44" fmla="*/ 0 w 72"/>
                    <a:gd name="T45" fmla="*/ 0 h 134"/>
                    <a:gd name="T46" fmla="*/ 0 w 72"/>
                    <a:gd name="T47" fmla="*/ 0 h 134"/>
                    <a:gd name="T48" fmla="*/ 0 w 72"/>
                    <a:gd name="T49" fmla="*/ 0 h 134"/>
                    <a:gd name="T50" fmla="*/ 0 w 72"/>
                    <a:gd name="T51" fmla="*/ 0 h 134"/>
                    <a:gd name="T52" fmla="*/ 0 w 72"/>
                    <a:gd name="T53" fmla="*/ 0 h 134"/>
                    <a:gd name="T54" fmla="*/ 0 w 72"/>
                    <a:gd name="T55" fmla="*/ 0 h 134"/>
                    <a:gd name="T56" fmla="*/ 0 w 72"/>
                    <a:gd name="T57" fmla="*/ 0 h 134"/>
                    <a:gd name="T58" fmla="*/ 0 w 72"/>
                    <a:gd name="T59" fmla="*/ 0 h 134"/>
                    <a:gd name="T60" fmla="*/ 0 w 72"/>
                    <a:gd name="T61" fmla="*/ 0 h 134"/>
                    <a:gd name="T62" fmla="*/ 0 w 72"/>
                    <a:gd name="T63" fmla="*/ 0 h 134"/>
                    <a:gd name="T64" fmla="*/ 0 w 72"/>
                    <a:gd name="T65" fmla="*/ 0 h 134"/>
                    <a:gd name="T66" fmla="*/ 0 w 72"/>
                    <a:gd name="T67" fmla="*/ 0 h 134"/>
                    <a:gd name="T68" fmla="*/ 0 w 72"/>
                    <a:gd name="T69" fmla="*/ 0 h 134"/>
                    <a:gd name="T70" fmla="*/ 0 w 72"/>
                    <a:gd name="T71" fmla="*/ 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
                    <a:gd name="T109" fmla="*/ 0 h 134"/>
                    <a:gd name="T110" fmla="*/ 72 w 72"/>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 h="134">
                      <a:moveTo>
                        <a:pt x="33" y="117"/>
                      </a:moveTo>
                      <a:lnTo>
                        <a:pt x="34" y="118"/>
                      </a:lnTo>
                      <a:lnTo>
                        <a:pt x="35" y="119"/>
                      </a:lnTo>
                      <a:lnTo>
                        <a:pt x="37" y="120"/>
                      </a:lnTo>
                      <a:lnTo>
                        <a:pt x="38" y="121"/>
                      </a:lnTo>
                      <a:lnTo>
                        <a:pt x="40" y="122"/>
                      </a:lnTo>
                      <a:lnTo>
                        <a:pt x="41" y="123"/>
                      </a:lnTo>
                      <a:lnTo>
                        <a:pt x="42" y="124"/>
                      </a:lnTo>
                      <a:lnTo>
                        <a:pt x="44" y="125"/>
                      </a:lnTo>
                      <a:lnTo>
                        <a:pt x="45" y="126"/>
                      </a:lnTo>
                      <a:lnTo>
                        <a:pt x="46" y="127"/>
                      </a:lnTo>
                      <a:lnTo>
                        <a:pt x="48" y="128"/>
                      </a:lnTo>
                      <a:lnTo>
                        <a:pt x="49" y="129"/>
                      </a:lnTo>
                      <a:lnTo>
                        <a:pt x="50" y="130"/>
                      </a:lnTo>
                      <a:lnTo>
                        <a:pt x="51" y="131"/>
                      </a:lnTo>
                      <a:lnTo>
                        <a:pt x="52" y="132"/>
                      </a:lnTo>
                      <a:lnTo>
                        <a:pt x="54" y="134"/>
                      </a:lnTo>
                      <a:lnTo>
                        <a:pt x="72" y="42"/>
                      </a:lnTo>
                      <a:lnTo>
                        <a:pt x="17" y="0"/>
                      </a:lnTo>
                      <a:lnTo>
                        <a:pt x="0" y="93"/>
                      </a:lnTo>
                      <a:lnTo>
                        <a:pt x="2" y="94"/>
                      </a:lnTo>
                      <a:lnTo>
                        <a:pt x="4" y="96"/>
                      </a:lnTo>
                      <a:lnTo>
                        <a:pt x="6" y="97"/>
                      </a:lnTo>
                      <a:lnTo>
                        <a:pt x="8" y="99"/>
                      </a:lnTo>
                      <a:lnTo>
                        <a:pt x="10" y="100"/>
                      </a:lnTo>
                      <a:lnTo>
                        <a:pt x="12" y="102"/>
                      </a:lnTo>
                      <a:lnTo>
                        <a:pt x="14" y="103"/>
                      </a:lnTo>
                      <a:lnTo>
                        <a:pt x="16" y="105"/>
                      </a:lnTo>
                      <a:lnTo>
                        <a:pt x="18" y="106"/>
                      </a:lnTo>
                      <a:lnTo>
                        <a:pt x="20" y="108"/>
                      </a:lnTo>
                      <a:lnTo>
                        <a:pt x="22" y="109"/>
                      </a:lnTo>
                      <a:lnTo>
                        <a:pt x="24" y="111"/>
                      </a:lnTo>
                      <a:lnTo>
                        <a:pt x="26" y="112"/>
                      </a:lnTo>
                      <a:lnTo>
                        <a:pt x="28" y="114"/>
                      </a:lnTo>
                      <a:lnTo>
                        <a:pt x="30" y="115"/>
                      </a:lnTo>
                      <a:lnTo>
                        <a:pt x="33" y="117"/>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3" name="Freeform 153"/>
                <p:cNvSpPr>
                  <a:spLocks/>
                </p:cNvSpPr>
                <p:nvPr/>
              </p:nvSpPr>
              <p:spPr bwMode="auto">
                <a:xfrm>
                  <a:off x="2284" y="3007"/>
                  <a:ext cx="7" cy="12"/>
                </a:xfrm>
                <a:custGeom>
                  <a:avLst/>
                  <a:gdLst>
                    <a:gd name="T0" fmla="*/ 0 w 75"/>
                    <a:gd name="T1" fmla="*/ 0 h 128"/>
                    <a:gd name="T2" fmla="*/ 0 w 75"/>
                    <a:gd name="T3" fmla="*/ 0 h 128"/>
                    <a:gd name="T4" fmla="*/ 0 w 75"/>
                    <a:gd name="T5" fmla="*/ 0 h 128"/>
                    <a:gd name="T6" fmla="*/ 0 w 75"/>
                    <a:gd name="T7" fmla="*/ 0 h 128"/>
                    <a:gd name="T8" fmla="*/ 0 w 75"/>
                    <a:gd name="T9" fmla="*/ 0 h 128"/>
                    <a:gd name="T10" fmla="*/ 0 w 75"/>
                    <a:gd name="T11" fmla="*/ 0 h 128"/>
                    <a:gd name="T12" fmla="*/ 0 w 75"/>
                    <a:gd name="T13" fmla="*/ 0 h 128"/>
                    <a:gd name="T14" fmla="*/ 0 w 75"/>
                    <a:gd name="T15" fmla="*/ 0 h 128"/>
                    <a:gd name="T16" fmla="*/ 0 w 75"/>
                    <a:gd name="T17" fmla="*/ 0 h 128"/>
                    <a:gd name="T18" fmla="*/ 0 w 75"/>
                    <a:gd name="T19" fmla="*/ 0 h 128"/>
                    <a:gd name="T20" fmla="*/ 0 w 75"/>
                    <a:gd name="T21" fmla="*/ 0 h 128"/>
                    <a:gd name="T22" fmla="*/ 0 w 75"/>
                    <a:gd name="T23" fmla="*/ 0 h 128"/>
                    <a:gd name="T24" fmla="*/ 0 w 75"/>
                    <a:gd name="T25" fmla="*/ 0 h 128"/>
                    <a:gd name="T26" fmla="*/ 0 w 75"/>
                    <a:gd name="T27" fmla="*/ 0 h 128"/>
                    <a:gd name="T28" fmla="*/ 0 w 75"/>
                    <a:gd name="T29" fmla="*/ 0 h 128"/>
                    <a:gd name="T30" fmla="*/ 0 w 75"/>
                    <a:gd name="T31" fmla="*/ 0 h 128"/>
                    <a:gd name="T32" fmla="*/ 0 w 75"/>
                    <a:gd name="T33" fmla="*/ 0 h 128"/>
                    <a:gd name="T34" fmla="*/ 0 w 75"/>
                    <a:gd name="T35" fmla="*/ 0 h 128"/>
                    <a:gd name="T36" fmla="*/ 0 w 75"/>
                    <a:gd name="T37" fmla="*/ 0 h 128"/>
                    <a:gd name="T38" fmla="*/ 0 w 75"/>
                    <a:gd name="T39" fmla="*/ 0 h 128"/>
                    <a:gd name="T40" fmla="*/ 0 w 75"/>
                    <a:gd name="T41" fmla="*/ 0 h 128"/>
                    <a:gd name="T42" fmla="*/ 0 w 75"/>
                    <a:gd name="T43" fmla="*/ 0 h 1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128"/>
                    <a:gd name="T68" fmla="*/ 75 w 75"/>
                    <a:gd name="T69" fmla="*/ 128 h 1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128">
                      <a:moveTo>
                        <a:pt x="0" y="112"/>
                      </a:moveTo>
                      <a:lnTo>
                        <a:pt x="1" y="112"/>
                      </a:lnTo>
                      <a:lnTo>
                        <a:pt x="3" y="113"/>
                      </a:lnTo>
                      <a:lnTo>
                        <a:pt x="5" y="114"/>
                      </a:lnTo>
                      <a:lnTo>
                        <a:pt x="6" y="115"/>
                      </a:lnTo>
                      <a:lnTo>
                        <a:pt x="8" y="116"/>
                      </a:lnTo>
                      <a:lnTo>
                        <a:pt x="10" y="117"/>
                      </a:lnTo>
                      <a:lnTo>
                        <a:pt x="11" y="118"/>
                      </a:lnTo>
                      <a:lnTo>
                        <a:pt x="13" y="120"/>
                      </a:lnTo>
                      <a:lnTo>
                        <a:pt x="15" y="121"/>
                      </a:lnTo>
                      <a:lnTo>
                        <a:pt x="17" y="122"/>
                      </a:lnTo>
                      <a:lnTo>
                        <a:pt x="18" y="123"/>
                      </a:lnTo>
                      <a:lnTo>
                        <a:pt x="20" y="124"/>
                      </a:lnTo>
                      <a:lnTo>
                        <a:pt x="22" y="125"/>
                      </a:lnTo>
                      <a:lnTo>
                        <a:pt x="24" y="126"/>
                      </a:lnTo>
                      <a:lnTo>
                        <a:pt x="26" y="127"/>
                      </a:lnTo>
                      <a:lnTo>
                        <a:pt x="28" y="128"/>
                      </a:lnTo>
                      <a:lnTo>
                        <a:pt x="39" y="70"/>
                      </a:lnTo>
                      <a:lnTo>
                        <a:pt x="71" y="66"/>
                      </a:lnTo>
                      <a:lnTo>
                        <a:pt x="75" y="42"/>
                      </a:lnTo>
                      <a:lnTo>
                        <a:pt x="20" y="0"/>
                      </a:lnTo>
                      <a:lnTo>
                        <a:pt x="0" y="112"/>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4" name="Freeform 154"/>
                <p:cNvSpPr>
                  <a:spLocks/>
                </p:cNvSpPr>
                <p:nvPr/>
              </p:nvSpPr>
              <p:spPr bwMode="auto">
                <a:xfrm>
                  <a:off x="2276" y="3002"/>
                  <a:ext cx="7" cy="12"/>
                </a:xfrm>
                <a:custGeom>
                  <a:avLst/>
                  <a:gdLst>
                    <a:gd name="T0" fmla="*/ 0 w 80"/>
                    <a:gd name="T1" fmla="*/ 0 h 160"/>
                    <a:gd name="T2" fmla="*/ 0 w 80"/>
                    <a:gd name="T3" fmla="*/ 0 h 160"/>
                    <a:gd name="T4" fmla="*/ 0 w 80"/>
                    <a:gd name="T5" fmla="*/ 0 h 160"/>
                    <a:gd name="T6" fmla="*/ 0 w 80"/>
                    <a:gd name="T7" fmla="*/ 0 h 160"/>
                    <a:gd name="T8" fmla="*/ 0 w 80"/>
                    <a:gd name="T9" fmla="*/ 0 h 160"/>
                    <a:gd name="T10" fmla="*/ 0 w 80"/>
                    <a:gd name="T11" fmla="*/ 0 h 160"/>
                    <a:gd name="T12" fmla="*/ 0 w 80"/>
                    <a:gd name="T13" fmla="*/ 0 h 160"/>
                    <a:gd name="T14" fmla="*/ 0 w 80"/>
                    <a:gd name="T15" fmla="*/ 0 h 160"/>
                    <a:gd name="T16" fmla="*/ 0 w 80"/>
                    <a:gd name="T17" fmla="*/ 0 h 160"/>
                    <a:gd name="T18" fmla="*/ 0 w 80"/>
                    <a:gd name="T19" fmla="*/ 0 h 160"/>
                    <a:gd name="T20" fmla="*/ 0 w 80"/>
                    <a:gd name="T21" fmla="*/ 0 h 160"/>
                    <a:gd name="T22" fmla="*/ 0 w 80"/>
                    <a:gd name="T23" fmla="*/ 0 h 160"/>
                    <a:gd name="T24" fmla="*/ 0 w 80"/>
                    <a:gd name="T25" fmla="*/ 0 h 160"/>
                    <a:gd name="T26" fmla="*/ 0 w 80"/>
                    <a:gd name="T27" fmla="*/ 0 h 160"/>
                    <a:gd name="T28" fmla="*/ 0 w 80"/>
                    <a:gd name="T29" fmla="*/ 0 h 160"/>
                    <a:gd name="T30" fmla="*/ 0 w 80"/>
                    <a:gd name="T31" fmla="*/ 0 h 160"/>
                    <a:gd name="T32" fmla="*/ 0 w 80"/>
                    <a:gd name="T33" fmla="*/ 0 h 160"/>
                    <a:gd name="T34" fmla="*/ 0 w 80"/>
                    <a:gd name="T35" fmla="*/ 0 h 160"/>
                    <a:gd name="T36" fmla="*/ 0 w 80"/>
                    <a:gd name="T37" fmla="*/ 0 h 160"/>
                    <a:gd name="T38" fmla="*/ 0 w 80"/>
                    <a:gd name="T39" fmla="*/ 0 h 1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160"/>
                    <a:gd name="T62" fmla="*/ 80 w 80"/>
                    <a:gd name="T63" fmla="*/ 160 h 1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160">
                      <a:moveTo>
                        <a:pt x="0" y="132"/>
                      </a:moveTo>
                      <a:lnTo>
                        <a:pt x="3" y="133"/>
                      </a:lnTo>
                      <a:lnTo>
                        <a:pt x="7" y="135"/>
                      </a:lnTo>
                      <a:lnTo>
                        <a:pt x="10" y="137"/>
                      </a:lnTo>
                      <a:lnTo>
                        <a:pt x="14" y="138"/>
                      </a:lnTo>
                      <a:lnTo>
                        <a:pt x="17" y="140"/>
                      </a:lnTo>
                      <a:lnTo>
                        <a:pt x="21" y="142"/>
                      </a:lnTo>
                      <a:lnTo>
                        <a:pt x="24" y="143"/>
                      </a:lnTo>
                      <a:lnTo>
                        <a:pt x="28" y="145"/>
                      </a:lnTo>
                      <a:lnTo>
                        <a:pt x="32" y="147"/>
                      </a:lnTo>
                      <a:lnTo>
                        <a:pt x="35" y="149"/>
                      </a:lnTo>
                      <a:lnTo>
                        <a:pt x="39" y="150"/>
                      </a:lnTo>
                      <a:lnTo>
                        <a:pt x="42" y="152"/>
                      </a:lnTo>
                      <a:lnTo>
                        <a:pt x="46" y="154"/>
                      </a:lnTo>
                      <a:lnTo>
                        <a:pt x="49" y="156"/>
                      </a:lnTo>
                      <a:lnTo>
                        <a:pt x="53" y="158"/>
                      </a:lnTo>
                      <a:lnTo>
                        <a:pt x="57" y="160"/>
                      </a:lnTo>
                      <a:lnTo>
                        <a:pt x="80" y="42"/>
                      </a:lnTo>
                      <a:lnTo>
                        <a:pt x="24" y="0"/>
                      </a:lnTo>
                      <a:lnTo>
                        <a:pt x="0" y="132"/>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5" name="Freeform 155"/>
                <p:cNvSpPr>
                  <a:spLocks/>
                </p:cNvSpPr>
                <p:nvPr/>
              </p:nvSpPr>
              <p:spPr bwMode="auto">
                <a:xfrm>
                  <a:off x="2258" y="3014"/>
                  <a:ext cx="14" cy="38"/>
                </a:xfrm>
                <a:custGeom>
                  <a:avLst/>
                  <a:gdLst>
                    <a:gd name="T0" fmla="*/ 0 w 121"/>
                    <a:gd name="T1" fmla="*/ 0 h 408"/>
                    <a:gd name="T2" fmla="*/ 0 w 121"/>
                    <a:gd name="T3" fmla="*/ 0 h 408"/>
                    <a:gd name="T4" fmla="*/ 0 w 121"/>
                    <a:gd name="T5" fmla="*/ 0 h 408"/>
                    <a:gd name="T6" fmla="*/ 0 w 121"/>
                    <a:gd name="T7" fmla="*/ 0 h 408"/>
                    <a:gd name="T8" fmla="*/ 0 w 121"/>
                    <a:gd name="T9" fmla="*/ 0 h 408"/>
                    <a:gd name="T10" fmla="*/ 0 w 121"/>
                    <a:gd name="T11" fmla="*/ 0 h 408"/>
                    <a:gd name="T12" fmla="*/ 0 w 121"/>
                    <a:gd name="T13" fmla="*/ 0 h 408"/>
                    <a:gd name="T14" fmla="*/ 0 w 121"/>
                    <a:gd name="T15" fmla="*/ 0 h 408"/>
                    <a:gd name="T16" fmla="*/ 0 w 121"/>
                    <a:gd name="T17" fmla="*/ 0 h 408"/>
                    <a:gd name="T18" fmla="*/ 0 w 121"/>
                    <a:gd name="T19" fmla="*/ 0 h 408"/>
                    <a:gd name="T20" fmla="*/ 0 w 121"/>
                    <a:gd name="T21" fmla="*/ 0 h 408"/>
                    <a:gd name="T22" fmla="*/ 0 w 121"/>
                    <a:gd name="T23" fmla="*/ 0 h 408"/>
                    <a:gd name="T24" fmla="*/ 0 w 121"/>
                    <a:gd name="T25" fmla="*/ 0 h 408"/>
                    <a:gd name="T26" fmla="*/ 0 w 121"/>
                    <a:gd name="T27" fmla="*/ 0 h 408"/>
                    <a:gd name="T28" fmla="*/ 0 w 121"/>
                    <a:gd name="T29" fmla="*/ 0 h 408"/>
                    <a:gd name="T30" fmla="*/ 0 w 121"/>
                    <a:gd name="T31" fmla="*/ 0 h 408"/>
                    <a:gd name="T32" fmla="*/ 0 w 121"/>
                    <a:gd name="T33" fmla="*/ 0 h 408"/>
                    <a:gd name="T34" fmla="*/ 0 w 121"/>
                    <a:gd name="T35" fmla="*/ 0 h 408"/>
                    <a:gd name="T36" fmla="*/ 0 w 121"/>
                    <a:gd name="T37" fmla="*/ 0 h 408"/>
                    <a:gd name="T38" fmla="*/ 0 w 121"/>
                    <a:gd name="T39" fmla="*/ 0 h 408"/>
                    <a:gd name="T40" fmla="*/ 0 w 121"/>
                    <a:gd name="T41" fmla="*/ 0 h 408"/>
                    <a:gd name="T42" fmla="*/ 0 w 121"/>
                    <a:gd name="T43" fmla="*/ 0 h 408"/>
                    <a:gd name="T44" fmla="*/ 0 w 121"/>
                    <a:gd name="T45" fmla="*/ 0 h 408"/>
                    <a:gd name="T46" fmla="*/ 0 w 121"/>
                    <a:gd name="T47" fmla="*/ 0 h 408"/>
                    <a:gd name="T48" fmla="*/ 0 w 121"/>
                    <a:gd name="T49" fmla="*/ 0 h 408"/>
                    <a:gd name="T50" fmla="*/ 0 w 121"/>
                    <a:gd name="T51" fmla="*/ 0 h 408"/>
                    <a:gd name="T52" fmla="*/ 0 w 121"/>
                    <a:gd name="T53" fmla="*/ 0 h 408"/>
                    <a:gd name="T54" fmla="*/ 0 w 121"/>
                    <a:gd name="T55" fmla="*/ 0 h 408"/>
                    <a:gd name="T56" fmla="*/ 0 w 121"/>
                    <a:gd name="T57" fmla="*/ 0 h 408"/>
                    <a:gd name="T58" fmla="*/ 0 w 121"/>
                    <a:gd name="T59" fmla="*/ 0 h 408"/>
                    <a:gd name="T60" fmla="*/ 0 w 121"/>
                    <a:gd name="T61" fmla="*/ 0 h 408"/>
                    <a:gd name="T62" fmla="*/ 0 w 121"/>
                    <a:gd name="T63" fmla="*/ 0 h 408"/>
                    <a:gd name="T64" fmla="*/ 0 w 121"/>
                    <a:gd name="T65" fmla="*/ 0 h 408"/>
                    <a:gd name="T66" fmla="*/ 0 w 121"/>
                    <a:gd name="T67" fmla="*/ 0 h 408"/>
                    <a:gd name="T68" fmla="*/ 0 w 121"/>
                    <a:gd name="T69" fmla="*/ 0 h 408"/>
                    <a:gd name="T70" fmla="*/ 0 w 121"/>
                    <a:gd name="T71" fmla="*/ 0 h 408"/>
                    <a:gd name="T72" fmla="*/ 0 w 121"/>
                    <a:gd name="T73" fmla="*/ 0 h 408"/>
                    <a:gd name="T74" fmla="*/ 0 w 121"/>
                    <a:gd name="T75" fmla="*/ 0 h 408"/>
                    <a:gd name="T76" fmla="*/ 0 w 121"/>
                    <a:gd name="T77" fmla="*/ 0 h 408"/>
                    <a:gd name="T78" fmla="*/ 0 w 121"/>
                    <a:gd name="T79" fmla="*/ 0 h 4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1"/>
                    <a:gd name="T121" fmla="*/ 0 h 408"/>
                    <a:gd name="T122" fmla="*/ 121 w 121"/>
                    <a:gd name="T123" fmla="*/ 408 h 4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1" h="408">
                      <a:moveTo>
                        <a:pt x="121" y="21"/>
                      </a:moveTo>
                      <a:lnTo>
                        <a:pt x="117" y="19"/>
                      </a:lnTo>
                      <a:lnTo>
                        <a:pt x="113" y="18"/>
                      </a:lnTo>
                      <a:lnTo>
                        <a:pt x="110" y="16"/>
                      </a:lnTo>
                      <a:lnTo>
                        <a:pt x="107" y="15"/>
                      </a:lnTo>
                      <a:lnTo>
                        <a:pt x="103" y="13"/>
                      </a:lnTo>
                      <a:lnTo>
                        <a:pt x="100" y="12"/>
                      </a:lnTo>
                      <a:lnTo>
                        <a:pt x="97" y="11"/>
                      </a:lnTo>
                      <a:lnTo>
                        <a:pt x="93" y="9"/>
                      </a:lnTo>
                      <a:lnTo>
                        <a:pt x="90" y="8"/>
                      </a:lnTo>
                      <a:lnTo>
                        <a:pt x="87" y="7"/>
                      </a:lnTo>
                      <a:lnTo>
                        <a:pt x="83" y="5"/>
                      </a:lnTo>
                      <a:lnTo>
                        <a:pt x="79" y="4"/>
                      </a:lnTo>
                      <a:lnTo>
                        <a:pt x="76" y="3"/>
                      </a:lnTo>
                      <a:lnTo>
                        <a:pt x="73" y="2"/>
                      </a:lnTo>
                      <a:lnTo>
                        <a:pt x="70" y="1"/>
                      </a:lnTo>
                      <a:lnTo>
                        <a:pt x="67" y="0"/>
                      </a:lnTo>
                      <a:lnTo>
                        <a:pt x="27" y="217"/>
                      </a:lnTo>
                      <a:lnTo>
                        <a:pt x="28" y="217"/>
                      </a:lnTo>
                      <a:lnTo>
                        <a:pt x="19" y="265"/>
                      </a:lnTo>
                      <a:lnTo>
                        <a:pt x="0" y="368"/>
                      </a:lnTo>
                      <a:lnTo>
                        <a:pt x="53" y="408"/>
                      </a:lnTo>
                      <a:lnTo>
                        <a:pt x="119" y="56"/>
                      </a:lnTo>
                      <a:lnTo>
                        <a:pt x="115" y="54"/>
                      </a:lnTo>
                      <a:lnTo>
                        <a:pt x="111" y="52"/>
                      </a:lnTo>
                      <a:lnTo>
                        <a:pt x="108" y="50"/>
                      </a:lnTo>
                      <a:lnTo>
                        <a:pt x="104" y="48"/>
                      </a:lnTo>
                      <a:lnTo>
                        <a:pt x="101" y="46"/>
                      </a:lnTo>
                      <a:lnTo>
                        <a:pt x="98" y="45"/>
                      </a:lnTo>
                      <a:lnTo>
                        <a:pt x="94" y="43"/>
                      </a:lnTo>
                      <a:lnTo>
                        <a:pt x="91" y="41"/>
                      </a:lnTo>
                      <a:lnTo>
                        <a:pt x="87" y="40"/>
                      </a:lnTo>
                      <a:lnTo>
                        <a:pt x="84" y="38"/>
                      </a:lnTo>
                      <a:lnTo>
                        <a:pt x="80" y="36"/>
                      </a:lnTo>
                      <a:lnTo>
                        <a:pt x="76" y="35"/>
                      </a:lnTo>
                      <a:lnTo>
                        <a:pt x="73" y="33"/>
                      </a:lnTo>
                      <a:lnTo>
                        <a:pt x="70" y="32"/>
                      </a:lnTo>
                      <a:lnTo>
                        <a:pt x="67" y="30"/>
                      </a:lnTo>
                      <a:lnTo>
                        <a:pt x="64" y="29"/>
                      </a:lnTo>
                      <a:lnTo>
                        <a:pt x="121" y="21"/>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6" name="Freeform 156"/>
                <p:cNvSpPr>
                  <a:spLocks/>
                </p:cNvSpPr>
                <p:nvPr/>
              </p:nvSpPr>
              <p:spPr bwMode="auto">
                <a:xfrm>
                  <a:off x="2267" y="2995"/>
                  <a:ext cx="9" cy="16"/>
                </a:xfrm>
                <a:custGeom>
                  <a:avLst/>
                  <a:gdLst>
                    <a:gd name="T0" fmla="*/ 0 w 84"/>
                    <a:gd name="T1" fmla="*/ 0 h 181"/>
                    <a:gd name="T2" fmla="*/ 0 w 84"/>
                    <a:gd name="T3" fmla="*/ 0 h 181"/>
                    <a:gd name="T4" fmla="*/ 0 w 84"/>
                    <a:gd name="T5" fmla="*/ 0 h 181"/>
                    <a:gd name="T6" fmla="*/ 0 w 84"/>
                    <a:gd name="T7" fmla="*/ 0 h 181"/>
                    <a:gd name="T8" fmla="*/ 0 w 84"/>
                    <a:gd name="T9" fmla="*/ 0 h 181"/>
                    <a:gd name="T10" fmla="*/ 0 w 84"/>
                    <a:gd name="T11" fmla="*/ 0 h 181"/>
                    <a:gd name="T12" fmla="*/ 0 w 84"/>
                    <a:gd name="T13" fmla="*/ 0 h 181"/>
                    <a:gd name="T14" fmla="*/ 0 w 84"/>
                    <a:gd name="T15" fmla="*/ 0 h 181"/>
                    <a:gd name="T16" fmla="*/ 0 w 84"/>
                    <a:gd name="T17" fmla="*/ 0 h 181"/>
                    <a:gd name="T18" fmla="*/ 0 w 84"/>
                    <a:gd name="T19" fmla="*/ 0 h 181"/>
                    <a:gd name="T20" fmla="*/ 0 w 84"/>
                    <a:gd name="T21" fmla="*/ 0 h 181"/>
                    <a:gd name="T22" fmla="*/ 0 w 84"/>
                    <a:gd name="T23" fmla="*/ 0 h 181"/>
                    <a:gd name="T24" fmla="*/ 0 w 84"/>
                    <a:gd name="T25" fmla="*/ 0 h 181"/>
                    <a:gd name="T26" fmla="*/ 0 w 84"/>
                    <a:gd name="T27" fmla="*/ 0 h 181"/>
                    <a:gd name="T28" fmla="*/ 0 w 84"/>
                    <a:gd name="T29" fmla="*/ 0 h 181"/>
                    <a:gd name="T30" fmla="*/ 0 w 84"/>
                    <a:gd name="T31" fmla="*/ 0 h 181"/>
                    <a:gd name="T32" fmla="*/ 0 w 84"/>
                    <a:gd name="T33" fmla="*/ 0 h 181"/>
                    <a:gd name="T34" fmla="*/ 0 w 84"/>
                    <a:gd name="T35" fmla="*/ 0 h 181"/>
                    <a:gd name="T36" fmla="*/ 0 w 84"/>
                    <a:gd name="T37" fmla="*/ 0 h 181"/>
                    <a:gd name="T38" fmla="*/ 0 w 84"/>
                    <a:gd name="T39" fmla="*/ 0 h 1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
                    <a:gd name="T61" fmla="*/ 0 h 181"/>
                    <a:gd name="T62" fmla="*/ 84 w 84"/>
                    <a:gd name="T63" fmla="*/ 181 h 1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 h="181">
                      <a:moveTo>
                        <a:pt x="0" y="158"/>
                      </a:moveTo>
                      <a:lnTo>
                        <a:pt x="3" y="159"/>
                      </a:lnTo>
                      <a:lnTo>
                        <a:pt x="6" y="160"/>
                      </a:lnTo>
                      <a:lnTo>
                        <a:pt x="11" y="161"/>
                      </a:lnTo>
                      <a:lnTo>
                        <a:pt x="14" y="162"/>
                      </a:lnTo>
                      <a:lnTo>
                        <a:pt x="18" y="163"/>
                      </a:lnTo>
                      <a:lnTo>
                        <a:pt x="21" y="165"/>
                      </a:lnTo>
                      <a:lnTo>
                        <a:pt x="25" y="166"/>
                      </a:lnTo>
                      <a:lnTo>
                        <a:pt x="28" y="167"/>
                      </a:lnTo>
                      <a:lnTo>
                        <a:pt x="32" y="169"/>
                      </a:lnTo>
                      <a:lnTo>
                        <a:pt x="35" y="170"/>
                      </a:lnTo>
                      <a:lnTo>
                        <a:pt x="39" y="172"/>
                      </a:lnTo>
                      <a:lnTo>
                        <a:pt x="43" y="174"/>
                      </a:lnTo>
                      <a:lnTo>
                        <a:pt x="46" y="176"/>
                      </a:lnTo>
                      <a:lnTo>
                        <a:pt x="50" y="177"/>
                      </a:lnTo>
                      <a:lnTo>
                        <a:pt x="54" y="179"/>
                      </a:lnTo>
                      <a:lnTo>
                        <a:pt x="58" y="181"/>
                      </a:lnTo>
                      <a:lnTo>
                        <a:pt x="84" y="42"/>
                      </a:lnTo>
                      <a:lnTo>
                        <a:pt x="29" y="0"/>
                      </a:lnTo>
                      <a:lnTo>
                        <a:pt x="0" y="158"/>
                      </a:lnTo>
                      <a:close/>
                    </a:path>
                  </a:pathLst>
                </a:custGeom>
                <a:solidFill>
                  <a:srgbClr val="5085BC"/>
                </a:solidFill>
                <a:ln w="9525">
                  <a:noFill/>
                  <a:round/>
                  <a:headEnd/>
                  <a:tailEnd/>
                </a:ln>
              </p:spPr>
              <p:txBody>
                <a:bodyPr/>
                <a:lstStyle/>
                <a:p>
                  <a:pPr algn="ctr">
                    <a:defRPr/>
                  </a:pPr>
                  <a:endParaRPr lang="fr-FR" sz="1400">
                    <a:latin typeface="+mn-lt"/>
                    <a:cs typeface="Arial" pitchFamily="34" charset="0"/>
                  </a:endParaRPr>
                </a:p>
              </p:txBody>
            </p:sp>
            <p:sp>
              <p:nvSpPr>
                <p:cNvPr id="297" name="Freeform 157"/>
                <p:cNvSpPr>
                  <a:spLocks/>
                </p:cNvSpPr>
                <p:nvPr/>
              </p:nvSpPr>
              <p:spPr bwMode="auto">
                <a:xfrm>
                  <a:off x="2246" y="3007"/>
                  <a:ext cx="40" cy="33"/>
                </a:xfrm>
                <a:custGeom>
                  <a:avLst/>
                  <a:gdLst>
                    <a:gd name="T0" fmla="*/ 0 w 465"/>
                    <a:gd name="T1" fmla="*/ 0 h 349"/>
                    <a:gd name="T2" fmla="*/ 0 w 465"/>
                    <a:gd name="T3" fmla="*/ 0 h 349"/>
                    <a:gd name="T4" fmla="*/ 0 w 465"/>
                    <a:gd name="T5" fmla="*/ 0 h 349"/>
                    <a:gd name="T6" fmla="*/ 0 w 465"/>
                    <a:gd name="T7" fmla="*/ 0 h 349"/>
                    <a:gd name="T8" fmla="*/ 0 w 465"/>
                    <a:gd name="T9" fmla="*/ 0 h 349"/>
                    <a:gd name="T10" fmla="*/ 0 w 465"/>
                    <a:gd name="T11" fmla="*/ 0 h 349"/>
                    <a:gd name="T12" fmla="*/ 0 w 465"/>
                    <a:gd name="T13" fmla="*/ 0 h 349"/>
                    <a:gd name="T14" fmla="*/ 0 w 465"/>
                    <a:gd name="T15" fmla="*/ 0 h 349"/>
                    <a:gd name="T16" fmla="*/ 0 w 465"/>
                    <a:gd name="T17" fmla="*/ 0 h 349"/>
                    <a:gd name="T18" fmla="*/ 0 w 465"/>
                    <a:gd name="T19" fmla="*/ 0 h 349"/>
                    <a:gd name="T20" fmla="*/ 0 w 465"/>
                    <a:gd name="T21" fmla="*/ 0 h 349"/>
                    <a:gd name="T22" fmla="*/ 0 w 465"/>
                    <a:gd name="T23" fmla="*/ 0 h 349"/>
                    <a:gd name="T24" fmla="*/ 0 w 465"/>
                    <a:gd name="T25" fmla="*/ 0 h 349"/>
                    <a:gd name="T26" fmla="*/ 0 w 465"/>
                    <a:gd name="T27" fmla="*/ 0 h 349"/>
                    <a:gd name="T28" fmla="*/ 0 w 465"/>
                    <a:gd name="T29" fmla="*/ 0 h 349"/>
                    <a:gd name="T30" fmla="*/ 0 w 465"/>
                    <a:gd name="T31" fmla="*/ 0 h 349"/>
                    <a:gd name="T32" fmla="*/ 0 w 465"/>
                    <a:gd name="T33" fmla="*/ 0 h 349"/>
                    <a:gd name="T34" fmla="*/ 0 w 465"/>
                    <a:gd name="T35" fmla="*/ 0 h 349"/>
                    <a:gd name="T36" fmla="*/ 0 w 465"/>
                    <a:gd name="T37" fmla="*/ 0 h 349"/>
                    <a:gd name="T38" fmla="*/ 0 w 465"/>
                    <a:gd name="T39" fmla="*/ 0 h 349"/>
                    <a:gd name="T40" fmla="*/ 0 w 465"/>
                    <a:gd name="T41" fmla="*/ 0 h 349"/>
                    <a:gd name="T42" fmla="*/ 0 w 465"/>
                    <a:gd name="T43" fmla="*/ 0 h 349"/>
                    <a:gd name="T44" fmla="*/ 0 w 465"/>
                    <a:gd name="T45" fmla="*/ 0 h 349"/>
                    <a:gd name="T46" fmla="*/ 0 w 465"/>
                    <a:gd name="T47" fmla="*/ 0 h 349"/>
                    <a:gd name="T48" fmla="*/ 0 w 465"/>
                    <a:gd name="T49" fmla="*/ 0 h 349"/>
                    <a:gd name="T50" fmla="*/ 0 w 465"/>
                    <a:gd name="T51" fmla="*/ 0 h 349"/>
                    <a:gd name="T52" fmla="*/ 0 w 465"/>
                    <a:gd name="T53" fmla="*/ 0 h 349"/>
                    <a:gd name="T54" fmla="*/ 0 w 465"/>
                    <a:gd name="T55" fmla="*/ 0 h 349"/>
                    <a:gd name="T56" fmla="*/ 0 w 465"/>
                    <a:gd name="T57" fmla="*/ 0 h 349"/>
                    <a:gd name="T58" fmla="*/ 0 w 465"/>
                    <a:gd name="T59" fmla="*/ 0 h 349"/>
                    <a:gd name="T60" fmla="*/ 0 w 465"/>
                    <a:gd name="T61" fmla="*/ 0 h 349"/>
                    <a:gd name="T62" fmla="*/ 0 w 465"/>
                    <a:gd name="T63" fmla="*/ 0 h 349"/>
                    <a:gd name="T64" fmla="*/ 0 w 465"/>
                    <a:gd name="T65" fmla="*/ 0 h 3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65"/>
                    <a:gd name="T100" fmla="*/ 0 h 349"/>
                    <a:gd name="T101" fmla="*/ 465 w 465"/>
                    <a:gd name="T102" fmla="*/ 349 h 3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65" h="349">
                      <a:moveTo>
                        <a:pt x="465" y="137"/>
                      </a:moveTo>
                      <a:lnTo>
                        <a:pt x="430" y="116"/>
                      </a:lnTo>
                      <a:lnTo>
                        <a:pt x="396" y="97"/>
                      </a:lnTo>
                      <a:lnTo>
                        <a:pt x="362" y="80"/>
                      </a:lnTo>
                      <a:lnTo>
                        <a:pt x="329" y="64"/>
                      </a:lnTo>
                      <a:lnTo>
                        <a:pt x="296" y="50"/>
                      </a:lnTo>
                      <a:lnTo>
                        <a:pt x="265" y="37"/>
                      </a:lnTo>
                      <a:lnTo>
                        <a:pt x="233" y="26"/>
                      </a:lnTo>
                      <a:lnTo>
                        <a:pt x="204" y="17"/>
                      </a:lnTo>
                      <a:lnTo>
                        <a:pt x="176" y="10"/>
                      </a:lnTo>
                      <a:lnTo>
                        <a:pt x="150" y="5"/>
                      </a:lnTo>
                      <a:lnTo>
                        <a:pt x="125" y="1"/>
                      </a:lnTo>
                      <a:lnTo>
                        <a:pt x="102" y="0"/>
                      </a:lnTo>
                      <a:lnTo>
                        <a:pt x="81" y="1"/>
                      </a:lnTo>
                      <a:lnTo>
                        <a:pt x="62" y="3"/>
                      </a:lnTo>
                      <a:lnTo>
                        <a:pt x="45" y="8"/>
                      </a:lnTo>
                      <a:lnTo>
                        <a:pt x="31" y="16"/>
                      </a:lnTo>
                      <a:lnTo>
                        <a:pt x="18" y="25"/>
                      </a:lnTo>
                      <a:lnTo>
                        <a:pt x="9" y="37"/>
                      </a:lnTo>
                      <a:lnTo>
                        <a:pt x="3" y="52"/>
                      </a:lnTo>
                      <a:lnTo>
                        <a:pt x="0" y="68"/>
                      </a:lnTo>
                      <a:lnTo>
                        <a:pt x="0" y="85"/>
                      </a:lnTo>
                      <a:lnTo>
                        <a:pt x="4" y="104"/>
                      </a:lnTo>
                      <a:lnTo>
                        <a:pt x="10" y="124"/>
                      </a:lnTo>
                      <a:lnTo>
                        <a:pt x="19" y="145"/>
                      </a:lnTo>
                      <a:lnTo>
                        <a:pt x="30" y="168"/>
                      </a:lnTo>
                      <a:lnTo>
                        <a:pt x="45" y="192"/>
                      </a:lnTo>
                      <a:lnTo>
                        <a:pt x="61" y="216"/>
                      </a:lnTo>
                      <a:lnTo>
                        <a:pt x="81" y="242"/>
                      </a:lnTo>
                      <a:lnTo>
                        <a:pt x="102" y="268"/>
                      </a:lnTo>
                      <a:lnTo>
                        <a:pt x="127" y="294"/>
                      </a:lnTo>
                      <a:lnTo>
                        <a:pt x="153" y="321"/>
                      </a:lnTo>
                      <a:lnTo>
                        <a:pt x="182" y="349"/>
                      </a:lnTo>
                      <a:lnTo>
                        <a:pt x="194" y="288"/>
                      </a:lnTo>
                      <a:lnTo>
                        <a:pt x="174" y="268"/>
                      </a:lnTo>
                      <a:lnTo>
                        <a:pt x="156" y="248"/>
                      </a:lnTo>
                      <a:lnTo>
                        <a:pt x="140" y="229"/>
                      </a:lnTo>
                      <a:lnTo>
                        <a:pt x="125" y="211"/>
                      </a:lnTo>
                      <a:lnTo>
                        <a:pt x="112" y="193"/>
                      </a:lnTo>
                      <a:lnTo>
                        <a:pt x="101" y="176"/>
                      </a:lnTo>
                      <a:lnTo>
                        <a:pt x="91" y="160"/>
                      </a:lnTo>
                      <a:lnTo>
                        <a:pt x="83" y="144"/>
                      </a:lnTo>
                      <a:lnTo>
                        <a:pt x="77" y="130"/>
                      </a:lnTo>
                      <a:lnTo>
                        <a:pt x="72" y="116"/>
                      </a:lnTo>
                      <a:lnTo>
                        <a:pt x="70" y="104"/>
                      </a:lnTo>
                      <a:lnTo>
                        <a:pt x="69" y="92"/>
                      </a:lnTo>
                      <a:lnTo>
                        <a:pt x="71" y="82"/>
                      </a:lnTo>
                      <a:lnTo>
                        <a:pt x="74" y="73"/>
                      </a:lnTo>
                      <a:lnTo>
                        <a:pt x="80" y="66"/>
                      </a:lnTo>
                      <a:lnTo>
                        <a:pt x="88" y="60"/>
                      </a:lnTo>
                      <a:lnTo>
                        <a:pt x="99" y="54"/>
                      </a:lnTo>
                      <a:lnTo>
                        <a:pt x="112" y="51"/>
                      </a:lnTo>
                      <a:lnTo>
                        <a:pt x="127" y="50"/>
                      </a:lnTo>
                      <a:lnTo>
                        <a:pt x="144" y="50"/>
                      </a:lnTo>
                      <a:lnTo>
                        <a:pt x="163" y="52"/>
                      </a:lnTo>
                      <a:lnTo>
                        <a:pt x="184" y="57"/>
                      </a:lnTo>
                      <a:lnTo>
                        <a:pt x="206" y="62"/>
                      </a:lnTo>
                      <a:lnTo>
                        <a:pt x="230" y="70"/>
                      </a:lnTo>
                      <a:lnTo>
                        <a:pt x="256" y="79"/>
                      </a:lnTo>
                      <a:lnTo>
                        <a:pt x="282" y="89"/>
                      </a:lnTo>
                      <a:lnTo>
                        <a:pt x="309" y="102"/>
                      </a:lnTo>
                      <a:lnTo>
                        <a:pt x="337" y="115"/>
                      </a:lnTo>
                      <a:lnTo>
                        <a:pt x="366" y="130"/>
                      </a:lnTo>
                      <a:lnTo>
                        <a:pt x="395" y="147"/>
                      </a:lnTo>
                      <a:lnTo>
                        <a:pt x="425" y="164"/>
                      </a:lnTo>
                      <a:lnTo>
                        <a:pt x="456" y="184"/>
                      </a:lnTo>
                      <a:lnTo>
                        <a:pt x="465" y="137"/>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298" name="Freeform 158"/>
                <p:cNvSpPr>
                  <a:spLocks/>
                </p:cNvSpPr>
                <p:nvPr/>
              </p:nvSpPr>
              <p:spPr bwMode="auto">
                <a:xfrm>
                  <a:off x="2343" y="3125"/>
                  <a:ext cx="28" cy="14"/>
                </a:xfrm>
                <a:custGeom>
                  <a:avLst/>
                  <a:gdLst>
                    <a:gd name="T0" fmla="*/ 0 w 322"/>
                    <a:gd name="T1" fmla="*/ 0 h 181"/>
                    <a:gd name="T2" fmla="*/ 0 w 322"/>
                    <a:gd name="T3" fmla="*/ 0 h 181"/>
                    <a:gd name="T4" fmla="*/ 0 w 322"/>
                    <a:gd name="T5" fmla="*/ 0 h 181"/>
                    <a:gd name="T6" fmla="*/ 0 w 322"/>
                    <a:gd name="T7" fmla="*/ 0 h 181"/>
                    <a:gd name="T8" fmla="*/ 0 w 322"/>
                    <a:gd name="T9" fmla="*/ 0 h 181"/>
                    <a:gd name="T10" fmla="*/ 0 w 322"/>
                    <a:gd name="T11" fmla="*/ 0 h 181"/>
                    <a:gd name="T12" fmla="*/ 0 w 322"/>
                    <a:gd name="T13" fmla="*/ 0 h 181"/>
                    <a:gd name="T14" fmla="*/ 0 w 322"/>
                    <a:gd name="T15" fmla="*/ 0 h 181"/>
                    <a:gd name="T16" fmla="*/ 0 w 322"/>
                    <a:gd name="T17" fmla="*/ 0 h 181"/>
                    <a:gd name="T18" fmla="*/ 0 w 322"/>
                    <a:gd name="T19" fmla="*/ 0 h 181"/>
                    <a:gd name="T20" fmla="*/ 0 w 322"/>
                    <a:gd name="T21" fmla="*/ 0 h 181"/>
                    <a:gd name="T22" fmla="*/ 0 w 322"/>
                    <a:gd name="T23" fmla="*/ 0 h 181"/>
                    <a:gd name="T24" fmla="*/ 0 w 322"/>
                    <a:gd name="T25" fmla="*/ 0 h 181"/>
                    <a:gd name="T26" fmla="*/ 0 w 322"/>
                    <a:gd name="T27" fmla="*/ 0 h 181"/>
                    <a:gd name="T28" fmla="*/ 0 w 322"/>
                    <a:gd name="T29" fmla="*/ 0 h 181"/>
                    <a:gd name="T30" fmla="*/ 0 w 322"/>
                    <a:gd name="T31" fmla="*/ 0 h 181"/>
                    <a:gd name="T32" fmla="*/ 0 w 322"/>
                    <a:gd name="T33" fmla="*/ 0 h 181"/>
                    <a:gd name="T34" fmla="*/ 0 w 322"/>
                    <a:gd name="T35" fmla="*/ 0 h 181"/>
                    <a:gd name="T36" fmla="*/ 0 w 322"/>
                    <a:gd name="T37" fmla="*/ 0 h 181"/>
                    <a:gd name="T38" fmla="*/ 0 w 322"/>
                    <a:gd name="T39" fmla="*/ 0 h 181"/>
                    <a:gd name="T40" fmla="*/ 0 w 322"/>
                    <a:gd name="T41" fmla="*/ 0 h 181"/>
                    <a:gd name="T42" fmla="*/ 0 w 322"/>
                    <a:gd name="T43" fmla="*/ 0 h 181"/>
                    <a:gd name="T44" fmla="*/ 0 w 322"/>
                    <a:gd name="T45" fmla="*/ 0 h 181"/>
                    <a:gd name="T46" fmla="*/ 0 w 322"/>
                    <a:gd name="T47" fmla="*/ 0 h 181"/>
                    <a:gd name="T48" fmla="*/ 0 w 322"/>
                    <a:gd name="T49" fmla="*/ 0 h 181"/>
                    <a:gd name="T50" fmla="*/ 0 w 322"/>
                    <a:gd name="T51" fmla="*/ 0 h 181"/>
                    <a:gd name="T52" fmla="*/ 0 w 322"/>
                    <a:gd name="T53" fmla="*/ 0 h 181"/>
                    <a:gd name="T54" fmla="*/ 0 w 322"/>
                    <a:gd name="T55" fmla="*/ 0 h 181"/>
                    <a:gd name="T56" fmla="*/ 0 w 322"/>
                    <a:gd name="T57" fmla="*/ 0 h 181"/>
                    <a:gd name="T58" fmla="*/ 0 w 322"/>
                    <a:gd name="T59" fmla="*/ 0 h 181"/>
                    <a:gd name="T60" fmla="*/ 0 w 322"/>
                    <a:gd name="T61" fmla="*/ 0 h 181"/>
                    <a:gd name="T62" fmla="*/ 0 w 322"/>
                    <a:gd name="T63" fmla="*/ 0 h 1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2"/>
                    <a:gd name="T97" fmla="*/ 0 h 181"/>
                    <a:gd name="T98" fmla="*/ 322 w 322"/>
                    <a:gd name="T99" fmla="*/ 181 h 1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2" h="181">
                      <a:moveTo>
                        <a:pt x="160" y="181"/>
                      </a:moveTo>
                      <a:lnTo>
                        <a:pt x="177" y="180"/>
                      </a:lnTo>
                      <a:lnTo>
                        <a:pt x="193" y="179"/>
                      </a:lnTo>
                      <a:lnTo>
                        <a:pt x="208" y="176"/>
                      </a:lnTo>
                      <a:lnTo>
                        <a:pt x="223" y="173"/>
                      </a:lnTo>
                      <a:lnTo>
                        <a:pt x="237" y="170"/>
                      </a:lnTo>
                      <a:lnTo>
                        <a:pt x="251" y="165"/>
                      </a:lnTo>
                      <a:lnTo>
                        <a:pt x="263" y="160"/>
                      </a:lnTo>
                      <a:lnTo>
                        <a:pt x="274" y="154"/>
                      </a:lnTo>
                      <a:lnTo>
                        <a:pt x="285" y="148"/>
                      </a:lnTo>
                      <a:lnTo>
                        <a:pt x="294" y="141"/>
                      </a:lnTo>
                      <a:lnTo>
                        <a:pt x="302" y="134"/>
                      </a:lnTo>
                      <a:lnTo>
                        <a:pt x="309" y="126"/>
                      </a:lnTo>
                      <a:lnTo>
                        <a:pt x="314" y="117"/>
                      </a:lnTo>
                      <a:lnTo>
                        <a:pt x="318" y="109"/>
                      </a:lnTo>
                      <a:lnTo>
                        <a:pt x="321" y="100"/>
                      </a:lnTo>
                      <a:lnTo>
                        <a:pt x="322" y="91"/>
                      </a:lnTo>
                      <a:lnTo>
                        <a:pt x="321" y="81"/>
                      </a:lnTo>
                      <a:lnTo>
                        <a:pt x="318" y="72"/>
                      </a:lnTo>
                      <a:lnTo>
                        <a:pt x="314" y="64"/>
                      </a:lnTo>
                      <a:lnTo>
                        <a:pt x="309" y="55"/>
                      </a:lnTo>
                      <a:lnTo>
                        <a:pt x="302" y="47"/>
                      </a:lnTo>
                      <a:lnTo>
                        <a:pt x="294" y="40"/>
                      </a:lnTo>
                      <a:lnTo>
                        <a:pt x="285" y="33"/>
                      </a:lnTo>
                      <a:lnTo>
                        <a:pt x="274" y="27"/>
                      </a:lnTo>
                      <a:lnTo>
                        <a:pt x="263" y="21"/>
                      </a:lnTo>
                      <a:lnTo>
                        <a:pt x="251" y="16"/>
                      </a:lnTo>
                      <a:lnTo>
                        <a:pt x="237" y="11"/>
                      </a:lnTo>
                      <a:lnTo>
                        <a:pt x="223" y="7"/>
                      </a:lnTo>
                      <a:lnTo>
                        <a:pt x="208" y="4"/>
                      </a:lnTo>
                      <a:lnTo>
                        <a:pt x="193" y="1"/>
                      </a:lnTo>
                      <a:lnTo>
                        <a:pt x="177" y="0"/>
                      </a:lnTo>
                      <a:lnTo>
                        <a:pt x="160" y="0"/>
                      </a:lnTo>
                      <a:lnTo>
                        <a:pt x="143" y="0"/>
                      </a:lnTo>
                      <a:lnTo>
                        <a:pt x="127" y="1"/>
                      </a:lnTo>
                      <a:lnTo>
                        <a:pt x="112" y="4"/>
                      </a:lnTo>
                      <a:lnTo>
                        <a:pt x="97" y="7"/>
                      </a:lnTo>
                      <a:lnTo>
                        <a:pt x="83" y="11"/>
                      </a:lnTo>
                      <a:lnTo>
                        <a:pt x="70" y="16"/>
                      </a:lnTo>
                      <a:lnTo>
                        <a:pt x="58" y="21"/>
                      </a:lnTo>
                      <a:lnTo>
                        <a:pt x="47" y="27"/>
                      </a:lnTo>
                      <a:lnTo>
                        <a:pt x="36" y="33"/>
                      </a:lnTo>
                      <a:lnTo>
                        <a:pt x="27" y="40"/>
                      </a:lnTo>
                      <a:lnTo>
                        <a:pt x="19" y="47"/>
                      </a:lnTo>
                      <a:lnTo>
                        <a:pt x="12" y="55"/>
                      </a:lnTo>
                      <a:lnTo>
                        <a:pt x="7" y="64"/>
                      </a:lnTo>
                      <a:lnTo>
                        <a:pt x="3" y="72"/>
                      </a:lnTo>
                      <a:lnTo>
                        <a:pt x="0" y="81"/>
                      </a:lnTo>
                      <a:lnTo>
                        <a:pt x="0" y="91"/>
                      </a:lnTo>
                      <a:lnTo>
                        <a:pt x="0" y="100"/>
                      </a:lnTo>
                      <a:lnTo>
                        <a:pt x="3" y="109"/>
                      </a:lnTo>
                      <a:lnTo>
                        <a:pt x="7" y="117"/>
                      </a:lnTo>
                      <a:lnTo>
                        <a:pt x="12" y="126"/>
                      </a:lnTo>
                      <a:lnTo>
                        <a:pt x="19" y="134"/>
                      </a:lnTo>
                      <a:lnTo>
                        <a:pt x="27" y="141"/>
                      </a:lnTo>
                      <a:lnTo>
                        <a:pt x="36" y="148"/>
                      </a:lnTo>
                      <a:lnTo>
                        <a:pt x="47" y="154"/>
                      </a:lnTo>
                      <a:lnTo>
                        <a:pt x="58" y="160"/>
                      </a:lnTo>
                      <a:lnTo>
                        <a:pt x="70" y="165"/>
                      </a:lnTo>
                      <a:lnTo>
                        <a:pt x="83" y="170"/>
                      </a:lnTo>
                      <a:lnTo>
                        <a:pt x="97" y="173"/>
                      </a:lnTo>
                      <a:lnTo>
                        <a:pt x="112" y="176"/>
                      </a:lnTo>
                      <a:lnTo>
                        <a:pt x="127" y="179"/>
                      </a:lnTo>
                      <a:lnTo>
                        <a:pt x="143" y="180"/>
                      </a:lnTo>
                      <a:lnTo>
                        <a:pt x="160" y="181"/>
                      </a:lnTo>
                      <a:close/>
                    </a:path>
                  </a:pathLst>
                </a:custGeom>
                <a:solidFill>
                  <a:srgbClr val="B6BCAA"/>
                </a:solidFill>
                <a:ln w="9525">
                  <a:noFill/>
                  <a:round/>
                  <a:headEnd/>
                  <a:tailEnd/>
                </a:ln>
              </p:spPr>
              <p:txBody>
                <a:bodyPr/>
                <a:lstStyle/>
                <a:p>
                  <a:pPr algn="ctr">
                    <a:defRPr/>
                  </a:pPr>
                  <a:endParaRPr lang="fr-FR" sz="1400">
                    <a:latin typeface="+mn-lt"/>
                    <a:cs typeface="Arial" pitchFamily="34" charset="0"/>
                  </a:endParaRPr>
                </a:p>
              </p:txBody>
            </p:sp>
            <p:sp>
              <p:nvSpPr>
                <p:cNvPr id="299" name="Freeform 159"/>
                <p:cNvSpPr>
                  <a:spLocks/>
                </p:cNvSpPr>
                <p:nvPr/>
              </p:nvSpPr>
              <p:spPr bwMode="auto">
                <a:xfrm>
                  <a:off x="2388" y="3089"/>
                  <a:ext cx="33" cy="19"/>
                </a:xfrm>
                <a:custGeom>
                  <a:avLst/>
                  <a:gdLst>
                    <a:gd name="T0" fmla="*/ 0 w 322"/>
                    <a:gd name="T1" fmla="*/ 0 h 180"/>
                    <a:gd name="T2" fmla="*/ 0 w 322"/>
                    <a:gd name="T3" fmla="*/ 0 h 180"/>
                    <a:gd name="T4" fmla="*/ 0 w 322"/>
                    <a:gd name="T5" fmla="*/ 0 h 180"/>
                    <a:gd name="T6" fmla="*/ 0 w 322"/>
                    <a:gd name="T7" fmla="*/ 0 h 180"/>
                    <a:gd name="T8" fmla="*/ 0 w 322"/>
                    <a:gd name="T9" fmla="*/ 0 h 180"/>
                    <a:gd name="T10" fmla="*/ 0 w 322"/>
                    <a:gd name="T11" fmla="*/ 0 h 180"/>
                    <a:gd name="T12" fmla="*/ 0 w 322"/>
                    <a:gd name="T13" fmla="*/ 0 h 180"/>
                    <a:gd name="T14" fmla="*/ 0 w 322"/>
                    <a:gd name="T15" fmla="*/ 0 h 180"/>
                    <a:gd name="T16" fmla="*/ 0 w 322"/>
                    <a:gd name="T17" fmla="*/ 0 h 180"/>
                    <a:gd name="T18" fmla="*/ 0 w 322"/>
                    <a:gd name="T19" fmla="*/ 0 h 180"/>
                    <a:gd name="T20" fmla="*/ 0 w 322"/>
                    <a:gd name="T21" fmla="*/ 0 h 180"/>
                    <a:gd name="T22" fmla="*/ 0 w 322"/>
                    <a:gd name="T23" fmla="*/ 0 h 180"/>
                    <a:gd name="T24" fmla="*/ 0 w 322"/>
                    <a:gd name="T25" fmla="*/ 0 h 180"/>
                    <a:gd name="T26" fmla="*/ 0 w 322"/>
                    <a:gd name="T27" fmla="*/ 0 h 180"/>
                    <a:gd name="T28" fmla="*/ 0 w 322"/>
                    <a:gd name="T29" fmla="*/ 0 h 180"/>
                    <a:gd name="T30" fmla="*/ 0 w 322"/>
                    <a:gd name="T31" fmla="*/ 0 h 180"/>
                    <a:gd name="T32" fmla="*/ 0 w 322"/>
                    <a:gd name="T33" fmla="*/ 0 h 180"/>
                    <a:gd name="T34" fmla="*/ 0 w 322"/>
                    <a:gd name="T35" fmla="*/ 0 h 180"/>
                    <a:gd name="T36" fmla="*/ 0 w 322"/>
                    <a:gd name="T37" fmla="*/ 0 h 180"/>
                    <a:gd name="T38" fmla="*/ 0 w 322"/>
                    <a:gd name="T39" fmla="*/ 0 h 180"/>
                    <a:gd name="T40" fmla="*/ 0 w 322"/>
                    <a:gd name="T41" fmla="*/ 0 h 180"/>
                    <a:gd name="T42" fmla="*/ 0 w 322"/>
                    <a:gd name="T43" fmla="*/ 0 h 180"/>
                    <a:gd name="T44" fmla="*/ 0 w 322"/>
                    <a:gd name="T45" fmla="*/ 0 h 180"/>
                    <a:gd name="T46" fmla="*/ 0 w 322"/>
                    <a:gd name="T47" fmla="*/ 0 h 180"/>
                    <a:gd name="T48" fmla="*/ 0 w 322"/>
                    <a:gd name="T49" fmla="*/ 0 h 180"/>
                    <a:gd name="T50" fmla="*/ 0 w 322"/>
                    <a:gd name="T51" fmla="*/ 0 h 180"/>
                    <a:gd name="T52" fmla="*/ 0 w 322"/>
                    <a:gd name="T53" fmla="*/ 0 h 180"/>
                    <a:gd name="T54" fmla="*/ 0 w 322"/>
                    <a:gd name="T55" fmla="*/ 0 h 180"/>
                    <a:gd name="T56" fmla="*/ 0 w 322"/>
                    <a:gd name="T57" fmla="*/ 0 h 180"/>
                    <a:gd name="T58" fmla="*/ 0 w 322"/>
                    <a:gd name="T59" fmla="*/ 0 h 180"/>
                    <a:gd name="T60" fmla="*/ 0 w 322"/>
                    <a:gd name="T61" fmla="*/ 0 h 180"/>
                    <a:gd name="T62" fmla="*/ 0 w 322"/>
                    <a:gd name="T63" fmla="*/ 0 h 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2"/>
                    <a:gd name="T97" fmla="*/ 0 h 180"/>
                    <a:gd name="T98" fmla="*/ 322 w 322"/>
                    <a:gd name="T99" fmla="*/ 180 h 1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2" h="180">
                      <a:moveTo>
                        <a:pt x="160" y="180"/>
                      </a:moveTo>
                      <a:lnTo>
                        <a:pt x="176" y="179"/>
                      </a:lnTo>
                      <a:lnTo>
                        <a:pt x="192" y="178"/>
                      </a:lnTo>
                      <a:lnTo>
                        <a:pt x="208" y="175"/>
                      </a:lnTo>
                      <a:lnTo>
                        <a:pt x="223" y="172"/>
                      </a:lnTo>
                      <a:lnTo>
                        <a:pt x="237" y="169"/>
                      </a:lnTo>
                      <a:lnTo>
                        <a:pt x="251" y="164"/>
                      </a:lnTo>
                      <a:lnTo>
                        <a:pt x="263" y="159"/>
                      </a:lnTo>
                      <a:lnTo>
                        <a:pt x="274" y="153"/>
                      </a:lnTo>
                      <a:lnTo>
                        <a:pt x="285" y="147"/>
                      </a:lnTo>
                      <a:lnTo>
                        <a:pt x="294" y="140"/>
                      </a:lnTo>
                      <a:lnTo>
                        <a:pt x="302" y="133"/>
                      </a:lnTo>
                      <a:lnTo>
                        <a:pt x="309" y="125"/>
                      </a:lnTo>
                      <a:lnTo>
                        <a:pt x="314" y="117"/>
                      </a:lnTo>
                      <a:lnTo>
                        <a:pt x="318" y="108"/>
                      </a:lnTo>
                      <a:lnTo>
                        <a:pt x="321" y="100"/>
                      </a:lnTo>
                      <a:lnTo>
                        <a:pt x="322" y="91"/>
                      </a:lnTo>
                      <a:lnTo>
                        <a:pt x="321" y="81"/>
                      </a:lnTo>
                      <a:lnTo>
                        <a:pt x="318" y="72"/>
                      </a:lnTo>
                      <a:lnTo>
                        <a:pt x="314" y="64"/>
                      </a:lnTo>
                      <a:lnTo>
                        <a:pt x="309" y="55"/>
                      </a:lnTo>
                      <a:lnTo>
                        <a:pt x="302" y="46"/>
                      </a:lnTo>
                      <a:lnTo>
                        <a:pt x="294" y="39"/>
                      </a:lnTo>
                      <a:lnTo>
                        <a:pt x="285" y="32"/>
                      </a:lnTo>
                      <a:lnTo>
                        <a:pt x="274" y="26"/>
                      </a:lnTo>
                      <a:lnTo>
                        <a:pt x="263" y="20"/>
                      </a:lnTo>
                      <a:lnTo>
                        <a:pt x="251" y="15"/>
                      </a:lnTo>
                      <a:lnTo>
                        <a:pt x="237" y="10"/>
                      </a:lnTo>
                      <a:lnTo>
                        <a:pt x="223" y="7"/>
                      </a:lnTo>
                      <a:lnTo>
                        <a:pt x="208" y="4"/>
                      </a:lnTo>
                      <a:lnTo>
                        <a:pt x="192" y="1"/>
                      </a:lnTo>
                      <a:lnTo>
                        <a:pt x="176" y="0"/>
                      </a:lnTo>
                      <a:lnTo>
                        <a:pt x="160" y="0"/>
                      </a:lnTo>
                      <a:lnTo>
                        <a:pt x="143" y="0"/>
                      </a:lnTo>
                      <a:lnTo>
                        <a:pt x="127" y="1"/>
                      </a:lnTo>
                      <a:lnTo>
                        <a:pt x="112" y="4"/>
                      </a:lnTo>
                      <a:lnTo>
                        <a:pt x="97" y="7"/>
                      </a:lnTo>
                      <a:lnTo>
                        <a:pt x="83" y="10"/>
                      </a:lnTo>
                      <a:lnTo>
                        <a:pt x="70" y="15"/>
                      </a:lnTo>
                      <a:lnTo>
                        <a:pt x="58" y="20"/>
                      </a:lnTo>
                      <a:lnTo>
                        <a:pt x="47" y="26"/>
                      </a:lnTo>
                      <a:lnTo>
                        <a:pt x="36" y="32"/>
                      </a:lnTo>
                      <a:lnTo>
                        <a:pt x="27" y="39"/>
                      </a:lnTo>
                      <a:lnTo>
                        <a:pt x="19" y="46"/>
                      </a:lnTo>
                      <a:lnTo>
                        <a:pt x="12" y="55"/>
                      </a:lnTo>
                      <a:lnTo>
                        <a:pt x="7" y="64"/>
                      </a:lnTo>
                      <a:lnTo>
                        <a:pt x="3" y="72"/>
                      </a:lnTo>
                      <a:lnTo>
                        <a:pt x="0" y="81"/>
                      </a:lnTo>
                      <a:lnTo>
                        <a:pt x="0" y="91"/>
                      </a:lnTo>
                      <a:lnTo>
                        <a:pt x="0" y="100"/>
                      </a:lnTo>
                      <a:lnTo>
                        <a:pt x="3" y="108"/>
                      </a:lnTo>
                      <a:lnTo>
                        <a:pt x="7" y="117"/>
                      </a:lnTo>
                      <a:lnTo>
                        <a:pt x="12" y="125"/>
                      </a:lnTo>
                      <a:lnTo>
                        <a:pt x="19" y="133"/>
                      </a:lnTo>
                      <a:lnTo>
                        <a:pt x="27" y="140"/>
                      </a:lnTo>
                      <a:lnTo>
                        <a:pt x="36" y="147"/>
                      </a:lnTo>
                      <a:lnTo>
                        <a:pt x="47" y="153"/>
                      </a:lnTo>
                      <a:lnTo>
                        <a:pt x="58" y="159"/>
                      </a:lnTo>
                      <a:lnTo>
                        <a:pt x="70" y="164"/>
                      </a:lnTo>
                      <a:lnTo>
                        <a:pt x="83" y="169"/>
                      </a:lnTo>
                      <a:lnTo>
                        <a:pt x="97" y="172"/>
                      </a:lnTo>
                      <a:lnTo>
                        <a:pt x="112" y="175"/>
                      </a:lnTo>
                      <a:lnTo>
                        <a:pt x="127" y="178"/>
                      </a:lnTo>
                      <a:lnTo>
                        <a:pt x="143" y="179"/>
                      </a:lnTo>
                      <a:lnTo>
                        <a:pt x="160" y="180"/>
                      </a:lnTo>
                      <a:close/>
                    </a:path>
                  </a:pathLst>
                </a:custGeom>
                <a:solidFill>
                  <a:srgbClr val="B6BCAA"/>
                </a:solidFill>
                <a:ln w="9525">
                  <a:noFill/>
                  <a:round/>
                  <a:headEnd/>
                  <a:tailEnd/>
                </a:ln>
              </p:spPr>
              <p:txBody>
                <a:bodyPr/>
                <a:lstStyle/>
                <a:p>
                  <a:pPr algn="ctr">
                    <a:defRPr/>
                  </a:pPr>
                  <a:endParaRPr lang="fr-FR" sz="1400">
                    <a:latin typeface="+mn-lt"/>
                    <a:cs typeface="Arial" pitchFamily="34" charset="0"/>
                  </a:endParaRPr>
                </a:p>
              </p:txBody>
            </p:sp>
            <p:sp>
              <p:nvSpPr>
                <p:cNvPr id="300" name="Freeform 160"/>
                <p:cNvSpPr>
                  <a:spLocks/>
                </p:cNvSpPr>
                <p:nvPr/>
              </p:nvSpPr>
              <p:spPr bwMode="auto">
                <a:xfrm>
                  <a:off x="1198" y="2765"/>
                  <a:ext cx="12" cy="7"/>
                </a:xfrm>
                <a:custGeom>
                  <a:avLst/>
                  <a:gdLst>
                    <a:gd name="T0" fmla="*/ 0 w 94"/>
                    <a:gd name="T1" fmla="*/ 0 h 93"/>
                    <a:gd name="T2" fmla="*/ 0 w 94"/>
                    <a:gd name="T3" fmla="*/ 0 h 93"/>
                    <a:gd name="T4" fmla="*/ 0 w 94"/>
                    <a:gd name="T5" fmla="*/ 0 h 93"/>
                    <a:gd name="T6" fmla="*/ 0 w 94"/>
                    <a:gd name="T7" fmla="*/ 0 h 93"/>
                    <a:gd name="T8" fmla="*/ 0 w 94"/>
                    <a:gd name="T9" fmla="*/ 0 h 93"/>
                    <a:gd name="T10" fmla="*/ 0 w 94"/>
                    <a:gd name="T11" fmla="*/ 0 h 93"/>
                    <a:gd name="T12" fmla="*/ 0 w 94"/>
                    <a:gd name="T13" fmla="*/ 0 h 93"/>
                    <a:gd name="T14" fmla="*/ 0 w 94"/>
                    <a:gd name="T15" fmla="*/ 0 h 93"/>
                    <a:gd name="T16" fmla="*/ 0 w 94"/>
                    <a:gd name="T17" fmla="*/ 0 h 93"/>
                    <a:gd name="T18" fmla="*/ 0 w 94"/>
                    <a:gd name="T19" fmla="*/ 0 h 93"/>
                    <a:gd name="T20" fmla="*/ 0 w 94"/>
                    <a:gd name="T21" fmla="*/ 0 h 93"/>
                    <a:gd name="T22" fmla="*/ 0 w 94"/>
                    <a:gd name="T23" fmla="*/ 0 h 93"/>
                    <a:gd name="T24" fmla="*/ 0 w 94"/>
                    <a:gd name="T25" fmla="*/ 0 h 93"/>
                    <a:gd name="T26" fmla="*/ 0 w 94"/>
                    <a:gd name="T27" fmla="*/ 0 h 93"/>
                    <a:gd name="T28" fmla="*/ 0 w 94"/>
                    <a:gd name="T29" fmla="*/ 0 h 93"/>
                    <a:gd name="T30" fmla="*/ 0 w 94"/>
                    <a:gd name="T31" fmla="*/ 0 h 93"/>
                    <a:gd name="T32" fmla="*/ 0 w 94"/>
                    <a:gd name="T33" fmla="*/ 0 h 93"/>
                    <a:gd name="T34" fmla="*/ 0 w 94"/>
                    <a:gd name="T35" fmla="*/ 0 h 93"/>
                    <a:gd name="T36" fmla="*/ 0 w 94"/>
                    <a:gd name="T37" fmla="*/ 0 h 93"/>
                    <a:gd name="T38" fmla="*/ 0 w 94"/>
                    <a:gd name="T39" fmla="*/ 0 h 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93"/>
                    <a:gd name="T62" fmla="*/ 94 w 94"/>
                    <a:gd name="T63" fmla="*/ 93 h 9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93">
                      <a:moveTo>
                        <a:pt x="3" y="0"/>
                      </a:moveTo>
                      <a:lnTo>
                        <a:pt x="0" y="1"/>
                      </a:lnTo>
                      <a:lnTo>
                        <a:pt x="0" y="93"/>
                      </a:lnTo>
                      <a:lnTo>
                        <a:pt x="94" y="48"/>
                      </a:lnTo>
                      <a:lnTo>
                        <a:pt x="88" y="45"/>
                      </a:lnTo>
                      <a:lnTo>
                        <a:pt x="82" y="42"/>
                      </a:lnTo>
                      <a:lnTo>
                        <a:pt x="76" y="39"/>
                      </a:lnTo>
                      <a:lnTo>
                        <a:pt x="70" y="36"/>
                      </a:lnTo>
                      <a:lnTo>
                        <a:pt x="64" y="33"/>
                      </a:lnTo>
                      <a:lnTo>
                        <a:pt x="58" y="30"/>
                      </a:lnTo>
                      <a:lnTo>
                        <a:pt x="53" y="27"/>
                      </a:lnTo>
                      <a:lnTo>
                        <a:pt x="46" y="24"/>
                      </a:lnTo>
                      <a:lnTo>
                        <a:pt x="40" y="21"/>
                      </a:lnTo>
                      <a:lnTo>
                        <a:pt x="35" y="18"/>
                      </a:lnTo>
                      <a:lnTo>
                        <a:pt x="29" y="15"/>
                      </a:lnTo>
                      <a:lnTo>
                        <a:pt x="24" y="12"/>
                      </a:lnTo>
                      <a:lnTo>
                        <a:pt x="18" y="9"/>
                      </a:lnTo>
                      <a:lnTo>
                        <a:pt x="13" y="6"/>
                      </a:lnTo>
                      <a:lnTo>
                        <a:pt x="8" y="3"/>
                      </a:lnTo>
                      <a:lnTo>
                        <a:pt x="3"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1" name="Freeform 161"/>
                <p:cNvSpPr>
                  <a:spLocks/>
                </p:cNvSpPr>
                <p:nvPr/>
              </p:nvSpPr>
              <p:spPr bwMode="auto">
                <a:xfrm>
                  <a:off x="1220" y="2775"/>
                  <a:ext cx="7" cy="9"/>
                </a:xfrm>
                <a:custGeom>
                  <a:avLst/>
                  <a:gdLst>
                    <a:gd name="T0" fmla="*/ 0 w 89"/>
                    <a:gd name="T1" fmla="*/ 0 h 90"/>
                    <a:gd name="T2" fmla="*/ 0 w 89"/>
                    <a:gd name="T3" fmla="*/ 0 h 90"/>
                    <a:gd name="T4" fmla="*/ 0 w 89"/>
                    <a:gd name="T5" fmla="*/ 0 h 90"/>
                    <a:gd name="T6" fmla="*/ 0 w 89"/>
                    <a:gd name="T7" fmla="*/ 0 h 90"/>
                    <a:gd name="T8" fmla="*/ 0 w 89"/>
                    <a:gd name="T9" fmla="*/ 0 h 90"/>
                    <a:gd name="T10" fmla="*/ 0 w 89"/>
                    <a:gd name="T11" fmla="*/ 0 h 90"/>
                    <a:gd name="T12" fmla="*/ 0 w 89"/>
                    <a:gd name="T13" fmla="*/ 0 h 90"/>
                    <a:gd name="T14" fmla="*/ 0 w 89"/>
                    <a:gd name="T15" fmla="*/ 0 h 90"/>
                    <a:gd name="T16" fmla="*/ 0 w 89"/>
                    <a:gd name="T17" fmla="*/ 0 h 90"/>
                    <a:gd name="T18" fmla="*/ 0 w 89"/>
                    <a:gd name="T19" fmla="*/ 0 h 90"/>
                    <a:gd name="T20" fmla="*/ 0 w 89"/>
                    <a:gd name="T21" fmla="*/ 0 h 90"/>
                    <a:gd name="T22" fmla="*/ 0 w 89"/>
                    <a:gd name="T23" fmla="*/ 0 h 90"/>
                    <a:gd name="T24" fmla="*/ 0 w 89"/>
                    <a:gd name="T25" fmla="*/ 0 h 90"/>
                    <a:gd name="T26" fmla="*/ 0 w 89"/>
                    <a:gd name="T27" fmla="*/ 0 h 90"/>
                    <a:gd name="T28" fmla="*/ 0 w 89"/>
                    <a:gd name="T29" fmla="*/ 0 h 90"/>
                    <a:gd name="T30" fmla="*/ 0 w 89"/>
                    <a:gd name="T31" fmla="*/ 0 h 90"/>
                    <a:gd name="T32" fmla="*/ 0 w 89"/>
                    <a:gd name="T33" fmla="*/ 0 h 90"/>
                    <a:gd name="T34" fmla="*/ 0 w 89"/>
                    <a:gd name="T35" fmla="*/ 0 h 90"/>
                    <a:gd name="T36" fmla="*/ 0 w 89"/>
                    <a:gd name="T37" fmla="*/ 0 h 90"/>
                    <a:gd name="T38" fmla="*/ 0 w 89"/>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90"/>
                    <a:gd name="T62" fmla="*/ 89 w 89"/>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90">
                      <a:moveTo>
                        <a:pt x="3" y="0"/>
                      </a:moveTo>
                      <a:lnTo>
                        <a:pt x="0" y="2"/>
                      </a:lnTo>
                      <a:lnTo>
                        <a:pt x="0" y="90"/>
                      </a:lnTo>
                      <a:lnTo>
                        <a:pt x="89" y="46"/>
                      </a:lnTo>
                      <a:lnTo>
                        <a:pt x="83" y="43"/>
                      </a:lnTo>
                      <a:lnTo>
                        <a:pt x="78" y="40"/>
                      </a:lnTo>
                      <a:lnTo>
                        <a:pt x="72" y="37"/>
                      </a:lnTo>
                      <a:lnTo>
                        <a:pt x="67" y="34"/>
                      </a:lnTo>
                      <a:lnTo>
                        <a:pt x="61" y="31"/>
                      </a:lnTo>
                      <a:lnTo>
                        <a:pt x="56" y="28"/>
                      </a:lnTo>
                      <a:lnTo>
                        <a:pt x="51" y="25"/>
                      </a:lnTo>
                      <a:lnTo>
                        <a:pt x="45" y="23"/>
                      </a:lnTo>
                      <a:lnTo>
                        <a:pt x="40" y="20"/>
                      </a:lnTo>
                      <a:lnTo>
                        <a:pt x="34" y="17"/>
                      </a:lnTo>
                      <a:lnTo>
                        <a:pt x="29" y="14"/>
                      </a:lnTo>
                      <a:lnTo>
                        <a:pt x="24" y="11"/>
                      </a:lnTo>
                      <a:lnTo>
                        <a:pt x="18" y="8"/>
                      </a:lnTo>
                      <a:lnTo>
                        <a:pt x="13" y="5"/>
                      </a:lnTo>
                      <a:lnTo>
                        <a:pt x="8" y="2"/>
                      </a:lnTo>
                      <a:lnTo>
                        <a:pt x="3"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2" name="Freeform 162"/>
                <p:cNvSpPr>
                  <a:spLocks/>
                </p:cNvSpPr>
                <p:nvPr/>
              </p:nvSpPr>
              <p:spPr bwMode="auto">
                <a:xfrm>
                  <a:off x="1236" y="2787"/>
                  <a:ext cx="12" cy="7"/>
                </a:xfrm>
                <a:custGeom>
                  <a:avLst/>
                  <a:gdLst>
                    <a:gd name="T0" fmla="*/ 0 w 88"/>
                    <a:gd name="T1" fmla="*/ 0 h 92"/>
                    <a:gd name="T2" fmla="*/ 0 w 88"/>
                    <a:gd name="T3" fmla="*/ 0 h 92"/>
                    <a:gd name="T4" fmla="*/ 0 w 88"/>
                    <a:gd name="T5" fmla="*/ 0 h 92"/>
                    <a:gd name="T6" fmla="*/ 0 w 88"/>
                    <a:gd name="T7" fmla="*/ 0 h 92"/>
                    <a:gd name="T8" fmla="*/ 0 w 88"/>
                    <a:gd name="T9" fmla="*/ 0 h 92"/>
                    <a:gd name="T10" fmla="*/ 0 w 88"/>
                    <a:gd name="T11" fmla="*/ 0 h 92"/>
                    <a:gd name="T12" fmla="*/ 0 w 88"/>
                    <a:gd name="T13" fmla="*/ 0 h 92"/>
                    <a:gd name="T14" fmla="*/ 0 w 88"/>
                    <a:gd name="T15" fmla="*/ 0 h 92"/>
                    <a:gd name="T16" fmla="*/ 0 w 88"/>
                    <a:gd name="T17" fmla="*/ 0 h 92"/>
                    <a:gd name="T18" fmla="*/ 0 w 88"/>
                    <a:gd name="T19" fmla="*/ 0 h 92"/>
                    <a:gd name="T20" fmla="*/ 0 w 88"/>
                    <a:gd name="T21" fmla="*/ 0 h 92"/>
                    <a:gd name="T22" fmla="*/ 0 w 88"/>
                    <a:gd name="T23" fmla="*/ 0 h 92"/>
                    <a:gd name="T24" fmla="*/ 0 w 88"/>
                    <a:gd name="T25" fmla="*/ 0 h 92"/>
                    <a:gd name="T26" fmla="*/ 0 w 88"/>
                    <a:gd name="T27" fmla="*/ 0 h 92"/>
                    <a:gd name="T28" fmla="*/ 0 w 88"/>
                    <a:gd name="T29" fmla="*/ 0 h 92"/>
                    <a:gd name="T30" fmla="*/ 0 w 88"/>
                    <a:gd name="T31" fmla="*/ 0 h 92"/>
                    <a:gd name="T32" fmla="*/ 0 w 88"/>
                    <a:gd name="T33" fmla="*/ 0 h 92"/>
                    <a:gd name="T34" fmla="*/ 0 w 88"/>
                    <a:gd name="T35" fmla="*/ 0 h 92"/>
                    <a:gd name="T36" fmla="*/ 0 w 88"/>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92"/>
                    <a:gd name="T59" fmla="*/ 88 w 88"/>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92">
                      <a:moveTo>
                        <a:pt x="0" y="0"/>
                      </a:moveTo>
                      <a:lnTo>
                        <a:pt x="0" y="92"/>
                      </a:lnTo>
                      <a:lnTo>
                        <a:pt x="88" y="49"/>
                      </a:lnTo>
                      <a:lnTo>
                        <a:pt x="82" y="46"/>
                      </a:lnTo>
                      <a:lnTo>
                        <a:pt x="76" y="43"/>
                      </a:lnTo>
                      <a:lnTo>
                        <a:pt x="71" y="39"/>
                      </a:lnTo>
                      <a:lnTo>
                        <a:pt x="65" y="36"/>
                      </a:lnTo>
                      <a:lnTo>
                        <a:pt x="60" y="33"/>
                      </a:lnTo>
                      <a:lnTo>
                        <a:pt x="54" y="30"/>
                      </a:lnTo>
                      <a:lnTo>
                        <a:pt x="49" y="27"/>
                      </a:lnTo>
                      <a:lnTo>
                        <a:pt x="43" y="24"/>
                      </a:lnTo>
                      <a:lnTo>
                        <a:pt x="38" y="21"/>
                      </a:lnTo>
                      <a:lnTo>
                        <a:pt x="32" y="18"/>
                      </a:lnTo>
                      <a:lnTo>
                        <a:pt x="27" y="15"/>
                      </a:lnTo>
                      <a:lnTo>
                        <a:pt x="21" y="12"/>
                      </a:lnTo>
                      <a:lnTo>
                        <a:pt x="16" y="9"/>
                      </a:lnTo>
                      <a:lnTo>
                        <a:pt x="10" y="6"/>
                      </a:lnTo>
                      <a:lnTo>
                        <a:pt x="5"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3" name="Freeform 163"/>
                <p:cNvSpPr>
                  <a:spLocks/>
                </p:cNvSpPr>
                <p:nvPr/>
              </p:nvSpPr>
              <p:spPr bwMode="auto">
                <a:xfrm>
                  <a:off x="1255" y="2796"/>
                  <a:ext cx="14" cy="7"/>
                </a:xfrm>
                <a:custGeom>
                  <a:avLst/>
                  <a:gdLst>
                    <a:gd name="T0" fmla="*/ 0 w 101"/>
                    <a:gd name="T1" fmla="*/ 0 h 105"/>
                    <a:gd name="T2" fmla="*/ 0 w 101"/>
                    <a:gd name="T3" fmla="*/ 0 h 105"/>
                    <a:gd name="T4" fmla="*/ 0 w 101"/>
                    <a:gd name="T5" fmla="*/ 0 h 105"/>
                    <a:gd name="T6" fmla="*/ 0 w 101"/>
                    <a:gd name="T7" fmla="*/ 0 h 105"/>
                    <a:gd name="T8" fmla="*/ 0 w 101"/>
                    <a:gd name="T9" fmla="*/ 0 h 105"/>
                    <a:gd name="T10" fmla="*/ 0 w 101"/>
                    <a:gd name="T11" fmla="*/ 0 h 105"/>
                    <a:gd name="T12" fmla="*/ 0 w 101"/>
                    <a:gd name="T13" fmla="*/ 0 h 105"/>
                    <a:gd name="T14" fmla="*/ 0 w 101"/>
                    <a:gd name="T15" fmla="*/ 0 h 105"/>
                    <a:gd name="T16" fmla="*/ 0 w 101"/>
                    <a:gd name="T17" fmla="*/ 0 h 105"/>
                    <a:gd name="T18" fmla="*/ 0 w 101"/>
                    <a:gd name="T19" fmla="*/ 0 h 105"/>
                    <a:gd name="T20" fmla="*/ 0 w 101"/>
                    <a:gd name="T21" fmla="*/ 0 h 105"/>
                    <a:gd name="T22" fmla="*/ 0 w 101"/>
                    <a:gd name="T23" fmla="*/ 0 h 105"/>
                    <a:gd name="T24" fmla="*/ 0 w 101"/>
                    <a:gd name="T25" fmla="*/ 0 h 105"/>
                    <a:gd name="T26" fmla="*/ 0 w 101"/>
                    <a:gd name="T27" fmla="*/ 0 h 105"/>
                    <a:gd name="T28" fmla="*/ 0 w 101"/>
                    <a:gd name="T29" fmla="*/ 0 h 105"/>
                    <a:gd name="T30" fmla="*/ 0 w 101"/>
                    <a:gd name="T31" fmla="*/ 0 h 105"/>
                    <a:gd name="T32" fmla="*/ 0 w 101"/>
                    <a:gd name="T33" fmla="*/ 0 h 105"/>
                    <a:gd name="T34" fmla="*/ 0 w 101"/>
                    <a:gd name="T35" fmla="*/ 0 h 105"/>
                    <a:gd name="T36" fmla="*/ 0 w 101"/>
                    <a:gd name="T37" fmla="*/ 0 h 105"/>
                    <a:gd name="T38" fmla="*/ 0 w 101"/>
                    <a:gd name="T39" fmla="*/ 0 h 105"/>
                    <a:gd name="T40" fmla="*/ 0 w 101"/>
                    <a:gd name="T41" fmla="*/ 0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105"/>
                    <a:gd name="T65" fmla="*/ 101 w 101"/>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105">
                      <a:moveTo>
                        <a:pt x="1" y="0"/>
                      </a:moveTo>
                      <a:lnTo>
                        <a:pt x="0" y="1"/>
                      </a:lnTo>
                      <a:lnTo>
                        <a:pt x="0" y="105"/>
                      </a:lnTo>
                      <a:lnTo>
                        <a:pt x="1" y="105"/>
                      </a:lnTo>
                      <a:lnTo>
                        <a:pt x="101" y="55"/>
                      </a:lnTo>
                      <a:lnTo>
                        <a:pt x="94" y="51"/>
                      </a:lnTo>
                      <a:lnTo>
                        <a:pt x="88" y="48"/>
                      </a:lnTo>
                      <a:lnTo>
                        <a:pt x="82" y="44"/>
                      </a:lnTo>
                      <a:lnTo>
                        <a:pt x="76" y="41"/>
                      </a:lnTo>
                      <a:lnTo>
                        <a:pt x="69" y="37"/>
                      </a:lnTo>
                      <a:lnTo>
                        <a:pt x="63" y="34"/>
                      </a:lnTo>
                      <a:lnTo>
                        <a:pt x="57" y="30"/>
                      </a:lnTo>
                      <a:lnTo>
                        <a:pt x="51" y="27"/>
                      </a:lnTo>
                      <a:lnTo>
                        <a:pt x="44" y="24"/>
                      </a:lnTo>
                      <a:lnTo>
                        <a:pt x="38" y="20"/>
                      </a:lnTo>
                      <a:lnTo>
                        <a:pt x="32" y="17"/>
                      </a:lnTo>
                      <a:lnTo>
                        <a:pt x="25" y="13"/>
                      </a:lnTo>
                      <a:lnTo>
                        <a:pt x="19" y="10"/>
                      </a:lnTo>
                      <a:lnTo>
                        <a:pt x="13" y="6"/>
                      </a:lnTo>
                      <a:lnTo>
                        <a:pt x="7" y="3"/>
                      </a:lnTo>
                      <a:lnTo>
                        <a:pt x="1"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4" name="Freeform 164"/>
                <p:cNvSpPr>
                  <a:spLocks/>
                </p:cNvSpPr>
                <p:nvPr/>
              </p:nvSpPr>
              <p:spPr bwMode="auto">
                <a:xfrm>
                  <a:off x="1277" y="2805"/>
                  <a:ext cx="7" cy="7"/>
                </a:xfrm>
                <a:custGeom>
                  <a:avLst/>
                  <a:gdLst>
                    <a:gd name="T0" fmla="*/ 0 w 88"/>
                    <a:gd name="T1" fmla="*/ 0 h 93"/>
                    <a:gd name="T2" fmla="*/ 0 w 88"/>
                    <a:gd name="T3" fmla="*/ 0 h 93"/>
                    <a:gd name="T4" fmla="*/ 0 w 88"/>
                    <a:gd name="T5" fmla="*/ 0 h 93"/>
                    <a:gd name="T6" fmla="*/ 0 w 88"/>
                    <a:gd name="T7" fmla="*/ 0 h 93"/>
                    <a:gd name="T8" fmla="*/ 0 w 88"/>
                    <a:gd name="T9" fmla="*/ 0 h 93"/>
                    <a:gd name="T10" fmla="*/ 0 w 88"/>
                    <a:gd name="T11" fmla="*/ 0 h 93"/>
                    <a:gd name="T12" fmla="*/ 0 w 88"/>
                    <a:gd name="T13" fmla="*/ 0 h 93"/>
                    <a:gd name="T14" fmla="*/ 0 w 88"/>
                    <a:gd name="T15" fmla="*/ 0 h 93"/>
                    <a:gd name="T16" fmla="*/ 0 w 88"/>
                    <a:gd name="T17" fmla="*/ 0 h 93"/>
                    <a:gd name="T18" fmla="*/ 0 w 88"/>
                    <a:gd name="T19" fmla="*/ 0 h 93"/>
                    <a:gd name="T20" fmla="*/ 0 w 88"/>
                    <a:gd name="T21" fmla="*/ 0 h 93"/>
                    <a:gd name="T22" fmla="*/ 0 w 88"/>
                    <a:gd name="T23" fmla="*/ 0 h 93"/>
                    <a:gd name="T24" fmla="*/ 0 w 88"/>
                    <a:gd name="T25" fmla="*/ 0 h 93"/>
                    <a:gd name="T26" fmla="*/ 0 w 88"/>
                    <a:gd name="T27" fmla="*/ 0 h 93"/>
                    <a:gd name="T28" fmla="*/ 0 w 88"/>
                    <a:gd name="T29" fmla="*/ 0 h 93"/>
                    <a:gd name="T30" fmla="*/ 0 w 88"/>
                    <a:gd name="T31" fmla="*/ 0 h 93"/>
                    <a:gd name="T32" fmla="*/ 0 w 88"/>
                    <a:gd name="T33" fmla="*/ 0 h 93"/>
                    <a:gd name="T34" fmla="*/ 0 w 88"/>
                    <a:gd name="T35" fmla="*/ 0 h 93"/>
                    <a:gd name="T36" fmla="*/ 0 w 88"/>
                    <a:gd name="T37" fmla="*/ 0 h 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93"/>
                    <a:gd name="T59" fmla="*/ 88 w 88"/>
                    <a:gd name="T60" fmla="*/ 93 h 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93">
                      <a:moveTo>
                        <a:pt x="0" y="0"/>
                      </a:moveTo>
                      <a:lnTo>
                        <a:pt x="0" y="93"/>
                      </a:lnTo>
                      <a:lnTo>
                        <a:pt x="88" y="49"/>
                      </a:lnTo>
                      <a:lnTo>
                        <a:pt x="82" y="45"/>
                      </a:lnTo>
                      <a:lnTo>
                        <a:pt x="77" y="42"/>
                      </a:lnTo>
                      <a:lnTo>
                        <a:pt x="71" y="39"/>
                      </a:lnTo>
                      <a:lnTo>
                        <a:pt x="66" y="36"/>
                      </a:lnTo>
                      <a:lnTo>
                        <a:pt x="60" y="33"/>
                      </a:lnTo>
                      <a:lnTo>
                        <a:pt x="55" y="30"/>
                      </a:lnTo>
                      <a:lnTo>
                        <a:pt x="49" y="27"/>
                      </a:lnTo>
                      <a:lnTo>
                        <a:pt x="44" y="24"/>
                      </a:lnTo>
                      <a:lnTo>
                        <a:pt x="38" y="21"/>
                      </a:lnTo>
                      <a:lnTo>
                        <a:pt x="32" y="18"/>
                      </a:lnTo>
                      <a:lnTo>
                        <a:pt x="27" y="15"/>
                      </a:lnTo>
                      <a:lnTo>
                        <a:pt x="21" y="12"/>
                      </a:lnTo>
                      <a:lnTo>
                        <a:pt x="16" y="9"/>
                      </a:lnTo>
                      <a:lnTo>
                        <a:pt x="10" y="6"/>
                      </a:lnTo>
                      <a:lnTo>
                        <a:pt x="5"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5" name="Freeform 165"/>
                <p:cNvSpPr>
                  <a:spLocks/>
                </p:cNvSpPr>
                <p:nvPr/>
              </p:nvSpPr>
              <p:spPr bwMode="auto">
                <a:xfrm>
                  <a:off x="1293" y="2815"/>
                  <a:ext cx="9" cy="12"/>
                </a:xfrm>
                <a:custGeom>
                  <a:avLst/>
                  <a:gdLst>
                    <a:gd name="T0" fmla="*/ 0 w 95"/>
                    <a:gd name="T1" fmla="*/ 0 h 98"/>
                    <a:gd name="T2" fmla="*/ 0 w 95"/>
                    <a:gd name="T3" fmla="*/ 0 h 98"/>
                    <a:gd name="T4" fmla="*/ 0 w 95"/>
                    <a:gd name="T5" fmla="*/ 0 h 98"/>
                    <a:gd name="T6" fmla="*/ 0 w 95"/>
                    <a:gd name="T7" fmla="*/ 0 h 98"/>
                    <a:gd name="T8" fmla="*/ 0 w 95"/>
                    <a:gd name="T9" fmla="*/ 0 h 98"/>
                    <a:gd name="T10" fmla="*/ 0 w 95"/>
                    <a:gd name="T11" fmla="*/ 0 h 98"/>
                    <a:gd name="T12" fmla="*/ 0 w 95"/>
                    <a:gd name="T13" fmla="*/ 0 h 98"/>
                    <a:gd name="T14" fmla="*/ 0 w 95"/>
                    <a:gd name="T15" fmla="*/ 0 h 98"/>
                    <a:gd name="T16" fmla="*/ 0 w 95"/>
                    <a:gd name="T17" fmla="*/ 0 h 98"/>
                    <a:gd name="T18" fmla="*/ 0 w 95"/>
                    <a:gd name="T19" fmla="*/ 0 h 98"/>
                    <a:gd name="T20" fmla="*/ 0 w 95"/>
                    <a:gd name="T21" fmla="*/ 0 h 98"/>
                    <a:gd name="T22" fmla="*/ 0 w 95"/>
                    <a:gd name="T23" fmla="*/ 0 h 98"/>
                    <a:gd name="T24" fmla="*/ 0 w 95"/>
                    <a:gd name="T25" fmla="*/ 0 h 98"/>
                    <a:gd name="T26" fmla="*/ 0 w 95"/>
                    <a:gd name="T27" fmla="*/ 0 h 98"/>
                    <a:gd name="T28" fmla="*/ 0 w 95"/>
                    <a:gd name="T29" fmla="*/ 0 h 98"/>
                    <a:gd name="T30" fmla="*/ 0 w 95"/>
                    <a:gd name="T31" fmla="*/ 0 h 98"/>
                    <a:gd name="T32" fmla="*/ 0 w 95"/>
                    <a:gd name="T33" fmla="*/ 0 h 98"/>
                    <a:gd name="T34" fmla="*/ 0 w 95"/>
                    <a:gd name="T35" fmla="*/ 0 h 98"/>
                    <a:gd name="T36" fmla="*/ 0 w 95"/>
                    <a:gd name="T37" fmla="*/ 0 h 98"/>
                    <a:gd name="T38" fmla="*/ 0 w 95"/>
                    <a:gd name="T39" fmla="*/ 0 h 98"/>
                    <a:gd name="T40" fmla="*/ 0 w 9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98"/>
                    <a:gd name="T65" fmla="*/ 95 w 9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98">
                      <a:moveTo>
                        <a:pt x="2" y="0"/>
                      </a:moveTo>
                      <a:lnTo>
                        <a:pt x="0" y="1"/>
                      </a:lnTo>
                      <a:lnTo>
                        <a:pt x="0" y="98"/>
                      </a:lnTo>
                      <a:lnTo>
                        <a:pt x="1" y="98"/>
                      </a:lnTo>
                      <a:lnTo>
                        <a:pt x="95" y="52"/>
                      </a:lnTo>
                      <a:lnTo>
                        <a:pt x="89" y="48"/>
                      </a:lnTo>
                      <a:lnTo>
                        <a:pt x="83" y="45"/>
                      </a:lnTo>
                      <a:lnTo>
                        <a:pt x="77" y="42"/>
                      </a:lnTo>
                      <a:lnTo>
                        <a:pt x="71" y="39"/>
                      </a:lnTo>
                      <a:lnTo>
                        <a:pt x="65" y="36"/>
                      </a:lnTo>
                      <a:lnTo>
                        <a:pt x="60" y="32"/>
                      </a:lnTo>
                      <a:lnTo>
                        <a:pt x="54" y="29"/>
                      </a:lnTo>
                      <a:lnTo>
                        <a:pt x="48" y="26"/>
                      </a:lnTo>
                      <a:lnTo>
                        <a:pt x="42" y="23"/>
                      </a:lnTo>
                      <a:lnTo>
                        <a:pt x="36" y="20"/>
                      </a:lnTo>
                      <a:lnTo>
                        <a:pt x="30" y="16"/>
                      </a:lnTo>
                      <a:lnTo>
                        <a:pt x="24" y="13"/>
                      </a:lnTo>
                      <a:lnTo>
                        <a:pt x="18" y="10"/>
                      </a:lnTo>
                      <a:lnTo>
                        <a:pt x="13" y="6"/>
                      </a:lnTo>
                      <a:lnTo>
                        <a:pt x="7" y="3"/>
                      </a:lnTo>
                      <a:lnTo>
                        <a:pt x="2"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6" name="Freeform 166"/>
                <p:cNvSpPr>
                  <a:spLocks/>
                </p:cNvSpPr>
                <p:nvPr/>
              </p:nvSpPr>
              <p:spPr bwMode="auto">
                <a:xfrm>
                  <a:off x="1312" y="2826"/>
                  <a:ext cx="9" cy="9"/>
                </a:xfrm>
                <a:custGeom>
                  <a:avLst/>
                  <a:gdLst>
                    <a:gd name="T0" fmla="*/ 0 w 96"/>
                    <a:gd name="T1" fmla="*/ 0 h 97"/>
                    <a:gd name="T2" fmla="*/ 0 w 96"/>
                    <a:gd name="T3" fmla="*/ 0 h 97"/>
                    <a:gd name="T4" fmla="*/ 0 w 96"/>
                    <a:gd name="T5" fmla="*/ 0 h 97"/>
                    <a:gd name="T6" fmla="*/ 0 w 96"/>
                    <a:gd name="T7" fmla="*/ 0 h 97"/>
                    <a:gd name="T8" fmla="*/ 0 w 96"/>
                    <a:gd name="T9" fmla="*/ 0 h 97"/>
                    <a:gd name="T10" fmla="*/ 0 w 96"/>
                    <a:gd name="T11" fmla="*/ 0 h 97"/>
                    <a:gd name="T12" fmla="*/ 0 w 96"/>
                    <a:gd name="T13" fmla="*/ 0 h 97"/>
                    <a:gd name="T14" fmla="*/ 0 w 96"/>
                    <a:gd name="T15" fmla="*/ 0 h 97"/>
                    <a:gd name="T16" fmla="*/ 0 w 96"/>
                    <a:gd name="T17" fmla="*/ 0 h 97"/>
                    <a:gd name="T18" fmla="*/ 0 w 96"/>
                    <a:gd name="T19" fmla="*/ 0 h 97"/>
                    <a:gd name="T20" fmla="*/ 0 w 96"/>
                    <a:gd name="T21" fmla="*/ 0 h 97"/>
                    <a:gd name="T22" fmla="*/ 0 w 96"/>
                    <a:gd name="T23" fmla="*/ 0 h 97"/>
                    <a:gd name="T24" fmla="*/ 0 w 96"/>
                    <a:gd name="T25" fmla="*/ 0 h 97"/>
                    <a:gd name="T26" fmla="*/ 0 w 96"/>
                    <a:gd name="T27" fmla="*/ 0 h 97"/>
                    <a:gd name="T28" fmla="*/ 0 w 96"/>
                    <a:gd name="T29" fmla="*/ 0 h 97"/>
                    <a:gd name="T30" fmla="*/ 0 w 96"/>
                    <a:gd name="T31" fmla="*/ 0 h 97"/>
                    <a:gd name="T32" fmla="*/ 0 w 96"/>
                    <a:gd name="T33" fmla="*/ 0 h 97"/>
                    <a:gd name="T34" fmla="*/ 0 w 96"/>
                    <a:gd name="T35" fmla="*/ 0 h 97"/>
                    <a:gd name="T36" fmla="*/ 0 w 96"/>
                    <a:gd name="T37" fmla="*/ 0 h 97"/>
                    <a:gd name="T38" fmla="*/ 0 w 96"/>
                    <a:gd name="T39" fmla="*/ 0 h 97"/>
                    <a:gd name="T40" fmla="*/ 0 w 96"/>
                    <a:gd name="T41" fmla="*/ 0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7"/>
                    <a:gd name="T65" fmla="*/ 96 w 96"/>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7">
                      <a:moveTo>
                        <a:pt x="1" y="0"/>
                      </a:moveTo>
                      <a:lnTo>
                        <a:pt x="0" y="0"/>
                      </a:lnTo>
                      <a:lnTo>
                        <a:pt x="0" y="97"/>
                      </a:lnTo>
                      <a:lnTo>
                        <a:pt x="6" y="97"/>
                      </a:lnTo>
                      <a:lnTo>
                        <a:pt x="96" y="53"/>
                      </a:lnTo>
                      <a:lnTo>
                        <a:pt x="90" y="49"/>
                      </a:lnTo>
                      <a:lnTo>
                        <a:pt x="84" y="46"/>
                      </a:lnTo>
                      <a:lnTo>
                        <a:pt x="77" y="42"/>
                      </a:lnTo>
                      <a:lnTo>
                        <a:pt x="71" y="39"/>
                      </a:lnTo>
                      <a:lnTo>
                        <a:pt x="65" y="36"/>
                      </a:lnTo>
                      <a:lnTo>
                        <a:pt x="59" y="33"/>
                      </a:lnTo>
                      <a:lnTo>
                        <a:pt x="53" y="29"/>
                      </a:lnTo>
                      <a:lnTo>
                        <a:pt x="47" y="26"/>
                      </a:lnTo>
                      <a:lnTo>
                        <a:pt x="41" y="23"/>
                      </a:lnTo>
                      <a:lnTo>
                        <a:pt x="35" y="19"/>
                      </a:lnTo>
                      <a:lnTo>
                        <a:pt x="30" y="16"/>
                      </a:lnTo>
                      <a:lnTo>
                        <a:pt x="24" y="13"/>
                      </a:lnTo>
                      <a:lnTo>
                        <a:pt x="18" y="10"/>
                      </a:lnTo>
                      <a:lnTo>
                        <a:pt x="12" y="6"/>
                      </a:lnTo>
                      <a:lnTo>
                        <a:pt x="6" y="3"/>
                      </a:lnTo>
                      <a:lnTo>
                        <a:pt x="1"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7" name="Freeform 167"/>
                <p:cNvSpPr>
                  <a:spLocks/>
                </p:cNvSpPr>
                <p:nvPr/>
              </p:nvSpPr>
              <p:spPr bwMode="auto">
                <a:xfrm>
                  <a:off x="1329" y="2838"/>
                  <a:ext cx="12" cy="9"/>
                </a:xfrm>
                <a:custGeom>
                  <a:avLst/>
                  <a:gdLst>
                    <a:gd name="T0" fmla="*/ 0 w 105"/>
                    <a:gd name="T1" fmla="*/ 0 h 111"/>
                    <a:gd name="T2" fmla="*/ 0 w 105"/>
                    <a:gd name="T3" fmla="*/ 0 h 111"/>
                    <a:gd name="T4" fmla="*/ 0 w 105"/>
                    <a:gd name="T5" fmla="*/ 0 h 111"/>
                    <a:gd name="T6" fmla="*/ 0 w 105"/>
                    <a:gd name="T7" fmla="*/ 0 h 111"/>
                    <a:gd name="T8" fmla="*/ 0 w 105"/>
                    <a:gd name="T9" fmla="*/ 0 h 111"/>
                    <a:gd name="T10" fmla="*/ 0 w 105"/>
                    <a:gd name="T11" fmla="*/ 0 h 111"/>
                    <a:gd name="T12" fmla="*/ 0 w 105"/>
                    <a:gd name="T13" fmla="*/ 0 h 111"/>
                    <a:gd name="T14" fmla="*/ 0 w 105"/>
                    <a:gd name="T15" fmla="*/ 0 h 111"/>
                    <a:gd name="T16" fmla="*/ 0 w 105"/>
                    <a:gd name="T17" fmla="*/ 0 h 111"/>
                    <a:gd name="T18" fmla="*/ 0 w 105"/>
                    <a:gd name="T19" fmla="*/ 0 h 111"/>
                    <a:gd name="T20" fmla="*/ 0 w 105"/>
                    <a:gd name="T21" fmla="*/ 0 h 111"/>
                    <a:gd name="T22" fmla="*/ 0 w 105"/>
                    <a:gd name="T23" fmla="*/ 0 h 111"/>
                    <a:gd name="T24" fmla="*/ 0 w 105"/>
                    <a:gd name="T25" fmla="*/ 0 h 111"/>
                    <a:gd name="T26" fmla="*/ 0 w 105"/>
                    <a:gd name="T27" fmla="*/ 0 h 111"/>
                    <a:gd name="T28" fmla="*/ 0 w 105"/>
                    <a:gd name="T29" fmla="*/ 0 h 111"/>
                    <a:gd name="T30" fmla="*/ 0 w 105"/>
                    <a:gd name="T31" fmla="*/ 0 h 111"/>
                    <a:gd name="T32" fmla="*/ 0 w 105"/>
                    <a:gd name="T33" fmla="*/ 0 h 111"/>
                    <a:gd name="T34" fmla="*/ 0 w 105"/>
                    <a:gd name="T35" fmla="*/ 0 h 111"/>
                    <a:gd name="T36" fmla="*/ 0 w 105"/>
                    <a:gd name="T37" fmla="*/ 0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111"/>
                    <a:gd name="T59" fmla="*/ 105 w 105"/>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111">
                      <a:moveTo>
                        <a:pt x="0" y="0"/>
                      </a:moveTo>
                      <a:lnTo>
                        <a:pt x="0" y="111"/>
                      </a:lnTo>
                      <a:lnTo>
                        <a:pt x="105" y="58"/>
                      </a:lnTo>
                      <a:lnTo>
                        <a:pt x="98" y="54"/>
                      </a:lnTo>
                      <a:lnTo>
                        <a:pt x="92" y="50"/>
                      </a:lnTo>
                      <a:lnTo>
                        <a:pt x="85" y="47"/>
                      </a:lnTo>
                      <a:lnTo>
                        <a:pt x="79" y="43"/>
                      </a:lnTo>
                      <a:lnTo>
                        <a:pt x="72" y="39"/>
                      </a:lnTo>
                      <a:lnTo>
                        <a:pt x="66" y="36"/>
                      </a:lnTo>
                      <a:lnTo>
                        <a:pt x="59" y="32"/>
                      </a:lnTo>
                      <a:lnTo>
                        <a:pt x="53" y="29"/>
                      </a:lnTo>
                      <a:lnTo>
                        <a:pt x="46" y="25"/>
                      </a:lnTo>
                      <a:lnTo>
                        <a:pt x="40" y="21"/>
                      </a:lnTo>
                      <a:lnTo>
                        <a:pt x="33" y="18"/>
                      </a:lnTo>
                      <a:lnTo>
                        <a:pt x="26" y="14"/>
                      </a:lnTo>
                      <a:lnTo>
                        <a:pt x="20" y="10"/>
                      </a:lnTo>
                      <a:lnTo>
                        <a:pt x="13" y="7"/>
                      </a:lnTo>
                      <a:lnTo>
                        <a:pt x="6"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8" name="Freeform 168"/>
                <p:cNvSpPr>
                  <a:spLocks/>
                </p:cNvSpPr>
                <p:nvPr/>
              </p:nvSpPr>
              <p:spPr bwMode="auto">
                <a:xfrm>
                  <a:off x="1352" y="2848"/>
                  <a:ext cx="7" cy="9"/>
                </a:xfrm>
                <a:custGeom>
                  <a:avLst/>
                  <a:gdLst>
                    <a:gd name="T0" fmla="*/ 0 w 102"/>
                    <a:gd name="T1" fmla="*/ 0 h 111"/>
                    <a:gd name="T2" fmla="*/ 0 w 102"/>
                    <a:gd name="T3" fmla="*/ 0 h 111"/>
                    <a:gd name="T4" fmla="*/ 0 w 102"/>
                    <a:gd name="T5" fmla="*/ 0 h 111"/>
                    <a:gd name="T6" fmla="*/ 0 w 102"/>
                    <a:gd name="T7" fmla="*/ 0 h 111"/>
                    <a:gd name="T8" fmla="*/ 0 w 102"/>
                    <a:gd name="T9" fmla="*/ 0 h 111"/>
                    <a:gd name="T10" fmla="*/ 0 w 102"/>
                    <a:gd name="T11" fmla="*/ 0 h 111"/>
                    <a:gd name="T12" fmla="*/ 0 w 102"/>
                    <a:gd name="T13" fmla="*/ 0 h 111"/>
                    <a:gd name="T14" fmla="*/ 0 w 102"/>
                    <a:gd name="T15" fmla="*/ 0 h 111"/>
                    <a:gd name="T16" fmla="*/ 0 w 102"/>
                    <a:gd name="T17" fmla="*/ 0 h 111"/>
                    <a:gd name="T18" fmla="*/ 0 w 102"/>
                    <a:gd name="T19" fmla="*/ 0 h 111"/>
                    <a:gd name="T20" fmla="*/ 0 w 102"/>
                    <a:gd name="T21" fmla="*/ 0 h 111"/>
                    <a:gd name="T22" fmla="*/ 0 w 102"/>
                    <a:gd name="T23" fmla="*/ 0 h 111"/>
                    <a:gd name="T24" fmla="*/ 0 w 102"/>
                    <a:gd name="T25" fmla="*/ 0 h 111"/>
                    <a:gd name="T26" fmla="*/ 0 w 102"/>
                    <a:gd name="T27" fmla="*/ 0 h 111"/>
                    <a:gd name="T28" fmla="*/ 0 w 102"/>
                    <a:gd name="T29" fmla="*/ 0 h 111"/>
                    <a:gd name="T30" fmla="*/ 0 w 102"/>
                    <a:gd name="T31" fmla="*/ 0 h 111"/>
                    <a:gd name="T32" fmla="*/ 0 w 102"/>
                    <a:gd name="T33" fmla="*/ 0 h 111"/>
                    <a:gd name="T34" fmla="*/ 0 w 102"/>
                    <a:gd name="T35" fmla="*/ 0 h 111"/>
                    <a:gd name="T36" fmla="*/ 0 w 102"/>
                    <a:gd name="T37" fmla="*/ 0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1"/>
                    <a:gd name="T59" fmla="*/ 102 w 102"/>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1">
                      <a:moveTo>
                        <a:pt x="0" y="0"/>
                      </a:moveTo>
                      <a:lnTo>
                        <a:pt x="0" y="111"/>
                      </a:lnTo>
                      <a:lnTo>
                        <a:pt x="102" y="59"/>
                      </a:lnTo>
                      <a:lnTo>
                        <a:pt x="95" y="55"/>
                      </a:lnTo>
                      <a:lnTo>
                        <a:pt x="89" y="51"/>
                      </a:lnTo>
                      <a:lnTo>
                        <a:pt x="83" y="47"/>
                      </a:lnTo>
                      <a:lnTo>
                        <a:pt x="77" y="44"/>
                      </a:lnTo>
                      <a:lnTo>
                        <a:pt x="70" y="40"/>
                      </a:lnTo>
                      <a:lnTo>
                        <a:pt x="64" y="36"/>
                      </a:lnTo>
                      <a:lnTo>
                        <a:pt x="58" y="32"/>
                      </a:lnTo>
                      <a:lnTo>
                        <a:pt x="51" y="29"/>
                      </a:lnTo>
                      <a:lnTo>
                        <a:pt x="45" y="25"/>
                      </a:lnTo>
                      <a:lnTo>
                        <a:pt x="38" y="21"/>
                      </a:lnTo>
                      <a:lnTo>
                        <a:pt x="32" y="18"/>
                      </a:lnTo>
                      <a:lnTo>
                        <a:pt x="26" y="14"/>
                      </a:lnTo>
                      <a:lnTo>
                        <a:pt x="19" y="10"/>
                      </a:lnTo>
                      <a:lnTo>
                        <a:pt x="13" y="7"/>
                      </a:lnTo>
                      <a:lnTo>
                        <a:pt x="6"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9" name="Freeform 169"/>
                <p:cNvSpPr>
                  <a:spLocks/>
                </p:cNvSpPr>
                <p:nvPr/>
              </p:nvSpPr>
              <p:spPr bwMode="auto">
                <a:xfrm>
                  <a:off x="1374" y="2859"/>
                  <a:ext cx="7" cy="9"/>
                </a:xfrm>
                <a:custGeom>
                  <a:avLst/>
                  <a:gdLst>
                    <a:gd name="T0" fmla="*/ 0 w 91"/>
                    <a:gd name="T1" fmla="*/ 0 h 99"/>
                    <a:gd name="T2" fmla="*/ 0 w 91"/>
                    <a:gd name="T3" fmla="*/ 0 h 99"/>
                    <a:gd name="T4" fmla="*/ 0 w 91"/>
                    <a:gd name="T5" fmla="*/ 0 h 99"/>
                    <a:gd name="T6" fmla="*/ 0 w 91"/>
                    <a:gd name="T7" fmla="*/ 0 h 99"/>
                    <a:gd name="T8" fmla="*/ 0 w 91"/>
                    <a:gd name="T9" fmla="*/ 0 h 99"/>
                    <a:gd name="T10" fmla="*/ 0 w 91"/>
                    <a:gd name="T11" fmla="*/ 0 h 99"/>
                    <a:gd name="T12" fmla="*/ 0 w 91"/>
                    <a:gd name="T13" fmla="*/ 0 h 99"/>
                    <a:gd name="T14" fmla="*/ 0 w 91"/>
                    <a:gd name="T15" fmla="*/ 0 h 99"/>
                    <a:gd name="T16" fmla="*/ 0 w 91"/>
                    <a:gd name="T17" fmla="*/ 0 h 99"/>
                    <a:gd name="T18" fmla="*/ 0 w 91"/>
                    <a:gd name="T19" fmla="*/ 0 h 99"/>
                    <a:gd name="T20" fmla="*/ 0 w 91"/>
                    <a:gd name="T21" fmla="*/ 0 h 99"/>
                    <a:gd name="T22" fmla="*/ 0 w 91"/>
                    <a:gd name="T23" fmla="*/ 0 h 99"/>
                    <a:gd name="T24" fmla="*/ 0 w 91"/>
                    <a:gd name="T25" fmla="*/ 0 h 99"/>
                    <a:gd name="T26" fmla="*/ 0 w 91"/>
                    <a:gd name="T27" fmla="*/ 0 h 99"/>
                    <a:gd name="T28" fmla="*/ 0 w 91"/>
                    <a:gd name="T29" fmla="*/ 0 h 99"/>
                    <a:gd name="T30" fmla="*/ 0 w 91"/>
                    <a:gd name="T31" fmla="*/ 0 h 99"/>
                    <a:gd name="T32" fmla="*/ 0 w 91"/>
                    <a:gd name="T33" fmla="*/ 0 h 99"/>
                    <a:gd name="T34" fmla="*/ 0 w 91"/>
                    <a:gd name="T35" fmla="*/ 0 h 99"/>
                    <a:gd name="T36" fmla="*/ 0 w 91"/>
                    <a:gd name="T37" fmla="*/ 0 h 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99"/>
                    <a:gd name="T59" fmla="*/ 91 w 91"/>
                    <a:gd name="T60" fmla="*/ 99 h 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99">
                      <a:moveTo>
                        <a:pt x="0" y="0"/>
                      </a:moveTo>
                      <a:lnTo>
                        <a:pt x="0" y="99"/>
                      </a:lnTo>
                      <a:lnTo>
                        <a:pt x="91" y="53"/>
                      </a:lnTo>
                      <a:lnTo>
                        <a:pt x="85" y="49"/>
                      </a:lnTo>
                      <a:lnTo>
                        <a:pt x="79" y="46"/>
                      </a:lnTo>
                      <a:lnTo>
                        <a:pt x="74" y="43"/>
                      </a:lnTo>
                      <a:lnTo>
                        <a:pt x="68" y="40"/>
                      </a:lnTo>
                      <a:lnTo>
                        <a:pt x="62" y="36"/>
                      </a:lnTo>
                      <a:lnTo>
                        <a:pt x="57" y="33"/>
                      </a:lnTo>
                      <a:lnTo>
                        <a:pt x="51" y="30"/>
                      </a:lnTo>
                      <a:lnTo>
                        <a:pt x="45" y="26"/>
                      </a:lnTo>
                      <a:lnTo>
                        <a:pt x="40" y="23"/>
                      </a:lnTo>
                      <a:lnTo>
                        <a:pt x="34" y="20"/>
                      </a:lnTo>
                      <a:lnTo>
                        <a:pt x="28" y="16"/>
                      </a:lnTo>
                      <a:lnTo>
                        <a:pt x="23" y="13"/>
                      </a:lnTo>
                      <a:lnTo>
                        <a:pt x="17" y="10"/>
                      </a:lnTo>
                      <a:lnTo>
                        <a:pt x="11" y="6"/>
                      </a:lnTo>
                      <a:lnTo>
                        <a:pt x="5"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0" name="Freeform 170"/>
                <p:cNvSpPr>
                  <a:spLocks/>
                </p:cNvSpPr>
                <p:nvPr/>
              </p:nvSpPr>
              <p:spPr bwMode="auto">
                <a:xfrm>
                  <a:off x="1125" y="2765"/>
                  <a:ext cx="78" cy="40"/>
                </a:xfrm>
                <a:custGeom>
                  <a:avLst/>
                  <a:gdLst>
                    <a:gd name="T0" fmla="*/ 0 w 828"/>
                    <a:gd name="T1" fmla="*/ 0 h 432"/>
                    <a:gd name="T2" fmla="*/ 0 w 828"/>
                    <a:gd name="T3" fmla="*/ 0 h 432"/>
                    <a:gd name="T4" fmla="*/ 0 w 828"/>
                    <a:gd name="T5" fmla="*/ 0 h 432"/>
                    <a:gd name="T6" fmla="*/ 0 w 828"/>
                    <a:gd name="T7" fmla="*/ 0 h 432"/>
                    <a:gd name="T8" fmla="*/ 0 w 828"/>
                    <a:gd name="T9" fmla="*/ 0 h 432"/>
                    <a:gd name="T10" fmla="*/ 0 w 828"/>
                    <a:gd name="T11" fmla="*/ 0 h 432"/>
                    <a:gd name="T12" fmla="*/ 0 w 828"/>
                    <a:gd name="T13" fmla="*/ 0 h 432"/>
                    <a:gd name="T14" fmla="*/ 0 w 828"/>
                    <a:gd name="T15" fmla="*/ 0 h 432"/>
                    <a:gd name="T16" fmla="*/ 0 w 828"/>
                    <a:gd name="T17" fmla="*/ 0 h 432"/>
                    <a:gd name="T18" fmla="*/ 0 w 828"/>
                    <a:gd name="T19" fmla="*/ 0 h 432"/>
                    <a:gd name="T20" fmla="*/ 0 w 828"/>
                    <a:gd name="T21" fmla="*/ 0 h 432"/>
                    <a:gd name="T22" fmla="*/ 0 w 828"/>
                    <a:gd name="T23" fmla="*/ 0 h 432"/>
                    <a:gd name="T24" fmla="*/ 0 w 828"/>
                    <a:gd name="T25" fmla="*/ 0 h 432"/>
                    <a:gd name="T26" fmla="*/ 0 w 828"/>
                    <a:gd name="T27" fmla="*/ 0 h 432"/>
                    <a:gd name="T28" fmla="*/ 0 w 828"/>
                    <a:gd name="T29" fmla="*/ 0 h 432"/>
                    <a:gd name="T30" fmla="*/ 0 w 828"/>
                    <a:gd name="T31" fmla="*/ 0 h 432"/>
                    <a:gd name="T32" fmla="*/ 0 w 828"/>
                    <a:gd name="T33" fmla="*/ 0 h 432"/>
                    <a:gd name="T34" fmla="*/ 0 w 828"/>
                    <a:gd name="T35" fmla="*/ 0 h 432"/>
                    <a:gd name="T36" fmla="*/ 0 w 828"/>
                    <a:gd name="T37" fmla="*/ 0 h 432"/>
                    <a:gd name="T38" fmla="*/ 0 w 828"/>
                    <a:gd name="T39" fmla="*/ 0 h 4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8"/>
                    <a:gd name="T61" fmla="*/ 0 h 432"/>
                    <a:gd name="T62" fmla="*/ 828 w 828"/>
                    <a:gd name="T63" fmla="*/ 432 h 4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8" h="432">
                      <a:moveTo>
                        <a:pt x="828" y="0"/>
                      </a:moveTo>
                      <a:lnTo>
                        <a:pt x="0" y="405"/>
                      </a:lnTo>
                      <a:lnTo>
                        <a:pt x="3" y="406"/>
                      </a:lnTo>
                      <a:lnTo>
                        <a:pt x="6" y="408"/>
                      </a:lnTo>
                      <a:lnTo>
                        <a:pt x="9" y="410"/>
                      </a:lnTo>
                      <a:lnTo>
                        <a:pt x="12" y="411"/>
                      </a:lnTo>
                      <a:lnTo>
                        <a:pt x="15" y="413"/>
                      </a:lnTo>
                      <a:lnTo>
                        <a:pt x="18" y="415"/>
                      </a:lnTo>
                      <a:lnTo>
                        <a:pt x="21" y="416"/>
                      </a:lnTo>
                      <a:lnTo>
                        <a:pt x="24" y="418"/>
                      </a:lnTo>
                      <a:lnTo>
                        <a:pt x="27" y="420"/>
                      </a:lnTo>
                      <a:lnTo>
                        <a:pt x="30" y="421"/>
                      </a:lnTo>
                      <a:lnTo>
                        <a:pt x="34" y="423"/>
                      </a:lnTo>
                      <a:lnTo>
                        <a:pt x="37" y="425"/>
                      </a:lnTo>
                      <a:lnTo>
                        <a:pt x="40" y="426"/>
                      </a:lnTo>
                      <a:lnTo>
                        <a:pt x="43" y="428"/>
                      </a:lnTo>
                      <a:lnTo>
                        <a:pt x="46" y="430"/>
                      </a:lnTo>
                      <a:lnTo>
                        <a:pt x="50" y="432"/>
                      </a:lnTo>
                      <a:lnTo>
                        <a:pt x="828" y="52"/>
                      </a:lnTo>
                      <a:lnTo>
                        <a:pt x="828"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1" name="Freeform 171"/>
                <p:cNvSpPr>
                  <a:spLocks/>
                </p:cNvSpPr>
                <p:nvPr/>
              </p:nvSpPr>
              <p:spPr bwMode="auto">
                <a:xfrm>
                  <a:off x="1130" y="2770"/>
                  <a:ext cx="73" cy="35"/>
                </a:xfrm>
                <a:custGeom>
                  <a:avLst/>
                  <a:gdLst>
                    <a:gd name="T0" fmla="*/ 0 w 778"/>
                    <a:gd name="T1" fmla="*/ 0 h 402"/>
                    <a:gd name="T2" fmla="*/ 0 w 778"/>
                    <a:gd name="T3" fmla="*/ 0 h 402"/>
                    <a:gd name="T4" fmla="*/ 0 w 778"/>
                    <a:gd name="T5" fmla="*/ 0 h 402"/>
                    <a:gd name="T6" fmla="*/ 0 w 778"/>
                    <a:gd name="T7" fmla="*/ 0 h 402"/>
                    <a:gd name="T8" fmla="*/ 0 w 778"/>
                    <a:gd name="T9" fmla="*/ 0 h 402"/>
                    <a:gd name="T10" fmla="*/ 0 w 778"/>
                    <a:gd name="T11" fmla="*/ 0 h 402"/>
                    <a:gd name="T12" fmla="*/ 0 w 778"/>
                    <a:gd name="T13" fmla="*/ 0 h 402"/>
                    <a:gd name="T14" fmla="*/ 0 w 778"/>
                    <a:gd name="T15" fmla="*/ 0 h 402"/>
                    <a:gd name="T16" fmla="*/ 0 w 778"/>
                    <a:gd name="T17" fmla="*/ 0 h 402"/>
                    <a:gd name="T18" fmla="*/ 0 w 778"/>
                    <a:gd name="T19" fmla="*/ 0 h 402"/>
                    <a:gd name="T20" fmla="*/ 0 w 778"/>
                    <a:gd name="T21" fmla="*/ 0 h 402"/>
                    <a:gd name="T22" fmla="*/ 0 w 778"/>
                    <a:gd name="T23" fmla="*/ 0 h 402"/>
                    <a:gd name="T24" fmla="*/ 0 w 778"/>
                    <a:gd name="T25" fmla="*/ 0 h 402"/>
                    <a:gd name="T26" fmla="*/ 0 w 778"/>
                    <a:gd name="T27" fmla="*/ 0 h 402"/>
                    <a:gd name="T28" fmla="*/ 0 w 778"/>
                    <a:gd name="T29" fmla="*/ 0 h 402"/>
                    <a:gd name="T30" fmla="*/ 0 w 778"/>
                    <a:gd name="T31" fmla="*/ 0 h 402"/>
                    <a:gd name="T32" fmla="*/ 0 w 778"/>
                    <a:gd name="T33" fmla="*/ 0 h 402"/>
                    <a:gd name="T34" fmla="*/ 0 w 778"/>
                    <a:gd name="T35" fmla="*/ 0 h 402"/>
                    <a:gd name="T36" fmla="*/ 0 w 778"/>
                    <a:gd name="T37" fmla="*/ 0 h 402"/>
                    <a:gd name="T38" fmla="*/ 0 w 778"/>
                    <a:gd name="T39" fmla="*/ 0 h 4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8"/>
                    <a:gd name="T61" fmla="*/ 0 h 402"/>
                    <a:gd name="T62" fmla="*/ 778 w 778"/>
                    <a:gd name="T63" fmla="*/ 402 h 4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8" h="402">
                      <a:moveTo>
                        <a:pt x="778" y="40"/>
                      </a:moveTo>
                      <a:lnTo>
                        <a:pt x="778" y="0"/>
                      </a:lnTo>
                      <a:lnTo>
                        <a:pt x="0" y="380"/>
                      </a:lnTo>
                      <a:lnTo>
                        <a:pt x="2" y="381"/>
                      </a:lnTo>
                      <a:lnTo>
                        <a:pt x="4" y="382"/>
                      </a:lnTo>
                      <a:lnTo>
                        <a:pt x="7" y="383"/>
                      </a:lnTo>
                      <a:lnTo>
                        <a:pt x="9" y="385"/>
                      </a:lnTo>
                      <a:lnTo>
                        <a:pt x="12" y="386"/>
                      </a:lnTo>
                      <a:lnTo>
                        <a:pt x="14" y="387"/>
                      </a:lnTo>
                      <a:lnTo>
                        <a:pt x="17" y="389"/>
                      </a:lnTo>
                      <a:lnTo>
                        <a:pt x="19" y="390"/>
                      </a:lnTo>
                      <a:lnTo>
                        <a:pt x="21" y="391"/>
                      </a:lnTo>
                      <a:lnTo>
                        <a:pt x="24" y="393"/>
                      </a:lnTo>
                      <a:lnTo>
                        <a:pt x="26" y="394"/>
                      </a:lnTo>
                      <a:lnTo>
                        <a:pt x="29" y="396"/>
                      </a:lnTo>
                      <a:lnTo>
                        <a:pt x="31" y="397"/>
                      </a:lnTo>
                      <a:lnTo>
                        <a:pt x="34" y="399"/>
                      </a:lnTo>
                      <a:lnTo>
                        <a:pt x="36" y="400"/>
                      </a:lnTo>
                      <a:lnTo>
                        <a:pt x="39" y="402"/>
                      </a:lnTo>
                      <a:lnTo>
                        <a:pt x="778" y="40"/>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2" name="Freeform 172"/>
                <p:cNvSpPr>
                  <a:spLocks/>
                </p:cNvSpPr>
                <p:nvPr/>
              </p:nvSpPr>
              <p:spPr bwMode="auto">
                <a:xfrm>
                  <a:off x="1144" y="2775"/>
                  <a:ext cx="76" cy="38"/>
                </a:xfrm>
                <a:custGeom>
                  <a:avLst/>
                  <a:gdLst>
                    <a:gd name="T0" fmla="*/ 0 w 828"/>
                    <a:gd name="T1" fmla="*/ 0 h 432"/>
                    <a:gd name="T2" fmla="*/ 0 w 828"/>
                    <a:gd name="T3" fmla="*/ 0 h 432"/>
                    <a:gd name="T4" fmla="*/ 0 w 828"/>
                    <a:gd name="T5" fmla="*/ 0 h 432"/>
                    <a:gd name="T6" fmla="*/ 0 w 828"/>
                    <a:gd name="T7" fmla="*/ 0 h 432"/>
                    <a:gd name="T8" fmla="*/ 0 w 828"/>
                    <a:gd name="T9" fmla="*/ 0 h 432"/>
                    <a:gd name="T10" fmla="*/ 0 w 828"/>
                    <a:gd name="T11" fmla="*/ 0 h 432"/>
                    <a:gd name="T12" fmla="*/ 0 w 828"/>
                    <a:gd name="T13" fmla="*/ 0 h 432"/>
                    <a:gd name="T14" fmla="*/ 0 w 828"/>
                    <a:gd name="T15" fmla="*/ 0 h 432"/>
                    <a:gd name="T16" fmla="*/ 0 w 828"/>
                    <a:gd name="T17" fmla="*/ 0 h 432"/>
                    <a:gd name="T18" fmla="*/ 0 w 828"/>
                    <a:gd name="T19" fmla="*/ 0 h 432"/>
                    <a:gd name="T20" fmla="*/ 0 w 828"/>
                    <a:gd name="T21" fmla="*/ 0 h 432"/>
                    <a:gd name="T22" fmla="*/ 0 w 828"/>
                    <a:gd name="T23" fmla="*/ 0 h 432"/>
                    <a:gd name="T24" fmla="*/ 0 w 828"/>
                    <a:gd name="T25" fmla="*/ 0 h 432"/>
                    <a:gd name="T26" fmla="*/ 0 w 828"/>
                    <a:gd name="T27" fmla="*/ 0 h 432"/>
                    <a:gd name="T28" fmla="*/ 0 w 828"/>
                    <a:gd name="T29" fmla="*/ 0 h 432"/>
                    <a:gd name="T30" fmla="*/ 0 w 828"/>
                    <a:gd name="T31" fmla="*/ 0 h 432"/>
                    <a:gd name="T32" fmla="*/ 0 w 828"/>
                    <a:gd name="T33" fmla="*/ 0 h 432"/>
                    <a:gd name="T34" fmla="*/ 0 w 828"/>
                    <a:gd name="T35" fmla="*/ 0 h 432"/>
                    <a:gd name="T36" fmla="*/ 0 w 828"/>
                    <a:gd name="T37" fmla="*/ 0 h 432"/>
                    <a:gd name="T38" fmla="*/ 0 w 828"/>
                    <a:gd name="T39" fmla="*/ 0 h 4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8"/>
                    <a:gd name="T61" fmla="*/ 0 h 432"/>
                    <a:gd name="T62" fmla="*/ 828 w 828"/>
                    <a:gd name="T63" fmla="*/ 432 h 4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8" h="432">
                      <a:moveTo>
                        <a:pt x="828" y="0"/>
                      </a:moveTo>
                      <a:lnTo>
                        <a:pt x="0" y="405"/>
                      </a:lnTo>
                      <a:lnTo>
                        <a:pt x="3" y="406"/>
                      </a:lnTo>
                      <a:lnTo>
                        <a:pt x="6" y="408"/>
                      </a:lnTo>
                      <a:lnTo>
                        <a:pt x="9" y="410"/>
                      </a:lnTo>
                      <a:lnTo>
                        <a:pt x="12" y="411"/>
                      </a:lnTo>
                      <a:lnTo>
                        <a:pt x="15" y="413"/>
                      </a:lnTo>
                      <a:lnTo>
                        <a:pt x="18" y="415"/>
                      </a:lnTo>
                      <a:lnTo>
                        <a:pt x="21" y="416"/>
                      </a:lnTo>
                      <a:lnTo>
                        <a:pt x="24" y="418"/>
                      </a:lnTo>
                      <a:lnTo>
                        <a:pt x="27" y="420"/>
                      </a:lnTo>
                      <a:lnTo>
                        <a:pt x="30" y="421"/>
                      </a:lnTo>
                      <a:lnTo>
                        <a:pt x="34" y="423"/>
                      </a:lnTo>
                      <a:lnTo>
                        <a:pt x="37" y="425"/>
                      </a:lnTo>
                      <a:lnTo>
                        <a:pt x="40" y="426"/>
                      </a:lnTo>
                      <a:lnTo>
                        <a:pt x="43" y="428"/>
                      </a:lnTo>
                      <a:lnTo>
                        <a:pt x="46" y="430"/>
                      </a:lnTo>
                      <a:lnTo>
                        <a:pt x="50" y="432"/>
                      </a:lnTo>
                      <a:lnTo>
                        <a:pt x="828" y="52"/>
                      </a:lnTo>
                      <a:lnTo>
                        <a:pt x="828"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3" name="Freeform 173"/>
                <p:cNvSpPr>
                  <a:spLocks/>
                </p:cNvSpPr>
                <p:nvPr/>
              </p:nvSpPr>
              <p:spPr bwMode="auto">
                <a:xfrm>
                  <a:off x="1149" y="2779"/>
                  <a:ext cx="71" cy="35"/>
                </a:xfrm>
                <a:custGeom>
                  <a:avLst/>
                  <a:gdLst>
                    <a:gd name="T0" fmla="*/ 0 w 778"/>
                    <a:gd name="T1" fmla="*/ 0 h 400"/>
                    <a:gd name="T2" fmla="*/ 0 w 778"/>
                    <a:gd name="T3" fmla="*/ 0 h 400"/>
                    <a:gd name="T4" fmla="*/ 0 w 778"/>
                    <a:gd name="T5" fmla="*/ 0 h 400"/>
                    <a:gd name="T6" fmla="*/ 0 w 778"/>
                    <a:gd name="T7" fmla="*/ 0 h 400"/>
                    <a:gd name="T8" fmla="*/ 0 w 778"/>
                    <a:gd name="T9" fmla="*/ 0 h 400"/>
                    <a:gd name="T10" fmla="*/ 0 w 778"/>
                    <a:gd name="T11" fmla="*/ 0 h 400"/>
                    <a:gd name="T12" fmla="*/ 0 w 778"/>
                    <a:gd name="T13" fmla="*/ 0 h 400"/>
                    <a:gd name="T14" fmla="*/ 0 w 778"/>
                    <a:gd name="T15" fmla="*/ 0 h 400"/>
                    <a:gd name="T16" fmla="*/ 0 w 778"/>
                    <a:gd name="T17" fmla="*/ 0 h 400"/>
                    <a:gd name="T18" fmla="*/ 0 w 778"/>
                    <a:gd name="T19" fmla="*/ 0 h 400"/>
                    <a:gd name="T20" fmla="*/ 0 w 778"/>
                    <a:gd name="T21" fmla="*/ 0 h 400"/>
                    <a:gd name="T22" fmla="*/ 0 w 778"/>
                    <a:gd name="T23" fmla="*/ 0 h 400"/>
                    <a:gd name="T24" fmla="*/ 0 w 778"/>
                    <a:gd name="T25" fmla="*/ 0 h 400"/>
                    <a:gd name="T26" fmla="*/ 0 w 778"/>
                    <a:gd name="T27" fmla="*/ 0 h 400"/>
                    <a:gd name="T28" fmla="*/ 0 w 778"/>
                    <a:gd name="T29" fmla="*/ 0 h 400"/>
                    <a:gd name="T30" fmla="*/ 0 w 778"/>
                    <a:gd name="T31" fmla="*/ 0 h 400"/>
                    <a:gd name="T32" fmla="*/ 0 w 778"/>
                    <a:gd name="T33" fmla="*/ 0 h 400"/>
                    <a:gd name="T34" fmla="*/ 0 w 778"/>
                    <a:gd name="T35" fmla="*/ 0 h 400"/>
                    <a:gd name="T36" fmla="*/ 0 w 778"/>
                    <a:gd name="T37" fmla="*/ 0 h 400"/>
                    <a:gd name="T38" fmla="*/ 0 w 778"/>
                    <a:gd name="T39" fmla="*/ 0 h 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8"/>
                    <a:gd name="T61" fmla="*/ 0 h 400"/>
                    <a:gd name="T62" fmla="*/ 778 w 778"/>
                    <a:gd name="T63" fmla="*/ 400 h 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8" h="400">
                      <a:moveTo>
                        <a:pt x="778" y="36"/>
                      </a:moveTo>
                      <a:lnTo>
                        <a:pt x="778" y="0"/>
                      </a:lnTo>
                      <a:lnTo>
                        <a:pt x="0" y="380"/>
                      </a:lnTo>
                      <a:lnTo>
                        <a:pt x="2" y="381"/>
                      </a:lnTo>
                      <a:lnTo>
                        <a:pt x="4" y="382"/>
                      </a:lnTo>
                      <a:lnTo>
                        <a:pt x="6" y="383"/>
                      </a:lnTo>
                      <a:lnTo>
                        <a:pt x="8" y="384"/>
                      </a:lnTo>
                      <a:lnTo>
                        <a:pt x="11" y="385"/>
                      </a:lnTo>
                      <a:lnTo>
                        <a:pt x="13" y="387"/>
                      </a:lnTo>
                      <a:lnTo>
                        <a:pt x="15" y="388"/>
                      </a:lnTo>
                      <a:lnTo>
                        <a:pt x="17" y="389"/>
                      </a:lnTo>
                      <a:lnTo>
                        <a:pt x="19" y="390"/>
                      </a:lnTo>
                      <a:lnTo>
                        <a:pt x="21" y="391"/>
                      </a:lnTo>
                      <a:lnTo>
                        <a:pt x="23" y="393"/>
                      </a:lnTo>
                      <a:lnTo>
                        <a:pt x="26" y="394"/>
                      </a:lnTo>
                      <a:lnTo>
                        <a:pt x="28" y="395"/>
                      </a:lnTo>
                      <a:lnTo>
                        <a:pt x="30" y="396"/>
                      </a:lnTo>
                      <a:lnTo>
                        <a:pt x="32" y="397"/>
                      </a:lnTo>
                      <a:lnTo>
                        <a:pt x="35" y="400"/>
                      </a:lnTo>
                      <a:lnTo>
                        <a:pt x="778" y="36"/>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4" name="Freeform 174"/>
                <p:cNvSpPr>
                  <a:spLocks/>
                </p:cNvSpPr>
                <p:nvPr/>
              </p:nvSpPr>
              <p:spPr bwMode="auto">
                <a:xfrm>
                  <a:off x="1163" y="2787"/>
                  <a:ext cx="73" cy="40"/>
                </a:xfrm>
                <a:custGeom>
                  <a:avLst/>
                  <a:gdLst>
                    <a:gd name="T0" fmla="*/ 0 w 836"/>
                    <a:gd name="T1" fmla="*/ 0 h 435"/>
                    <a:gd name="T2" fmla="*/ 0 w 836"/>
                    <a:gd name="T3" fmla="*/ 0 h 435"/>
                    <a:gd name="T4" fmla="*/ 0 w 836"/>
                    <a:gd name="T5" fmla="*/ 0 h 435"/>
                    <a:gd name="T6" fmla="*/ 0 w 836"/>
                    <a:gd name="T7" fmla="*/ 0 h 435"/>
                    <a:gd name="T8" fmla="*/ 0 w 836"/>
                    <a:gd name="T9" fmla="*/ 0 h 435"/>
                    <a:gd name="T10" fmla="*/ 0 w 836"/>
                    <a:gd name="T11" fmla="*/ 0 h 435"/>
                    <a:gd name="T12" fmla="*/ 0 w 836"/>
                    <a:gd name="T13" fmla="*/ 0 h 435"/>
                    <a:gd name="T14" fmla="*/ 0 w 836"/>
                    <a:gd name="T15" fmla="*/ 0 h 435"/>
                    <a:gd name="T16" fmla="*/ 0 w 836"/>
                    <a:gd name="T17" fmla="*/ 0 h 435"/>
                    <a:gd name="T18" fmla="*/ 0 w 836"/>
                    <a:gd name="T19" fmla="*/ 0 h 435"/>
                    <a:gd name="T20" fmla="*/ 0 w 836"/>
                    <a:gd name="T21" fmla="*/ 0 h 435"/>
                    <a:gd name="T22" fmla="*/ 0 w 836"/>
                    <a:gd name="T23" fmla="*/ 0 h 435"/>
                    <a:gd name="T24" fmla="*/ 0 w 836"/>
                    <a:gd name="T25" fmla="*/ 0 h 435"/>
                    <a:gd name="T26" fmla="*/ 0 w 836"/>
                    <a:gd name="T27" fmla="*/ 0 h 435"/>
                    <a:gd name="T28" fmla="*/ 0 w 836"/>
                    <a:gd name="T29" fmla="*/ 0 h 435"/>
                    <a:gd name="T30" fmla="*/ 0 w 836"/>
                    <a:gd name="T31" fmla="*/ 0 h 435"/>
                    <a:gd name="T32" fmla="*/ 0 w 836"/>
                    <a:gd name="T33" fmla="*/ 0 h 435"/>
                    <a:gd name="T34" fmla="*/ 0 w 836"/>
                    <a:gd name="T35" fmla="*/ 0 h 435"/>
                    <a:gd name="T36" fmla="*/ 0 w 836"/>
                    <a:gd name="T37" fmla="*/ 0 h 435"/>
                    <a:gd name="T38" fmla="*/ 0 w 836"/>
                    <a:gd name="T39" fmla="*/ 0 h 435"/>
                    <a:gd name="T40" fmla="*/ 0 w 836"/>
                    <a:gd name="T41" fmla="*/ 0 h 435"/>
                    <a:gd name="T42" fmla="*/ 0 w 836"/>
                    <a:gd name="T43" fmla="*/ 0 h 435"/>
                    <a:gd name="T44" fmla="*/ 0 w 836"/>
                    <a:gd name="T45" fmla="*/ 0 h 4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6"/>
                    <a:gd name="T70" fmla="*/ 0 h 435"/>
                    <a:gd name="T71" fmla="*/ 836 w 836"/>
                    <a:gd name="T72" fmla="*/ 435 h 4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6" h="435">
                      <a:moveTo>
                        <a:pt x="836" y="1"/>
                      </a:moveTo>
                      <a:lnTo>
                        <a:pt x="835" y="0"/>
                      </a:lnTo>
                      <a:lnTo>
                        <a:pt x="834" y="0"/>
                      </a:lnTo>
                      <a:lnTo>
                        <a:pt x="833" y="0"/>
                      </a:lnTo>
                      <a:lnTo>
                        <a:pt x="0" y="408"/>
                      </a:lnTo>
                      <a:lnTo>
                        <a:pt x="3" y="409"/>
                      </a:lnTo>
                      <a:lnTo>
                        <a:pt x="6" y="411"/>
                      </a:lnTo>
                      <a:lnTo>
                        <a:pt x="9" y="413"/>
                      </a:lnTo>
                      <a:lnTo>
                        <a:pt x="12" y="414"/>
                      </a:lnTo>
                      <a:lnTo>
                        <a:pt x="15" y="416"/>
                      </a:lnTo>
                      <a:lnTo>
                        <a:pt x="19" y="418"/>
                      </a:lnTo>
                      <a:lnTo>
                        <a:pt x="22" y="419"/>
                      </a:lnTo>
                      <a:lnTo>
                        <a:pt x="25" y="421"/>
                      </a:lnTo>
                      <a:lnTo>
                        <a:pt x="28" y="423"/>
                      </a:lnTo>
                      <a:lnTo>
                        <a:pt x="31" y="424"/>
                      </a:lnTo>
                      <a:lnTo>
                        <a:pt x="34" y="426"/>
                      </a:lnTo>
                      <a:lnTo>
                        <a:pt x="37" y="428"/>
                      </a:lnTo>
                      <a:lnTo>
                        <a:pt x="40" y="429"/>
                      </a:lnTo>
                      <a:lnTo>
                        <a:pt x="43" y="431"/>
                      </a:lnTo>
                      <a:lnTo>
                        <a:pt x="46" y="433"/>
                      </a:lnTo>
                      <a:lnTo>
                        <a:pt x="50" y="435"/>
                      </a:lnTo>
                      <a:lnTo>
                        <a:pt x="836" y="51"/>
                      </a:lnTo>
                      <a:lnTo>
                        <a:pt x="836" y="1"/>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5" name="Freeform 175"/>
                <p:cNvSpPr>
                  <a:spLocks/>
                </p:cNvSpPr>
                <p:nvPr/>
              </p:nvSpPr>
              <p:spPr bwMode="auto">
                <a:xfrm>
                  <a:off x="1165" y="2789"/>
                  <a:ext cx="71" cy="40"/>
                </a:xfrm>
                <a:custGeom>
                  <a:avLst/>
                  <a:gdLst>
                    <a:gd name="T0" fmla="*/ 0 w 786"/>
                    <a:gd name="T1" fmla="*/ 0 h 406"/>
                    <a:gd name="T2" fmla="*/ 0 w 786"/>
                    <a:gd name="T3" fmla="*/ 0 h 406"/>
                    <a:gd name="T4" fmla="*/ 0 w 786"/>
                    <a:gd name="T5" fmla="*/ 0 h 406"/>
                    <a:gd name="T6" fmla="*/ 0 w 786"/>
                    <a:gd name="T7" fmla="*/ 0 h 406"/>
                    <a:gd name="T8" fmla="*/ 0 w 786"/>
                    <a:gd name="T9" fmla="*/ 0 h 406"/>
                    <a:gd name="T10" fmla="*/ 0 w 786"/>
                    <a:gd name="T11" fmla="*/ 0 h 406"/>
                    <a:gd name="T12" fmla="*/ 0 w 786"/>
                    <a:gd name="T13" fmla="*/ 0 h 406"/>
                    <a:gd name="T14" fmla="*/ 0 w 786"/>
                    <a:gd name="T15" fmla="*/ 0 h 406"/>
                    <a:gd name="T16" fmla="*/ 0 w 786"/>
                    <a:gd name="T17" fmla="*/ 0 h 406"/>
                    <a:gd name="T18" fmla="*/ 0 w 786"/>
                    <a:gd name="T19" fmla="*/ 0 h 406"/>
                    <a:gd name="T20" fmla="*/ 0 w 786"/>
                    <a:gd name="T21" fmla="*/ 0 h 406"/>
                    <a:gd name="T22" fmla="*/ 0 w 786"/>
                    <a:gd name="T23" fmla="*/ 0 h 406"/>
                    <a:gd name="T24" fmla="*/ 0 w 786"/>
                    <a:gd name="T25" fmla="*/ 0 h 406"/>
                    <a:gd name="T26" fmla="*/ 0 w 786"/>
                    <a:gd name="T27" fmla="*/ 0 h 406"/>
                    <a:gd name="T28" fmla="*/ 0 w 786"/>
                    <a:gd name="T29" fmla="*/ 0 h 406"/>
                    <a:gd name="T30" fmla="*/ 0 w 786"/>
                    <a:gd name="T31" fmla="*/ 0 h 406"/>
                    <a:gd name="T32" fmla="*/ 0 w 786"/>
                    <a:gd name="T33" fmla="*/ 0 h 406"/>
                    <a:gd name="T34" fmla="*/ 0 w 786"/>
                    <a:gd name="T35" fmla="*/ 0 h 406"/>
                    <a:gd name="T36" fmla="*/ 0 w 786"/>
                    <a:gd name="T37" fmla="*/ 0 h 406"/>
                    <a:gd name="T38" fmla="*/ 0 w 786"/>
                    <a:gd name="T39" fmla="*/ 0 h 4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6"/>
                    <a:gd name="T61" fmla="*/ 0 h 406"/>
                    <a:gd name="T62" fmla="*/ 786 w 786"/>
                    <a:gd name="T63" fmla="*/ 406 h 4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6" h="406">
                      <a:moveTo>
                        <a:pt x="786" y="42"/>
                      </a:moveTo>
                      <a:lnTo>
                        <a:pt x="786" y="0"/>
                      </a:lnTo>
                      <a:lnTo>
                        <a:pt x="0" y="384"/>
                      </a:lnTo>
                      <a:lnTo>
                        <a:pt x="2" y="385"/>
                      </a:lnTo>
                      <a:lnTo>
                        <a:pt x="5" y="386"/>
                      </a:lnTo>
                      <a:lnTo>
                        <a:pt x="7" y="388"/>
                      </a:lnTo>
                      <a:lnTo>
                        <a:pt x="10" y="389"/>
                      </a:lnTo>
                      <a:lnTo>
                        <a:pt x="12" y="391"/>
                      </a:lnTo>
                      <a:lnTo>
                        <a:pt x="15" y="392"/>
                      </a:lnTo>
                      <a:lnTo>
                        <a:pt x="17" y="394"/>
                      </a:lnTo>
                      <a:lnTo>
                        <a:pt x="20" y="395"/>
                      </a:lnTo>
                      <a:lnTo>
                        <a:pt x="23" y="396"/>
                      </a:lnTo>
                      <a:lnTo>
                        <a:pt x="25" y="398"/>
                      </a:lnTo>
                      <a:lnTo>
                        <a:pt x="28" y="399"/>
                      </a:lnTo>
                      <a:lnTo>
                        <a:pt x="30" y="400"/>
                      </a:lnTo>
                      <a:lnTo>
                        <a:pt x="33" y="402"/>
                      </a:lnTo>
                      <a:lnTo>
                        <a:pt x="35" y="403"/>
                      </a:lnTo>
                      <a:lnTo>
                        <a:pt x="38" y="404"/>
                      </a:lnTo>
                      <a:lnTo>
                        <a:pt x="41" y="406"/>
                      </a:lnTo>
                      <a:lnTo>
                        <a:pt x="786" y="42"/>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6" name="Freeform 176"/>
                <p:cNvSpPr>
                  <a:spLocks/>
                </p:cNvSpPr>
                <p:nvPr/>
              </p:nvSpPr>
              <p:spPr bwMode="auto">
                <a:xfrm>
                  <a:off x="1182" y="2796"/>
                  <a:ext cx="73" cy="40"/>
                </a:xfrm>
                <a:custGeom>
                  <a:avLst/>
                  <a:gdLst>
                    <a:gd name="T0" fmla="*/ 0 w 830"/>
                    <a:gd name="T1" fmla="*/ 0 h 437"/>
                    <a:gd name="T2" fmla="*/ 0 w 830"/>
                    <a:gd name="T3" fmla="*/ 0 h 437"/>
                    <a:gd name="T4" fmla="*/ 0 w 830"/>
                    <a:gd name="T5" fmla="*/ 0 h 437"/>
                    <a:gd name="T6" fmla="*/ 0 w 830"/>
                    <a:gd name="T7" fmla="*/ 0 h 437"/>
                    <a:gd name="T8" fmla="*/ 0 w 830"/>
                    <a:gd name="T9" fmla="*/ 0 h 437"/>
                    <a:gd name="T10" fmla="*/ 0 w 830"/>
                    <a:gd name="T11" fmla="*/ 0 h 437"/>
                    <a:gd name="T12" fmla="*/ 0 w 830"/>
                    <a:gd name="T13" fmla="*/ 0 h 437"/>
                    <a:gd name="T14" fmla="*/ 0 w 830"/>
                    <a:gd name="T15" fmla="*/ 0 h 437"/>
                    <a:gd name="T16" fmla="*/ 0 w 830"/>
                    <a:gd name="T17" fmla="*/ 0 h 437"/>
                    <a:gd name="T18" fmla="*/ 0 w 830"/>
                    <a:gd name="T19" fmla="*/ 0 h 437"/>
                    <a:gd name="T20" fmla="*/ 0 w 830"/>
                    <a:gd name="T21" fmla="*/ 0 h 437"/>
                    <a:gd name="T22" fmla="*/ 0 w 830"/>
                    <a:gd name="T23" fmla="*/ 0 h 437"/>
                    <a:gd name="T24" fmla="*/ 0 w 830"/>
                    <a:gd name="T25" fmla="*/ 0 h 437"/>
                    <a:gd name="T26" fmla="*/ 0 w 830"/>
                    <a:gd name="T27" fmla="*/ 0 h 437"/>
                    <a:gd name="T28" fmla="*/ 0 w 830"/>
                    <a:gd name="T29" fmla="*/ 0 h 437"/>
                    <a:gd name="T30" fmla="*/ 0 w 830"/>
                    <a:gd name="T31" fmla="*/ 0 h 437"/>
                    <a:gd name="T32" fmla="*/ 0 w 830"/>
                    <a:gd name="T33" fmla="*/ 0 h 437"/>
                    <a:gd name="T34" fmla="*/ 0 w 830"/>
                    <a:gd name="T35" fmla="*/ 0 h 437"/>
                    <a:gd name="T36" fmla="*/ 0 w 830"/>
                    <a:gd name="T37" fmla="*/ 0 h 437"/>
                    <a:gd name="T38" fmla="*/ 0 w 830"/>
                    <a:gd name="T39" fmla="*/ 0 h 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30"/>
                    <a:gd name="T61" fmla="*/ 0 h 437"/>
                    <a:gd name="T62" fmla="*/ 830 w 830"/>
                    <a:gd name="T63" fmla="*/ 437 h 4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30" h="437">
                      <a:moveTo>
                        <a:pt x="830" y="0"/>
                      </a:moveTo>
                      <a:lnTo>
                        <a:pt x="0" y="409"/>
                      </a:lnTo>
                      <a:lnTo>
                        <a:pt x="3" y="410"/>
                      </a:lnTo>
                      <a:lnTo>
                        <a:pt x="6" y="412"/>
                      </a:lnTo>
                      <a:lnTo>
                        <a:pt x="9" y="414"/>
                      </a:lnTo>
                      <a:lnTo>
                        <a:pt x="12" y="415"/>
                      </a:lnTo>
                      <a:lnTo>
                        <a:pt x="16" y="417"/>
                      </a:lnTo>
                      <a:lnTo>
                        <a:pt x="20" y="419"/>
                      </a:lnTo>
                      <a:lnTo>
                        <a:pt x="23" y="420"/>
                      </a:lnTo>
                      <a:lnTo>
                        <a:pt x="26" y="422"/>
                      </a:lnTo>
                      <a:lnTo>
                        <a:pt x="29" y="424"/>
                      </a:lnTo>
                      <a:lnTo>
                        <a:pt x="32" y="426"/>
                      </a:lnTo>
                      <a:lnTo>
                        <a:pt x="36" y="427"/>
                      </a:lnTo>
                      <a:lnTo>
                        <a:pt x="39" y="429"/>
                      </a:lnTo>
                      <a:lnTo>
                        <a:pt x="42" y="431"/>
                      </a:lnTo>
                      <a:lnTo>
                        <a:pt x="45" y="433"/>
                      </a:lnTo>
                      <a:lnTo>
                        <a:pt x="48" y="435"/>
                      </a:lnTo>
                      <a:lnTo>
                        <a:pt x="52" y="437"/>
                      </a:lnTo>
                      <a:lnTo>
                        <a:pt x="830" y="52"/>
                      </a:lnTo>
                      <a:lnTo>
                        <a:pt x="830"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7" name="Freeform 177"/>
                <p:cNvSpPr>
                  <a:spLocks/>
                </p:cNvSpPr>
                <p:nvPr/>
              </p:nvSpPr>
              <p:spPr bwMode="auto">
                <a:xfrm>
                  <a:off x="1187" y="2801"/>
                  <a:ext cx="71" cy="40"/>
                </a:xfrm>
                <a:custGeom>
                  <a:avLst/>
                  <a:gdLst>
                    <a:gd name="T0" fmla="*/ 0 w 779"/>
                    <a:gd name="T1" fmla="*/ 0 h 412"/>
                    <a:gd name="T2" fmla="*/ 0 w 779"/>
                    <a:gd name="T3" fmla="*/ 0 h 412"/>
                    <a:gd name="T4" fmla="*/ 0 w 779"/>
                    <a:gd name="T5" fmla="*/ 0 h 412"/>
                    <a:gd name="T6" fmla="*/ 0 w 779"/>
                    <a:gd name="T7" fmla="*/ 0 h 412"/>
                    <a:gd name="T8" fmla="*/ 0 w 779"/>
                    <a:gd name="T9" fmla="*/ 0 h 412"/>
                    <a:gd name="T10" fmla="*/ 0 w 779"/>
                    <a:gd name="T11" fmla="*/ 0 h 412"/>
                    <a:gd name="T12" fmla="*/ 0 w 779"/>
                    <a:gd name="T13" fmla="*/ 0 h 412"/>
                    <a:gd name="T14" fmla="*/ 0 w 779"/>
                    <a:gd name="T15" fmla="*/ 0 h 412"/>
                    <a:gd name="T16" fmla="*/ 0 w 779"/>
                    <a:gd name="T17" fmla="*/ 0 h 412"/>
                    <a:gd name="T18" fmla="*/ 0 w 779"/>
                    <a:gd name="T19" fmla="*/ 0 h 412"/>
                    <a:gd name="T20" fmla="*/ 0 w 779"/>
                    <a:gd name="T21" fmla="*/ 0 h 412"/>
                    <a:gd name="T22" fmla="*/ 0 w 779"/>
                    <a:gd name="T23" fmla="*/ 0 h 412"/>
                    <a:gd name="T24" fmla="*/ 0 w 779"/>
                    <a:gd name="T25" fmla="*/ 0 h 412"/>
                    <a:gd name="T26" fmla="*/ 0 w 779"/>
                    <a:gd name="T27" fmla="*/ 0 h 412"/>
                    <a:gd name="T28" fmla="*/ 0 w 779"/>
                    <a:gd name="T29" fmla="*/ 0 h 412"/>
                    <a:gd name="T30" fmla="*/ 0 w 779"/>
                    <a:gd name="T31" fmla="*/ 0 h 412"/>
                    <a:gd name="T32" fmla="*/ 0 w 779"/>
                    <a:gd name="T33" fmla="*/ 0 h 412"/>
                    <a:gd name="T34" fmla="*/ 0 w 779"/>
                    <a:gd name="T35" fmla="*/ 0 h 412"/>
                    <a:gd name="T36" fmla="*/ 0 w 779"/>
                    <a:gd name="T37" fmla="*/ 0 h 412"/>
                    <a:gd name="T38" fmla="*/ 0 w 779"/>
                    <a:gd name="T39" fmla="*/ 0 h 412"/>
                    <a:gd name="T40" fmla="*/ 0 w 779"/>
                    <a:gd name="T41" fmla="*/ 0 h 4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9"/>
                    <a:gd name="T64" fmla="*/ 0 h 412"/>
                    <a:gd name="T65" fmla="*/ 779 w 779"/>
                    <a:gd name="T66" fmla="*/ 412 h 4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9" h="412">
                      <a:moveTo>
                        <a:pt x="779" y="52"/>
                      </a:moveTo>
                      <a:lnTo>
                        <a:pt x="778" y="52"/>
                      </a:lnTo>
                      <a:lnTo>
                        <a:pt x="778" y="0"/>
                      </a:lnTo>
                      <a:lnTo>
                        <a:pt x="0" y="385"/>
                      </a:lnTo>
                      <a:lnTo>
                        <a:pt x="3" y="386"/>
                      </a:lnTo>
                      <a:lnTo>
                        <a:pt x="6" y="388"/>
                      </a:lnTo>
                      <a:lnTo>
                        <a:pt x="9" y="390"/>
                      </a:lnTo>
                      <a:lnTo>
                        <a:pt x="12" y="391"/>
                      </a:lnTo>
                      <a:lnTo>
                        <a:pt x="15" y="393"/>
                      </a:lnTo>
                      <a:lnTo>
                        <a:pt x="19" y="395"/>
                      </a:lnTo>
                      <a:lnTo>
                        <a:pt x="22" y="396"/>
                      </a:lnTo>
                      <a:lnTo>
                        <a:pt x="25" y="398"/>
                      </a:lnTo>
                      <a:lnTo>
                        <a:pt x="28" y="400"/>
                      </a:lnTo>
                      <a:lnTo>
                        <a:pt x="31" y="401"/>
                      </a:lnTo>
                      <a:lnTo>
                        <a:pt x="34" y="403"/>
                      </a:lnTo>
                      <a:lnTo>
                        <a:pt x="37" y="405"/>
                      </a:lnTo>
                      <a:lnTo>
                        <a:pt x="40" y="406"/>
                      </a:lnTo>
                      <a:lnTo>
                        <a:pt x="43" y="408"/>
                      </a:lnTo>
                      <a:lnTo>
                        <a:pt x="46" y="410"/>
                      </a:lnTo>
                      <a:lnTo>
                        <a:pt x="50" y="412"/>
                      </a:lnTo>
                      <a:lnTo>
                        <a:pt x="779" y="52"/>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8" name="Freeform 178"/>
                <p:cNvSpPr>
                  <a:spLocks/>
                </p:cNvSpPr>
                <p:nvPr/>
              </p:nvSpPr>
              <p:spPr bwMode="auto">
                <a:xfrm>
                  <a:off x="1198" y="2805"/>
                  <a:ext cx="78" cy="40"/>
                </a:xfrm>
                <a:custGeom>
                  <a:avLst/>
                  <a:gdLst>
                    <a:gd name="T0" fmla="*/ 0 w 833"/>
                    <a:gd name="T1" fmla="*/ 0 h 439"/>
                    <a:gd name="T2" fmla="*/ 0 w 833"/>
                    <a:gd name="T3" fmla="*/ 0 h 439"/>
                    <a:gd name="T4" fmla="*/ 0 w 833"/>
                    <a:gd name="T5" fmla="*/ 0 h 439"/>
                    <a:gd name="T6" fmla="*/ 0 w 833"/>
                    <a:gd name="T7" fmla="*/ 0 h 439"/>
                    <a:gd name="T8" fmla="*/ 0 w 833"/>
                    <a:gd name="T9" fmla="*/ 0 h 439"/>
                    <a:gd name="T10" fmla="*/ 0 w 833"/>
                    <a:gd name="T11" fmla="*/ 0 h 439"/>
                    <a:gd name="T12" fmla="*/ 0 w 833"/>
                    <a:gd name="T13" fmla="*/ 0 h 439"/>
                    <a:gd name="T14" fmla="*/ 0 w 833"/>
                    <a:gd name="T15" fmla="*/ 0 h 439"/>
                    <a:gd name="T16" fmla="*/ 0 w 833"/>
                    <a:gd name="T17" fmla="*/ 0 h 439"/>
                    <a:gd name="T18" fmla="*/ 0 w 833"/>
                    <a:gd name="T19" fmla="*/ 0 h 439"/>
                    <a:gd name="T20" fmla="*/ 0 w 833"/>
                    <a:gd name="T21" fmla="*/ 0 h 439"/>
                    <a:gd name="T22" fmla="*/ 0 w 833"/>
                    <a:gd name="T23" fmla="*/ 0 h 439"/>
                    <a:gd name="T24" fmla="*/ 0 w 833"/>
                    <a:gd name="T25" fmla="*/ 0 h 439"/>
                    <a:gd name="T26" fmla="*/ 0 w 833"/>
                    <a:gd name="T27" fmla="*/ 0 h 439"/>
                    <a:gd name="T28" fmla="*/ 0 w 833"/>
                    <a:gd name="T29" fmla="*/ 0 h 439"/>
                    <a:gd name="T30" fmla="*/ 0 w 833"/>
                    <a:gd name="T31" fmla="*/ 0 h 439"/>
                    <a:gd name="T32" fmla="*/ 0 w 833"/>
                    <a:gd name="T33" fmla="*/ 0 h 439"/>
                    <a:gd name="T34" fmla="*/ 0 w 833"/>
                    <a:gd name="T35" fmla="*/ 0 h 439"/>
                    <a:gd name="T36" fmla="*/ 0 w 833"/>
                    <a:gd name="T37" fmla="*/ 0 h 439"/>
                    <a:gd name="T38" fmla="*/ 0 w 833"/>
                    <a:gd name="T39" fmla="*/ 0 h 439"/>
                    <a:gd name="T40" fmla="*/ 0 w 833"/>
                    <a:gd name="T41" fmla="*/ 0 h 439"/>
                    <a:gd name="T42" fmla="*/ 0 w 833"/>
                    <a:gd name="T43" fmla="*/ 0 h 4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3"/>
                    <a:gd name="T67" fmla="*/ 0 h 439"/>
                    <a:gd name="T68" fmla="*/ 833 w 833"/>
                    <a:gd name="T69" fmla="*/ 439 h 4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3" h="439">
                      <a:moveTo>
                        <a:pt x="833" y="1"/>
                      </a:moveTo>
                      <a:lnTo>
                        <a:pt x="832" y="0"/>
                      </a:lnTo>
                      <a:lnTo>
                        <a:pt x="831" y="0"/>
                      </a:lnTo>
                      <a:lnTo>
                        <a:pt x="0" y="410"/>
                      </a:lnTo>
                      <a:lnTo>
                        <a:pt x="3" y="411"/>
                      </a:lnTo>
                      <a:lnTo>
                        <a:pt x="6" y="413"/>
                      </a:lnTo>
                      <a:lnTo>
                        <a:pt x="9" y="415"/>
                      </a:lnTo>
                      <a:lnTo>
                        <a:pt x="12" y="416"/>
                      </a:lnTo>
                      <a:lnTo>
                        <a:pt x="15" y="418"/>
                      </a:lnTo>
                      <a:lnTo>
                        <a:pt x="18" y="420"/>
                      </a:lnTo>
                      <a:lnTo>
                        <a:pt x="21" y="421"/>
                      </a:lnTo>
                      <a:lnTo>
                        <a:pt x="25" y="423"/>
                      </a:lnTo>
                      <a:lnTo>
                        <a:pt x="28" y="425"/>
                      </a:lnTo>
                      <a:lnTo>
                        <a:pt x="31" y="428"/>
                      </a:lnTo>
                      <a:lnTo>
                        <a:pt x="34" y="429"/>
                      </a:lnTo>
                      <a:lnTo>
                        <a:pt x="37" y="431"/>
                      </a:lnTo>
                      <a:lnTo>
                        <a:pt x="40" y="433"/>
                      </a:lnTo>
                      <a:lnTo>
                        <a:pt x="43" y="435"/>
                      </a:lnTo>
                      <a:lnTo>
                        <a:pt x="46" y="437"/>
                      </a:lnTo>
                      <a:lnTo>
                        <a:pt x="50" y="439"/>
                      </a:lnTo>
                      <a:lnTo>
                        <a:pt x="833" y="52"/>
                      </a:lnTo>
                      <a:lnTo>
                        <a:pt x="833" y="1"/>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9" name="Freeform 179"/>
                <p:cNvSpPr>
                  <a:spLocks/>
                </p:cNvSpPr>
                <p:nvPr/>
              </p:nvSpPr>
              <p:spPr bwMode="auto">
                <a:xfrm>
                  <a:off x="1206" y="2810"/>
                  <a:ext cx="71" cy="38"/>
                </a:xfrm>
                <a:custGeom>
                  <a:avLst/>
                  <a:gdLst>
                    <a:gd name="T0" fmla="*/ 0 w 783"/>
                    <a:gd name="T1" fmla="*/ 0 h 409"/>
                    <a:gd name="T2" fmla="*/ 0 w 783"/>
                    <a:gd name="T3" fmla="*/ 0 h 409"/>
                    <a:gd name="T4" fmla="*/ 0 w 783"/>
                    <a:gd name="T5" fmla="*/ 0 h 409"/>
                    <a:gd name="T6" fmla="*/ 0 w 783"/>
                    <a:gd name="T7" fmla="*/ 0 h 409"/>
                    <a:gd name="T8" fmla="*/ 0 w 783"/>
                    <a:gd name="T9" fmla="*/ 0 h 409"/>
                    <a:gd name="T10" fmla="*/ 0 w 783"/>
                    <a:gd name="T11" fmla="*/ 0 h 409"/>
                    <a:gd name="T12" fmla="*/ 0 w 783"/>
                    <a:gd name="T13" fmla="*/ 0 h 409"/>
                    <a:gd name="T14" fmla="*/ 0 w 783"/>
                    <a:gd name="T15" fmla="*/ 0 h 409"/>
                    <a:gd name="T16" fmla="*/ 0 w 783"/>
                    <a:gd name="T17" fmla="*/ 0 h 409"/>
                    <a:gd name="T18" fmla="*/ 0 w 783"/>
                    <a:gd name="T19" fmla="*/ 0 h 409"/>
                    <a:gd name="T20" fmla="*/ 0 w 783"/>
                    <a:gd name="T21" fmla="*/ 0 h 409"/>
                    <a:gd name="T22" fmla="*/ 0 w 783"/>
                    <a:gd name="T23" fmla="*/ 0 h 409"/>
                    <a:gd name="T24" fmla="*/ 0 w 783"/>
                    <a:gd name="T25" fmla="*/ 0 h 409"/>
                    <a:gd name="T26" fmla="*/ 0 w 783"/>
                    <a:gd name="T27" fmla="*/ 0 h 409"/>
                    <a:gd name="T28" fmla="*/ 0 w 783"/>
                    <a:gd name="T29" fmla="*/ 0 h 409"/>
                    <a:gd name="T30" fmla="*/ 0 w 783"/>
                    <a:gd name="T31" fmla="*/ 0 h 409"/>
                    <a:gd name="T32" fmla="*/ 0 w 783"/>
                    <a:gd name="T33" fmla="*/ 0 h 409"/>
                    <a:gd name="T34" fmla="*/ 0 w 783"/>
                    <a:gd name="T35" fmla="*/ 0 h 409"/>
                    <a:gd name="T36" fmla="*/ 0 w 783"/>
                    <a:gd name="T37" fmla="*/ 0 h 409"/>
                    <a:gd name="T38" fmla="*/ 0 w 783"/>
                    <a:gd name="T39" fmla="*/ 0 h 4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3"/>
                    <a:gd name="T61" fmla="*/ 0 h 409"/>
                    <a:gd name="T62" fmla="*/ 783 w 783"/>
                    <a:gd name="T63" fmla="*/ 409 h 4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3" h="409">
                      <a:moveTo>
                        <a:pt x="783" y="42"/>
                      </a:moveTo>
                      <a:lnTo>
                        <a:pt x="783" y="0"/>
                      </a:lnTo>
                      <a:lnTo>
                        <a:pt x="0" y="387"/>
                      </a:lnTo>
                      <a:lnTo>
                        <a:pt x="2" y="388"/>
                      </a:lnTo>
                      <a:lnTo>
                        <a:pt x="5" y="389"/>
                      </a:lnTo>
                      <a:lnTo>
                        <a:pt x="8" y="390"/>
                      </a:lnTo>
                      <a:lnTo>
                        <a:pt x="10" y="392"/>
                      </a:lnTo>
                      <a:lnTo>
                        <a:pt x="13" y="393"/>
                      </a:lnTo>
                      <a:lnTo>
                        <a:pt x="15" y="394"/>
                      </a:lnTo>
                      <a:lnTo>
                        <a:pt x="18" y="396"/>
                      </a:lnTo>
                      <a:lnTo>
                        <a:pt x="21" y="397"/>
                      </a:lnTo>
                      <a:lnTo>
                        <a:pt x="23" y="398"/>
                      </a:lnTo>
                      <a:lnTo>
                        <a:pt x="26" y="400"/>
                      </a:lnTo>
                      <a:lnTo>
                        <a:pt x="28" y="401"/>
                      </a:lnTo>
                      <a:lnTo>
                        <a:pt x="31" y="403"/>
                      </a:lnTo>
                      <a:lnTo>
                        <a:pt x="33" y="404"/>
                      </a:lnTo>
                      <a:lnTo>
                        <a:pt x="36" y="406"/>
                      </a:lnTo>
                      <a:lnTo>
                        <a:pt x="38" y="407"/>
                      </a:lnTo>
                      <a:lnTo>
                        <a:pt x="41" y="409"/>
                      </a:lnTo>
                      <a:lnTo>
                        <a:pt x="783" y="42"/>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0" name="Freeform 180"/>
                <p:cNvSpPr>
                  <a:spLocks/>
                </p:cNvSpPr>
                <p:nvPr/>
              </p:nvSpPr>
              <p:spPr bwMode="auto">
                <a:xfrm>
                  <a:off x="1220" y="2815"/>
                  <a:ext cx="73" cy="42"/>
                </a:xfrm>
                <a:custGeom>
                  <a:avLst/>
                  <a:gdLst>
                    <a:gd name="T0" fmla="*/ 0 w 827"/>
                    <a:gd name="T1" fmla="*/ 0 h 440"/>
                    <a:gd name="T2" fmla="*/ 0 w 827"/>
                    <a:gd name="T3" fmla="*/ 0 h 440"/>
                    <a:gd name="T4" fmla="*/ 0 w 827"/>
                    <a:gd name="T5" fmla="*/ 0 h 440"/>
                    <a:gd name="T6" fmla="*/ 0 w 827"/>
                    <a:gd name="T7" fmla="*/ 0 h 440"/>
                    <a:gd name="T8" fmla="*/ 0 w 827"/>
                    <a:gd name="T9" fmla="*/ 0 h 440"/>
                    <a:gd name="T10" fmla="*/ 0 w 827"/>
                    <a:gd name="T11" fmla="*/ 0 h 440"/>
                    <a:gd name="T12" fmla="*/ 0 w 827"/>
                    <a:gd name="T13" fmla="*/ 0 h 440"/>
                    <a:gd name="T14" fmla="*/ 0 w 827"/>
                    <a:gd name="T15" fmla="*/ 0 h 440"/>
                    <a:gd name="T16" fmla="*/ 0 w 827"/>
                    <a:gd name="T17" fmla="*/ 0 h 440"/>
                    <a:gd name="T18" fmla="*/ 0 w 827"/>
                    <a:gd name="T19" fmla="*/ 0 h 440"/>
                    <a:gd name="T20" fmla="*/ 0 w 827"/>
                    <a:gd name="T21" fmla="*/ 0 h 440"/>
                    <a:gd name="T22" fmla="*/ 0 w 827"/>
                    <a:gd name="T23" fmla="*/ 0 h 440"/>
                    <a:gd name="T24" fmla="*/ 0 w 827"/>
                    <a:gd name="T25" fmla="*/ 0 h 440"/>
                    <a:gd name="T26" fmla="*/ 0 w 827"/>
                    <a:gd name="T27" fmla="*/ 0 h 440"/>
                    <a:gd name="T28" fmla="*/ 0 w 827"/>
                    <a:gd name="T29" fmla="*/ 0 h 440"/>
                    <a:gd name="T30" fmla="*/ 0 w 827"/>
                    <a:gd name="T31" fmla="*/ 0 h 440"/>
                    <a:gd name="T32" fmla="*/ 0 w 827"/>
                    <a:gd name="T33" fmla="*/ 0 h 440"/>
                    <a:gd name="T34" fmla="*/ 0 w 827"/>
                    <a:gd name="T35" fmla="*/ 0 h 440"/>
                    <a:gd name="T36" fmla="*/ 0 w 827"/>
                    <a:gd name="T37" fmla="*/ 0 h 440"/>
                    <a:gd name="T38" fmla="*/ 0 w 827"/>
                    <a:gd name="T39" fmla="*/ 0 h 4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7"/>
                    <a:gd name="T61" fmla="*/ 0 h 440"/>
                    <a:gd name="T62" fmla="*/ 827 w 827"/>
                    <a:gd name="T63" fmla="*/ 440 h 4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7" h="440">
                      <a:moveTo>
                        <a:pt x="827" y="0"/>
                      </a:moveTo>
                      <a:lnTo>
                        <a:pt x="0" y="413"/>
                      </a:lnTo>
                      <a:lnTo>
                        <a:pt x="3" y="414"/>
                      </a:lnTo>
                      <a:lnTo>
                        <a:pt x="6" y="416"/>
                      </a:lnTo>
                      <a:lnTo>
                        <a:pt x="9" y="418"/>
                      </a:lnTo>
                      <a:lnTo>
                        <a:pt x="12" y="419"/>
                      </a:lnTo>
                      <a:lnTo>
                        <a:pt x="15" y="421"/>
                      </a:lnTo>
                      <a:lnTo>
                        <a:pt x="18" y="423"/>
                      </a:lnTo>
                      <a:lnTo>
                        <a:pt x="21" y="424"/>
                      </a:lnTo>
                      <a:lnTo>
                        <a:pt x="25" y="426"/>
                      </a:lnTo>
                      <a:lnTo>
                        <a:pt x="28" y="428"/>
                      </a:lnTo>
                      <a:lnTo>
                        <a:pt x="31" y="429"/>
                      </a:lnTo>
                      <a:lnTo>
                        <a:pt x="34" y="431"/>
                      </a:lnTo>
                      <a:lnTo>
                        <a:pt x="37" y="433"/>
                      </a:lnTo>
                      <a:lnTo>
                        <a:pt x="40" y="434"/>
                      </a:lnTo>
                      <a:lnTo>
                        <a:pt x="43" y="436"/>
                      </a:lnTo>
                      <a:lnTo>
                        <a:pt x="46" y="438"/>
                      </a:lnTo>
                      <a:lnTo>
                        <a:pt x="50" y="440"/>
                      </a:lnTo>
                      <a:lnTo>
                        <a:pt x="827" y="53"/>
                      </a:lnTo>
                      <a:lnTo>
                        <a:pt x="827"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1" name="Freeform 181"/>
                <p:cNvSpPr>
                  <a:spLocks/>
                </p:cNvSpPr>
                <p:nvPr/>
              </p:nvSpPr>
              <p:spPr bwMode="auto">
                <a:xfrm>
                  <a:off x="1222" y="2819"/>
                  <a:ext cx="71" cy="38"/>
                </a:xfrm>
                <a:custGeom>
                  <a:avLst/>
                  <a:gdLst>
                    <a:gd name="T0" fmla="*/ 0 w 778"/>
                    <a:gd name="T1" fmla="*/ 0 h 411"/>
                    <a:gd name="T2" fmla="*/ 0 w 778"/>
                    <a:gd name="T3" fmla="*/ 0 h 411"/>
                    <a:gd name="T4" fmla="*/ 0 w 778"/>
                    <a:gd name="T5" fmla="*/ 0 h 411"/>
                    <a:gd name="T6" fmla="*/ 0 w 778"/>
                    <a:gd name="T7" fmla="*/ 0 h 411"/>
                    <a:gd name="T8" fmla="*/ 0 w 778"/>
                    <a:gd name="T9" fmla="*/ 0 h 411"/>
                    <a:gd name="T10" fmla="*/ 0 w 778"/>
                    <a:gd name="T11" fmla="*/ 0 h 411"/>
                    <a:gd name="T12" fmla="*/ 0 w 778"/>
                    <a:gd name="T13" fmla="*/ 0 h 411"/>
                    <a:gd name="T14" fmla="*/ 0 w 778"/>
                    <a:gd name="T15" fmla="*/ 0 h 411"/>
                    <a:gd name="T16" fmla="*/ 0 w 778"/>
                    <a:gd name="T17" fmla="*/ 0 h 411"/>
                    <a:gd name="T18" fmla="*/ 0 w 778"/>
                    <a:gd name="T19" fmla="*/ 0 h 411"/>
                    <a:gd name="T20" fmla="*/ 0 w 778"/>
                    <a:gd name="T21" fmla="*/ 0 h 411"/>
                    <a:gd name="T22" fmla="*/ 0 w 778"/>
                    <a:gd name="T23" fmla="*/ 0 h 411"/>
                    <a:gd name="T24" fmla="*/ 0 w 778"/>
                    <a:gd name="T25" fmla="*/ 0 h 411"/>
                    <a:gd name="T26" fmla="*/ 0 w 778"/>
                    <a:gd name="T27" fmla="*/ 0 h 411"/>
                    <a:gd name="T28" fmla="*/ 0 w 778"/>
                    <a:gd name="T29" fmla="*/ 0 h 411"/>
                    <a:gd name="T30" fmla="*/ 0 w 778"/>
                    <a:gd name="T31" fmla="*/ 0 h 411"/>
                    <a:gd name="T32" fmla="*/ 0 w 778"/>
                    <a:gd name="T33" fmla="*/ 0 h 411"/>
                    <a:gd name="T34" fmla="*/ 0 w 778"/>
                    <a:gd name="T35" fmla="*/ 0 h 411"/>
                    <a:gd name="T36" fmla="*/ 0 w 778"/>
                    <a:gd name="T37" fmla="*/ 0 h 411"/>
                    <a:gd name="T38" fmla="*/ 0 w 778"/>
                    <a:gd name="T39" fmla="*/ 0 h 411"/>
                    <a:gd name="T40" fmla="*/ 0 w 778"/>
                    <a:gd name="T41" fmla="*/ 0 h 4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8"/>
                    <a:gd name="T64" fmla="*/ 0 h 411"/>
                    <a:gd name="T65" fmla="*/ 778 w 778"/>
                    <a:gd name="T66" fmla="*/ 411 h 4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8" h="411">
                      <a:moveTo>
                        <a:pt x="778" y="44"/>
                      </a:moveTo>
                      <a:lnTo>
                        <a:pt x="777" y="44"/>
                      </a:lnTo>
                      <a:lnTo>
                        <a:pt x="777" y="0"/>
                      </a:lnTo>
                      <a:lnTo>
                        <a:pt x="0" y="387"/>
                      </a:lnTo>
                      <a:lnTo>
                        <a:pt x="2" y="388"/>
                      </a:lnTo>
                      <a:lnTo>
                        <a:pt x="5" y="390"/>
                      </a:lnTo>
                      <a:lnTo>
                        <a:pt x="7" y="391"/>
                      </a:lnTo>
                      <a:lnTo>
                        <a:pt x="10" y="393"/>
                      </a:lnTo>
                      <a:lnTo>
                        <a:pt x="13" y="394"/>
                      </a:lnTo>
                      <a:lnTo>
                        <a:pt x="15" y="396"/>
                      </a:lnTo>
                      <a:lnTo>
                        <a:pt x="18" y="397"/>
                      </a:lnTo>
                      <a:lnTo>
                        <a:pt x="21" y="399"/>
                      </a:lnTo>
                      <a:lnTo>
                        <a:pt x="23" y="400"/>
                      </a:lnTo>
                      <a:lnTo>
                        <a:pt x="26" y="402"/>
                      </a:lnTo>
                      <a:lnTo>
                        <a:pt x="28" y="403"/>
                      </a:lnTo>
                      <a:lnTo>
                        <a:pt x="31" y="405"/>
                      </a:lnTo>
                      <a:lnTo>
                        <a:pt x="34" y="406"/>
                      </a:lnTo>
                      <a:lnTo>
                        <a:pt x="36" y="408"/>
                      </a:lnTo>
                      <a:lnTo>
                        <a:pt x="39" y="409"/>
                      </a:lnTo>
                      <a:lnTo>
                        <a:pt x="42" y="411"/>
                      </a:lnTo>
                      <a:lnTo>
                        <a:pt x="778"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2" name="Freeform 182"/>
                <p:cNvSpPr>
                  <a:spLocks/>
                </p:cNvSpPr>
                <p:nvPr/>
              </p:nvSpPr>
              <p:spPr bwMode="auto">
                <a:xfrm>
                  <a:off x="1236" y="2826"/>
                  <a:ext cx="78" cy="42"/>
                </a:xfrm>
                <a:custGeom>
                  <a:avLst/>
                  <a:gdLst>
                    <a:gd name="T0" fmla="*/ 0 w 828"/>
                    <a:gd name="T1" fmla="*/ 0 h 442"/>
                    <a:gd name="T2" fmla="*/ 0 w 828"/>
                    <a:gd name="T3" fmla="*/ 0 h 442"/>
                    <a:gd name="T4" fmla="*/ 0 w 828"/>
                    <a:gd name="T5" fmla="*/ 0 h 442"/>
                    <a:gd name="T6" fmla="*/ 0 w 828"/>
                    <a:gd name="T7" fmla="*/ 0 h 442"/>
                    <a:gd name="T8" fmla="*/ 0 w 828"/>
                    <a:gd name="T9" fmla="*/ 0 h 442"/>
                    <a:gd name="T10" fmla="*/ 0 w 828"/>
                    <a:gd name="T11" fmla="*/ 0 h 442"/>
                    <a:gd name="T12" fmla="*/ 0 w 828"/>
                    <a:gd name="T13" fmla="*/ 0 h 442"/>
                    <a:gd name="T14" fmla="*/ 0 w 828"/>
                    <a:gd name="T15" fmla="*/ 0 h 442"/>
                    <a:gd name="T16" fmla="*/ 0 w 828"/>
                    <a:gd name="T17" fmla="*/ 0 h 442"/>
                    <a:gd name="T18" fmla="*/ 0 w 828"/>
                    <a:gd name="T19" fmla="*/ 0 h 442"/>
                    <a:gd name="T20" fmla="*/ 0 w 828"/>
                    <a:gd name="T21" fmla="*/ 0 h 442"/>
                    <a:gd name="T22" fmla="*/ 0 w 828"/>
                    <a:gd name="T23" fmla="*/ 0 h 442"/>
                    <a:gd name="T24" fmla="*/ 0 w 828"/>
                    <a:gd name="T25" fmla="*/ 0 h 442"/>
                    <a:gd name="T26" fmla="*/ 0 w 828"/>
                    <a:gd name="T27" fmla="*/ 0 h 442"/>
                    <a:gd name="T28" fmla="*/ 0 w 828"/>
                    <a:gd name="T29" fmla="*/ 0 h 442"/>
                    <a:gd name="T30" fmla="*/ 0 w 828"/>
                    <a:gd name="T31" fmla="*/ 0 h 442"/>
                    <a:gd name="T32" fmla="*/ 0 w 828"/>
                    <a:gd name="T33" fmla="*/ 0 h 442"/>
                    <a:gd name="T34" fmla="*/ 0 w 828"/>
                    <a:gd name="T35" fmla="*/ 0 h 442"/>
                    <a:gd name="T36" fmla="*/ 0 w 828"/>
                    <a:gd name="T37" fmla="*/ 0 h 442"/>
                    <a:gd name="T38" fmla="*/ 0 w 828"/>
                    <a:gd name="T39" fmla="*/ 0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8"/>
                    <a:gd name="T61" fmla="*/ 0 h 442"/>
                    <a:gd name="T62" fmla="*/ 828 w 828"/>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8" h="442">
                      <a:moveTo>
                        <a:pt x="828" y="0"/>
                      </a:moveTo>
                      <a:lnTo>
                        <a:pt x="0" y="414"/>
                      </a:lnTo>
                      <a:lnTo>
                        <a:pt x="3" y="415"/>
                      </a:lnTo>
                      <a:lnTo>
                        <a:pt x="6" y="417"/>
                      </a:lnTo>
                      <a:lnTo>
                        <a:pt x="9" y="419"/>
                      </a:lnTo>
                      <a:lnTo>
                        <a:pt x="12" y="420"/>
                      </a:lnTo>
                      <a:lnTo>
                        <a:pt x="15" y="422"/>
                      </a:lnTo>
                      <a:lnTo>
                        <a:pt x="18" y="424"/>
                      </a:lnTo>
                      <a:lnTo>
                        <a:pt x="21" y="425"/>
                      </a:lnTo>
                      <a:lnTo>
                        <a:pt x="24" y="427"/>
                      </a:lnTo>
                      <a:lnTo>
                        <a:pt x="27" y="429"/>
                      </a:lnTo>
                      <a:lnTo>
                        <a:pt x="30" y="431"/>
                      </a:lnTo>
                      <a:lnTo>
                        <a:pt x="33" y="432"/>
                      </a:lnTo>
                      <a:lnTo>
                        <a:pt x="36" y="434"/>
                      </a:lnTo>
                      <a:lnTo>
                        <a:pt x="39" y="436"/>
                      </a:lnTo>
                      <a:lnTo>
                        <a:pt x="42" y="438"/>
                      </a:lnTo>
                      <a:lnTo>
                        <a:pt x="45" y="440"/>
                      </a:lnTo>
                      <a:lnTo>
                        <a:pt x="49" y="442"/>
                      </a:lnTo>
                      <a:lnTo>
                        <a:pt x="828" y="53"/>
                      </a:lnTo>
                      <a:lnTo>
                        <a:pt x="828"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3" name="Freeform 183"/>
                <p:cNvSpPr>
                  <a:spLocks/>
                </p:cNvSpPr>
                <p:nvPr/>
              </p:nvSpPr>
              <p:spPr bwMode="auto">
                <a:xfrm>
                  <a:off x="1241" y="2831"/>
                  <a:ext cx="71" cy="38"/>
                </a:xfrm>
                <a:custGeom>
                  <a:avLst/>
                  <a:gdLst>
                    <a:gd name="T0" fmla="*/ 0 w 785"/>
                    <a:gd name="T1" fmla="*/ 0 h 414"/>
                    <a:gd name="T2" fmla="*/ 0 w 785"/>
                    <a:gd name="T3" fmla="*/ 0 h 414"/>
                    <a:gd name="T4" fmla="*/ 0 w 785"/>
                    <a:gd name="T5" fmla="*/ 0 h 414"/>
                    <a:gd name="T6" fmla="*/ 0 w 785"/>
                    <a:gd name="T7" fmla="*/ 0 h 414"/>
                    <a:gd name="T8" fmla="*/ 0 w 785"/>
                    <a:gd name="T9" fmla="*/ 0 h 414"/>
                    <a:gd name="T10" fmla="*/ 0 w 785"/>
                    <a:gd name="T11" fmla="*/ 0 h 414"/>
                    <a:gd name="T12" fmla="*/ 0 w 785"/>
                    <a:gd name="T13" fmla="*/ 0 h 414"/>
                    <a:gd name="T14" fmla="*/ 0 w 785"/>
                    <a:gd name="T15" fmla="*/ 0 h 414"/>
                    <a:gd name="T16" fmla="*/ 0 w 785"/>
                    <a:gd name="T17" fmla="*/ 0 h 414"/>
                    <a:gd name="T18" fmla="*/ 0 w 785"/>
                    <a:gd name="T19" fmla="*/ 0 h 414"/>
                    <a:gd name="T20" fmla="*/ 0 w 785"/>
                    <a:gd name="T21" fmla="*/ 0 h 414"/>
                    <a:gd name="T22" fmla="*/ 0 w 785"/>
                    <a:gd name="T23" fmla="*/ 0 h 414"/>
                    <a:gd name="T24" fmla="*/ 0 w 785"/>
                    <a:gd name="T25" fmla="*/ 0 h 414"/>
                    <a:gd name="T26" fmla="*/ 0 w 785"/>
                    <a:gd name="T27" fmla="*/ 0 h 414"/>
                    <a:gd name="T28" fmla="*/ 0 w 785"/>
                    <a:gd name="T29" fmla="*/ 0 h 414"/>
                    <a:gd name="T30" fmla="*/ 0 w 785"/>
                    <a:gd name="T31" fmla="*/ 0 h 414"/>
                    <a:gd name="T32" fmla="*/ 0 w 785"/>
                    <a:gd name="T33" fmla="*/ 0 h 414"/>
                    <a:gd name="T34" fmla="*/ 0 w 785"/>
                    <a:gd name="T35" fmla="*/ 0 h 414"/>
                    <a:gd name="T36" fmla="*/ 0 w 785"/>
                    <a:gd name="T37" fmla="*/ 0 h 414"/>
                    <a:gd name="T38" fmla="*/ 0 w 785"/>
                    <a:gd name="T39" fmla="*/ 0 h 414"/>
                    <a:gd name="T40" fmla="*/ 0 w 785"/>
                    <a:gd name="T41" fmla="*/ 0 h 4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5"/>
                    <a:gd name="T64" fmla="*/ 0 h 414"/>
                    <a:gd name="T65" fmla="*/ 785 w 785"/>
                    <a:gd name="T66" fmla="*/ 414 h 4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5" h="414">
                      <a:moveTo>
                        <a:pt x="785" y="44"/>
                      </a:moveTo>
                      <a:lnTo>
                        <a:pt x="779" y="44"/>
                      </a:lnTo>
                      <a:lnTo>
                        <a:pt x="779" y="0"/>
                      </a:lnTo>
                      <a:lnTo>
                        <a:pt x="0" y="389"/>
                      </a:lnTo>
                      <a:lnTo>
                        <a:pt x="2" y="390"/>
                      </a:lnTo>
                      <a:lnTo>
                        <a:pt x="5" y="392"/>
                      </a:lnTo>
                      <a:lnTo>
                        <a:pt x="8" y="393"/>
                      </a:lnTo>
                      <a:lnTo>
                        <a:pt x="11" y="395"/>
                      </a:lnTo>
                      <a:lnTo>
                        <a:pt x="13" y="396"/>
                      </a:lnTo>
                      <a:lnTo>
                        <a:pt x="16" y="398"/>
                      </a:lnTo>
                      <a:lnTo>
                        <a:pt x="19" y="399"/>
                      </a:lnTo>
                      <a:lnTo>
                        <a:pt x="22" y="401"/>
                      </a:lnTo>
                      <a:lnTo>
                        <a:pt x="24" y="402"/>
                      </a:lnTo>
                      <a:lnTo>
                        <a:pt x="27" y="404"/>
                      </a:lnTo>
                      <a:lnTo>
                        <a:pt x="30" y="405"/>
                      </a:lnTo>
                      <a:lnTo>
                        <a:pt x="32" y="407"/>
                      </a:lnTo>
                      <a:lnTo>
                        <a:pt x="35" y="409"/>
                      </a:lnTo>
                      <a:lnTo>
                        <a:pt x="38" y="410"/>
                      </a:lnTo>
                      <a:lnTo>
                        <a:pt x="41" y="412"/>
                      </a:lnTo>
                      <a:lnTo>
                        <a:pt x="44" y="414"/>
                      </a:lnTo>
                      <a:lnTo>
                        <a:pt x="785"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4" name="Freeform 184"/>
                <p:cNvSpPr>
                  <a:spLocks/>
                </p:cNvSpPr>
                <p:nvPr/>
              </p:nvSpPr>
              <p:spPr bwMode="auto">
                <a:xfrm>
                  <a:off x="1260" y="2838"/>
                  <a:ext cx="71" cy="42"/>
                </a:xfrm>
                <a:custGeom>
                  <a:avLst/>
                  <a:gdLst>
                    <a:gd name="T0" fmla="*/ 0 w 833"/>
                    <a:gd name="T1" fmla="*/ 0 h 444"/>
                    <a:gd name="T2" fmla="*/ 0 w 833"/>
                    <a:gd name="T3" fmla="*/ 0 h 444"/>
                    <a:gd name="T4" fmla="*/ 0 w 833"/>
                    <a:gd name="T5" fmla="*/ 0 h 444"/>
                    <a:gd name="T6" fmla="*/ 0 w 833"/>
                    <a:gd name="T7" fmla="*/ 0 h 444"/>
                    <a:gd name="T8" fmla="*/ 0 w 833"/>
                    <a:gd name="T9" fmla="*/ 0 h 444"/>
                    <a:gd name="T10" fmla="*/ 0 w 833"/>
                    <a:gd name="T11" fmla="*/ 0 h 444"/>
                    <a:gd name="T12" fmla="*/ 0 w 833"/>
                    <a:gd name="T13" fmla="*/ 0 h 444"/>
                    <a:gd name="T14" fmla="*/ 0 w 833"/>
                    <a:gd name="T15" fmla="*/ 0 h 444"/>
                    <a:gd name="T16" fmla="*/ 0 w 833"/>
                    <a:gd name="T17" fmla="*/ 0 h 444"/>
                    <a:gd name="T18" fmla="*/ 0 w 833"/>
                    <a:gd name="T19" fmla="*/ 0 h 444"/>
                    <a:gd name="T20" fmla="*/ 0 w 833"/>
                    <a:gd name="T21" fmla="*/ 0 h 444"/>
                    <a:gd name="T22" fmla="*/ 0 w 833"/>
                    <a:gd name="T23" fmla="*/ 0 h 444"/>
                    <a:gd name="T24" fmla="*/ 0 w 833"/>
                    <a:gd name="T25" fmla="*/ 0 h 444"/>
                    <a:gd name="T26" fmla="*/ 0 w 833"/>
                    <a:gd name="T27" fmla="*/ 0 h 444"/>
                    <a:gd name="T28" fmla="*/ 0 w 833"/>
                    <a:gd name="T29" fmla="*/ 0 h 444"/>
                    <a:gd name="T30" fmla="*/ 0 w 833"/>
                    <a:gd name="T31" fmla="*/ 0 h 444"/>
                    <a:gd name="T32" fmla="*/ 0 w 833"/>
                    <a:gd name="T33" fmla="*/ 0 h 444"/>
                    <a:gd name="T34" fmla="*/ 0 w 833"/>
                    <a:gd name="T35" fmla="*/ 0 h 444"/>
                    <a:gd name="T36" fmla="*/ 0 w 833"/>
                    <a:gd name="T37" fmla="*/ 0 h 444"/>
                    <a:gd name="T38" fmla="*/ 0 w 833"/>
                    <a:gd name="T39" fmla="*/ 0 h 444"/>
                    <a:gd name="T40" fmla="*/ 0 w 833"/>
                    <a:gd name="T41" fmla="*/ 0 h 444"/>
                    <a:gd name="T42" fmla="*/ 0 w 833"/>
                    <a:gd name="T43" fmla="*/ 0 h 444"/>
                    <a:gd name="T44" fmla="*/ 0 w 833"/>
                    <a:gd name="T45" fmla="*/ 0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3"/>
                    <a:gd name="T70" fmla="*/ 0 h 444"/>
                    <a:gd name="T71" fmla="*/ 833 w 833"/>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3" h="444">
                      <a:moveTo>
                        <a:pt x="833" y="2"/>
                      </a:moveTo>
                      <a:lnTo>
                        <a:pt x="832" y="1"/>
                      </a:lnTo>
                      <a:lnTo>
                        <a:pt x="832" y="0"/>
                      </a:lnTo>
                      <a:lnTo>
                        <a:pt x="831" y="0"/>
                      </a:lnTo>
                      <a:lnTo>
                        <a:pt x="0" y="416"/>
                      </a:lnTo>
                      <a:lnTo>
                        <a:pt x="3" y="417"/>
                      </a:lnTo>
                      <a:lnTo>
                        <a:pt x="6" y="419"/>
                      </a:lnTo>
                      <a:lnTo>
                        <a:pt x="9" y="421"/>
                      </a:lnTo>
                      <a:lnTo>
                        <a:pt x="12" y="423"/>
                      </a:lnTo>
                      <a:lnTo>
                        <a:pt x="15" y="425"/>
                      </a:lnTo>
                      <a:lnTo>
                        <a:pt x="18" y="426"/>
                      </a:lnTo>
                      <a:lnTo>
                        <a:pt x="21" y="428"/>
                      </a:lnTo>
                      <a:lnTo>
                        <a:pt x="24" y="430"/>
                      </a:lnTo>
                      <a:lnTo>
                        <a:pt x="27" y="432"/>
                      </a:lnTo>
                      <a:lnTo>
                        <a:pt x="30" y="433"/>
                      </a:lnTo>
                      <a:lnTo>
                        <a:pt x="33" y="435"/>
                      </a:lnTo>
                      <a:lnTo>
                        <a:pt x="36" y="437"/>
                      </a:lnTo>
                      <a:lnTo>
                        <a:pt x="39" y="438"/>
                      </a:lnTo>
                      <a:lnTo>
                        <a:pt x="42" y="440"/>
                      </a:lnTo>
                      <a:lnTo>
                        <a:pt x="45" y="442"/>
                      </a:lnTo>
                      <a:lnTo>
                        <a:pt x="49" y="444"/>
                      </a:lnTo>
                      <a:lnTo>
                        <a:pt x="833" y="52"/>
                      </a:lnTo>
                      <a:lnTo>
                        <a:pt x="833" y="2"/>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5" name="Freeform 185"/>
                <p:cNvSpPr>
                  <a:spLocks/>
                </p:cNvSpPr>
                <p:nvPr/>
              </p:nvSpPr>
              <p:spPr bwMode="auto">
                <a:xfrm>
                  <a:off x="1265" y="2841"/>
                  <a:ext cx="66" cy="40"/>
                </a:xfrm>
                <a:custGeom>
                  <a:avLst/>
                  <a:gdLst>
                    <a:gd name="T0" fmla="*/ 0 w 784"/>
                    <a:gd name="T1" fmla="*/ 0 h 426"/>
                    <a:gd name="T2" fmla="*/ 0 w 784"/>
                    <a:gd name="T3" fmla="*/ 0 h 426"/>
                    <a:gd name="T4" fmla="*/ 0 w 784"/>
                    <a:gd name="T5" fmla="*/ 0 h 426"/>
                    <a:gd name="T6" fmla="*/ 0 w 784"/>
                    <a:gd name="T7" fmla="*/ 0 h 426"/>
                    <a:gd name="T8" fmla="*/ 0 w 784"/>
                    <a:gd name="T9" fmla="*/ 0 h 426"/>
                    <a:gd name="T10" fmla="*/ 0 w 784"/>
                    <a:gd name="T11" fmla="*/ 0 h 426"/>
                    <a:gd name="T12" fmla="*/ 0 w 784"/>
                    <a:gd name="T13" fmla="*/ 0 h 426"/>
                    <a:gd name="T14" fmla="*/ 0 w 784"/>
                    <a:gd name="T15" fmla="*/ 0 h 426"/>
                    <a:gd name="T16" fmla="*/ 0 w 784"/>
                    <a:gd name="T17" fmla="*/ 0 h 426"/>
                    <a:gd name="T18" fmla="*/ 0 w 784"/>
                    <a:gd name="T19" fmla="*/ 0 h 426"/>
                    <a:gd name="T20" fmla="*/ 0 w 784"/>
                    <a:gd name="T21" fmla="*/ 0 h 426"/>
                    <a:gd name="T22" fmla="*/ 0 w 784"/>
                    <a:gd name="T23" fmla="*/ 0 h 426"/>
                    <a:gd name="T24" fmla="*/ 0 w 784"/>
                    <a:gd name="T25" fmla="*/ 0 h 426"/>
                    <a:gd name="T26" fmla="*/ 0 w 784"/>
                    <a:gd name="T27" fmla="*/ 0 h 426"/>
                    <a:gd name="T28" fmla="*/ 0 w 784"/>
                    <a:gd name="T29" fmla="*/ 0 h 426"/>
                    <a:gd name="T30" fmla="*/ 0 w 784"/>
                    <a:gd name="T31" fmla="*/ 0 h 426"/>
                    <a:gd name="T32" fmla="*/ 0 w 784"/>
                    <a:gd name="T33" fmla="*/ 0 h 426"/>
                    <a:gd name="T34" fmla="*/ 0 w 784"/>
                    <a:gd name="T35" fmla="*/ 0 h 426"/>
                    <a:gd name="T36" fmla="*/ 0 w 784"/>
                    <a:gd name="T37" fmla="*/ 0 h 426"/>
                    <a:gd name="T38" fmla="*/ 0 w 784"/>
                    <a:gd name="T39" fmla="*/ 0 h 4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4"/>
                    <a:gd name="T61" fmla="*/ 0 h 426"/>
                    <a:gd name="T62" fmla="*/ 784 w 784"/>
                    <a:gd name="T63" fmla="*/ 426 h 4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4" h="426">
                      <a:moveTo>
                        <a:pt x="784" y="61"/>
                      </a:moveTo>
                      <a:lnTo>
                        <a:pt x="784" y="0"/>
                      </a:lnTo>
                      <a:lnTo>
                        <a:pt x="0" y="392"/>
                      </a:lnTo>
                      <a:lnTo>
                        <a:pt x="3" y="394"/>
                      </a:lnTo>
                      <a:lnTo>
                        <a:pt x="7" y="396"/>
                      </a:lnTo>
                      <a:lnTo>
                        <a:pt x="11" y="398"/>
                      </a:lnTo>
                      <a:lnTo>
                        <a:pt x="14" y="400"/>
                      </a:lnTo>
                      <a:lnTo>
                        <a:pt x="18" y="402"/>
                      </a:lnTo>
                      <a:lnTo>
                        <a:pt x="22" y="405"/>
                      </a:lnTo>
                      <a:lnTo>
                        <a:pt x="25" y="407"/>
                      </a:lnTo>
                      <a:lnTo>
                        <a:pt x="29" y="409"/>
                      </a:lnTo>
                      <a:lnTo>
                        <a:pt x="33" y="411"/>
                      </a:lnTo>
                      <a:lnTo>
                        <a:pt x="36" y="413"/>
                      </a:lnTo>
                      <a:lnTo>
                        <a:pt x="40" y="415"/>
                      </a:lnTo>
                      <a:lnTo>
                        <a:pt x="44" y="417"/>
                      </a:lnTo>
                      <a:lnTo>
                        <a:pt x="47" y="419"/>
                      </a:lnTo>
                      <a:lnTo>
                        <a:pt x="51" y="421"/>
                      </a:lnTo>
                      <a:lnTo>
                        <a:pt x="55" y="423"/>
                      </a:lnTo>
                      <a:lnTo>
                        <a:pt x="59" y="426"/>
                      </a:lnTo>
                      <a:lnTo>
                        <a:pt x="784" y="61"/>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6" name="Freeform 186"/>
                <p:cNvSpPr>
                  <a:spLocks/>
                </p:cNvSpPr>
                <p:nvPr/>
              </p:nvSpPr>
              <p:spPr bwMode="auto">
                <a:xfrm>
                  <a:off x="1277" y="2848"/>
                  <a:ext cx="76" cy="42"/>
                </a:xfrm>
                <a:custGeom>
                  <a:avLst/>
                  <a:gdLst>
                    <a:gd name="T0" fmla="*/ 0 w 832"/>
                    <a:gd name="T1" fmla="*/ 0 h 446"/>
                    <a:gd name="T2" fmla="*/ 0 w 832"/>
                    <a:gd name="T3" fmla="*/ 0 h 446"/>
                    <a:gd name="T4" fmla="*/ 0 w 832"/>
                    <a:gd name="T5" fmla="*/ 0 h 446"/>
                    <a:gd name="T6" fmla="*/ 0 w 832"/>
                    <a:gd name="T7" fmla="*/ 0 h 446"/>
                    <a:gd name="T8" fmla="*/ 0 w 832"/>
                    <a:gd name="T9" fmla="*/ 0 h 446"/>
                    <a:gd name="T10" fmla="*/ 0 w 832"/>
                    <a:gd name="T11" fmla="*/ 0 h 446"/>
                    <a:gd name="T12" fmla="*/ 0 w 832"/>
                    <a:gd name="T13" fmla="*/ 0 h 446"/>
                    <a:gd name="T14" fmla="*/ 0 w 832"/>
                    <a:gd name="T15" fmla="*/ 0 h 446"/>
                    <a:gd name="T16" fmla="*/ 0 w 832"/>
                    <a:gd name="T17" fmla="*/ 0 h 446"/>
                    <a:gd name="T18" fmla="*/ 0 w 832"/>
                    <a:gd name="T19" fmla="*/ 0 h 446"/>
                    <a:gd name="T20" fmla="*/ 0 w 832"/>
                    <a:gd name="T21" fmla="*/ 0 h 446"/>
                    <a:gd name="T22" fmla="*/ 0 w 832"/>
                    <a:gd name="T23" fmla="*/ 0 h 446"/>
                    <a:gd name="T24" fmla="*/ 0 w 832"/>
                    <a:gd name="T25" fmla="*/ 0 h 446"/>
                    <a:gd name="T26" fmla="*/ 0 w 832"/>
                    <a:gd name="T27" fmla="*/ 0 h 446"/>
                    <a:gd name="T28" fmla="*/ 0 w 832"/>
                    <a:gd name="T29" fmla="*/ 0 h 446"/>
                    <a:gd name="T30" fmla="*/ 0 w 832"/>
                    <a:gd name="T31" fmla="*/ 0 h 446"/>
                    <a:gd name="T32" fmla="*/ 0 w 832"/>
                    <a:gd name="T33" fmla="*/ 0 h 446"/>
                    <a:gd name="T34" fmla="*/ 0 w 832"/>
                    <a:gd name="T35" fmla="*/ 0 h 446"/>
                    <a:gd name="T36" fmla="*/ 0 w 832"/>
                    <a:gd name="T37" fmla="*/ 0 h 446"/>
                    <a:gd name="T38" fmla="*/ 0 w 832"/>
                    <a:gd name="T39" fmla="*/ 0 h 446"/>
                    <a:gd name="T40" fmla="*/ 0 w 832"/>
                    <a:gd name="T41" fmla="*/ 0 h 4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2"/>
                    <a:gd name="T64" fmla="*/ 0 h 446"/>
                    <a:gd name="T65" fmla="*/ 832 w 832"/>
                    <a:gd name="T66" fmla="*/ 446 h 4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2" h="446">
                      <a:moveTo>
                        <a:pt x="832" y="1"/>
                      </a:moveTo>
                      <a:lnTo>
                        <a:pt x="831" y="0"/>
                      </a:lnTo>
                      <a:lnTo>
                        <a:pt x="0" y="418"/>
                      </a:lnTo>
                      <a:lnTo>
                        <a:pt x="3" y="419"/>
                      </a:lnTo>
                      <a:lnTo>
                        <a:pt x="6" y="421"/>
                      </a:lnTo>
                      <a:lnTo>
                        <a:pt x="9" y="423"/>
                      </a:lnTo>
                      <a:lnTo>
                        <a:pt x="12" y="424"/>
                      </a:lnTo>
                      <a:lnTo>
                        <a:pt x="15" y="426"/>
                      </a:lnTo>
                      <a:lnTo>
                        <a:pt x="18" y="428"/>
                      </a:lnTo>
                      <a:lnTo>
                        <a:pt x="21" y="429"/>
                      </a:lnTo>
                      <a:lnTo>
                        <a:pt x="24" y="431"/>
                      </a:lnTo>
                      <a:lnTo>
                        <a:pt x="27" y="433"/>
                      </a:lnTo>
                      <a:lnTo>
                        <a:pt x="30" y="435"/>
                      </a:lnTo>
                      <a:lnTo>
                        <a:pt x="33" y="436"/>
                      </a:lnTo>
                      <a:lnTo>
                        <a:pt x="36" y="438"/>
                      </a:lnTo>
                      <a:lnTo>
                        <a:pt x="39" y="440"/>
                      </a:lnTo>
                      <a:lnTo>
                        <a:pt x="42" y="442"/>
                      </a:lnTo>
                      <a:lnTo>
                        <a:pt x="45" y="444"/>
                      </a:lnTo>
                      <a:lnTo>
                        <a:pt x="48" y="446"/>
                      </a:lnTo>
                      <a:lnTo>
                        <a:pt x="832" y="53"/>
                      </a:lnTo>
                      <a:lnTo>
                        <a:pt x="832" y="1"/>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7" name="Freeform 187"/>
                <p:cNvSpPr>
                  <a:spLocks/>
                </p:cNvSpPr>
                <p:nvPr/>
              </p:nvSpPr>
              <p:spPr bwMode="auto">
                <a:xfrm>
                  <a:off x="1279" y="2855"/>
                  <a:ext cx="73" cy="40"/>
                </a:xfrm>
                <a:custGeom>
                  <a:avLst/>
                  <a:gdLst>
                    <a:gd name="T0" fmla="*/ 0 w 784"/>
                    <a:gd name="T1" fmla="*/ 0 h 427"/>
                    <a:gd name="T2" fmla="*/ 0 w 784"/>
                    <a:gd name="T3" fmla="*/ 0 h 427"/>
                    <a:gd name="T4" fmla="*/ 0 w 784"/>
                    <a:gd name="T5" fmla="*/ 0 h 427"/>
                    <a:gd name="T6" fmla="*/ 0 w 784"/>
                    <a:gd name="T7" fmla="*/ 0 h 427"/>
                    <a:gd name="T8" fmla="*/ 0 w 784"/>
                    <a:gd name="T9" fmla="*/ 0 h 427"/>
                    <a:gd name="T10" fmla="*/ 0 w 784"/>
                    <a:gd name="T11" fmla="*/ 0 h 427"/>
                    <a:gd name="T12" fmla="*/ 0 w 784"/>
                    <a:gd name="T13" fmla="*/ 0 h 427"/>
                    <a:gd name="T14" fmla="*/ 0 w 784"/>
                    <a:gd name="T15" fmla="*/ 0 h 427"/>
                    <a:gd name="T16" fmla="*/ 0 w 784"/>
                    <a:gd name="T17" fmla="*/ 0 h 427"/>
                    <a:gd name="T18" fmla="*/ 0 w 784"/>
                    <a:gd name="T19" fmla="*/ 0 h 427"/>
                    <a:gd name="T20" fmla="*/ 0 w 784"/>
                    <a:gd name="T21" fmla="*/ 0 h 427"/>
                    <a:gd name="T22" fmla="*/ 0 w 784"/>
                    <a:gd name="T23" fmla="*/ 0 h 427"/>
                    <a:gd name="T24" fmla="*/ 0 w 784"/>
                    <a:gd name="T25" fmla="*/ 0 h 427"/>
                    <a:gd name="T26" fmla="*/ 0 w 784"/>
                    <a:gd name="T27" fmla="*/ 0 h 427"/>
                    <a:gd name="T28" fmla="*/ 0 w 784"/>
                    <a:gd name="T29" fmla="*/ 0 h 427"/>
                    <a:gd name="T30" fmla="*/ 0 w 784"/>
                    <a:gd name="T31" fmla="*/ 0 h 427"/>
                    <a:gd name="T32" fmla="*/ 0 w 784"/>
                    <a:gd name="T33" fmla="*/ 0 h 427"/>
                    <a:gd name="T34" fmla="*/ 0 w 784"/>
                    <a:gd name="T35" fmla="*/ 0 h 427"/>
                    <a:gd name="T36" fmla="*/ 0 w 784"/>
                    <a:gd name="T37" fmla="*/ 0 h 427"/>
                    <a:gd name="T38" fmla="*/ 0 w 784"/>
                    <a:gd name="T39" fmla="*/ 0 h 4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4"/>
                    <a:gd name="T61" fmla="*/ 0 h 427"/>
                    <a:gd name="T62" fmla="*/ 784 w 784"/>
                    <a:gd name="T63" fmla="*/ 427 h 4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4" h="427">
                      <a:moveTo>
                        <a:pt x="784" y="59"/>
                      </a:moveTo>
                      <a:lnTo>
                        <a:pt x="784" y="0"/>
                      </a:lnTo>
                      <a:lnTo>
                        <a:pt x="0" y="393"/>
                      </a:lnTo>
                      <a:lnTo>
                        <a:pt x="3" y="395"/>
                      </a:lnTo>
                      <a:lnTo>
                        <a:pt x="7" y="397"/>
                      </a:lnTo>
                      <a:lnTo>
                        <a:pt x="10" y="399"/>
                      </a:lnTo>
                      <a:lnTo>
                        <a:pt x="14" y="401"/>
                      </a:lnTo>
                      <a:lnTo>
                        <a:pt x="18" y="403"/>
                      </a:lnTo>
                      <a:lnTo>
                        <a:pt x="21" y="405"/>
                      </a:lnTo>
                      <a:lnTo>
                        <a:pt x="25" y="407"/>
                      </a:lnTo>
                      <a:lnTo>
                        <a:pt x="29" y="410"/>
                      </a:lnTo>
                      <a:lnTo>
                        <a:pt x="32" y="412"/>
                      </a:lnTo>
                      <a:lnTo>
                        <a:pt x="36" y="414"/>
                      </a:lnTo>
                      <a:lnTo>
                        <a:pt x="39" y="416"/>
                      </a:lnTo>
                      <a:lnTo>
                        <a:pt x="43" y="418"/>
                      </a:lnTo>
                      <a:lnTo>
                        <a:pt x="47" y="420"/>
                      </a:lnTo>
                      <a:lnTo>
                        <a:pt x="50" y="422"/>
                      </a:lnTo>
                      <a:lnTo>
                        <a:pt x="54" y="424"/>
                      </a:lnTo>
                      <a:lnTo>
                        <a:pt x="58" y="427"/>
                      </a:lnTo>
                      <a:lnTo>
                        <a:pt x="784" y="59"/>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8" name="Freeform 188"/>
                <p:cNvSpPr>
                  <a:spLocks/>
                </p:cNvSpPr>
                <p:nvPr/>
              </p:nvSpPr>
              <p:spPr bwMode="auto">
                <a:xfrm>
                  <a:off x="1296" y="2859"/>
                  <a:ext cx="78" cy="42"/>
                </a:xfrm>
                <a:custGeom>
                  <a:avLst/>
                  <a:gdLst>
                    <a:gd name="T0" fmla="*/ 0 w 833"/>
                    <a:gd name="T1" fmla="*/ 0 h 452"/>
                    <a:gd name="T2" fmla="*/ 0 w 833"/>
                    <a:gd name="T3" fmla="*/ 0 h 452"/>
                    <a:gd name="T4" fmla="*/ 0 w 833"/>
                    <a:gd name="T5" fmla="*/ 0 h 452"/>
                    <a:gd name="T6" fmla="*/ 0 w 833"/>
                    <a:gd name="T7" fmla="*/ 0 h 452"/>
                    <a:gd name="T8" fmla="*/ 0 w 833"/>
                    <a:gd name="T9" fmla="*/ 0 h 452"/>
                    <a:gd name="T10" fmla="*/ 0 w 833"/>
                    <a:gd name="T11" fmla="*/ 0 h 452"/>
                    <a:gd name="T12" fmla="*/ 0 w 833"/>
                    <a:gd name="T13" fmla="*/ 0 h 452"/>
                    <a:gd name="T14" fmla="*/ 0 w 833"/>
                    <a:gd name="T15" fmla="*/ 0 h 452"/>
                    <a:gd name="T16" fmla="*/ 0 w 833"/>
                    <a:gd name="T17" fmla="*/ 0 h 452"/>
                    <a:gd name="T18" fmla="*/ 0 w 833"/>
                    <a:gd name="T19" fmla="*/ 0 h 452"/>
                    <a:gd name="T20" fmla="*/ 0 w 833"/>
                    <a:gd name="T21" fmla="*/ 0 h 452"/>
                    <a:gd name="T22" fmla="*/ 0 w 833"/>
                    <a:gd name="T23" fmla="*/ 0 h 452"/>
                    <a:gd name="T24" fmla="*/ 0 w 833"/>
                    <a:gd name="T25" fmla="*/ 0 h 452"/>
                    <a:gd name="T26" fmla="*/ 0 w 833"/>
                    <a:gd name="T27" fmla="*/ 0 h 452"/>
                    <a:gd name="T28" fmla="*/ 0 w 833"/>
                    <a:gd name="T29" fmla="*/ 0 h 452"/>
                    <a:gd name="T30" fmla="*/ 0 w 833"/>
                    <a:gd name="T31" fmla="*/ 0 h 452"/>
                    <a:gd name="T32" fmla="*/ 0 w 833"/>
                    <a:gd name="T33" fmla="*/ 0 h 452"/>
                    <a:gd name="T34" fmla="*/ 0 w 833"/>
                    <a:gd name="T35" fmla="*/ 0 h 452"/>
                    <a:gd name="T36" fmla="*/ 0 w 833"/>
                    <a:gd name="T37" fmla="*/ 0 h 452"/>
                    <a:gd name="T38" fmla="*/ 0 w 833"/>
                    <a:gd name="T39" fmla="*/ 0 h 452"/>
                    <a:gd name="T40" fmla="*/ 0 w 833"/>
                    <a:gd name="T41" fmla="*/ 0 h 452"/>
                    <a:gd name="T42" fmla="*/ 0 w 833"/>
                    <a:gd name="T43" fmla="*/ 0 h 4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3"/>
                    <a:gd name="T67" fmla="*/ 0 h 452"/>
                    <a:gd name="T68" fmla="*/ 833 w 833"/>
                    <a:gd name="T69" fmla="*/ 452 h 4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3" h="452">
                      <a:moveTo>
                        <a:pt x="833" y="1"/>
                      </a:moveTo>
                      <a:lnTo>
                        <a:pt x="832" y="0"/>
                      </a:lnTo>
                      <a:lnTo>
                        <a:pt x="831" y="0"/>
                      </a:lnTo>
                      <a:lnTo>
                        <a:pt x="0" y="421"/>
                      </a:lnTo>
                      <a:lnTo>
                        <a:pt x="2" y="422"/>
                      </a:lnTo>
                      <a:lnTo>
                        <a:pt x="5" y="424"/>
                      </a:lnTo>
                      <a:lnTo>
                        <a:pt x="8" y="426"/>
                      </a:lnTo>
                      <a:lnTo>
                        <a:pt x="11" y="428"/>
                      </a:lnTo>
                      <a:lnTo>
                        <a:pt x="15" y="430"/>
                      </a:lnTo>
                      <a:lnTo>
                        <a:pt x="18" y="432"/>
                      </a:lnTo>
                      <a:lnTo>
                        <a:pt x="21" y="434"/>
                      </a:lnTo>
                      <a:lnTo>
                        <a:pt x="24" y="436"/>
                      </a:lnTo>
                      <a:lnTo>
                        <a:pt x="27" y="437"/>
                      </a:lnTo>
                      <a:lnTo>
                        <a:pt x="30" y="439"/>
                      </a:lnTo>
                      <a:lnTo>
                        <a:pt x="33" y="441"/>
                      </a:lnTo>
                      <a:lnTo>
                        <a:pt x="36" y="443"/>
                      </a:lnTo>
                      <a:lnTo>
                        <a:pt x="39" y="446"/>
                      </a:lnTo>
                      <a:lnTo>
                        <a:pt x="42" y="448"/>
                      </a:lnTo>
                      <a:lnTo>
                        <a:pt x="45" y="450"/>
                      </a:lnTo>
                      <a:lnTo>
                        <a:pt x="48" y="452"/>
                      </a:lnTo>
                      <a:lnTo>
                        <a:pt x="833" y="52"/>
                      </a:lnTo>
                      <a:lnTo>
                        <a:pt x="833" y="1"/>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9" name="Freeform 189"/>
                <p:cNvSpPr>
                  <a:spLocks/>
                </p:cNvSpPr>
                <p:nvPr/>
              </p:nvSpPr>
              <p:spPr bwMode="auto">
                <a:xfrm>
                  <a:off x="1300" y="2864"/>
                  <a:ext cx="71" cy="42"/>
                </a:xfrm>
                <a:custGeom>
                  <a:avLst/>
                  <a:gdLst>
                    <a:gd name="T0" fmla="*/ 0 w 785"/>
                    <a:gd name="T1" fmla="*/ 0 h 426"/>
                    <a:gd name="T2" fmla="*/ 0 w 785"/>
                    <a:gd name="T3" fmla="*/ 0 h 426"/>
                    <a:gd name="T4" fmla="*/ 0 w 785"/>
                    <a:gd name="T5" fmla="*/ 0 h 426"/>
                    <a:gd name="T6" fmla="*/ 0 w 785"/>
                    <a:gd name="T7" fmla="*/ 0 h 426"/>
                    <a:gd name="T8" fmla="*/ 0 w 785"/>
                    <a:gd name="T9" fmla="*/ 0 h 426"/>
                    <a:gd name="T10" fmla="*/ 0 w 785"/>
                    <a:gd name="T11" fmla="*/ 0 h 426"/>
                    <a:gd name="T12" fmla="*/ 0 w 785"/>
                    <a:gd name="T13" fmla="*/ 0 h 426"/>
                    <a:gd name="T14" fmla="*/ 0 w 785"/>
                    <a:gd name="T15" fmla="*/ 0 h 426"/>
                    <a:gd name="T16" fmla="*/ 0 w 785"/>
                    <a:gd name="T17" fmla="*/ 0 h 426"/>
                    <a:gd name="T18" fmla="*/ 0 w 785"/>
                    <a:gd name="T19" fmla="*/ 0 h 426"/>
                    <a:gd name="T20" fmla="*/ 0 w 785"/>
                    <a:gd name="T21" fmla="*/ 0 h 426"/>
                    <a:gd name="T22" fmla="*/ 0 w 785"/>
                    <a:gd name="T23" fmla="*/ 0 h 426"/>
                    <a:gd name="T24" fmla="*/ 0 w 785"/>
                    <a:gd name="T25" fmla="*/ 0 h 426"/>
                    <a:gd name="T26" fmla="*/ 0 w 785"/>
                    <a:gd name="T27" fmla="*/ 0 h 426"/>
                    <a:gd name="T28" fmla="*/ 0 w 785"/>
                    <a:gd name="T29" fmla="*/ 0 h 426"/>
                    <a:gd name="T30" fmla="*/ 0 w 785"/>
                    <a:gd name="T31" fmla="*/ 0 h 426"/>
                    <a:gd name="T32" fmla="*/ 0 w 785"/>
                    <a:gd name="T33" fmla="*/ 0 h 426"/>
                    <a:gd name="T34" fmla="*/ 0 w 785"/>
                    <a:gd name="T35" fmla="*/ 0 h 426"/>
                    <a:gd name="T36" fmla="*/ 0 w 785"/>
                    <a:gd name="T37" fmla="*/ 0 h 426"/>
                    <a:gd name="T38" fmla="*/ 0 w 785"/>
                    <a:gd name="T39" fmla="*/ 0 h 4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5"/>
                    <a:gd name="T61" fmla="*/ 0 h 426"/>
                    <a:gd name="T62" fmla="*/ 785 w 785"/>
                    <a:gd name="T63" fmla="*/ 426 h 4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5" h="426">
                      <a:moveTo>
                        <a:pt x="785" y="48"/>
                      </a:moveTo>
                      <a:lnTo>
                        <a:pt x="785" y="0"/>
                      </a:lnTo>
                      <a:lnTo>
                        <a:pt x="0" y="400"/>
                      </a:lnTo>
                      <a:lnTo>
                        <a:pt x="2" y="401"/>
                      </a:lnTo>
                      <a:lnTo>
                        <a:pt x="5" y="403"/>
                      </a:lnTo>
                      <a:lnTo>
                        <a:pt x="7" y="405"/>
                      </a:lnTo>
                      <a:lnTo>
                        <a:pt x="10" y="406"/>
                      </a:lnTo>
                      <a:lnTo>
                        <a:pt x="13" y="408"/>
                      </a:lnTo>
                      <a:lnTo>
                        <a:pt x="16" y="410"/>
                      </a:lnTo>
                      <a:lnTo>
                        <a:pt x="18" y="411"/>
                      </a:lnTo>
                      <a:lnTo>
                        <a:pt x="21" y="413"/>
                      </a:lnTo>
                      <a:lnTo>
                        <a:pt x="24" y="415"/>
                      </a:lnTo>
                      <a:lnTo>
                        <a:pt x="26" y="416"/>
                      </a:lnTo>
                      <a:lnTo>
                        <a:pt x="29" y="418"/>
                      </a:lnTo>
                      <a:lnTo>
                        <a:pt x="32" y="419"/>
                      </a:lnTo>
                      <a:lnTo>
                        <a:pt x="35" y="421"/>
                      </a:lnTo>
                      <a:lnTo>
                        <a:pt x="37" y="422"/>
                      </a:lnTo>
                      <a:lnTo>
                        <a:pt x="40" y="424"/>
                      </a:lnTo>
                      <a:lnTo>
                        <a:pt x="43" y="426"/>
                      </a:lnTo>
                      <a:lnTo>
                        <a:pt x="785" y="48"/>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0" name="Freeform 190"/>
                <p:cNvSpPr>
                  <a:spLocks/>
                </p:cNvSpPr>
                <p:nvPr/>
              </p:nvSpPr>
              <p:spPr bwMode="auto">
                <a:xfrm>
                  <a:off x="1315" y="2871"/>
                  <a:ext cx="78" cy="42"/>
                </a:xfrm>
                <a:custGeom>
                  <a:avLst/>
                  <a:gdLst>
                    <a:gd name="T0" fmla="*/ 0 w 839"/>
                    <a:gd name="T1" fmla="*/ 0 h 455"/>
                    <a:gd name="T2" fmla="*/ 0 w 839"/>
                    <a:gd name="T3" fmla="*/ 0 h 455"/>
                    <a:gd name="T4" fmla="*/ 0 w 839"/>
                    <a:gd name="T5" fmla="*/ 0 h 455"/>
                    <a:gd name="T6" fmla="*/ 0 w 839"/>
                    <a:gd name="T7" fmla="*/ 0 h 455"/>
                    <a:gd name="T8" fmla="*/ 0 w 839"/>
                    <a:gd name="T9" fmla="*/ 0 h 455"/>
                    <a:gd name="T10" fmla="*/ 0 w 839"/>
                    <a:gd name="T11" fmla="*/ 0 h 455"/>
                    <a:gd name="T12" fmla="*/ 0 w 839"/>
                    <a:gd name="T13" fmla="*/ 0 h 455"/>
                    <a:gd name="T14" fmla="*/ 0 w 839"/>
                    <a:gd name="T15" fmla="*/ 0 h 455"/>
                    <a:gd name="T16" fmla="*/ 0 w 839"/>
                    <a:gd name="T17" fmla="*/ 0 h 455"/>
                    <a:gd name="T18" fmla="*/ 0 w 839"/>
                    <a:gd name="T19" fmla="*/ 0 h 455"/>
                    <a:gd name="T20" fmla="*/ 0 w 839"/>
                    <a:gd name="T21" fmla="*/ 0 h 455"/>
                    <a:gd name="T22" fmla="*/ 0 w 839"/>
                    <a:gd name="T23" fmla="*/ 0 h 455"/>
                    <a:gd name="T24" fmla="*/ 0 w 839"/>
                    <a:gd name="T25" fmla="*/ 0 h 455"/>
                    <a:gd name="T26" fmla="*/ 0 w 839"/>
                    <a:gd name="T27" fmla="*/ 0 h 455"/>
                    <a:gd name="T28" fmla="*/ 0 w 839"/>
                    <a:gd name="T29" fmla="*/ 0 h 455"/>
                    <a:gd name="T30" fmla="*/ 0 w 839"/>
                    <a:gd name="T31" fmla="*/ 0 h 455"/>
                    <a:gd name="T32" fmla="*/ 0 w 839"/>
                    <a:gd name="T33" fmla="*/ 0 h 455"/>
                    <a:gd name="T34" fmla="*/ 0 w 839"/>
                    <a:gd name="T35" fmla="*/ 0 h 455"/>
                    <a:gd name="T36" fmla="*/ 0 w 839"/>
                    <a:gd name="T37" fmla="*/ 0 h 455"/>
                    <a:gd name="T38" fmla="*/ 0 w 839"/>
                    <a:gd name="T39" fmla="*/ 0 h 455"/>
                    <a:gd name="T40" fmla="*/ 0 w 839"/>
                    <a:gd name="T41" fmla="*/ 0 h 4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9"/>
                    <a:gd name="T64" fmla="*/ 0 h 455"/>
                    <a:gd name="T65" fmla="*/ 839 w 839"/>
                    <a:gd name="T66" fmla="*/ 455 h 4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9" h="455">
                      <a:moveTo>
                        <a:pt x="839" y="0"/>
                      </a:moveTo>
                      <a:lnTo>
                        <a:pt x="838" y="0"/>
                      </a:lnTo>
                      <a:lnTo>
                        <a:pt x="0" y="425"/>
                      </a:lnTo>
                      <a:lnTo>
                        <a:pt x="2" y="427"/>
                      </a:lnTo>
                      <a:lnTo>
                        <a:pt x="5" y="429"/>
                      </a:lnTo>
                      <a:lnTo>
                        <a:pt x="8" y="430"/>
                      </a:lnTo>
                      <a:lnTo>
                        <a:pt x="11" y="432"/>
                      </a:lnTo>
                      <a:lnTo>
                        <a:pt x="14" y="434"/>
                      </a:lnTo>
                      <a:lnTo>
                        <a:pt x="17" y="436"/>
                      </a:lnTo>
                      <a:lnTo>
                        <a:pt x="20" y="438"/>
                      </a:lnTo>
                      <a:lnTo>
                        <a:pt x="23" y="440"/>
                      </a:lnTo>
                      <a:lnTo>
                        <a:pt x="26" y="442"/>
                      </a:lnTo>
                      <a:lnTo>
                        <a:pt x="29" y="444"/>
                      </a:lnTo>
                      <a:lnTo>
                        <a:pt x="31" y="445"/>
                      </a:lnTo>
                      <a:lnTo>
                        <a:pt x="34" y="447"/>
                      </a:lnTo>
                      <a:lnTo>
                        <a:pt x="37" y="449"/>
                      </a:lnTo>
                      <a:lnTo>
                        <a:pt x="40" y="451"/>
                      </a:lnTo>
                      <a:lnTo>
                        <a:pt x="43" y="453"/>
                      </a:lnTo>
                      <a:lnTo>
                        <a:pt x="46" y="455"/>
                      </a:lnTo>
                      <a:lnTo>
                        <a:pt x="839" y="53"/>
                      </a:lnTo>
                      <a:lnTo>
                        <a:pt x="839"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1" name="Freeform 191"/>
                <p:cNvSpPr>
                  <a:spLocks/>
                </p:cNvSpPr>
                <p:nvPr/>
              </p:nvSpPr>
              <p:spPr bwMode="auto">
                <a:xfrm>
                  <a:off x="1319" y="2873"/>
                  <a:ext cx="71" cy="42"/>
                </a:xfrm>
                <a:custGeom>
                  <a:avLst/>
                  <a:gdLst>
                    <a:gd name="T0" fmla="*/ 0 w 793"/>
                    <a:gd name="T1" fmla="*/ 0 h 439"/>
                    <a:gd name="T2" fmla="*/ 0 w 793"/>
                    <a:gd name="T3" fmla="*/ 0 h 439"/>
                    <a:gd name="T4" fmla="*/ 0 w 793"/>
                    <a:gd name="T5" fmla="*/ 0 h 439"/>
                    <a:gd name="T6" fmla="*/ 0 w 793"/>
                    <a:gd name="T7" fmla="*/ 0 h 439"/>
                    <a:gd name="T8" fmla="*/ 0 w 793"/>
                    <a:gd name="T9" fmla="*/ 0 h 439"/>
                    <a:gd name="T10" fmla="*/ 0 w 793"/>
                    <a:gd name="T11" fmla="*/ 0 h 439"/>
                    <a:gd name="T12" fmla="*/ 0 w 793"/>
                    <a:gd name="T13" fmla="*/ 0 h 439"/>
                    <a:gd name="T14" fmla="*/ 0 w 793"/>
                    <a:gd name="T15" fmla="*/ 0 h 439"/>
                    <a:gd name="T16" fmla="*/ 0 w 793"/>
                    <a:gd name="T17" fmla="*/ 0 h 439"/>
                    <a:gd name="T18" fmla="*/ 0 w 793"/>
                    <a:gd name="T19" fmla="*/ 0 h 439"/>
                    <a:gd name="T20" fmla="*/ 0 w 793"/>
                    <a:gd name="T21" fmla="*/ 0 h 439"/>
                    <a:gd name="T22" fmla="*/ 0 w 793"/>
                    <a:gd name="T23" fmla="*/ 0 h 439"/>
                    <a:gd name="T24" fmla="*/ 0 w 793"/>
                    <a:gd name="T25" fmla="*/ 0 h 439"/>
                    <a:gd name="T26" fmla="*/ 0 w 793"/>
                    <a:gd name="T27" fmla="*/ 0 h 439"/>
                    <a:gd name="T28" fmla="*/ 0 w 793"/>
                    <a:gd name="T29" fmla="*/ 0 h 439"/>
                    <a:gd name="T30" fmla="*/ 0 w 793"/>
                    <a:gd name="T31" fmla="*/ 0 h 439"/>
                    <a:gd name="T32" fmla="*/ 0 w 793"/>
                    <a:gd name="T33" fmla="*/ 0 h 439"/>
                    <a:gd name="T34" fmla="*/ 0 w 793"/>
                    <a:gd name="T35" fmla="*/ 0 h 439"/>
                    <a:gd name="T36" fmla="*/ 0 w 793"/>
                    <a:gd name="T37" fmla="*/ 0 h 439"/>
                    <a:gd name="T38" fmla="*/ 0 w 793"/>
                    <a:gd name="T39" fmla="*/ 0 h 4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3"/>
                    <a:gd name="T61" fmla="*/ 0 h 439"/>
                    <a:gd name="T62" fmla="*/ 793 w 793"/>
                    <a:gd name="T63" fmla="*/ 439 h 4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3" h="439">
                      <a:moveTo>
                        <a:pt x="793" y="60"/>
                      </a:moveTo>
                      <a:lnTo>
                        <a:pt x="793" y="0"/>
                      </a:lnTo>
                      <a:lnTo>
                        <a:pt x="0" y="402"/>
                      </a:lnTo>
                      <a:lnTo>
                        <a:pt x="3" y="404"/>
                      </a:lnTo>
                      <a:lnTo>
                        <a:pt x="7" y="406"/>
                      </a:lnTo>
                      <a:lnTo>
                        <a:pt x="10" y="409"/>
                      </a:lnTo>
                      <a:lnTo>
                        <a:pt x="14" y="411"/>
                      </a:lnTo>
                      <a:lnTo>
                        <a:pt x="17" y="413"/>
                      </a:lnTo>
                      <a:lnTo>
                        <a:pt x="21" y="416"/>
                      </a:lnTo>
                      <a:lnTo>
                        <a:pt x="25" y="418"/>
                      </a:lnTo>
                      <a:lnTo>
                        <a:pt x="29" y="420"/>
                      </a:lnTo>
                      <a:lnTo>
                        <a:pt x="32" y="423"/>
                      </a:lnTo>
                      <a:lnTo>
                        <a:pt x="36" y="425"/>
                      </a:lnTo>
                      <a:lnTo>
                        <a:pt x="39" y="427"/>
                      </a:lnTo>
                      <a:lnTo>
                        <a:pt x="42" y="429"/>
                      </a:lnTo>
                      <a:lnTo>
                        <a:pt x="46" y="432"/>
                      </a:lnTo>
                      <a:lnTo>
                        <a:pt x="49" y="434"/>
                      </a:lnTo>
                      <a:lnTo>
                        <a:pt x="52" y="436"/>
                      </a:lnTo>
                      <a:lnTo>
                        <a:pt x="56" y="439"/>
                      </a:lnTo>
                      <a:lnTo>
                        <a:pt x="793" y="60"/>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2" name="Freeform 192"/>
                <p:cNvSpPr>
                  <a:spLocks/>
                </p:cNvSpPr>
                <p:nvPr/>
              </p:nvSpPr>
              <p:spPr bwMode="auto">
                <a:xfrm>
                  <a:off x="1390" y="2871"/>
                  <a:ext cx="9" cy="9"/>
                </a:xfrm>
                <a:custGeom>
                  <a:avLst/>
                  <a:gdLst>
                    <a:gd name="T0" fmla="*/ 0 w 100"/>
                    <a:gd name="T1" fmla="*/ 0 h 113"/>
                    <a:gd name="T2" fmla="*/ 0 w 100"/>
                    <a:gd name="T3" fmla="*/ 0 h 113"/>
                    <a:gd name="T4" fmla="*/ 0 w 100"/>
                    <a:gd name="T5" fmla="*/ 0 h 113"/>
                    <a:gd name="T6" fmla="*/ 0 w 100"/>
                    <a:gd name="T7" fmla="*/ 0 h 113"/>
                    <a:gd name="T8" fmla="*/ 0 w 100"/>
                    <a:gd name="T9" fmla="*/ 0 h 113"/>
                    <a:gd name="T10" fmla="*/ 0 w 100"/>
                    <a:gd name="T11" fmla="*/ 0 h 113"/>
                    <a:gd name="T12" fmla="*/ 0 w 100"/>
                    <a:gd name="T13" fmla="*/ 0 h 113"/>
                    <a:gd name="T14" fmla="*/ 0 w 100"/>
                    <a:gd name="T15" fmla="*/ 0 h 113"/>
                    <a:gd name="T16" fmla="*/ 0 w 100"/>
                    <a:gd name="T17" fmla="*/ 0 h 113"/>
                    <a:gd name="T18" fmla="*/ 0 w 100"/>
                    <a:gd name="T19" fmla="*/ 0 h 113"/>
                    <a:gd name="T20" fmla="*/ 0 w 100"/>
                    <a:gd name="T21" fmla="*/ 0 h 113"/>
                    <a:gd name="T22" fmla="*/ 0 w 100"/>
                    <a:gd name="T23" fmla="*/ 0 h 113"/>
                    <a:gd name="T24" fmla="*/ 0 w 100"/>
                    <a:gd name="T25" fmla="*/ 0 h 113"/>
                    <a:gd name="T26" fmla="*/ 0 w 100"/>
                    <a:gd name="T27" fmla="*/ 0 h 113"/>
                    <a:gd name="T28" fmla="*/ 0 w 100"/>
                    <a:gd name="T29" fmla="*/ 0 h 113"/>
                    <a:gd name="T30" fmla="*/ 0 w 100"/>
                    <a:gd name="T31" fmla="*/ 0 h 113"/>
                    <a:gd name="T32" fmla="*/ 0 w 100"/>
                    <a:gd name="T33" fmla="*/ 0 h 113"/>
                    <a:gd name="T34" fmla="*/ 0 w 100"/>
                    <a:gd name="T35" fmla="*/ 0 h 113"/>
                    <a:gd name="T36" fmla="*/ 0 w 100"/>
                    <a:gd name="T37" fmla="*/ 0 h 1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113"/>
                    <a:gd name="T59" fmla="*/ 100 w 100"/>
                    <a:gd name="T60" fmla="*/ 113 h 1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113">
                      <a:moveTo>
                        <a:pt x="0" y="0"/>
                      </a:moveTo>
                      <a:lnTo>
                        <a:pt x="0" y="113"/>
                      </a:lnTo>
                      <a:lnTo>
                        <a:pt x="100" y="62"/>
                      </a:lnTo>
                      <a:lnTo>
                        <a:pt x="93" y="58"/>
                      </a:lnTo>
                      <a:lnTo>
                        <a:pt x="87" y="54"/>
                      </a:lnTo>
                      <a:lnTo>
                        <a:pt x="81" y="50"/>
                      </a:lnTo>
                      <a:lnTo>
                        <a:pt x="75" y="46"/>
                      </a:lnTo>
                      <a:lnTo>
                        <a:pt x="69" y="43"/>
                      </a:lnTo>
                      <a:lnTo>
                        <a:pt x="63" y="39"/>
                      </a:lnTo>
                      <a:lnTo>
                        <a:pt x="57" y="35"/>
                      </a:lnTo>
                      <a:lnTo>
                        <a:pt x="51" y="31"/>
                      </a:lnTo>
                      <a:lnTo>
                        <a:pt x="44" y="28"/>
                      </a:lnTo>
                      <a:lnTo>
                        <a:pt x="38" y="24"/>
                      </a:lnTo>
                      <a:lnTo>
                        <a:pt x="32" y="19"/>
                      </a:lnTo>
                      <a:lnTo>
                        <a:pt x="25" y="15"/>
                      </a:lnTo>
                      <a:lnTo>
                        <a:pt x="19" y="11"/>
                      </a:lnTo>
                      <a:lnTo>
                        <a:pt x="13" y="7"/>
                      </a:lnTo>
                      <a:lnTo>
                        <a:pt x="6"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3" name="Freeform 193"/>
                <p:cNvSpPr>
                  <a:spLocks/>
                </p:cNvSpPr>
                <p:nvPr/>
              </p:nvSpPr>
              <p:spPr bwMode="auto">
                <a:xfrm>
                  <a:off x="1497" y="2545"/>
                  <a:ext cx="154" cy="77"/>
                </a:xfrm>
                <a:custGeom>
                  <a:avLst/>
                  <a:gdLst>
                    <a:gd name="T0" fmla="*/ 0 w 1694"/>
                    <a:gd name="T1" fmla="*/ 0 h 855"/>
                    <a:gd name="T2" fmla="*/ 0 w 1694"/>
                    <a:gd name="T3" fmla="*/ 0 h 855"/>
                    <a:gd name="T4" fmla="*/ 0 w 1694"/>
                    <a:gd name="T5" fmla="*/ 0 h 855"/>
                    <a:gd name="T6" fmla="*/ 0 w 1694"/>
                    <a:gd name="T7" fmla="*/ 0 h 855"/>
                    <a:gd name="T8" fmla="*/ 0 w 1694"/>
                    <a:gd name="T9" fmla="*/ 0 h 855"/>
                    <a:gd name="T10" fmla="*/ 0 60000 65536"/>
                    <a:gd name="T11" fmla="*/ 0 60000 65536"/>
                    <a:gd name="T12" fmla="*/ 0 60000 65536"/>
                    <a:gd name="T13" fmla="*/ 0 60000 65536"/>
                    <a:gd name="T14" fmla="*/ 0 60000 65536"/>
                    <a:gd name="T15" fmla="*/ 0 w 1694"/>
                    <a:gd name="T16" fmla="*/ 0 h 855"/>
                    <a:gd name="T17" fmla="*/ 1694 w 1694"/>
                    <a:gd name="T18" fmla="*/ 855 h 855"/>
                  </a:gdLst>
                  <a:ahLst/>
                  <a:cxnLst>
                    <a:cxn ang="T10">
                      <a:pos x="T0" y="T1"/>
                    </a:cxn>
                    <a:cxn ang="T11">
                      <a:pos x="T2" y="T3"/>
                    </a:cxn>
                    <a:cxn ang="T12">
                      <a:pos x="T4" y="T5"/>
                    </a:cxn>
                    <a:cxn ang="T13">
                      <a:pos x="T6" y="T7"/>
                    </a:cxn>
                    <a:cxn ang="T14">
                      <a:pos x="T8" y="T9"/>
                    </a:cxn>
                  </a:cxnLst>
                  <a:rect l="T15" t="T16" r="T17" b="T18"/>
                  <a:pathLst>
                    <a:path w="1694" h="855">
                      <a:moveTo>
                        <a:pt x="1694" y="0"/>
                      </a:moveTo>
                      <a:lnTo>
                        <a:pt x="0" y="828"/>
                      </a:lnTo>
                      <a:lnTo>
                        <a:pt x="49" y="855"/>
                      </a:lnTo>
                      <a:lnTo>
                        <a:pt x="1694" y="50"/>
                      </a:lnTo>
                      <a:lnTo>
                        <a:pt x="1694"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4" name="Freeform 194"/>
                <p:cNvSpPr>
                  <a:spLocks/>
                </p:cNvSpPr>
                <p:nvPr/>
              </p:nvSpPr>
              <p:spPr bwMode="auto">
                <a:xfrm>
                  <a:off x="1502" y="2549"/>
                  <a:ext cx="149" cy="77"/>
                </a:xfrm>
                <a:custGeom>
                  <a:avLst/>
                  <a:gdLst>
                    <a:gd name="T0" fmla="*/ 0 w 1645"/>
                    <a:gd name="T1" fmla="*/ 0 h 828"/>
                    <a:gd name="T2" fmla="*/ 0 w 1645"/>
                    <a:gd name="T3" fmla="*/ 0 h 828"/>
                    <a:gd name="T4" fmla="*/ 0 w 1645"/>
                    <a:gd name="T5" fmla="*/ 0 h 828"/>
                    <a:gd name="T6" fmla="*/ 0 w 1645"/>
                    <a:gd name="T7" fmla="*/ 0 h 828"/>
                    <a:gd name="T8" fmla="*/ 0 w 1645"/>
                    <a:gd name="T9" fmla="*/ 0 h 828"/>
                    <a:gd name="T10" fmla="*/ 0 60000 65536"/>
                    <a:gd name="T11" fmla="*/ 0 60000 65536"/>
                    <a:gd name="T12" fmla="*/ 0 60000 65536"/>
                    <a:gd name="T13" fmla="*/ 0 60000 65536"/>
                    <a:gd name="T14" fmla="*/ 0 60000 65536"/>
                    <a:gd name="T15" fmla="*/ 0 w 1645"/>
                    <a:gd name="T16" fmla="*/ 0 h 828"/>
                    <a:gd name="T17" fmla="*/ 1645 w 1645"/>
                    <a:gd name="T18" fmla="*/ 828 h 828"/>
                  </a:gdLst>
                  <a:ahLst/>
                  <a:cxnLst>
                    <a:cxn ang="T10">
                      <a:pos x="T0" y="T1"/>
                    </a:cxn>
                    <a:cxn ang="T11">
                      <a:pos x="T2" y="T3"/>
                    </a:cxn>
                    <a:cxn ang="T12">
                      <a:pos x="T4" y="T5"/>
                    </a:cxn>
                    <a:cxn ang="T13">
                      <a:pos x="T6" y="T7"/>
                    </a:cxn>
                    <a:cxn ang="T14">
                      <a:pos x="T8" y="T9"/>
                    </a:cxn>
                  </a:cxnLst>
                  <a:rect l="T15" t="T16" r="T17" b="T18"/>
                  <a:pathLst>
                    <a:path w="1645" h="828">
                      <a:moveTo>
                        <a:pt x="1645" y="44"/>
                      </a:moveTo>
                      <a:lnTo>
                        <a:pt x="1645" y="0"/>
                      </a:lnTo>
                      <a:lnTo>
                        <a:pt x="0" y="805"/>
                      </a:lnTo>
                      <a:lnTo>
                        <a:pt x="43" y="828"/>
                      </a:lnTo>
                      <a:lnTo>
                        <a:pt x="1645"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5" name="Freeform 195"/>
                <p:cNvSpPr>
                  <a:spLocks/>
                </p:cNvSpPr>
                <p:nvPr/>
              </p:nvSpPr>
              <p:spPr bwMode="auto">
                <a:xfrm>
                  <a:off x="1651" y="2545"/>
                  <a:ext cx="9" cy="7"/>
                </a:xfrm>
                <a:custGeom>
                  <a:avLst/>
                  <a:gdLst>
                    <a:gd name="T0" fmla="*/ 0 w 100"/>
                    <a:gd name="T1" fmla="*/ 0 h 95"/>
                    <a:gd name="T2" fmla="*/ 0 w 100"/>
                    <a:gd name="T3" fmla="*/ 0 h 95"/>
                    <a:gd name="T4" fmla="*/ 0 w 100"/>
                    <a:gd name="T5" fmla="*/ 0 h 95"/>
                    <a:gd name="T6" fmla="*/ 0 w 100"/>
                    <a:gd name="T7" fmla="*/ 0 h 95"/>
                    <a:gd name="T8" fmla="*/ 0 w 100"/>
                    <a:gd name="T9" fmla="*/ 0 h 95"/>
                    <a:gd name="T10" fmla="*/ 0 w 100"/>
                    <a:gd name="T11" fmla="*/ 0 h 95"/>
                    <a:gd name="T12" fmla="*/ 0 w 100"/>
                    <a:gd name="T13" fmla="*/ 0 h 95"/>
                    <a:gd name="T14" fmla="*/ 0 w 100"/>
                    <a:gd name="T15" fmla="*/ 0 h 95"/>
                    <a:gd name="T16" fmla="*/ 0 w 100"/>
                    <a:gd name="T17" fmla="*/ 0 h 95"/>
                    <a:gd name="T18" fmla="*/ 0 w 100"/>
                    <a:gd name="T19" fmla="*/ 0 h 95"/>
                    <a:gd name="T20" fmla="*/ 0 w 100"/>
                    <a:gd name="T21" fmla="*/ 0 h 95"/>
                    <a:gd name="T22" fmla="*/ 0 w 100"/>
                    <a:gd name="T23" fmla="*/ 0 h 95"/>
                    <a:gd name="T24" fmla="*/ 0 w 100"/>
                    <a:gd name="T25" fmla="*/ 0 h 95"/>
                    <a:gd name="T26" fmla="*/ 0 w 100"/>
                    <a:gd name="T27" fmla="*/ 0 h 95"/>
                    <a:gd name="T28" fmla="*/ 0 w 100"/>
                    <a:gd name="T29" fmla="*/ 0 h 95"/>
                    <a:gd name="T30" fmla="*/ 0 w 100"/>
                    <a:gd name="T31" fmla="*/ 0 h 95"/>
                    <a:gd name="T32" fmla="*/ 0 w 100"/>
                    <a:gd name="T33" fmla="*/ 0 h 95"/>
                    <a:gd name="T34" fmla="*/ 0 w 100"/>
                    <a:gd name="T35" fmla="*/ 0 h 95"/>
                    <a:gd name="T36" fmla="*/ 0 w 100"/>
                    <a:gd name="T37" fmla="*/ 0 h 95"/>
                    <a:gd name="T38" fmla="*/ 0 w 100"/>
                    <a:gd name="T39" fmla="*/ 0 h 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0"/>
                    <a:gd name="T61" fmla="*/ 0 h 95"/>
                    <a:gd name="T62" fmla="*/ 100 w 100"/>
                    <a:gd name="T63" fmla="*/ 95 h 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0" h="95">
                      <a:moveTo>
                        <a:pt x="3" y="0"/>
                      </a:moveTo>
                      <a:lnTo>
                        <a:pt x="0" y="1"/>
                      </a:lnTo>
                      <a:lnTo>
                        <a:pt x="0" y="95"/>
                      </a:lnTo>
                      <a:lnTo>
                        <a:pt x="100" y="46"/>
                      </a:lnTo>
                      <a:lnTo>
                        <a:pt x="93" y="43"/>
                      </a:lnTo>
                      <a:lnTo>
                        <a:pt x="87" y="40"/>
                      </a:lnTo>
                      <a:lnTo>
                        <a:pt x="81" y="37"/>
                      </a:lnTo>
                      <a:lnTo>
                        <a:pt x="75" y="34"/>
                      </a:lnTo>
                      <a:lnTo>
                        <a:pt x="69" y="31"/>
                      </a:lnTo>
                      <a:lnTo>
                        <a:pt x="63" y="28"/>
                      </a:lnTo>
                      <a:lnTo>
                        <a:pt x="57" y="25"/>
                      </a:lnTo>
                      <a:lnTo>
                        <a:pt x="51" y="22"/>
                      </a:lnTo>
                      <a:lnTo>
                        <a:pt x="45" y="19"/>
                      </a:lnTo>
                      <a:lnTo>
                        <a:pt x="39" y="16"/>
                      </a:lnTo>
                      <a:lnTo>
                        <a:pt x="33" y="14"/>
                      </a:lnTo>
                      <a:lnTo>
                        <a:pt x="27" y="11"/>
                      </a:lnTo>
                      <a:lnTo>
                        <a:pt x="21" y="8"/>
                      </a:lnTo>
                      <a:lnTo>
                        <a:pt x="15" y="5"/>
                      </a:lnTo>
                      <a:lnTo>
                        <a:pt x="9" y="2"/>
                      </a:lnTo>
                      <a:lnTo>
                        <a:pt x="3"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6" name="Freeform 196"/>
                <p:cNvSpPr>
                  <a:spLocks/>
                </p:cNvSpPr>
                <p:nvPr/>
              </p:nvSpPr>
              <p:spPr bwMode="auto">
                <a:xfrm>
                  <a:off x="1516" y="2556"/>
                  <a:ext cx="156" cy="75"/>
                </a:xfrm>
                <a:custGeom>
                  <a:avLst/>
                  <a:gdLst>
                    <a:gd name="T0" fmla="*/ 0 w 1705"/>
                    <a:gd name="T1" fmla="*/ 0 h 858"/>
                    <a:gd name="T2" fmla="*/ 0 w 1705"/>
                    <a:gd name="T3" fmla="*/ 0 h 858"/>
                    <a:gd name="T4" fmla="*/ 0 w 1705"/>
                    <a:gd name="T5" fmla="*/ 0 h 858"/>
                    <a:gd name="T6" fmla="*/ 0 w 1705"/>
                    <a:gd name="T7" fmla="*/ 0 h 858"/>
                    <a:gd name="T8" fmla="*/ 0 w 1705"/>
                    <a:gd name="T9" fmla="*/ 0 h 858"/>
                    <a:gd name="T10" fmla="*/ 0 60000 65536"/>
                    <a:gd name="T11" fmla="*/ 0 60000 65536"/>
                    <a:gd name="T12" fmla="*/ 0 60000 65536"/>
                    <a:gd name="T13" fmla="*/ 0 60000 65536"/>
                    <a:gd name="T14" fmla="*/ 0 60000 65536"/>
                    <a:gd name="T15" fmla="*/ 0 w 1705"/>
                    <a:gd name="T16" fmla="*/ 0 h 858"/>
                    <a:gd name="T17" fmla="*/ 1705 w 1705"/>
                    <a:gd name="T18" fmla="*/ 858 h 858"/>
                  </a:gdLst>
                  <a:ahLst/>
                  <a:cxnLst>
                    <a:cxn ang="T10">
                      <a:pos x="T0" y="T1"/>
                    </a:cxn>
                    <a:cxn ang="T11">
                      <a:pos x="T2" y="T3"/>
                    </a:cxn>
                    <a:cxn ang="T12">
                      <a:pos x="T4" y="T5"/>
                    </a:cxn>
                    <a:cxn ang="T13">
                      <a:pos x="T6" y="T7"/>
                    </a:cxn>
                    <a:cxn ang="T14">
                      <a:pos x="T8" y="T9"/>
                    </a:cxn>
                  </a:cxnLst>
                  <a:rect l="T15" t="T16" r="T17" b="T18"/>
                  <a:pathLst>
                    <a:path w="1705" h="858">
                      <a:moveTo>
                        <a:pt x="1705" y="0"/>
                      </a:moveTo>
                      <a:lnTo>
                        <a:pt x="0" y="834"/>
                      </a:lnTo>
                      <a:lnTo>
                        <a:pt x="44" y="858"/>
                      </a:lnTo>
                      <a:lnTo>
                        <a:pt x="1705" y="45"/>
                      </a:lnTo>
                      <a:lnTo>
                        <a:pt x="1705"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7" name="Freeform 197"/>
                <p:cNvSpPr>
                  <a:spLocks/>
                </p:cNvSpPr>
                <p:nvPr/>
              </p:nvSpPr>
              <p:spPr bwMode="auto">
                <a:xfrm>
                  <a:off x="1521" y="2559"/>
                  <a:ext cx="154" cy="75"/>
                </a:xfrm>
                <a:custGeom>
                  <a:avLst/>
                  <a:gdLst>
                    <a:gd name="T0" fmla="*/ 0 w 1661"/>
                    <a:gd name="T1" fmla="*/ 0 h 835"/>
                    <a:gd name="T2" fmla="*/ 0 w 1661"/>
                    <a:gd name="T3" fmla="*/ 0 h 835"/>
                    <a:gd name="T4" fmla="*/ 0 w 1661"/>
                    <a:gd name="T5" fmla="*/ 0 h 835"/>
                    <a:gd name="T6" fmla="*/ 0 w 1661"/>
                    <a:gd name="T7" fmla="*/ 0 h 835"/>
                    <a:gd name="T8" fmla="*/ 0 w 1661"/>
                    <a:gd name="T9" fmla="*/ 0 h 835"/>
                    <a:gd name="T10" fmla="*/ 0 60000 65536"/>
                    <a:gd name="T11" fmla="*/ 0 60000 65536"/>
                    <a:gd name="T12" fmla="*/ 0 60000 65536"/>
                    <a:gd name="T13" fmla="*/ 0 60000 65536"/>
                    <a:gd name="T14" fmla="*/ 0 60000 65536"/>
                    <a:gd name="T15" fmla="*/ 0 w 1661"/>
                    <a:gd name="T16" fmla="*/ 0 h 835"/>
                    <a:gd name="T17" fmla="*/ 1661 w 1661"/>
                    <a:gd name="T18" fmla="*/ 835 h 835"/>
                  </a:gdLst>
                  <a:ahLst/>
                  <a:cxnLst>
                    <a:cxn ang="T10">
                      <a:pos x="T0" y="T1"/>
                    </a:cxn>
                    <a:cxn ang="T11">
                      <a:pos x="T2" y="T3"/>
                    </a:cxn>
                    <a:cxn ang="T12">
                      <a:pos x="T4" y="T5"/>
                    </a:cxn>
                    <a:cxn ang="T13">
                      <a:pos x="T6" y="T7"/>
                    </a:cxn>
                    <a:cxn ang="T14">
                      <a:pos x="T8" y="T9"/>
                    </a:cxn>
                  </a:cxnLst>
                  <a:rect l="T15" t="T16" r="T17" b="T18"/>
                  <a:pathLst>
                    <a:path w="1661" h="835">
                      <a:moveTo>
                        <a:pt x="1661" y="43"/>
                      </a:moveTo>
                      <a:lnTo>
                        <a:pt x="1661" y="0"/>
                      </a:lnTo>
                      <a:lnTo>
                        <a:pt x="0" y="813"/>
                      </a:lnTo>
                      <a:lnTo>
                        <a:pt x="42" y="835"/>
                      </a:lnTo>
                      <a:lnTo>
                        <a:pt x="1661" y="43"/>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8" name="Freeform 198"/>
                <p:cNvSpPr>
                  <a:spLocks/>
                </p:cNvSpPr>
                <p:nvPr/>
              </p:nvSpPr>
              <p:spPr bwMode="auto">
                <a:xfrm>
                  <a:off x="1672" y="2556"/>
                  <a:ext cx="9" cy="7"/>
                </a:xfrm>
                <a:custGeom>
                  <a:avLst/>
                  <a:gdLst>
                    <a:gd name="T0" fmla="*/ 0 w 94"/>
                    <a:gd name="T1" fmla="*/ 0 h 90"/>
                    <a:gd name="T2" fmla="*/ 0 w 94"/>
                    <a:gd name="T3" fmla="*/ 0 h 90"/>
                    <a:gd name="T4" fmla="*/ 0 w 94"/>
                    <a:gd name="T5" fmla="*/ 0 h 90"/>
                    <a:gd name="T6" fmla="*/ 0 w 94"/>
                    <a:gd name="T7" fmla="*/ 0 h 90"/>
                    <a:gd name="T8" fmla="*/ 0 w 94"/>
                    <a:gd name="T9" fmla="*/ 0 h 90"/>
                    <a:gd name="T10" fmla="*/ 0 w 94"/>
                    <a:gd name="T11" fmla="*/ 0 h 90"/>
                    <a:gd name="T12" fmla="*/ 0 w 94"/>
                    <a:gd name="T13" fmla="*/ 0 h 90"/>
                    <a:gd name="T14" fmla="*/ 0 w 94"/>
                    <a:gd name="T15" fmla="*/ 0 h 90"/>
                    <a:gd name="T16" fmla="*/ 0 w 94"/>
                    <a:gd name="T17" fmla="*/ 0 h 90"/>
                    <a:gd name="T18" fmla="*/ 0 w 94"/>
                    <a:gd name="T19" fmla="*/ 0 h 90"/>
                    <a:gd name="T20" fmla="*/ 0 w 94"/>
                    <a:gd name="T21" fmla="*/ 0 h 90"/>
                    <a:gd name="T22" fmla="*/ 0 w 94"/>
                    <a:gd name="T23" fmla="*/ 0 h 90"/>
                    <a:gd name="T24" fmla="*/ 0 w 94"/>
                    <a:gd name="T25" fmla="*/ 0 h 90"/>
                    <a:gd name="T26" fmla="*/ 0 w 94"/>
                    <a:gd name="T27" fmla="*/ 0 h 90"/>
                    <a:gd name="T28" fmla="*/ 0 w 94"/>
                    <a:gd name="T29" fmla="*/ 0 h 90"/>
                    <a:gd name="T30" fmla="*/ 0 w 94"/>
                    <a:gd name="T31" fmla="*/ 0 h 90"/>
                    <a:gd name="T32" fmla="*/ 0 w 94"/>
                    <a:gd name="T33" fmla="*/ 0 h 90"/>
                    <a:gd name="T34" fmla="*/ 0 w 94"/>
                    <a:gd name="T35" fmla="*/ 0 h 90"/>
                    <a:gd name="T36" fmla="*/ 0 w 94"/>
                    <a:gd name="T37" fmla="*/ 0 h 90"/>
                    <a:gd name="T38" fmla="*/ 0 w 94"/>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90"/>
                    <a:gd name="T62" fmla="*/ 94 w 94"/>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90">
                      <a:moveTo>
                        <a:pt x="4" y="0"/>
                      </a:moveTo>
                      <a:lnTo>
                        <a:pt x="0" y="2"/>
                      </a:lnTo>
                      <a:lnTo>
                        <a:pt x="0" y="90"/>
                      </a:lnTo>
                      <a:lnTo>
                        <a:pt x="94" y="44"/>
                      </a:lnTo>
                      <a:lnTo>
                        <a:pt x="88" y="41"/>
                      </a:lnTo>
                      <a:lnTo>
                        <a:pt x="82" y="38"/>
                      </a:lnTo>
                      <a:lnTo>
                        <a:pt x="77" y="35"/>
                      </a:lnTo>
                      <a:lnTo>
                        <a:pt x="71" y="32"/>
                      </a:lnTo>
                      <a:lnTo>
                        <a:pt x="65" y="30"/>
                      </a:lnTo>
                      <a:lnTo>
                        <a:pt x="60" y="27"/>
                      </a:lnTo>
                      <a:lnTo>
                        <a:pt x="54" y="24"/>
                      </a:lnTo>
                      <a:lnTo>
                        <a:pt x="49" y="22"/>
                      </a:lnTo>
                      <a:lnTo>
                        <a:pt x="43" y="19"/>
                      </a:lnTo>
                      <a:lnTo>
                        <a:pt x="37" y="16"/>
                      </a:lnTo>
                      <a:lnTo>
                        <a:pt x="32" y="13"/>
                      </a:lnTo>
                      <a:lnTo>
                        <a:pt x="26" y="11"/>
                      </a:lnTo>
                      <a:lnTo>
                        <a:pt x="20" y="8"/>
                      </a:lnTo>
                      <a:lnTo>
                        <a:pt x="15" y="5"/>
                      </a:lnTo>
                      <a:lnTo>
                        <a:pt x="9" y="2"/>
                      </a:lnTo>
                      <a:lnTo>
                        <a:pt x="4"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9" name="Freeform 199"/>
                <p:cNvSpPr>
                  <a:spLocks/>
                </p:cNvSpPr>
                <p:nvPr/>
              </p:nvSpPr>
              <p:spPr bwMode="auto">
                <a:xfrm>
                  <a:off x="1535" y="2568"/>
                  <a:ext cx="156" cy="75"/>
                </a:xfrm>
                <a:custGeom>
                  <a:avLst/>
                  <a:gdLst>
                    <a:gd name="T0" fmla="*/ 0 w 1713"/>
                    <a:gd name="T1" fmla="*/ 0 h 864"/>
                    <a:gd name="T2" fmla="*/ 0 w 1713"/>
                    <a:gd name="T3" fmla="*/ 0 h 864"/>
                    <a:gd name="T4" fmla="*/ 0 w 1713"/>
                    <a:gd name="T5" fmla="*/ 0 h 864"/>
                    <a:gd name="T6" fmla="*/ 0 w 1713"/>
                    <a:gd name="T7" fmla="*/ 0 h 864"/>
                    <a:gd name="T8" fmla="*/ 0 w 1713"/>
                    <a:gd name="T9" fmla="*/ 0 h 864"/>
                    <a:gd name="T10" fmla="*/ 0 60000 65536"/>
                    <a:gd name="T11" fmla="*/ 0 60000 65536"/>
                    <a:gd name="T12" fmla="*/ 0 60000 65536"/>
                    <a:gd name="T13" fmla="*/ 0 60000 65536"/>
                    <a:gd name="T14" fmla="*/ 0 60000 65536"/>
                    <a:gd name="T15" fmla="*/ 0 w 1713"/>
                    <a:gd name="T16" fmla="*/ 0 h 864"/>
                    <a:gd name="T17" fmla="*/ 1713 w 1713"/>
                    <a:gd name="T18" fmla="*/ 864 h 864"/>
                  </a:gdLst>
                  <a:ahLst/>
                  <a:cxnLst>
                    <a:cxn ang="T10">
                      <a:pos x="T0" y="T1"/>
                    </a:cxn>
                    <a:cxn ang="T11">
                      <a:pos x="T2" y="T3"/>
                    </a:cxn>
                    <a:cxn ang="T12">
                      <a:pos x="T4" y="T5"/>
                    </a:cxn>
                    <a:cxn ang="T13">
                      <a:pos x="T6" y="T7"/>
                    </a:cxn>
                    <a:cxn ang="T14">
                      <a:pos x="T8" y="T9"/>
                    </a:cxn>
                  </a:cxnLst>
                  <a:rect l="T15" t="T16" r="T17" b="T18"/>
                  <a:pathLst>
                    <a:path w="1713" h="864">
                      <a:moveTo>
                        <a:pt x="1713" y="0"/>
                      </a:moveTo>
                      <a:lnTo>
                        <a:pt x="0" y="838"/>
                      </a:lnTo>
                      <a:lnTo>
                        <a:pt x="49" y="864"/>
                      </a:lnTo>
                      <a:lnTo>
                        <a:pt x="1713" y="51"/>
                      </a:lnTo>
                      <a:lnTo>
                        <a:pt x="1713"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0" name="Freeform 200"/>
                <p:cNvSpPr>
                  <a:spLocks/>
                </p:cNvSpPr>
                <p:nvPr/>
              </p:nvSpPr>
              <p:spPr bwMode="auto">
                <a:xfrm>
                  <a:off x="1540" y="2568"/>
                  <a:ext cx="152" cy="75"/>
                </a:xfrm>
                <a:custGeom>
                  <a:avLst/>
                  <a:gdLst>
                    <a:gd name="T0" fmla="*/ 0 w 1664"/>
                    <a:gd name="T1" fmla="*/ 0 h 836"/>
                    <a:gd name="T2" fmla="*/ 0 w 1664"/>
                    <a:gd name="T3" fmla="*/ 0 h 836"/>
                    <a:gd name="T4" fmla="*/ 0 w 1664"/>
                    <a:gd name="T5" fmla="*/ 0 h 836"/>
                    <a:gd name="T6" fmla="*/ 0 w 1664"/>
                    <a:gd name="T7" fmla="*/ 0 h 836"/>
                    <a:gd name="T8" fmla="*/ 0 w 1664"/>
                    <a:gd name="T9" fmla="*/ 0 h 836"/>
                    <a:gd name="T10" fmla="*/ 0 60000 65536"/>
                    <a:gd name="T11" fmla="*/ 0 60000 65536"/>
                    <a:gd name="T12" fmla="*/ 0 60000 65536"/>
                    <a:gd name="T13" fmla="*/ 0 60000 65536"/>
                    <a:gd name="T14" fmla="*/ 0 60000 65536"/>
                    <a:gd name="T15" fmla="*/ 0 w 1664"/>
                    <a:gd name="T16" fmla="*/ 0 h 836"/>
                    <a:gd name="T17" fmla="*/ 1664 w 1664"/>
                    <a:gd name="T18" fmla="*/ 836 h 836"/>
                  </a:gdLst>
                  <a:ahLst/>
                  <a:cxnLst>
                    <a:cxn ang="T10">
                      <a:pos x="T0" y="T1"/>
                    </a:cxn>
                    <a:cxn ang="T11">
                      <a:pos x="T2" y="T3"/>
                    </a:cxn>
                    <a:cxn ang="T12">
                      <a:pos x="T4" y="T5"/>
                    </a:cxn>
                    <a:cxn ang="T13">
                      <a:pos x="T6" y="T7"/>
                    </a:cxn>
                    <a:cxn ang="T14">
                      <a:pos x="T8" y="T9"/>
                    </a:cxn>
                  </a:cxnLst>
                  <a:rect l="T15" t="T16" r="T17" b="T18"/>
                  <a:pathLst>
                    <a:path w="1664" h="836">
                      <a:moveTo>
                        <a:pt x="1664" y="44"/>
                      </a:moveTo>
                      <a:lnTo>
                        <a:pt x="1664" y="0"/>
                      </a:lnTo>
                      <a:lnTo>
                        <a:pt x="0" y="813"/>
                      </a:lnTo>
                      <a:lnTo>
                        <a:pt x="43" y="836"/>
                      </a:lnTo>
                      <a:lnTo>
                        <a:pt x="1664"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1" name="Freeform 201"/>
                <p:cNvSpPr>
                  <a:spLocks/>
                </p:cNvSpPr>
                <p:nvPr/>
              </p:nvSpPr>
              <p:spPr bwMode="auto">
                <a:xfrm>
                  <a:off x="1691" y="2568"/>
                  <a:ext cx="7" cy="5"/>
                </a:xfrm>
                <a:custGeom>
                  <a:avLst/>
                  <a:gdLst>
                    <a:gd name="T0" fmla="*/ 0 w 99"/>
                    <a:gd name="T1" fmla="*/ 0 h 98"/>
                    <a:gd name="T2" fmla="*/ 0 w 99"/>
                    <a:gd name="T3" fmla="*/ 0 h 98"/>
                    <a:gd name="T4" fmla="*/ 0 w 99"/>
                    <a:gd name="T5" fmla="*/ 0 h 98"/>
                    <a:gd name="T6" fmla="*/ 0 w 99"/>
                    <a:gd name="T7" fmla="*/ 0 h 98"/>
                    <a:gd name="T8" fmla="*/ 0 w 99"/>
                    <a:gd name="T9" fmla="*/ 0 h 98"/>
                    <a:gd name="T10" fmla="*/ 0 w 99"/>
                    <a:gd name="T11" fmla="*/ 0 h 98"/>
                    <a:gd name="T12" fmla="*/ 0 w 99"/>
                    <a:gd name="T13" fmla="*/ 0 h 98"/>
                    <a:gd name="T14" fmla="*/ 0 w 99"/>
                    <a:gd name="T15" fmla="*/ 0 h 98"/>
                    <a:gd name="T16" fmla="*/ 0 w 99"/>
                    <a:gd name="T17" fmla="*/ 0 h 98"/>
                    <a:gd name="T18" fmla="*/ 0 w 99"/>
                    <a:gd name="T19" fmla="*/ 0 h 98"/>
                    <a:gd name="T20" fmla="*/ 0 w 99"/>
                    <a:gd name="T21" fmla="*/ 0 h 98"/>
                    <a:gd name="T22" fmla="*/ 0 w 99"/>
                    <a:gd name="T23" fmla="*/ 0 h 98"/>
                    <a:gd name="T24" fmla="*/ 0 w 99"/>
                    <a:gd name="T25" fmla="*/ 0 h 98"/>
                    <a:gd name="T26" fmla="*/ 0 w 99"/>
                    <a:gd name="T27" fmla="*/ 0 h 98"/>
                    <a:gd name="T28" fmla="*/ 0 w 99"/>
                    <a:gd name="T29" fmla="*/ 0 h 98"/>
                    <a:gd name="T30" fmla="*/ 0 w 99"/>
                    <a:gd name="T31" fmla="*/ 0 h 98"/>
                    <a:gd name="T32" fmla="*/ 0 w 99"/>
                    <a:gd name="T33" fmla="*/ 0 h 98"/>
                    <a:gd name="T34" fmla="*/ 0 w 99"/>
                    <a:gd name="T35" fmla="*/ 0 h 98"/>
                    <a:gd name="T36" fmla="*/ 0 w 99"/>
                    <a:gd name="T37" fmla="*/ 0 h 98"/>
                    <a:gd name="T38" fmla="*/ 0 w 99"/>
                    <a:gd name="T39" fmla="*/ 0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9"/>
                    <a:gd name="T61" fmla="*/ 0 h 98"/>
                    <a:gd name="T62" fmla="*/ 99 w 99"/>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9" h="98">
                      <a:moveTo>
                        <a:pt x="4" y="0"/>
                      </a:moveTo>
                      <a:lnTo>
                        <a:pt x="0" y="3"/>
                      </a:lnTo>
                      <a:lnTo>
                        <a:pt x="0" y="98"/>
                      </a:lnTo>
                      <a:lnTo>
                        <a:pt x="99" y="49"/>
                      </a:lnTo>
                      <a:lnTo>
                        <a:pt x="93" y="46"/>
                      </a:lnTo>
                      <a:lnTo>
                        <a:pt x="87" y="43"/>
                      </a:lnTo>
                      <a:lnTo>
                        <a:pt x="81" y="40"/>
                      </a:lnTo>
                      <a:lnTo>
                        <a:pt x="75" y="37"/>
                      </a:lnTo>
                      <a:lnTo>
                        <a:pt x="69" y="34"/>
                      </a:lnTo>
                      <a:lnTo>
                        <a:pt x="63" y="30"/>
                      </a:lnTo>
                      <a:lnTo>
                        <a:pt x="57" y="27"/>
                      </a:lnTo>
                      <a:lnTo>
                        <a:pt x="51" y="24"/>
                      </a:lnTo>
                      <a:lnTo>
                        <a:pt x="45" y="21"/>
                      </a:lnTo>
                      <a:lnTo>
                        <a:pt x="39" y="18"/>
                      </a:lnTo>
                      <a:lnTo>
                        <a:pt x="33" y="15"/>
                      </a:lnTo>
                      <a:lnTo>
                        <a:pt x="27" y="12"/>
                      </a:lnTo>
                      <a:lnTo>
                        <a:pt x="21" y="9"/>
                      </a:lnTo>
                      <a:lnTo>
                        <a:pt x="15" y="6"/>
                      </a:lnTo>
                      <a:lnTo>
                        <a:pt x="9" y="3"/>
                      </a:lnTo>
                      <a:lnTo>
                        <a:pt x="4"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2" name="Freeform 202"/>
                <p:cNvSpPr>
                  <a:spLocks/>
                </p:cNvSpPr>
                <p:nvPr/>
              </p:nvSpPr>
              <p:spPr bwMode="auto">
                <a:xfrm>
                  <a:off x="1554" y="2571"/>
                  <a:ext cx="154" cy="80"/>
                </a:xfrm>
                <a:custGeom>
                  <a:avLst/>
                  <a:gdLst>
                    <a:gd name="T0" fmla="*/ 0 w 1707"/>
                    <a:gd name="T1" fmla="*/ 0 h 877"/>
                    <a:gd name="T2" fmla="*/ 0 w 1707"/>
                    <a:gd name="T3" fmla="*/ 0 h 877"/>
                    <a:gd name="T4" fmla="*/ 0 w 1707"/>
                    <a:gd name="T5" fmla="*/ 0 h 877"/>
                    <a:gd name="T6" fmla="*/ 0 w 1707"/>
                    <a:gd name="T7" fmla="*/ 0 h 877"/>
                    <a:gd name="T8" fmla="*/ 0 w 1707"/>
                    <a:gd name="T9" fmla="*/ 0 h 877"/>
                    <a:gd name="T10" fmla="*/ 0 60000 65536"/>
                    <a:gd name="T11" fmla="*/ 0 60000 65536"/>
                    <a:gd name="T12" fmla="*/ 0 60000 65536"/>
                    <a:gd name="T13" fmla="*/ 0 60000 65536"/>
                    <a:gd name="T14" fmla="*/ 0 60000 65536"/>
                    <a:gd name="T15" fmla="*/ 0 w 1707"/>
                    <a:gd name="T16" fmla="*/ 0 h 877"/>
                    <a:gd name="T17" fmla="*/ 1707 w 1707"/>
                    <a:gd name="T18" fmla="*/ 877 h 877"/>
                  </a:gdLst>
                  <a:ahLst/>
                  <a:cxnLst>
                    <a:cxn ang="T10">
                      <a:pos x="T0" y="T1"/>
                    </a:cxn>
                    <a:cxn ang="T11">
                      <a:pos x="T2" y="T3"/>
                    </a:cxn>
                    <a:cxn ang="T12">
                      <a:pos x="T4" y="T5"/>
                    </a:cxn>
                    <a:cxn ang="T13">
                      <a:pos x="T6" y="T7"/>
                    </a:cxn>
                    <a:cxn ang="T14">
                      <a:pos x="T8" y="T9"/>
                    </a:cxn>
                  </a:cxnLst>
                  <a:rect l="T15" t="T16" r="T17" b="T18"/>
                  <a:pathLst>
                    <a:path w="1707" h="877">
                      <a:moveTo>
                        <a:pt x="1707" y="0"/>
                      </a:moveTo>
                      <a:lnTo>
                        <a:pt x="0" y="844"/>
                      </a:lnTo>
                      <a:lnTo>
                        <a:pt x="59" y="877"/>
                      </a:lnTo>
                      <a:lnTo>
                        <a:pt x="1707" y="62"/>
                      </a:lnTo>
                      <a:lnTo>
                        <a:pt x="1707"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3" name="Freeform 203"/>
                <p:cNvSpPr>
                  <a:spLocks/>
                </p:cNvSpPr>
                <p:nvPr/>
              </p:nvSpPr>
              <p:spPr bwMode="auto">
                <a:xfrm>
                  <a:off x="1559" y="2580"/>
                  <a:ext cx="149" cy="75"/>
                </a:xfrm>
                <a:custGeom>
                  <a:avLst/>
                  <a:gdLst>
                    <a:gd name="T0" fmla="*/ 0 w 1648"/>
                    <a:gd name="T1" fmla="*/ 0 h 837"/>
                    <a:gd name="T2" fmla="*/ 0 w 1648"/>
                    <a:gd name="T3" fmla="*/ 0 h 837"/>
                    <a:gd name="T4" fmla="*/ 0 w 1648"/>
                    <a:gd name="T5" fmla="*/ 0 h 837"/>
                    <a:gd name="T6" fmla="*/ 0 w 1648"/>
                    <a:gd name="T7" fmla="*/ 0 h 837"/>
                    <a:gd name="T8" fmla="*/ 0 w 1648"/>
                    <a:gd name="T9" fmla="*/ 0 h 837"/>
                    <a:gd name="T10" fmla="*/ 0 60000 65536"/>
                    <a:gd name="T11" fmla="*/ 0 60000 65536"/>
                    <a:gd name="T12" fmla="*/ 0 60000 65536"/>
                    <a:gd name="T13" fmla="*/ 0 60000 65536"/>
                    <a:gd name="T14" fmla="*/ 0 60000 65536"/>
                    <a:gd name="T15" fmla="*/ 0 w 1648"/>
                    <a:gd name="T16" fmla="*/ 0 h 837"/>
                    <a:gd name="T17" fmla="*/ 1648 w 1648"/>
                    <a:gd name="T18" fmla="*/ 837 h 837"/>
                  </a:gdLst>
                  <a:ahLst/>
                  <a:cxnLst>
                    <a:cxn ang="T10">
                      <a:pos x="T0" y="T1"/>
                    </a:cxn>
                    <a:cxn ang="T11">
                      <a:pos x="T2" y="T3"/>
                    </a:cxn>
                    <a:cxn ang="T12">
                      <a:pos x="T4" y="T5"/>
                    </a:cxn>
                    <a:cxn ang="T13">
                      <a:pos x="T6" y="T7"/>
                    </a:cxn>
                    <a:cxn ang="T14">
                      <a:pos x="T8" y="T9"/>
                    </a:cxn>
                  </a:cxnLst>
                  <a:rect l="T15" t="T16" r="T17" b="T18"/>
                  <a:pathLst>
                    <a:path w="1648" h="837">
                      <a:moveTo>
                        <a:pt x="1648" y="43"/>
                      </a:moveTo>
                      <a:lnTo>
                        <a:pt x="1648" y="0"/>
                      </a:lnTo>
                      <a:lnTo>
                        <a:pt x="0" y="815"/>
                      </a:lnTo>
                      <a:lnTo>
                        <a:pt x="42" y="837"/>
                      </a:lnTo>
                      <a:lnTo>
                        <a:pt x="1648" y="43"/>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4" name="Freeform 204"/>
                <p:cNvSpPr>
                  <a:spLocks/>
                </p:cNvSpPr>
                <p:nvPr/>
              </p:nvSpPr>
              <p:spPr bwMode="auto">
                <a:xfrm>
                  <a:off x="1708" y="2571"/>
                  <a:ext cx="9" cy="14"/>
                </a:xfrm>
                <a:custGeom>
                  <a:avLst/>
                  <a:gdLst>
                    <a:gd name="T0" fmla="*/ 0 w 109"/>
                    <a:gd name="T1" fmla="*/ 0 h 107"/>
                    <a:gd name="T2" fmla="*/ 0 w 109"/>
                    <a:gd name="T3" fmla="*/ 0 h 107"/>
                    <a:gd name="T4" fmla="*/ 0 w 109"/>
                    <a:gd name="T5" fmla="*/ 0 h 107"/>
                    <a:gd name="T6" fmla="*/ 0 w 109"/>
                    <a:gd name="T7" fmla="*/ 0 h 107"/>
                    <a:gd name="T8" fmla="*/ 0 w 109"/>
                    <a:gd name="T9" fmla="*/ 0 h 107"/>
                    <a:gd name="T10" fmla="*/ 0 w 109"/>
                    <a:gd name="T11" fmla="*/ 0 h 107"/>
                    <a:gd name="T12" fmla="*/ 0 w 109"/>
                    <a:gd name="T13" fmla="*/ 0 h 107"/>
                    <a:gd name="T14" fmla="*/ 0 w 109"/>
                    <a:gd name="T15" fmla="*/ 0 h 107"/>
                    <a:gd name="T16" fmla="*/ 0 w 109"/>
                    <a:gd name="T17" fmla="*/ 0 h 107"/>
                    <a:gd name="T18" fmla="*/ 0 w 109"/>
                    <a:gd name="T19" fmla="*/ 0 h 107"/>
                    <a:gd name="T20" fmla="*/ 0 w 109"/>
                    <a:gd name="T21" fmla="*/ 0 h 107"/>
                    <a:gd name="T22" fmla="*/ 0 w 109"/>
                    <a:gd name="T23" fmla="*/ 0 h 107"/>
                    <a:gd name="T24" fmla="*/ 0 w 109"/>
                    <a:gd name="T25" fmla="*/ 0 h 107"/>
                    <a:gd name="T26" fmla="*/ 0 w 109"/>
                    <a:gd name="T27" fmla="*/ 0 h 107"/>
                    <a:gd name="T28" fmla="*/ 0 w 109"/>
                    <a:gd name="T29" fmla="*/ 0 h 107"/>
                    <a:gd name="T30" fmla="*/ 0 w 109"/>
                    <a:gd name="T31" fmla="*/ 0 h 107"/>
                    <a:gd name="T32" fmla="*/ 0 w 109"/>
                    <a:gd name="T33" fmla="*/ 0 h 107"/>
                    <a:gd name="T34" fmla="*/ 0 w 109"/>
                    <a:gd name="T35" fmla="*/ 0 h 107"/>
                    <a:gd name="T36" fmla="*/ 0 w 109"/>
                    <a:gd name="T37" fmla="*/ 0 h 107"/>
                    <a:gd name="T38" fmla="*/ 0 w 109"/>
                    <a:gd name="T39" fmla="*/ 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9"/>
                    <a:gd name="T61" fmla="*/ 0 h 107"/>
                    <a:gd name="T62" fmla="*/ 109 w 109"/>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9" h="107">
                      <a:moveTo>
                        <a:pt x="5" y="0"/>
                      </a:moveTo>
                      <a:lnTo>
                        <a:pt x="0" y="2"/>
                      </a:lnTo>
                      <a:lnTo>
                        <a:pt x="0" y="107"/>
                      </a:lnTo>
                      <a:lnTo>
                        <a:pt x="109" y="54"/>
                      </a:lnTo>
                      <a:lnTo>
                        <a:pt x="102" y="50"/>
                      </a:lnTo>
                      <a:lnTo>
                        <a:pt x="96" y="47"/>
                      </a:lnTo>
                      <a:lnTo>
                        <a:pt x="89" y="43"/>
                      </a:lnTo>
                      <a:lnTo>
                        <a:pt x="83" y="40"/>
                      </a:lnTo>
                      <a:lnTo>
                        <a:pt x="77" y="37"/>
                      </a:lnTo>
                      <a:lnTo>
                        <a:pt x="70" y="33"/>
                      </a:lnTo>
                      <a:lnTo>
                        <a:pt x="64" y="30"/>
                      </a:lnTo>
                      <a:lnTo>
                        <a:pt x="56" y="27"/>
                      </a:lnTo>
                      <a:lnTo>
                        <a:pt x="50" y="23"/>
                      </a:lnTo>
                      <a:lnTo>
                        <a:pt x="44" y="20"/>
                      </a:lnTo>
                      <a:lnTo>
                        <a:pt x="37" y="16"/>
                      </a:lnTo>
                      <a:lnTo>
                        <a:pt x="31" y="13"/>
                      </a:lnTo>
                      <a:lnTo>
                        <a:pt x="24" y="10"/>
                      </a:lnTo>
                      <a:lnTo>
                        <a:pt x="18" y="6"/>
                      </a:lnTo>
                      <a:lnTo>
                        <a:pt x="11" y="3"/>
                      </a:lnTo>
                      <a:lnTo>
                        <a:pt x="5"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5" name="Freeform 205"/>
                <p:cNvSpPr>
                  <a:spLocks/>
                </p:cNvSpPr>
                <p:nvPr/>
              </p:nvSpPr>
              <p:spPr bwMode="auto">
                <a:xfrm>
                  <a:off x="1570" y="2582"/>
                  <a:ext cx="159" cy="80"/>
                </a:xfrm>
                <a:custGeom>
                  <a:avLst/>
                  <a:gdLst>
                    <a:gd name="T0" fmla="*/ 0 w 1719"/>
                    <a:gd name="T1" fmla="*/ 0 h 874"/>
                    <a:gd name="T2" fmla="*/ 0 w 1719"/>
                    <a:gd name="T3" fmla="*/ 0 h 874"/>
                    <a:gd name="T4" fmla="*/ 0 w 1719"/>
                    <a:gd name="T5" fmla="*/ 0 h 874"/>
                    <a:gd name="T6" fmla="*/ 0 w 1719"/>
                    <a:gd name="T7" fmla="*/ 0 h 874"/>
                    <a:gd name="T8" fmla="*/ 0 w 1719"/>
                    <a:gd name="T9" fmla="*/ 0 h 874"/>
                    <a:gd name="T10" fmla="*/ 0 w 1719"/>
                    <a:gd name="T11" fmla="*/ 0 h 874"/>
                    <a:gd name="T12" fmla="*/ 0 w 1719"/>
                    <a:gd name="T13" fmla="*/ 0 h 874"/>
                    <a:gd name="T14" fmla="*/ 0 60000 65536"/>
                    <a:gd name="T15" fmla="*/ 0 60000 65536"/>
                    <a:gd name="T16" fmla="*/ 0 60000 65536"/>
                    <a:gd name="T17" fmla="*/ 0 60000 65536"/>
                    <a:gd name="T18" fmla="*/ 0 60000 65536"/>
                    <a:gd name="T19" fmla="*/ 0 60000 65536"/>
                    <a:gd name="T20" fmla="*/ 0 60000 65536"/>
                    <a:gd name="T21" fmla="*/ 0 w 1719"/>
                    <a:gd name="T22" fmla="*/ 0 h 874"/>
                    <a:gd name="T23" fmla="*/ 1719 w 1719"/>
                    <a:gd name="T24" fmla="*/ 874 h 8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9" h="874">
                      <a:moveTo>
                        <a:pt x="1719" y="1"/>
                      </a:moveTo>
                      <a:lnTo>
                        <a:pt x="1718" y="0"/>
                      </a:lnTo>
                      <a:lnTo>
                        <a:pt x="1717" y="0"/>
                      </a:lnTo>
                      <a:lnTo>
                        <a:pt x="0" y="848"/>
                      </a:lnTo>
                      <a:lnTo>
                        <a:pt x="50" y="874"/>
                      </a:lnTo>
                      <a:lnTo>
                        <a:pt x="1719" y="49"/>
                      </a:lnTo>
                      <a:lnTo>
                        <a:pt x="1719" y="1"/>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grpSp>
          <p:sp>
            <p:nvSpPr>
              <p:cNvPr id="13" name="Freeform 206"/>
              <p:cNvSpPr>
                <a:spLocks/>
              </p:cNvSpPr>
              <p:nvPr/>
            </p:nvSpPr>
            <p:spPr bwMode="auto">
              <a:xfrm>
                <a:off x="1578" y="2587"/>
                <a:ext cx="154" cy="77"/>
              </a:xfrm>
              <a:custGeom>
                <a:avLst/>
                <a:gdLst>
                  <a:gd name="T0" fmla="*/ 0 w 1669"/>
                  <a:gd name="T1" fmla="*/ 0 h 848"/>
                  <a:gd name="T2" fmla="*/ 0 w 1669"/>
                  <a:gd name="T3" fmla="*/ 0 h 848"/>
                  <a:gd name="T4" fmla="*/ 0 w 1669"/>
                  <a:gd name="T5" fmla="*/ 0 h 848"/>
                  <a:gd name="T6" fmla="*/ 0 w 1669"/>
                  <a:gd name="T7" fmla="*/ 0 h 848"/>
                  <a:gd name="T8" fmla="*/ 0 w 1669"/>
                  <a:gd name="T9" fmla="*/ 0 h 848"/>
                  <a:gd name="T10" fmla="*/ 0 60000 65536"/>
                  <a:gd name="T11" fmla="*/ 0 60000 65536"/>
                  <a:gd name="T12" fmla="*/ 0 60000 65536"/>
                  <a:gd name="T13" fmla="*/ 0 60000 65536"/>
                  <a:gd name="T14" fmla="*/ 0 60000 65536"/>
                  <a:gd name="T15" fmla="*/ 0 w 1669"/>
                  <a:gd name="T16" fmla="*/ 0 h 848"/>
                  <a:gd name="T17" fmla="*/ 1669 w 1669"/>
                  <a:gd name="T18" fmla="*/ 848 h 848"/>
                </a:gdLst>
                <a:ahLst/>
                <a:cxnLst>
                  <a:cxn ang="T10">
                    <a:pos x="T0" y="T1"/>
                  </a:cxn>
                  <a:cxn ang="T11">
                    <a:pos x="T2" y="T3"/>
                  </a:cxn>
                  <a:cxn ang="T12">
                    <a:pos x="T4" y="T5"/>
                  </a:cxn>
                  <a:cxn ang="T13">
                    <a:pos x="T6" y="T7"/>
                  </a:cxn>
                  <a:cxn ang="T14">
                    <a:pos x="T8" y="T9"/>
                  </a:cxn>
                </a:cxnLst>
                <a:rect l="T15" t="T16" r="T17" b="T18"/>
                <a:pathLst>
                  <a:path w="1669" h="848">
                    <a:moveTo>
                      <a:pt x="1669" y="44"/>
                    </a:moveTo>
                    <a:lnTo>
                      <a:pt x="1669" y="0"/>
                    </a:lnTo>
                    <a:lnTo>
                      <a:pt x="0" y="825"/>
                    </a:lnTo>
                    <a:lnTo>
                      <a:pt x="43" y="848"/>
                    </a:lnTo>
                    <a:lnTo>
                      <a:pt x="1669"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4" name="Freeform 207"/>
              <p:cNvSpPr>
                <a:spLocks/>
              </p:cNvSpPr>
              <p:nvPr/>
            </p:nvSpPr>
            <p:spPr bwMode="auto">
              <a:xfrm>
                <a:off x="1727" y="2582"/>
                <a:ext cx="7" cy="9"/>
              </a:xfrm>
              <a:custGeom>
                <a:avLst/>
                <a:gdLst>
                  <a:gd name="T0" fmla="*/ 0 w 92"/>
                  <a:gd name="T1" fmla="*/ 0 h 92"/>
                  <a:gd name="T2" fmla="*/ 0 w 92"/>
                  <a:gd name="T3" fmla="*/ 0 h 92"/>
                  <a:gd name="T4" fmla="*/ 0 w 92"/>
                  <a:gd name="T5" fmla="*/ 0 h 92"/>
                  <a:gd name="T6" fmla="*/ 0 w 92"/>
                  <a:gd name="T7" fmla="*/ 0 h 92"/>
                  <a:gd name="T8" fmla="*/ 0 w 92"/>
                  <a:gd name="T9" fmla="*/ 0 h 92"/>
                  <a:gd name="T10" fmla="*/ 0 w 92"/>
                  <a:gd name="T11" fmla="*/ 0 h 92"/>
                  <a:gd name="T12" fmla="*/ 0 w 92"/>
                  <a:gd name="T13" fmla="*/ 0 h 92"/>
                  <a:gd name="T14" fmla="*/ 0 w 92"/>
                  <a:gd name="T15" fmla="*/ 0 h 92"/>
                  <a:gd name="T16" fmla="*/ 0 w 92"/>
                  <a:gd name="T17" fmla="*/ 0 h 92"/>
                  <a:gd name="T18" fmla="*/ 0 w 92"/>
                  <a:gd name="T19" fmla="*/ 0 h 92"/>
                  <a:gd name="T20" fmla="*/ 0 w 92"/>
                  <a:gd name="T21" fmla="*/ 0 h 92"/>
                  <a:gd name="T22" fmla="*/ 0 w 92"/>
                  <a:gd name="T23" fmla="*/ 0 h 92"/>
                  <a:gd name="T24" fmla="*/ 0 w 92"/>
                  <a:gd name="T25" fmla="*/ 0 h 92"/>
                  <a:gd name="T26" fmla="*/ 0 w 92"/>
                  <a:gd name="T27" fmla="*/ 0 h 92"/>
                  <a:gd name="T28" fmla="*/ 0 w 92"/>
                  <a:gd name="T29" fmla="*/ 0 h 92"/>
                  <a:gd name="T30" fmla="*/ 0 w 92"/>
                  <a:gd name="T31" fmla="*/ 0 h 92"/>
                  <a:gd name="T32" fmla="*/ 0 w 92"/>
                  <a:gd name="T33" fmla="*/ 0 h 92"/>
                  <a:gd name="T34" fmla="*/ 0 w 92"/>
                  <a:gd name="T35" fmla="*/ 0 h 92"/>
                  <a:gd name="T36" fmla="*/ 0 w 92"/>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2"/>
                  <a:gd name="T58" fmla="*/ 0 h 92"/>
                  <a:gd name="T59" fmla="*/ 92 w 92"/>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2" h="92">
                    <a:moveTo>
                      <a:pt x="0" y="0"/>
                    </a:moveTo>
                    <a:lnTo>
                      <a:pt x="0" y="92"/>
                    </a:lnTo>
                    <a:lnTo>
                      <a:pt x="92" y="48"/>
                    </a:lnTo>
                    <a:lnTo>
                      <a:pt x="85" y="45"/>
                    </a:lnTo>
                    <a:lnTo>
                      <a:pt x="79" y="42"/>
                    </a:lnTo>
                    <a:lnTo>
                      <a:pt x="74" y="39"/>
                    </a:lnTo>
                    <a:lnTo>
                      <a:pt x="68" y="36"/>
                    </a:lnTo>
                    <a:lnTo>
                      <a:pt x="62" y="33"/>
                    </a:lnTo>
                    <a:lnTo>
                      <a:pt x="56" y="30"/>
                    </a:lnTo>
                    <a:lnTo>
                      <a:pt x="51" y="27"/>
                    </a:lnTo>
                    <a:lnTo>
                      <a:pt x="45" y="24"/>
                    </a:lnTo>
                    <a:lnTo>
                      <a:pt x="39" y="21"/>
                    </a:lnTo>
                    <a:lnTo>
                      <a:pt x="34" y="18"/>
                    </a:lnTo>
                    <a:lnTo>
                      <a:pt x="28" y="15"/>
                    </a:lnTo>
                    <a:lnTo>
                      <a:pt x="22" y="12"/>
                    </a:lnTo>
                    <a:lnTo>
                      <a:pt x="16" y="9"/>
                    </a:lnTo>
                    <a:lnTo>
                      <a:pt x="11" y="6"/>
                    </a:lnTo>
                    <a:lnTo>
                      <a:pt x="5" y="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5" name="Freeform 208"/>
              <p:cNvSpPr>
                <a:spLocks/>
              </p:cNvSpPr>
              <p:nvPr/>
            </p:nvSpPr>
            <p:spPr bwMode="auto">
              <a:xfrm>
                <a:off x="1587" y="2592"/>
                <a:ext cx="156" cy="77"/>
              </a:xfrm>
              <a:custGeom>
                <a:avLst/>
                <a:gdLst>
                  <a:gd name="T0" fmla="*/ 0 w 1706"/>
                  <a:gd name="T1" fmla="*/ 0 h 879"/>
                  <a:gd name="T2" fmla="*/ 0 w 1706"/>
                  <a:gd name="T3" fmla="*/ 0 h 879"/>
                  <a:gd name="T4" fmla="*/ 0 w 1706"/>
                  <a:gd name="T5" fmla="*/ 0 h 879"/>
                  <a:gd name="T6" fmla="*/ 0 w 1706"/>
                  <a:gd name="T7" fmla="*/ 0 h 879"/>
                  <a:gd name="T8" fmla="*/ 0 w 1706"/>
                  <a:gd name="T9" fmla="*/ 0 h 879"/>
                  <a:gd name="T10" fmla="*/ 0 60000 65536"/>
                  <a:gd name="T11" fmla="*/ 0 60000 65536"/>
                  <a:gd name="T12" fmla="*/ 0 60000 65536"/>
                  <a:gd name="T13" fmla="*/ 0 60000 65536"/>
                  <a:gd name="T14" fmla="*/ 0 60000 65536"/>
                  <a:gd name="T15" fmla="*/ 0 w 1706"/>
                  <a:gd name="T16" fmla="*/ 0 h 879"/>
                  <a:gd name="T17" fmla="*/ 1706 w 1706"/>
                  <a:gd name="T18" fmla="*/ 879 h 879"/>
                </a:gdLst>
                <a:ahLst/>
                <a:cxnLst>
                  <a:cxn ang="T10">
                    <a:pos x="T0" y="T1"/>
                  </a:cxn>
                  <a:cxn ang="T11">
                    <a:pos x="T2" y="T3"/>
                  </a:cxn>
                  <a:cxn ang="T12">
                    <a:pos x="T4" y="T5"/>
                  </a:cxn>
                  <a:cxn ang="T13">
                    <a:pos x="T6" y="T7"/>
                  </a:cxn>
                  <a:cxn ang="T14">
                    <a:pos x="T8" y="T9"/>
                  </a:cxn>
                </a:cxnLst>
                <a:rect l="T15" t="T16" r="T17" b="T18"/>
                <a:pathLst>
                  <a:path w="1706" h="879">
                    <a:moveTo>
                      <a:pt x="1706" y="0"/>
                    </a:moveTo>
                    <a:lnTo>
                      <a:pt x="0" y="852"/>
                    </a:lnTo>
                    <a:lnTo>
                      <a:pt x="51" y="879"/>
                    </a:lnTo>
                    <a:lnTo>
                      <a:pt x="1706" y="54"/>
                    </a:lnTo>
                    <a:lnTo>
                      <a:pt x="1706"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6" name="Freeform 209"/>
              <p:cNvSpPr>
                <a:spLocks/>
              </p:cNvSpPr>
              <p:nvPr/>
            </p:nvSpPr>
            <p:spPr bwMode="auto">
              <a:xfrm>
                <a:off x="1594" y="2596"/>
                <a:ext cx="149" cy="77"/>
              </a:xfrm>
              <a:custGeom>
                <a:avLst/>
                <a:gdLst>
                  <a:gd name="T0" fmla="*/ 0 w 1655"/>
                  <a:gd name="T1" fmla="*/ 0 h 848"/>
                  <a:gd name="T2" fmla="*/ 0 w 1655"/>
                  <a:gd name="T3" fmla="*/ 0 h 848"/>
                  <a:gd name="T4" fmla="*/ 0 w 1655"/>
                  <a:gd name="T5" fmla="*/ 0 h 848"/>
                  <a:gd name="T6" fmla="*/ 0 w 1655"/>
                  <a:gd name="T7" fmla="*/ 0 h 848"/>
                  <a:gd name="T8" fmla="*/ 0 w 1655"/>
                  <a:gd name="T9" fmla="*/ 0 h 848"/>
                  <a:gd name="T10" fmla="*/ 0 60000 65536"/>
                  <a:gd name="T11" fmla="*/ 0 60000 65536"/>
                  <a:gd name="T12" fmla="*/ 0 60000 65536"/>
                  <a:gd name="T13" fmla="*/ 0 60000 65536"/>
                  <a:gd name="T14" fmla="*/ 0 60000 65536"/>
                  <a:gd name="T15" fmla="*/ 0 w 1655"/>
                  <a:gd name="T16" fmla="*/ 0 h 848"/>
                  <a:gd name="T17" fmla="*/ 1655 w 1655"/>
                  <a:gd name="T18" fmla="*/ 848 h 848"/>
                </a:gdLst>
                <a:ahLst/>
                <a:cxnLst>
                  <a:cxn ang="T10">
                    <a:pos x="T0" y="T1"/>
                  </a:cxn>
                  <a:cxn ang="T11">
                    <a:pos x="T2" y="T3"/>
                  </a:cxn>
                  <a:cxn ang="T12">
                    <a:pos x="T4" y="T5"/>
                  </a:cxn>
                  <a:cxn ang="T13">
                    <a:pos x="T6" y="T7"/>
                  </a:cxn>
                  <a:cxn ang="T14">
                    <a:pos x="T8" y="T9"/>
                  </a:cxn>
                </a:cxnLst>
                <a:rect l="T15" t="T16" r="T17" b="T18"/>
                <a:pathLst>
                  <a:path w="1655" h="848">
                    <a:moveTo>
                      <a:pt x="1655" y="44"/>
                    </a:moveTo>
                    <a:lnTo>
                      <a:pt x="1655" y="0"/>
                    </a:lnTo>
                    <a:lnTo>
                      <a:pt x="0" y="825"/>
                    </a:lnTo>
                    <a:lnTo>
                      <a:pt x="44" y="848"/>
                    </a:lnTo>
                    <a:lnTo>
                      <a:pt x="1655"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7" name="Freeform 210"/>
              <p:cNvSpPr>
                <a:spLocks/>
              </p:cNvSpPr>
              <p:nvPr/>
            </p:nvSpPr>
            <p:spPr bwMode="auto">
              <a:xfrm>
                <a:off x="1743" y="2592"/>
                <a:ext cx="9" cy="9"/>
              </a:xfrm>
              <a:custGeom>
                <a:avLst/>
                <a:gdLst>
                  <a:gd name="T0" fmla="*/ 0 w 98"/>
                  <a:gd name="T1" fmla="*/ 0 h 100"/>
                  <a:gd name="T2" fmla="*/ 0 w 98"/>
                  <a:gd name="T3" fmla="*/ 0 h 100"/>
                  <a:gd name="T4" fmla="*/ 0 w 98"/>
                  <a:gd name="T5" fmla="*/ 0 h 100"/>
                  <a:gd name="T6" fmla="*/ 0 w 98"/>
                  <a:gd name="T7" fmla="*/ 0 h 100"/>
                  <a:gd name="T8" fmla="*/ 0 w 98"/>
                  <a:gd name="T9" fmla="*/ 0 h 100"/>
                  <a:gd name="T10" fmla="*/ 0 w 98"/>
                  <a:gd name="T11" fmla="*/ 0 h 100"/>
                  <a:gd name="T12" fmla="*/ 0 w 98"/>
                  <a:gd name="T13" fmla="*/ 0 h 100"/>
                  <a:gd name="T14" fmla="*/ 0 w 98"/>
                  <a:gd name="T15" fmla="*/ 0 h 100"/>
                  <a:gd name="T16" fmla="*/ 0 w 98"/>
                  <a:gd name="T17" fmla="*/ 0 h 100"/>
                  <a:gd name="T18" fmla="*/ 0 w 98"/>
                  <a:gd name="T19" fmla="*/ 0 h 100"/>
                  <a:gd name="T20" fmla="*/ 0 w 98"/>
                  <a:gd name="T21" fmla="*/ 0 h 100"/>
                  <a:gd name="T22" fmla="*/ 0 w 98"/>
                  <a:gd name="T23" fmla="*/ 0 h 100"/>
                  <a:gd name="T24" fmla="*/ 0 w 98"/>
                  <a:gd name="T25" fmla="*/ 0 h 100"/>
                  <a:gd name="T26" fmla="*/ 0 w 98"/>
                  <a:gd name="T27" fmla="*/ 0 h 100"/>
                  <a:gd name="T28" fmla="*/ 0 w 98"/>
                  <a:gd name="T29" fmla="*/ 0 h 100"/>
                  <a:gd name="T30" fmla="*/ 0 w 98"/>
                  <a:gd name="T31" fmla="*/ 0 h 100"/>
                  <a:gd name="T32" fmla="*/ 0 w 98"/>
                  <a:gd name="T33" fmla="*/ 0 h 100"/>
                  <a:gd name="T34" fmla="*/ 0 w 98"/>
                  <a:gd name="T35" fmla="*/ 0 h 100"/>
                  <a:gd name="T36" fmla="*/ 0 w 98"/>
                  <a:gd name="T37" fmla="*/ 0 h 100"/>
                  <a:gd name="T38" fmla="*/ 0 w 98"/>
                  <a:gd name="T39" fmla="*/ 0 h 1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100"/>
                  <a:gd name="T62" fmla="*/ 98 w 98"/>
                  <a:gd name="T63" fmla="*/ 100 h 1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100">
                    <a:moveTo>
                      <a:pt x="4" y="0"/>
                    </a:moveTo>
                    <a:lnTo>
                      <a:pt x="0" y="2"/>
                    </a:lnTo>
                    <a:lnTo>
                      <a:pt x="0" y="100"/>
                    </a:lnTo>
                    <a:lnTo>
                      <a:pt x="98" y="51"/>
                    </a:lnTo>
                    <a:lnTo>
                      <a:pt x="92" y="47"/>
                    </a:lnTo>
                    <a:lnTo>
                      <a:pt x="86" y="44"/>
                    </a:lnTo>
                    <a:lnTo>
                      <a:pt x="80" y="41"/>
                    </a:lnTo>
                    <a:lnTo>
                      <a:pt x="74" y="38"/>
                    </a:lnTo>
                    <a:lnTo>
                      <a:pt x="68" y="35"/>
                    </a:lnTo>
                    <a:lnTo>
                      <a:pt x="63" y="31"/>
                    </a:lnTo>
                    <a:lnTo>
                      <a:pt x="57" y="28"/>
                    </a:lnTo>
                    <a:lnTo>
                      <a:pt x="51" y="25"/>
                    </a:lnTo>
                    <a:lnTo>
                      <a:pt x="45" y="21"/>
                    </a:lnTo>
                    <a:lnTo>
                      <a:pt x="39" y="18"/>
                    </a:lnTo>
                    <a:lnTo>
                      <a:pt x="33" y="15"/>
                    </a:lnTo>
                    <a:lnTo>
                      <a:pt x="27" y="12"/>
                    </a:lnTo>
                    <a:lnTo>
                      <a:pt x="21" y="9"/>
                    </a:lnTo>
                    <a:lnTo>
                      <a:pt x="15" y="6"/>
                    </a:lnTo>
                    <a:lnTo>
                      <a:pt x="9" y="3"/>
                    </a:lnTo>
                    <a:lnTo>
                      <a:pt x="4"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8" name="Freeform 211"/>
              <p:cNvSpPr>
                <a:spLocks/>
              </p:cNvSpPr>
              <p:nvPr/>
            </p:nvSpPr>
            <p:spPr bwMode="auto">
              <a:xfrm>
                <a:off x="1606" y="2603"/>
                <a:ext cx="156" cy="77"/>
              </a:xfrm>
              <a:custGeom>
                <a:avLst/>
                <a:gdLst>
                  <a:gd name="T0" fmla="*/ 0 w 1707"/>
                  <a:gd name="T1" fmla="*/ 0 h 880"/>
                  <a:gd name="T2" fmla="*/ 0 w 1707"/>
                  <a:gd name="T3" fmla="*/ 0 h 880"/>
                  <a:gd name="T4" fmla="*/ 0 w 1707"/>
                  <a:gd name="T5" fmla="*/ 0 h 880"/>
                  <a:gd name="T6" fmla="*/ 0 w 1707"/>
                  <a:gd name="T7" fmla="*/ 0 h 880"/>
                  <a:gd name="T8" fmla="*/ 0 w 1707"/>
                  <a:gd name="T9" fmla="*/ 0 h 880"/>
                  <a:gd name="T10" fmla="*/ 0 60000 65536"/>
                  <a:gd name="T11" fmla="*/ 0 60000 65536"/>
                  <a:gd name="T12" fmla="*/ 0 60000 65536"/>
                  <a:gd name="T13" fmla="*/ 0 60000 65536"/>
                  <a:gd name="T14" fmla="*/ 0 60000 65536"/>
                  <a:gd name="T15" fmla="*/ 0 w 1707"/>
                  <a:gd name="T16" fmla="*/ 0 h 880"/>
                  <a:gd name="T17" fmla="*/ 1707 w 1707"/>
                  <a:gd name="T18" fmla="*/ 880 h 880"/>
                </a:gdLst>
                <a:ahLst/>
                <a:cxnLst>
                  <a:cxn ang="T10">
                    <a:pos x="T0" y="T1"/>
                  </a:cxn>
                  <a:cxn ang="T11">
                    <a:pos x="T2" y="T3"/>
                  </a:cxn>
                  <a:cxn ang="T12">
                    <a:pos x="T4" y="T5"/>
                  </a:cxn>
                  <a:cxn ang="T13">
                    <a:pos x="T6" y="T7"/>
                  </a:cxn>
                  <a:cxn ang="T14">
                    <a:pos x="T8" y="T9"/>
                  </a:cxn>
                </a:cxnLst>
                <a:rect l="T15" t="T16" r="T17" b="T18"/>
                <a:pathLst>
                  <a:path w="1707" h="880">
                    <a:moveTo>
                      <a:pt x="1707" y="0"/>
                    </a:moveTo>
                    <a:lnTo>
                      <a:pt x="0" y="852"/>
                    </a:lnTo>
                    <a:lnTo>
                      <a:pt x="53" y="880"/>
                    </a:lnTo>
                    <a:lnTo>
                      <a:pt x="1707" y="55"/>
                    </a:lnTo>
                    <a:lnTo>
                      <a:pt x="1707"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9" name="Freeform 212"/>
              <p:cNvSpPr>
                <a:spLocks/>
              </p:cNvSpPr>
              <p:nvPr/>
            </p:nvSpPr>
            <p:spPr bwMode="auto">
              <a:xfrm>
                <a:off x="1613" y="2606"/>
                <a:ext cx="152" cy="77"/>
              </a:xfrm>
              <a:custGeom>
                <a:avLst/>
                <a:gdLst>
                  <a:gd name="T0" fmla="*/ 0 w 1654"/>
                  <a:gd name="T1" fmla="*/ 0 h 848"/>
                  <a:gd name="T2" fmla="*/ 0 w 1654"/>
                  <a:gd name="T3" fmla="*/ 0 h 848"/>
                  <a:gd name="T4" fmla="*/ 0 w 1654"/>
                  <a:gd name="T5" fmla="*/ 0 h 848"/>
                  <a:gd name="T6" fmla="*/ 0 w 1654"/>
                  <a:gd name="T7" fmla="*/ 0 h 848"/>
                  <a:gd name="T8" fmla="*/ 0 w 1654"/>
                  <a:gd name="T9" fmla="*/ 0 h 848"/>
                  <a:gd name="T10" fmla="*/ 0 60000 65536"/>
                  <a:gd name="T11" fmla="*/ 0 60000 65536"/>
                  <a:gd name="T12" fmla="*/ 0 60000 65536"/>
                  <a:gd name="T13" fmla="*/ 0 60000 65536"/>
                  <a:gd name="T14" fmla="*/ 0 60000 65536"/>
                  <a:gd name="T15" fmla="*/ 0 w 1654"/>
                  <a:gd name="T16" fmla="*/ 0 h 848"/>
                  <a:gd name="T17" fmla="*/ 1654 w 1654"/>
                  <a:gd name="T18" fmla="*/ 848 h 848"/>
                </a:gdLst>
                <a:ahLst/>
                <a:cxnLst>
                  <a:cxn ang="T10">
                    <a:pos x="T0" y="T1"/>
                  </a:cxn>
                  <a:cxn ang="T11">
                    <a:pos x="T2" y="T3"/>
                  </a:cxn>
                  <a:cxn ang="T12">
                    <a:pos x="T4" y="T5"/>
                  </a:cxn>
                  <a:cxn ang="T13">
                    <a:pos x="T6" y="T7"/>
                  </a:cxn>
                  <a:cxn ang="T14">
                    <a:pos x="T8" y="T9"/>
                  </a:cxn>
                </a:cxnLst>
                <a:rect l="T15" t="T16" r="T17" b="T18"/>
                <a:pathLst>
                  <a:path w="1654" h="848">
                    <a:moveTo>
                      <a:pt x="1654" y="44"/>
                    </a:moveTo>
                    <a:lnTo>
                      <a:pt x="1654" y="0"/>
                    </a:lnTo>
                    <a:lnTo>
                      <a:pt x="0" y="825"/>
                    </a:lnTo>
                    <a:lnTo>
                      <a:pt x="43" y="848"/>
                    </a:lnTo>
                    <a:lnTo>
                      <a:pt x="1654" y="44"/>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0" name="Freeform 213"/>
              <p:cNvSpPr>
                <a:spLocks/>
              </p:cNvSpPr>
              <p:nvPr/>
            </p:nvSpPr>
            <p:spPr bwMode="auto">
              <a:xfrm>
                <a:off x="1762" y="2603"/>
                <a:ext cx="7" cy="7"/>
              </a:xfrm>
              <a:custGeom>
                <a:avLst/>
                <a:gdLst>
                  <a:gd name="T0" fmla="*/ 0 w 98"/>
                  <a:gd name="T1" fmla="*/ 0 h 100"/>
                  <a:gd name="T2" fmla="*/ 0 w 98"/>
                  <a:gd name="T3" fmla="*/ 0 h 100"/>
                  <a:gd name="T4" fmla="*/ 0 w 98"/>
                  <a:gd name="T5" fmla="*/ 0 h 100"/>
                  <a:gd name="T6" fmla="*/ 0 w 98"/>
                  <a:gd name="T7" fmla="*/ 0 h 100"/>
                  <a:gd name="T8" fmla="*/ 0 w 98"/>
                  <a:gd name="T9" fmla="*/ 0 h 100"/>
                  <a:gd name="T10" fmla="*/ 0 w 98"/>
                  <a:gd name="T11" fmla="*/ 0 h 100"/>
                  <a:gd name="T12" fmla="*/ 0 w 98"/>
                  <a:gd name="T13" fmla="*/ 0 h 100"/>
                  <a:gd name="T14" fmla="*/ 0 w 98"/>
                  <a:gd name="T15" fmla="*/ 0 h 100"/>
                  <a:gd name="T16" fmla="*/ 0 w 98"/>
                  <a:gd name="T17" fmla="*/ 0 h 100"/>
                  <a:gd name="T18" fmla="*/ 0 w 98"/>
                  <a:gd name="T19" fmla="*/ 0 h 100"/>
                  <a:gd name="T20" fmla="*/ 0 w 98"/>
                  <a:gd name="T21" fmla="*/ 0 h 100"/>
                  <a:gd name="T22" fmla="*/ 0 w 98"/>
                  <a:gd name="T23" fmla="*/ 0 h 100"/>
                  <a:gd name="T24" fmla="*/ 0 w 98"/>
                  <a:gd name="T25" fmla="*/ 0 h 100"/>
                  <a:gd name="T26" fmla="*/ 0 w 98"/>
                  <a:gd name="T27" fmla="*/ 0 h 100"/>
                  <a:gd name="T28" fmla="*/ 0 w 98"/>
                  <a:gd name="T29" fmla="*/ 0 h 100"/>
                  <a:gd name="T30" fmla="*/ 0 w 98"/>
                  <a:gd name="T31" fmla="*/ 0 h 100"/>
                  <a:gd name="T32" fmla="*/ 0 w 98"/>
                  <a:gd name="T33" fmla="*/ 0 h 100"/>
                  <a:gd name="T34" fmla="*/ 0 w 98"/>
                  <a:gd name="T35" fmla="*/ 0 h 100"/>
                  <a:gd name="T36" fmla="*/ 0 w 98"/>
                  <a:gd name="T37" fmla="*/ 0 h 100"/>
                  <a:gd name="T38" fmla="*/ 0 w 98"/>
                  <a:gd name="T39" fmla="*/ 0 h 1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100"/>
                  <a:gd name="T62" fmla="*/ 98 w 98"/>
                  <a:gd name="T63" fmla="*/ 100 h 1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100">
                    <a:moveTo>
                      <a:pt x="3" y="0"/>
                    </a:moveTo>
                    <a:lnTo>
                      <a:pt x="0" y="1"/>
                    </a:lnTo>
                    <a:lnTo>
                      <a:pt x="0" y="100"/>
                    </a:lnTo>
                    <a:lnTo>
                      <a:pt x="98" y="51"/>
                    </a:lnTo>
                    <a:lnTo>
                      <a:pt x="92" y="47"/>
                    </a:lnTo>
                    <a:lnTo>
                      <a:pt x="86" y="44"/>
                    </a:lnTo>
                    <a:lnTo>
                      <a:pt x="80" y="41"/>
                    </a:lnTo>
                    <a:lnTo>
                      <a:pt x="74" y="38"/>
                    </a:lnTo>
                    <a:lnTo>
                      <a:pt x="68" y="35"/>
                    </a:lnTo>
                    <a:lnTo>
                      <a:pt x="62" y="31"/>
                    </a:lnTo>
                    <a:lnTo>
                      <a:pt x="56" y="28"/>
                    </a:lnTo>
                    <a:lnTo>
                      <a:pt x="50" y="25"/>
                    </a:lnTo>
                    <a:lnTo>
                      <a:pt x="44" y="22"/>
                    </a:lnTo>
                    <a:lnTo>
                      <a:pt x="38" y="19"/>
                    </a:lnTo>
                    <a:lnTo>
                      <a:pt x="32" y="15"/>
                    </a:lnTo>
                    <a:lnTo>
                      <a:pt x="26" y="12"/>
                    </a:lnTo>
                    <a:lnTo>
                      <a:pt x="20" y="9"/>
                    </a:lnTo>
                    <a:lnTo>
                      <a:pt x="14" y="6"/>
                    </a:lnTo>
                    <a:lnTo>
                      <a:pt x="8" y="3"/>
                    </a:lnTo>
                    <a:lnTo>
                      <a:pt x="3"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1" name="Freeform 214"/>
              <p:cNvSpPr>
                <a:spLocks/>
              </p:cNvSpPr>
              <p:nvPr/>
            </p:nvSpPr>
            <p:spPr bwMode="auto">
              <a:xfrm>
                <a:off x="1627" y="2615"/>
                <a:ext cx="156" cy="75"/>
              </a:xfrm>
              <a:custGeom>
                <a:avLst/>
                <a:gdLst>
                  <a:gd name="T0" fmla="*/ 0 w 1706"/>
                  <a:gd name="T1" fmla="*/ 0 h 879"/>
                  <a:gd name="T2" fmla="*/ 0 w 1706"/>
                  <a:gd name="T3" fmla="*/ 0 h 879"/>
                  <a:gd name="T4" fmla="*/ 0 w 1706"/>
                  <a:gd name="T5" fmla="*/ 0 h 879"/>
                  <a:gd name="T6" fmla="*/ 0 w 1706"/>
                  <a:gd name="T7" fmla="*/ 0 h 879"/>
                  <a:gd name="T8" fmla="*/ 0 w 1706"/>
                  <a:gd name="T9" fmla="*/ 0 h 879"/>
                  <a:gd name="T10" fmla="*/ 0 60000 65536"/>
                  <a:gd name="T11" fmla="*/ 0 60000 65536"/>
                  <a:gd name="T12" fmla="*/ 0 60000 65536"/>
                  <a:gd name="T13" fmla="*/ 0 60000 65536"/>
                  <a:gd name="T14" fmla="*/ 0 60000 65536"/>
                  <a:gd name="T15" fmla="*/ 0 w 1706"/>
                  <a:gd name="T16" fmla="*/ 0 h 879"/>
                  <a:gd name="T17" fmla="*/ 1706 w 1706"/>
                  <a:gd name="T18" fmla="*/ 879 h 879"/>
                </a:gdLst>
                <a:ahLst/>
                <a:cxnLst>
                  <a:cxn ang="T10">
                    <a:pos x="T0" y="T1"/>
                  </a:cxn>
                  <a:cxn ang="T11">
                    <a:pos x="T2" y="T3"/>
                  </a:cxn>
                  <a:cxn ang="T12">
                    <a:pos x="T4" y="T5"/>
                  </a:cxn>
                  <a:cxn ang="T13">
                    <a:pos x="T6" y="T7"/>
                  </a:cxn>
                  <a:cxn ang="T14">
                    <a:pos x="T8" y="T9"/>
                  </a:cxn>
                </a:cxnLst>
                <a:rect l="T15" t="T16" r="T17" b="T18"/>
                <a:pathLst>
                  <a:path w="1706" h="879">
                    <a:moveTo>
                      <a:pt x="1706" y="0"/>
                    </a:moveTo>
                    <a:lnTo>
                      <a:pt x="0" y="851"/>
                    </a:lnTo>
                    <a:lnTo>
                      <a:pt x="55" y="879"/>
                    </a:lnTo>
                    <a:lnTo>
                      <a:pt x="1706" y="48"/>
                    </a:lnTo>
                    <a:lnTo>
                      <a:pt x="1706"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2" name="Freeform 215"/>
              <p:cNvSpPr>
                <a:spLocks/>
              </p:cNvSpPr>
              <p:nvPr/>
            </p:nvSpPr>
            <p:spPr bwMode="auto">
              <a:xfrm>
                <a:off x="1634" y="2618"/>
                <a:ext cx="149" cy="75"/>
              </a:xfrm>
              <a:custGeom>
                <a:avLst/>
                <a:gdLst>
                  <a:gd name="T0" fmla="*/ 0 w 1651"/>
                  <a:gd name="T1" fmla="*/ 0 h 854"/>
                  <a:gd name="T2" fmla="*/ 0 w 1651"/>
                  <a:gd name="T3" fmla="*/ 0 h 854"/>
                  <a:gd name="T4" fmla="*/ 0 w 1651"/>
                  <a:gd name="T5" fmla="*/ 0 h 854"/>
                  <a:gd name="T6" fmla="*/ 0 w 1651"/>
                  <a:gd name="T7" fmla="*/ 0 h 854"/>
                  <a:gd name="T8" fmla="*/ 0 w 1651"/>
                  <a:gd name="T9" fmla="*/ 0 h 854"/>
                  <a:gd name="T10" fmla="*/ 0 60000 65536"/>
                  <a:gd name="T11" fmla="*/ 0 60000 65536"/>
                  <a:gd name="T12" fmla="*/ 0 60000 65536"/>
                  <a:gd name="T13" fmla="*/ 0 60000 65536"/>
                  <a:gd name="T14" fmla="*/ 0 60000 65536"/>
                  <a:gd name="T15" fmla="*/ 0 w 1651"/>
                  <a:gd name="T16" fmla="*/ 0 h 854"/>
                  <a:gd name="T17" fmla="*/ 1651 w 1651"/>
                  <a:gd name="T18" fmla="*/ 854 h 854"/>
                </a:gdLst>
                <a:ahLst/>
                <a:cxnLst>
                  <a:cxn ang="T10">
                    <a:pos x="T0" y="T1"/>
                  </a:cxn>
                  <a:cxn ang="T11">
                    <a:pos x="T2" y="T3"/>
                  </a:cxn>
                  <a:cxn ang="T12">
                    <a:pos x="T4" y="T5"/>
                  </a:cxn>
                  <a:cxn ang="T13">
                    <a:pos x="T6" y="T7"/>
                  </a:cxn>
                  <a:cxn ang="T14">
                    <a:pos x="T8" y="T9"/>
                  </a:cxn>
                </a:cxnLst>
                <a:rect l="T15" t="T16" r="T17" b="T18"/>
                <a:pathLst>
                  <a:path w="1651" h="854">
                    <a:moveTo>
                      <a:pt x="1651" y="46"/>
                    </a:moveTo>
                    <a:lnTo>
                      <a:pt x="1651" y="0"/>
                    </a:lnTo>
                    <a:lnTo>
                      <a:pt x="0" y="831"/>
                    </a:lnTo>
                    <a:lnTo>
                      <a:pt x="42" y="854"/>
                    </a:lnTo>
                    <a:lnTo>
                      <a:pt x="1651" y="46"/>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3" name="Freeform 216"/>
              <p:cNvSpPr>
                <a:spLocks/>
              </p:cNvSpPr>
              <p:nvPr/>
            </p:nvSpPr>
            <p:spPr bwMode="auto">
              <a:xfrm>
                <a:off x="1784" y="2615"/>
                <a:ext cx="9" cy="7"/>
              </a:xfrm>
              <a:custGeom>
                <a:avLst/>
                <a:gdLst>
                  <a:gd name="T0" fmla="*/ 0 w 91"/>
                  <a:gd name="T1" fmla="*/ 0 h 96"/>
                  <a:gd name="T2" fmla="*/ 0 w 91"/>
                  <a:gd name="T3" fmla="*/ 0 h 96"/>
                  <a:gd name="T4" fmla="*/ 0 w 91"/>
                  <a:gd name="T5" fmla="*/ 0 h 96"/>
                  <a:gd name="T6" fmla="*/ 0 w 91"/>
                  <a:gd name="T7" fmla="*/ 0 h 96"/>
                  <a:gd name="T8" fmla="*/ 0 w 91"/>
                  <a:gd name="T9" fmla="*/ 0 h 96"/>
                  <a:gd name="T10" fmla="*/ 0 w 91"/>
                  <a:gd name="T11" fmla="*/ 0 h 96"/>
                  <a:gd name="T12" fmla="*/ 0 w 91"/>
                  <a:gd name="T13" fmla="*/ 0 h 96"/>
                  <a:gd name="T14" fmla="*/ 0 w 91"/>
                  <a:gd name="T15" fmla="*/ 0 h 96"/>
                  <a:gd name="T16" fmla="*/ 0 w 91"/>
                  <a:gd name="T17" fmla="*/ 0 h 96"/>
                  <a:gd name="T18" fmla="*/ 0 w 91"/>
                  <a:gd name="T19" fmla="*/ 0 h 96"/>
                  <a:gd name="T20" fmla="*/ 0 w 91"/>
                  <a:gd name="T21" fmla="*/ 0 h 96"/>
                  <a:gd name="T22" fmla="*/ 0 w 91"/>
                  <a:gd name="T23" fmla="*/ 0 h 96"/>
                  <a:gd name="T24" fmla="*/ 0 w 91"/>
                  <a:gd name="T25" fmla="*/ 0 h 96"/>
                  <a:gd name="T26" fmla="*/ 0 w 91"/>
                  <a:gd name="T27" fmla="*/ 0 h 96"/>
                  <a:gd name="T28" fmla="*/ 0 w 91"/>
                  <a:gd name="T29" fmla="*/ 0 h 96"/>
                  <a:gd name="T30" fmla="*/ 0 w 91"/>
                  <a:gd name="T31" fmla="*/ 0 h 96"/>
                  <a:gd name="T32" fmla="*/ 0 w 91"/>
                  <a:gd name="T33" fmla="*/ 0 h 96"/>
                  <a:gd name="T34" fmla="*/ 0 w 91"/>
                  <a:gd name="T35" fmla="*/ 0 h 96"/>
                  <a:gd name="T36" fmla="*/ 0 w 91"/>
                  <a:gd name="T37" fmla="*/ 0 h 96"/>
                  <a:gd name="T38" fmla="*/ 0 w 91"/>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96"/>
                  <a:gd name="T62" fmla="*/ 91 w 91"/>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96">
                    <a:moveTo>
                      <a:pt x="3" y="0"/>
                    </a:moveTo>
                    <a:lnTo>
                      <a:pt x="0" y="2"/>
                    </a:lnTo>
                    <a:lnTo>
                      <a:pt x="0" y="96"/>
                    </a:lnTo>
                    <a:lnTo>
                      <a:pt x="91" y="49"/>
                    </a:lnTo>
                    <a:lnTo>
                      <a:pt x="85" y="45"/>
                    </a:lnTo>
                    <a:lnTo>
                      <a:pt x="80" y="42"/>
                    </a:lnTo>
                    <a:lnTo>
                      <a:pt x="74" y="39"/>
                    </a:lnTo>
                    <a:lnTo>
                      <a:pt x="69" y="36"/>
                    </a:lnTo>
                    <a:lnTo>
                      <a:pt x="63" y="33"/>
                    </a:lnTo>
                    <a:lnTo>
                      <a:pt x="58" y="30"/>
                    </a:lnTo>
                    <a:lnTo>
                      <a:pt x="52" y="27"/>
                    </a:lnTo>
                    <a:lnTo>
                      <a:pt x="47" y="24"/>
                    </a:lnTo>
                    <a:lnTo>
                      <a:pt x="41" y="21"/>
                    </a:lnTo>
                    <a:lnTo>
                      <a:pt x="35" y="18"/>
                    </a:lnTo>
                    <a:lnTo>
                      <a:pt x="30" y="15"/>
                    </a:lnTo>
                    <a:lnTo>
                      <a:pt x="24" y="12"/>
                    </a:lnTo>
                    <a:lnTo>
                      <a:pt x="19" y="9"/>
                    </a:lnTo>
                    <a:lnTo>
                      <a:pt x="13" y="6"/>
                    </a:lnTo>
                    <a:lnTo>
                      <a:pt x="8" y="3"/>
                    </a:lnTo>
                    <a:lnTo>
                      <a:pt x="3"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4" name="Freeform 217"/>
              <p:cNvSpPr>
                <a:spLocks/>
              </p:cNvSpPr>
              <p:nvPr/>
            </p:nvSpPr>
            <p:spPr bwMode="auto">
              <a:xfrm>
                <a:off x="1646" y="2622"/>
                <a:ext cx="154" cy="80"/>
              </a:xfrm>
              <a:custGeom>
                <a:avLst/>
                <a:gdLst>
                  <a:gd name="T0" fmla="*/ 0 w 1690"/>
                  <a:gd name="T1" fmla="*/ 0 h 875"/>
                  <a:gd name="T2" fmla="*/ 0 w 1690"/>
                  <a:gd name="T3" fmla="*/ 0 h 875"/>
                  <a:gd name="T4" fmla="*/ 0 w 1690"/>
                  <a:gd name="T5" fmla="*/ 0 h 875"/>
                  <a:gd name="T6" fmla="*/ 0 w 1690"/>
                  <a:gd name="T7" fmla="*/ 0 h 875"/>
                  <a:gd name="T8" fmla="*/ 0 w 1690"/>
                  <a:gd name="T9" fmla="*/ 0 h 875"/>
                  <a:gd name="T10" fmla="*/ 0 60000 65536"/>
                  <a:gd name="T11" fmla="*/ 0 60000 65536"/>
                  <a:gd name="T12" fmla="*/ 0 60000 65536"/>
                  <a:gd name="T13" fmla="*/ 0 60000 65536"/>
                  <a:gd name="T14" fmla="*/ 0 60000 65536"/>
                  <a:gd name="T15" fmla="*/ 0 w 1690"/>
                  <a:gd name="T16" fmla="*/ 0 h 875"/>
                  <a:gd name="T17" fmla="*/ 1690 w 1690"/>
                  <a:gd name="T18" fmla="*/ 875 h 875"/>
                </a:gdLst>
                <a:ahLst/>
                <a:cxnLst>
                  <a:cxn ang="T10">
                    <a:pos x="T0" y="T1"/>
                  </a:cxn>
                  <a:cxn ang="T11">
                    <a:pos x="T2" y="T3"/>
                  </a:cxn>
                  <a:cxn ang="T12">
                    <a:pos x="T4" y="T5"/>
                  </a:cxn>
                  <a:cxn ang="T13">
                    <a:pos x="T6" y="T7"/>
                  </a:cxn>
                  <a:cxn ang="T14">
                    <a:pos x="T8" y="T9"/>
                  </a:cxn>
                </a:cxnLst>
                <a:rect l="T15" t="T16" r="T17" b="T18"/>
                <a:pathLst>
                  <a:path w="1690" h="875">
                    <a:moveTo>
                      <a:pt x="1690" y="0"/>
                    </a:moveTo>
                    <a:lnTo>
                      <a:pt x="0" y="849"/>
                    </a:lnTo>
                    <a:lnTo>
                      <a:pt x="48" y="875"/>
                    </a:lnTo>
                    <a:lnTo>
                      <a:pt x="1690" y="42"/>
                    </a:lnTo>
                    <a:lnTo>
                      <a:pt x="1690"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5" name="Freeform 218"/>
              <p:cNvSpPr>
                <a:spLocks/>
              </p:cNvSpPr>
              <p:nvPr/>
            </p:nvSpPr>
            <p:spPr bwMode="auto">
              <a:xfrm>
                <a:off x="1651" y="2627"/>
                <a:ext cx="152" cy="77"/>
              </a:xfrm>
              <a:custGeom>
                <a:avLst/>
                <a:gdLst>
                  <a:gd name="T0" fmla="*/ 0 w 1642"/>
                  <a:gd name="T1" fmla="*/ 0 h 856"/>
                  <a:gd name="T2" fmla="*/ 0 w 1642"/>
                  <a:gd name="T3" fmla="*/ 0 h 856"/>
                  <a:gd name="T4" fmla="*/ 0 w 1642"/>
                  <a:gd name="T5" fmla="*/ 0 h 856"/>
                  <a:gd name="T6" fmla="*/ 0 w 1642"/>
                  <a:gd name="T7" fmla="*/ 0 h 856"/>
                  <a:gd name="T8" fmla="*/ 0 w 1642"/>
                  <a:gd name="T9" fmla="*/ 0 h 856"/>
                  <a:gd name="T10" fmla="*/ 0 60000 65536"/>
                  <a:gd name="T11" fmla="*/ 0 60000 65536"/>
                  <a:gd name="T12" fmla="*/ 0 60000 65536"/>
                  <a:gd name="T13" fmla="*/ 0 60000 65536"/>
                  <a:gd name="T14" fmla="*/ 0 60000 65536"/>
                  <a:gd name="T15" fmla="*/ 0 w 1642"/>
                  <a:gd name="T16" fmla="*/ 0 h 856"/>
                  <a:gd name="T17" fmla="*/ 1642 w 1642"/>
                  <a:gd name="T18" fmla="*/ 856 h 856"/>
                </a:gdLst>
                <a:ahLst/>
                <a:cxnLst>
                  <a:cxn ang="T10">
                    <a:pos x="T0" y="T1"/>
                  </a:cxn>
                  <a:cxn ang="T11">
                    <a:pos x="T2" y="T3"/>
                  </a:cxn>
                  <a:cxn ang="T12">
                    <a:pos x="T4" y="T5"/>
                  </a:cxn>
                  <a:cxn ang="T13">
                    <a:pos x="T6" y="T7"/>
                  </a:cxn>
                  <a:cxn ang="T14">
                    <a:pos x="T8" y="T9"/>
                  </a:cxn>
                </a:cxnLst>
                <a:rect l="T15" t="T16" r="T17" b="T18"/>
                <a:pathLst>
                  <a:path w="1642" h="856">
                    <a:moveTo>
                      <a:pt x="1642" y="45"/>
                    </a:moveTo>
                    <a:lnTo>
                      <a:pt x="1642" y="0"/>
                    </a:lnTo>
                    <a:lnTo>
                      <a:pt x="0" y="833"/>
                    </a:lnTo>
                    <a:lnTo>
                      <a:pt x="43" y="856"/>
                    </a:lnTo>
                    <a:lnTo>
                      <a:pt x="1642" y="45"/>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6" name="Freeform 219"/>
              <p:cNvSpPr>
                <a:spLocks/>
              </p:cNvSpPr>
              <p:nvPr/>
            </p:nvSpPr>
            <p:spPr bwMode="auto">
              <a:xfrm>
                <a:off x="1803" y="2622"/>
                <a:ext cx="7" cy="9"/>
              </a:xfrm>
              <a:custGeom>
                <a:avLst/>
                <a:gdLst>
                  <a:gd name="T0" fmla="*/ 0 w 89"/>
                  <a:gd name="T1" fmla="*/ 0 h 90"/>
                  <a:gd name="T2" fmla="*/ 0 w 89"/>
                  <a:gd name="T3" fmla="*/ 0 h 90"/>
                  <a:gd name="T4" fmla="*/ 0 w 89"/>
                  <a:gd name="T5" fmla="*/ 0 h 90"/>
                  <a:gd name="T6" fmla="*/ 0 w 89"/>
                  <a:gd name="T7" fmla="*/ 0 h 90"/>
                  <a:gd name="T8" fmla="*/ 0 w 89"/>
                  <a:gd name="T9" fmla="*/ 0 h 90"/>
                  <a:gd name="T10" fmla="*/ 0 w 89"/>
                  <a:gd name="T11" fmla="*/ 0 h 90"/>
                  <a:gd name="T12" fmla="*/ 0 w 89"/>
                  <a:gd name="T13" fmla="*/ 0 h 90"/>
                  <a:gd name="T14" fmla="*/ 0 w 89"/>
                  <a:gd name="T15" fmla="*/ 0 h 90"/>
                  <a:gd name="T16" fmla="*/ 0 w 89"/>
                  <a:gd name="T17" fmla="*/ 0 h 90"/>
                  <a:gd name="T18" fmla="*/ 0 w 89"/>
                  <a:gd name="T19" fmla="*/ 0 h 90"/>
                  <a:gd name="T20" fmla="*/ 0 w 89"/>
                  <a:gd name="T21" fmla="*/ 0 h 90"/>
                  <a:gd name="T22" fmla="*/ 0 w 89"/>
                  <a:gd name="T23" fmla="*/ 0 h 90"/>
                  <a:gd name="T24" fmla="*/ 0 w 89"/>
                  <a:gd name="T25" fmla="*/ 0 h 90"/>
                  <a:gd name="T26" fmla="*/ 0 w 89"/>
                  <a:gd name="T27" fmla="*/ 0 h 90"/>
                  <a:gd name="T28" fmla="*/ 0 w 89"/>
                  <a:gd name="T29" fmla="*/ 0 h 90"/>
                  <a:gd name="T30" fmla="*/ 0 w 89"/>
                  <a:gd name="T31" fmla="*/ 0 h 90"/>
                  <a:gd name="T32" fmla="*/ 0 w 89"/>
                  <a:gd name="T33" fmla="*/ 0 h 90"/>
                  <a:gd name="T34" fmla="*/ 0 w 89"/>
                  <a:gd name="T35" fmla="*/ 0 h 90"/>
                  <a:gd name="T36" fmla="*/ 0 w 89"/>
                  <a:gd name="T37" fmla="*/ 0 h 90"/>
                  <a:gd name="T38" fmla="*/ 0 w 89"/>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90"/>
                  <a:gd name="T62" fmla="*/ 89 w 89"/>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90">
                    <a:moveTo>
                      <a:pt x="6" y="0"/>
                    </a:moveTo>
                    <a:lnTo>
                      <a:pt x="0" y="3"/>
                    </a:lnTo>
                    <a:lnTo>
                      <a:pt x="0" y="90"/>
                    </a:lnTo>
                    <a:lnTo>
                      <a:pt x="89" y="45"/>
                    </a:lnTo>
                    <a:lnTo>
                      <a:pt x="83" y="42"/>
                    </a:lnTo>
                    <a:lnTo>
                      <a:pt x="78" y="39"/>
                    </a:lnTo>
                    <a:lnTo>
                      <a:pt x="73" y="36"/>
                    </a:lnTo>
                    <a:lnTo>
                      <a:pt x="68" y="33"/>
                    </a:lnTo>
                    <a:lnTo>
                      <a:pt x="63" y="30"/>
                    </a:lnTo>
                    <a:lnTo>
                      <a:pt x="58" y="28"/>
                    </a:lnTo>
                    <a:lnTo>
                      <a:pt x="53" y="25"/>
                    </a:lnTo>
                    <a:lnTo>
                      <a:pt x="48" y="22"/>
                    </a:lnTo>
                    <a:lnTo>
                      <a:pt x="42" y="19"/>
                    </a:lnTo>
                    <a:lnTo>
                      <a:pt x="37" y="16"/>
                    </a:lnTo>
                    <a:lnTo>
                      <a:pt x="31" y="14"/>
                    </a:lnTo>
                    <a:lnTo>
                      <a:pt x="26" y="11"/>
                    </a:lnTo>
                    <a:lnTo>
                      <a:pt x="21" y="8"/>
                    </a:lnTo>
                    <a:lnTo>
                      <a:pt x="16" y="5"/>
                    </a:lnTo>
                    <a:lnTo>
                      <a:pt x="11" y="2"/>
                    </a:lnTo>
                    <a:lnTo>
                      <a:pt x="6"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7" name="Freeform 220"/>
              <p:cNvSpPr>
                <a:spLocks/>
              </p:cNvSpPr>
              <p:nvPr/>
            </p:nvSpPr>
            <p:spPr bwMode="auto">
              <a:xfrm>
                <a:off x="1668" y="2632"/>
                <a:ext cx="154" cy="82"/>
              </a:xfrm>
              <a:custGeom>
                <a:avLst/>
                <a:gdLst>
                  <a:gd name="T0" fmla="*/ 0 w 1679"/>
                  <a:gd name="T1" fmla="*/ 0 h 882"/>
                  <a:gd name="T2" fmla="*/ 0 w 1679"/>
                  <a:gd name="T3" fmla="*/ 0 h 882"/>
                  <a:gd name="T4" fmla="*/ 0 w 1679"/>
                  <a:gd name="T5" fmla="*/ 0 h 882"/>
                  <a:gd name="T6" fmla="*/ 0 w 1679"/>
                  <a:gd name="T7" fmla="*/ 0 h 882"/>
                  <a:gd name="T8" fmla="*/ 0 w 1679"/>
                  <a:gd name="T9" fmla="*/ 0 h 882"/>
                  <a:gd name="T10" fmla="*/ 0 60000 65536"/>
                  <a:gd name="T11" fmla="*/ 0 60000 65536"/>
                  <a:gd name="T12" fmla="*/ 0 60000 65536"/>
                  <a:gd name="T13" fmla="*/ 0 60000 65536"/>
                  <a:gd name="T14" fmla="*/ 0 60000 65536"/>
                  <a:gd name="T15" fmla="*/ 0 w 1679"/>
                  <a:gd name="T16" fmla="*/ 0 h 882"/>
                  <a:gd name="T17" fmla="*/ 1679 w 1679"/>
                  <a:gd name="T18" fmla="*/ 882 h 882"/>
                </a:gdLst>
                <a:ahLst/>
                <a:cxnLst>
                  <a:cxn ang="T10">
                    <a:pos x="T0" y="T1"/>
                  </a:cxn>
                  <a:cxn ang="T11">
                    <a:pos x="T2" y="T3"/>
                  </a:cxn>
                  <a:cxn ang="T12">
                    <a:pos x="T4" y="T5"/>
                  </a:cxn>
                  <a:cxn ang="T13">
                    <a:pos x="T6" y="T7"/>
                  </a:cxn>
                  <a:cxn ang="T14">
                    <a:pos x="T8" y="T9"/>
                  </a:cxn>
                </a:cxnLst>
                <a:rect l="T15" t="T16" r="T17" b="T18"/>
                <a:pathLst>
                  <a:path w="1679" h="882">
                    <a:moveTo>
                      <a:pt x="1679" y="0"/>
                    </a:moveTo>
                    <a:lnTo>
                      <a:pt x="0" y="852"/>
                    </a:lnTo>
                    <a:lnTo>
                      <a:pt x="55" y="882"/>
                    </a:lnTo>
                    <a:lnTo>
                      <a:pt x="1679" y="56"/>
                    </a:lnTo>
                    <a:lnTo>
                      <a:pt x="1679"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8" name="Freeform 221"/>
              <p:cNvSpPr>
                <a:spLocks/>
              </p:cNvSpPr>
              <p:nvPr/>
            </p:nvSpPr>
            <p:spPr bwMode="auto">
              <a:xfrm>
                <a:off x="1670" y="2639"/>
                <a:ext cx="149" cy="77"/>
              </a:xfrm>
              <a:custGeom>
                <a:avLst/>
                <a:gdLst>
                  <a:gd name="T0" fmla="*/ 0 w 1624"/>
                  <a:gd name="T1" fmla="*/ 0 h 849"/>
                  <a:gd name="T2" fmla="*/ 0 w 1624"/>
                  <a:gd name="T3" fmla="*/ 0 h 849"/>
                  <a:gd name="T4" fmla="*/ 0 w 1624"/>
                  <a:gd name="T5" fmla="*/ 0 h 849"/>
                  <a:gd name="T6" fmla="*/ 0 w 1624"/>
                  <a:gd name="T7" fmla="*/ 0 h 849"/>
                  <a:gd name="T8" fmla="*/ 0 w 1624"/>
                  <a:gd name="T9" fmla="*/ 0 h 849"/>
                  <a:gd name="T10" fmla="*/ 0 60000 65536"/>
                  <a:gd name="T11" fmla="*/ 0 60000 65536"/>
                  <a:gd name="T12" fmla="*/ 0 60000 65536"/>
                  <a:gd name="T13" fmla="*/ 0 60000 65536"/>
                  <a:gd name="T14" fmla="*/ 0 60000 65536"/>
                  <a:gd name="T15" fmla="*/ 0 w 1624"/>
                  <a:gd name="T16" fmla="*/ 0 h 849"/>
                  <a:gd name="T17" fmla="*/ 1624 w 1624"/>
                  <a:gd name="T18" fmla="*/ 849 h 849"/>
                </a:gdLst>
                <a:ahLst/>
                <a:cxnLst>
                  <a:cxn ang="T10">
                    <a:pos x="T0" y="T1"/>
                  </a:cxn>
                  <a:cxn ang="T11">
                    <a:pos x="T2" y="T3"/>
                  </a:cxn>
                  <a:cxn ang="T12">
                    <a:pos x="T4" y="T5"/>
                  </a:cxn>
                  <a:cxn ang="T13">
                    <a:pos x="T6" y="T7"/>
                  </a:cxn>
                  <a:cxn ang="T14">
                    <a:pos x="T8" y="T9"/>
                  </a:cxn>
                </a:cxnLst>
                <a:rect l="T15" t="T16" r="T17" b="T18"/>
                <a:pathLst>
                  <a:path w="1624" h="849">
                    <a:moveTo>
                      <a:pt x="1624" y="45"/>
                    </a:moveTo>
                    <a:lnTo>
                      <a:pt x="1624" y="0"/>
                    </a:lnTo>
                    <a:lnTo>
                      <a:pt x="0" y="826"/>
                    </a:lnTo>
                    <a:lnTo>
                      <a:pt x="43" y="849"/>
                    </a:lnTo>
                    <a:lnTo>
                      <a:pt x="1624" y="45"/>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29" name="Freeform 222"/>
              <p:cNvSpPr>
                <a:spLocks/>
              </p:cNvSpPr>
              <p:nvPr/>
            </p:nvSpPr>
            <p:spPr bwMode="auto">
              <a:xfrm>
                <a:off x="1819" y="2632"/>
                <a:ext cx="7" cy="9"/>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0"/>
                  <a:gd name="T61" fmla="*/ 0 h 104"/>
                  <a:gd name="T62" fmla="*/ 100 w 100"/>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0" h="104">
                    <a:moveTo>
                      <a:pt x="6" y="0"/>
                    </a:moveTo>
                    <a:lnTo>
                      <a:pt x="0" y="3"/>
                    </a:lnTo>
                    <a:lnTo>
                      <a:pt x="0" y="104"/>
                    </a:lnTo>
                    <a:lnTo>
                      <a:pt x="100" y="54"/>
                    </a:lnTo>
                    <a:lnTo>
                      <a:pt x="94" y="50"/>
                    </a:lnTo>
                    <a:lnTo>
                      <a:pt x="88" y="47"/>
                    </a:lnTo>
                    <a:lnTo>
                      <a:pt x="82" y="43"/>
                    </a:lnTo>
                    <a:lnTo>
                      <a:pt x="76" y="40"/>
                    </a:lnTo>
                    <a:lnTo>
                      <a:pt x="70" y="37"/>
                    </a:lnTo>
                    <a:lnTo>
                      <a:pt x="64" y="33"/>
                    </a:lnTo>
                    <a:lnTo>
                      <a:pt x="58" y="30"/>
                    </a:lnTo>
                    <a:lnTo>
                      <a:pt x="53" y="27"/>
                    </a:lnTo>
                    <a:lnTo>
                      <a:pt x="47" y="23"/>
                    </a:lnTo>
                    <a:lnTo>
                      <a:pt x="41" y="20"/>
                    </a:lnTo>
                    <a:lnTo>
                      <a:pt x="35" y="16"/>
                    </a:lnTo>
                    <a:lnTo>
                      <a:pt x="29" y="13"/>
                    </a:lnTo>
                    <a:lnTo>
                      <a:pt x="23" y="10"/>
                    </a:lnTo>
                    <a:lnTo>
                      <a:pt x="17" y="6"/>
                    </a:lnTo>
                    <a:lnTo>
                      <a:pt x="11" y="3"/>
                    </a:lnTo>
                    <a:lnTo>
                      <a:pt x="6"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0" name="Freeform 223"/>
              <p:cNvSpPr>
                <a:spLocks/>
              </p:cNvSpPr>
              <p:nvPr/>
            </p:nvSpPr>
            <p:spPr bwMode="auto">
              <a:xfrm>
                <a:off x="1687" y="2643"/>
                <a:ext cx="149" cy="80"/>
              </a:xfrm>
              <a:custGeom>
                <a:avLst/>
                <a:gdLst>
                  <a:gd name="T0" fmla="*/ 0 w 1673"/>
                  <a:gd name="T1" fmla="*/ 0 h 873"/>
                  <a:gd name="T2" fmla="*/ 0 w 1673"/>
                  <a:gd name="T3" fmla="*/ 0 h 873"/>
                  <a:gd name="T4" fmla="*/ 0 w 1673"/>
                  <a:gd name="T5" fmla="*/ 0 h 873"/>
                  <a:gd name="T6" fmla="*/ 0 w 1673"/>
                  <a:gd name="T7" fmla="*/ 0 h 873"/>
                  <a:gd name="T8" fmla="*/ 0 w 1673"/>
                  <a:gd name="T9" fmla="*/ 0 h 873"/>
                  <a:gd name="T10" fmla="*/ 0 60000 65536"/>
                  <a:gd name="T11" fmla="*/ 0 60000 65536"/>
                  <a:gd name="T12" fmla="*/ 0 60000 65536"/>
                  <a:gd name="T13" fmla="*/ 0 60000 65536"/>
                  <a:gd name="T14" fmla="*/ 0 60000 65536"/>
                  <a:gd name="T15" fmla="*/ 0 w 1673"/>
                  <a:gd name="T16" fmla="*/ 0 h 873"/>
                  <a:gd name="T17" fmla="*/ 1673 w 1673"/>
                  <a:gd name="T18" fmla="*/ 873 h 873"/>
                </a:gdLst>
                <a:ahLst/>
                <a:cxnLst>
                  <a:cxn ang="T10">
                    <a:pos x="T0" y="T1"/>
                  </a:cxn>
                  <a:cxn ang="T11">
                    <a:pos x="T2" y="T3"/>
                  </a:cxn>
                  <a:cxn ang="T12">
                    <a:pos x="T4" y="T5"/>
                  </a:cxn>
                  <a:cxn ang="T13">
                    <a:pos x="T6" y="T7"/>
                  </a:cxn>
                  <a:cxn ang="T14">
                    <a:pos x="T8" y="T9"/>
                  </a:cxn>
                </a:cxnLst>
                <a:rect l="T15" t="T16" r="T17" b="T18"/>
                <a:pathLst>
                  <a:path w="1673" h="873">
                    <a:moveTo>
                      <a:pt x="1673" y="0"/>
                    </a:moveTo>
                    <a:lnTo>
                      <a:pt x="0" y="850"/>
                    </a:lnTo>
                    <a:lnTo>
                      <a:pt x="44" y="873"/>
                    </a:lnTo>
                    <a:lnTo>
                      <a:pt x="1673" y="44"/>
                    </a:lnTo>
                    <a:lnTo>
                      <a:pt x="1673" y="0"/>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1" name="Freeform 224"/>
              <p:cNvSpPr>
                <a:spLocks/>
              </p:cNvSpPr>
              <p:nvPr/>
            </p:nvSpPr>
            <p:spPr bwMode="auto">
              <a:xfrm>
                <a:off x="1689" y="2650"/>
                <a:ext cx="147" cy="75"/>
              </a:xfrm>
              <a:custGeom>
                <a:avLst/>
                <a:gdLst>
                  <a:gd name="T0" fmla="*/ 0 w 1629"/>
                  <a:gd name="T1" fmla="*/ 0 h 853"/>
                  <a:gd name="T2" fmla="*/ 0 w 1629"/>
                  <a:gd name="T3" fmla="*/ 0 h 853"/>
                  <a:gd name="T4" fmla="*/ 0 w 1629"/>
                  <a:gd name="T5" fmla="*/ 0 h 853"/>
                  <a:gd name="T6" fmla="*/ 0 w 1629"/>
                  <a:gd name="T7" fmla="*/ 0 h 853"/>
                  <a:gd name="T8" fmla="*/ 0 w 1629"/>
                  <a:gd name="T9" fmla="*/ 0 h 853"/>
                  <a:gd name="T10" fmla="*/ 0 60000 65536"/>
                  <a:gd name="T11" fmla="*/ 0 60000 65536"/>
                  <a:gd name="T12" fmla="*/ 0 60000 65536"/>
                  <a:gd name="T13" fmla="*/ 0 60000 65536"/>
                  <a:gd name="T14" fmla="*/ 0 60000 65536"/>
                  <a:gd name="T15" fmla="*/ 0 w 1629"/>
                  <a:gd name="T16" fmla="*/ 0 h 853"/>
                  <a:gd name="T17" fmla="*/ 1629 w 1629"/>
                  <a:gd name="T18" fmla="*/ 853 h 853"/>
                </a:gdLst>
                <a:ahLst/>
                <a:cxnLst>
                  <a:cxn ang="T10">
                    <a:pos x="T0" y="T1"/>
                  </a:cxn>
                  <a:cxn ang="T11">
                    <a:pos x="T2" y="T3"/>
                  </a:cxn>
                  <a:cxn ang="T12">
                    <a:pos x="T4" y="T5"/>
                  </a:cxn>
                  <a:cxn ang="T13">
                    <a:pos x="T6" y="T7"/>
                  </a:cxn>
                  <a:cxn ang="T14">
                    <a:pos x="T8" y="T9"/>
                  </a:cxn>
                </a:cxnLst>
                <a:rect l="T15" t="T16" r="T17" b="T18"/>
                <a:pathLst>
                  <a:path w="1629" h="853">
                    <a:moveTo>
                      <a:pt x="1629" y="37"/>
                    </a:moveTo>
                    <a:lnTo>
                      <a:pt x="1629" y="0"/>
                    </a:lnTo>
                    <a:lnTo>
                      <a:pt x="0" y="829"/>
                    </a:lnTo>
                    <a:lnTo>
                      <a:pt x="44" y="853"/>
                    </a:lnTo>
                    <a:lnTo>
                      <a:pt x="1629" y="37"/>
                    </a:lnTo>
                    <a:close/>
                  </a:path>
                </a:pathLst>
              </a:custGeom>
              <a:solidFill>
                <a:srgbClr val="B2A59B"/>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2" name="Freeform 225"/>
              <p:cNvSpPr>
                <a:spLocks/>
              </p:cNvSpPr>
              <p:nvPr/>
            </p:nvSpPr>
            <p:spPr bwMode="auto">
              <a:xfrm>
                <a:off x="1836" y="2641"/>
                <a:ext cx="7" cy="12"/>
              </a:xfrm>
              <a:custGeom>
                <a:avLst/>
                <a:gdLst>
                  <a:gd name="T0" fmla="*/ 0 w 78"/>
                  <a:gd name="T1" fmla="*/ 0 h 83"/>
                  <a:gd name="T2" fmla="*/ 0 w 78"/>
                  <a:gd name="T3" fmla="*/ 0 h 83"/>
                  <a:gd name="T4" fmla="*/ 0 w 78"/>
                  <a:gd name="T5" fmla="*/ 0 h 83"/>
                  <a:gd name="T6" fmla="*/ 0 w 78"/>
                  <a:gd name="T7" fmla="*/ 0 h 83"/>
                  <a:gd name="T8" fmla="*/ 0 w 78"/>
                  <a:gd name="T9" fmla="*/ 0 h 83"/>
                  <a:gd name="T10" fmla="*/ 0 w 78"/>
                  <a:gd name="T11" fmla="*/ 0 h 83"/>
                  <a:gd name="T12" fmla="*/ 0 w 78"/>
                  <a:gd name="T13" fmla="*/ 0 h 83"/>
                  <a:gd name="T14" fmla="*/ 0 w 78"/>
                  <a:gd name="T15" fmla="*/ 0 h 83"/>
                  <a:gd name="T16" fmla="*/ 0 w 78"/>
                  <a:gd name="T17" fmla="*/ 0 h 83"/>
                  <a:gd name="T18" fmla="*/ 0 w 78"/>
                  <a:gd name="T19" fmla="*/ 0 h 83"/>
                  <a:gd name="T20" fmla="*/ 0 w 78"/>
                  <a:gd name="T21" fmla="*/ 0 h 83"/>
                  <a:gd name="T22" fmla="*/ 0 w 78"/>
                  <a:gd name="T23" fmla="*/ 0 h 83"/>
                  <a:gd name="T24" fmla="*/ 0 w 78"/>
                  <a:gd name="T25" fmla="*/ 0 h 83"/>
                  <a:gd name="T26" fmla="*/ 0 w 78"/>
                  <a:gd name="T27" fmla="*/ 0 h 83"/>
                  <a:gd name="T28" fmla="*/ 0 w 78"/>
                  <a:gd name="T29" fmla="*/ 0 h 83"/>
                  <a:gd name="T30" fmla="*/ 0 w 78"/>
                  <a:gd name="T31" fmla="*/ 0 h 83"/>
                  <a:gd name="T32" fmla="*/ 0 w 78"/>
                  <a:gd name="T33" fmla="*/ 0 h 83"/>
                  <a:gd name="T34" fmla="*/ 0 w 78"/>
                  <a:gd name="T35" fmla="*/ 0 h 83"/>
                  <a:gd name="T36" fmla="*/ 0 w 78"/>
                  <a:gd name="T37" fmla="*/ 0 h 83"/>
                  <a:gd name="T38" fmla="*/ 0 w 78"/>
                  <a:gd name="T39" fmla="*/ 0 h 8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3"/>
                  <a:gd name="T62" fmla="*/ 78 w 78"/>
                  <a:gd name="T63" fmla="*/ 83 h 8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3">
                    <a:moveTo>
                      <a:pt x="5" y="0"/>
                    </a:moveTo>
                    <a:lnTo>
                      <a:pt x="0" y="2"/>
                    </a:lnTo>
                    <a:lnTo>
                      <a:pt x="0" y="83"/>
                    </a:lnTo>
                    <a:lnTo>
                      <a:pt x="78" y="42"/>
                    </a:lnTo>
                    <a:lnTo>
                      <a:pt x="73" y="39"/>
                    </a:lnTo>
                    <a:lnTo>
                      <a:pt x="68" y="36"/>
                    </a:lnTo>
                    <a:lnTo>
                      <a:pt x="64" y="34"/>
                    </a:lnTo>
                    <a:lnTo>
                      <a:pt x="59" y="31"/>
                    </a:lnTo>
                    <a:lnTo>
                      <a:pt x="55" y="28"/>
                    </a:lnTo>
                    <a:lnTo>
                      <a:pt x="50" y="26"/>
                    </a:lnTo>
                    <a:lnTo>
                      <a:pt x="46" y="23"/>
                    </a:lnTo>
                    <a:lnTo>
                      <a:pt x="41" y="21"/>
                    </a:lnTo>
                    <a:lnTo>
                      <a:pt x="37" y="18"/>
                    </a:lnTo>
                    <a:lnTo>
                      <a:pt x="32" y="15"/>
                    </a:lnTo>
                    <a:lnTo>
                      <a:pt x="28" y="13"/>
                    </a:lnTo>
                    <a:lnTo>
                      <a:pt x="23" y="10"/>
                    </a:lnTo>
                    <a:lnTo>
                      <a:pt x="18" y="7"/>
                    </a:lnTo>
                    <a:lnTo>
                      <a:pt x="14" y="5"/>
                    </a:lnTo>
                    <a:lnTo>
                      <a:pt x="9" y="2"/>
                    </a:lnTo>
                    <a:lnTo>
                      <a:pt x="5"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3" name="Freeform 226"/>
              <p:cNvSpPr>
                <a:spLocks/>
              </p:cNvSpPr>
              <p:nvPr/>
            </p:nvSpPr>
            <p:spPr bwMode="auto">
              <a:xfrm>
                <a:off x="1300" y="2674"/>
                <a:ext cx="211" cy="103"/>
              </a:xfrm>
              <a:custGeom>
                <a:avLst/>
                <a:gdLst>
                  <a:gd name="T0" fmla="*/ 0 w 2292"/>
                  <a:gd name="T1" fmla="*/ 0 h 1155"/>
                  <a:gd name="T2" fmla="*/ 0 w 2292"/>
                  <a:gd name="T3" fmla="*/ 0 h 1155"/>
                  <a:gd name="T4" fmla="*/ 0 w 2292"/>
                  <a:gd name="T5" fmla="*/ 0 h 1155"/>
                  <a:gd name="T6" fmla="*/ 0 w 2292"/>
                  <a:gd name="T7" fmla="*/ 0 h 1155"/>
                  <a:gd name="T8" fmla="*/ 0 w 2292"/>
                  <a:gd name="T9" fmla="*/ 0 h 1155"/>
                  <a:gd name="T10" fmla="*/ 0 60000 65536"/>
                  <a:gd name="T11" fmla="*/ 0 60000 65536"/>
                  <a:gd name="T12" fmla="*/ 0 60000 65536"/>
                  <a:gd name="T13" fmla="*/ 0 60000 65536"/>
                  <a:gd name="T14" fmla="*/ 0 60000 65536"/>
                  <a:gd name="T15" fmla="*/ 0 w 2292"/>
                  <a:gd name="T16" fmla="*/ 0 h 1155"/>
                  <a:gd name="T17" fmla="*/ 2292 w 2292"/>
                  <a:gd name="T18" fmla="*/ 1155 h 1155"/>
                </a:gdLst>
                <a:ahLst/>
                <a:cxnLst>
                  <a:cxn ang="T10">
                    <a:pos x="T0" y="T1"/>
                  </a:cxn>
                  <a:cxn ang="T11">
                    <a:pos x="T2" y="T3"/>
                  </a:cxn>
                  <a:cxn ang="T12">
                    <a:pos x="T4" y="T5"/>
                  </a:cxn>
                  <a:cxn ang="T13">
                    <a:pos x="T6" y="T7"/>
                  </a:cxn>
                  <a:cxn ang="T14">
                    <a:pos x="T8" y="T9"/>
                  </a:cxn>
                </a:cxnLst>
                <a:rect l="T15" t="T16" r="T17" b="T18"/>
                <a:pathLst>
                  <a:path w="2292" h="1155">
                    <a:moveTo>
                      <a:pt x="2292" y="41"/>
                    </a:moveTo>
                    <a:lnTo>
                      <a:pt x="2292" y="0"/>
                    </a:lnTo>
                    <a:lnTo>
                      <a:pt x="0" y="1134"/>
                    </a:lnTo>
                    <a:lnTo>
                      <a:pt x="38" y="1155"/>
                    </a:lnTo>
                    <a:lnTo>
                      <a:pt x="2292" y="41"/>
                    </a:lnTo>
                    <a:close/>
                  </a:path>
                </a:pathLst>
              </a:custGeom>
              <a:solidFill>
                <a:srgbClr val="281C1D"/>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4" name="Freeform 227"/>
              <p:cNvSpPr>
                <a:spLocks/>
              </p:cNvSpPr>
              <p:nvPr/>
            </p:nvSpPr>
            <p:spPr bwMode="auto">
              <a:xfrm>
                <a:off x="1511" y="2669"/>
                <a:ext cx="12" cy="9"/>
              </a:xfrm>
              <a:custGeom>
                <a:avLst/>
                <a:gdLst>
                  <a:gd name="T0" fmla="*/ 0 w 107"/>
                  <a:gd name="T1" fmla="*/ 0 h 108"/>
                  <a:gd name="T2" fmla="*/ 0 w 107"/>
                  <a:gd name="T3" fmla="*/ 0 h 108"/>
                  <a:gd name="T4" fmla="*/ 0 w 107"/>
                  <a:gd name="T5" fmla="*/ 0 h 108"/>
                  <a:gd name="T6" fmla="*/ 0 w 107"/>
                  <a:gd name="T7" fmla="*/ 0 h 108"/>
                  <a:gd name="T8" fmla="*/ 0 w 107"/>
                  <a:gd name="T9" fmla="*/ 0 h 108"/>
                  <a:gd name="T10" fmla="*/ 0 60000 65536"/>
                  <a:gd name="T11" fmla="*/ 0 60000 65536"/>
                  <a:gd name="T12" fmla="*/ 0 60000 65536"/>
                  <a:gd name="T13" fmla="*/ 0 60000 65536"/>
                  <a:gd name="T14" fmla="*/ 0 60000 65536"/>
                  <a:gd name="T15" fmla="*/ 0 w 107"/>
                  <a:gd name="T16" fmla="*/ 0 h 108"/>
                  <a:gd name="T17" fmla="*/ 107 w 107"/>
                  <a:gd name="T18" fmla="*/ 108 h 108"/>
                </a:gdLst>
                <a:ahLst/>
                <a:cxnLst>
                  <a:cxn ang="T10">
                    <a:pos x="T0" y="T1"/>
                  </a:cxn>
                  <a:cxn ang="T11">
                    <a:pos x="T2" y="T3"/>
                  </a:cxn>
                  <a:cxn ang="T12">
                    <a:pos x="T4" y="T5"/>
                  </a:cxn>
                  <a:cxn ang="T13">
                    <a:pos x="T6" y="T7"/>
                  </a:cxn>
                  <a:cxn ang="T14">
                    <a:pos x="T8" y="T9"/>
                  </a:cxn>
                </a:cxnLst>
                <a:rect l="T15" t="T16" r="T17" b="T18"/>
                <a:pathLst>
                  <a:path w="107" h="108">
                    <a:moveTo>
                      <a:pt x="6" y="0"/>
                    </a:moveTo>
                    <a:lnTo>
                      <a:pt x="0" y="3"/>
                    </a:lnTo>
                    <a:lnTo>
                      <a:pt x="0" y="108"/>
                    </a:lnTo>
                    <a:lnTo>
                      <a:pt x="107" y="55"/>
                    </a:lnTo>
                    <a:lnTo>
                      <a:pt x="6"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5" name="Freeform 228"/>
              <p:cNvSpPr>
                <a:spLocks/>
              </p:cNvSpPr>
              <p:nvPr/>
            </p:nvSpPr>
            <p:spPr bwMode="auto">
              <a:xfrm>
                <a:off x="1324" y="2688"/>
                <a:ext cx="209" cy="101"/>
              </a:xfrm>
              <a:custGeom>
                <a:avLst/>
                <a:gdLst>
                  <a:gd name="T0" fmla="*/ 0 w 2302"/>
                  <a:gd name="T1" fmla="*/ 0 h 1154"/>
                  <a:gd name="T2" fmla="*/ 0 w 2302"/>
                  <a:gd name="T3" fmla="*/ 0 h 1154"/>
                  <a:gd name="T4" fmla="*/ 0 w 2302"/>
                  <a:gd name="T5" fmla="*/ 0 h 1154"/>
                  <a:gd name="T6" fmla="*/ 0 w 2302"/>
                  <a:gd name="T7" fmla="*/ 0 h 1154"/>
                  <a:gd name="T8" fmla="*/ 0 w 2302"/>
                  <a:gd name="T9" fmla="*/ 0 h 1154"/>
                  <a:gd name="T10" fmla="*/ 0 60000 65536"/>
                  <a:gd name="T11" fmla="*/ 0 60000 65536"/>
                  <a:gd name="T12" fmla="*/ 0 60000 65536"/>
                  <a:gd name="T13" fmla="*/ 0 60000 65536"/>
                  <a:gd name="T14" fmla="*/ 0 60000 65536"/>
                  <a:gd name="T15" fmla="*/ 0 w 2302"/>
                  <a:gd name="T16" fmla="*/ 0 h 1154"/>
                  <a:gd name="T17" fmla="*/ 2302 w 2302"/>
                  <a:gd name="T18" fmla="*/ 1154 h 1154"/>
                </a:gdLst>
                <a:ahLst/>
                <a:cxnLst>
                  <a:cxn ang="T10">
                    <a:pos x="T0" y="T1"/>
                  </a:cxn>
                  <a:cxn ang="T11">
                    <a:pos x="T2" y="T3"/>
                  </a:cxn>
                  <a:cxn ang="T12">
                    <a:pos x="T4" y="T5"/>
                  </a:cxn>
                  <a:cxn ang="T13">
                    <a:pos x="T6" y="T7"/>
                  </a:cxn>
                  <a:cxn ang="T14">
                    <a:pos x="T8" y="T9"/>
                  </a:cxn>
                </a:cxnLst>
                <a:rect l="T15" t="T16" r="T17" b="T18"/>
                <a:pathLst>
                  <a:path w="2302" h="1154">
                    <a:moveTo>
                      <a:pt x="2302" y="30"/>
                    </a:moveTo>
                    <a:lnTo>
                      <a:pt x="2302" y="0"/>
                    </a:lnTo>
                    <a:lnTo>
                      <a:pt x="0" y="1138"/>
                    </a:lnTo>
                    <a:lnTo>
                      <a:pt x="28" y="1154"/>
                    </a:lnTo>
                    <a:lnTo>
                      <a:pt x="2302" y="30"/>
                    </a:lnTo>
                    <a:close/>
                  </a:path>
                </a:pathLst>
              </a:custGeom>
              <a:solidFill>
                <a:srgbClr val="281C1D"/>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6" name="Freeform 229"/>
              <p:cNvSpPr>
                <a:spLocks/>
              </p:cNvSpPr>
              <p:nvPr/>
            </p:nvSpPr>
            <p:spPr bwMode="auto">
              <a:xfrm>
                <a:off x="1530" y="2681"/>
                <a:ext cx="7" cy="7"/>
              </a:xfrm>
              <a:custGeom>
                <a:avLst/>
                <a:gdLst>
                  <a:gd name="T0" fmla="*/ 0 w 92"/>
                  <a:gd name="T1" fmla="*/ 0 h 94"/>
                  <a:gd name="T2" fmla="*/ 0 w 92"/>
                  <a:gd name="T3" fmla="*/ 0 h 94"/>
                  <a:gd name="T4" fmla="*/ 0 w 92"/>
                  <a:gd name="T5" fmla="*/ 0 h 94"/>
                  <a:gd name="T6" fmla="*/ 0 w 92"/>
                  <a:gd name="T7" fmla="*/ 0 h 94"/>
                  <a:gd name="T8" fmla="*/ 0 60000 65536"/>
                  <a:gd name="T9" fmla="*/ 0 60000 65536"/>
                  <a:gd name="T10" fmla="*/ 0 60000 65536"/>
                  <a:gd name="T11" fmla="*/ 0 60000 65536"/>
                  <a:gd name="T12" fmla="*/ 0 w 92"/>
                  <a:gd name="T13" fmla="*/ 0 h 94"/>
                  <a:gd name="T14" fmla="*/ 92 w 92"/>
                  <a:gd name="T15" fmla="*/ 94 h 94"/>
                </a:gdLst>
                <a:ahLst/>
                <a:cxnLst>
                  <a:cxn ang="T8">
                    <a:pos x="T0" y="T1"/>
                  </a:cxn>
                  <a:cxn ang="T9">
                    <a:pos x="T2" y="T3"/>
                  </a:cxn>
                  <a:cxn ang="T10">
                    <a:pos x="T4" y="T5"/>
                  </a:cxn>
                  <a:cxn ang="T11">
                    <a:pos x="T6" y="T7"/>
                  </a:cxn>
                </a:cxnLst>
                <a:rect l="T12" t="T13" r="T14" b="T15"/>
                <a:pathLst>
                  <a:path w="92" h="94">
                    <a:moveTo>
                      <a:pt x="0" y="0"/>
                    </a:moveTo>
                    <a:lnTo>
                      <a:pt x="0" y="94"/>
                    </a:lnTo>
                    <a:lnTo>
                      <a:pt x="92" y="49"/>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7" name="Freeform 230"/>
              <p:cNvSpPr>
                <a:spLocks/>
              </p:cNvSpPr>
              <p:nvPr/>
            </p:nvSpPr>
            <p:spPr bwMode="auto">
              <a:xfrm>
                <a:off x="1341" y="2693"/>
                <a:ext cx="211" cy="108"/>
              </a:xfrm>
              <a:custGeom>
                <a:avLst/>
                <a:gdLst>
                  <a:gd name="T0" fmla="*/ 0 w 2299"/>
                  <a:gd name="T1" fmla="*/ 0 h 1164"/>
                  <a:gd name="T2" fmla="*/ 0 w 2299"/>
                  <a:gd name="T3" fmla="*/ 0 h 1164"/>
                  <a:gd name="T4" fmla="*/ 0 w 2299"/>
                  <a:gd name="T5" fmla="*/ 0 h 1164"/>
                  <a:gd name="T6" fmla="*/ 0 w 2299"/>
                  <a:gd name="T7" fmla="*/ 0 h 1164"/>
                  <a:gd name="T8" fmla="*/ 0 w 2299"/>
                  <a:gd name="T9" fmla="*/ 0 h 1164"/>
                  <a:gd name="T10" fmla="*/ 0 60000 65536"/>
                  <a:gd name="T11" fmla="*/ 0 60000 65536"/>
                  <a:gd name="T12" fmla="*/ 0 60000 65536"/>
                  <a:gd name="T13" fmla="*/ 0 60000 65536"/>
                  <a:gd name="T14" fmla="*/ 0 60000 65536"/>
                  <a:gd name="T15" fmla="*/ 0 w 2299"/>
                  <a:gd name="T16" fmla="*/ 0 h 1164"/>
                  <a:gd name="T17" fmla="*/ 2299 w 2299"/>
                  <a:gd name="T18" fmla="*/ 1164 h 1164"/>
                </a:gdLst>
                <a:ahLst/>
                <a:cxnLst>
                  <a:cxn ang="T10">
                    <a:pos x="T0" y="T1"/>
                  </a:cxn>
                  <a:cxn ang="T11">
                    <a:pos x="T2" y="T3"/>
                  </a:cxn>
                  <a:cxn ang="T12">
                    <a:pos x="T4" y="T5"/>
                  </a:cxn>
                  <a:cxn ang="T13">
                    <a:pos x="T6" y="T7"/>
                  </a:cxn>
                  <a:cxn ang="T14">
                    <a:pos x="T8" y="T9"/>
                  </a:cxn>
                </a:cxnLst>
                <a:rect l="T15" t="T16" r="T17" b="T18"/>
                <a:pathLst>
                  <a:path w="2299" h="1164">
                    <a:moveTo>
                      <a:pt x="2299" y="33"/>
                    </a:moveTo>
                    <a:lnTo>
                      <a:pt x="2299" y="0"/>
                    </a:lnTo>
                    <a:lnTo>
                      <a:pt x="0" y="1147"/>
                    </a:lnTo>
                    <a:lnTo>
                      <a:pt x="32" y="1164"/>
                    </a:lnTo>
                    <a:lnTo>
                      <a:pt x="2299" y="33"/>
                    </a:lnTo>
                    <a:close/>
                  </a:path>
                </a:pathLst>
              </a:custGeom>
              <a:solidFill>
                <a:srgbClr val="281C1D"/>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8" name="Freeform 231"/>
              <p:cNvSpPr>
                <a:spLocks/>
              </p:cNvSpPr>
              <p:nvPr/>
            </p:nvSpPr>
            <p:spPr bwMode="auto">
              <a:xfrm>
                <a:off x="1549" y="2688"/>
                <a:ext cx="7" cy="9"/>
              </a:xfrm>
              <a:custGeom>
                <a:avLst/>
                <a:gdLst>
                  <a:gd name="T0" fmla="*/ 0 w 92"/>
                  <a:gd name="T1" fmla="*/ 0 h 95"/>
                  <a:gd name="T2" fmla="*/ 0 w 92"/>
                  <a:gd name="T3" fmla="*/ 0 h 95"/>
                  <a:gd name="T4" fmla="*/ 0 w 92"/>
                  <a:gd name="T5" fmla="*/ 0 h 95"/>
                  <a:gd name="T6" fmla="*/ 0 w 92"/>
                  <a:gd name="T7" fmla="*/ 0 h 95"/>
                  <a:gd name="T8" fmla="*/ 0 60000 65536"/>
                  <a:gd name="T9" fmla="*/ 0 60000 65536"/>
                  <a:gd name="T10" fmla="*/ 0 60000 65536"/>
                  <a:gd name="T11" fmla="*/ 0 60000 65536"/>
                  <a:gd name="T12" fmla="*/ 0 w 92"/>
                  <a:gd name="T13" fmla="*/ 0 h 95"/>
                  <a:gd name="T14" fmla="*/ 92 w 92"/>
                  <a:gd name="T15" fmla="*/ 95 h 95"/>
                </a:gdLst>
                <a:ahLst/>
                <a:cxnLst>
                  <a:cxn ang="T8">
                    <a:pos x="T0" y="T1"/>
                  </a:cxn>
                  <a:cxn ang="T9">
                    <a:pos x="T2" y="T3"/>
                  </a:cxn>
                  <a:cxn ang="T10">
                    <a:pos x="T4" y="T5"/>
                  </a:cxn>
                  <a:cxn ang="T11">
                    <a:pos x="T6" y="T7"/>
                  </a:cxn>
                </a:cxnLst>
                <a:rect l="T12" t="T13" r="T14" b="T15"/>
                <a:pathLst>
                  <a:path w="92" h="95">
                    <a:moveTo>
                      <a:pt x="0" y="0"/>
                    </a:moveTo>
                    <a:lnTo>
                      <a:pt x="0" y="95"/>
                    </a:lnTo>
                    <a:lnTo>
                      <a:pt x="92" y="49"/>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39" name="Freeform 232"/>
              <p:cNvSpPr>
                <a:spLocks/>
              </p:cNvSpPr>
              <p:nvPr/>
            </p:nvSpPr>
            <p:spPr bwMode="auto">
              <a:xfrm>
                <a:off x="1357" y="2704"/>
                <a:ext cx="211" cy="106"/>
              </a:xfrm>
              <a:custGeom>
                <a:avLst/>
                <a:gdLst>
                  <a:gd name="T0" fmla="*/ 0 w 2302"/>
                  <a:gd name="T1" fmla="*/ 0 h 1168"/>
                  <a:gd name="T2" fmla="*/ 0 w 2302"/>
                  <a:gd name="T3" fmla="*/ 0 h 1168"/>
                  <a:gd name="T4" fmla="*/ 0 w 2302"/>
                  <a:gd name="T5" fmla="*/ 0 h 1168"/>
                  <a:gd name="T6" fmla="*/ 0 w 2302"/>
                  <a:gd name="T7" fmla="*/ 0 h 1168"/>
                  <a:gd name="T8" fmla="*/ 0 w 2302"/>
                  <a:gd name="T9" fmla="*/ 0 h 1168"/>
                  <a:gd name="T10" fmla="*/ 0 60000 65536"/>
                  <a:gd name="T11" fmla="*/ 0 60000 65536"/>
                  <a:gd name="T12" fmla="*/ 0 60000 65536"/>
                  <a:gd name="T13" fmla="*/ 0 60000 65536"/>
                  <a:gd name="T14" fmla="*/ 0 60000 65536"/>
                  <a:gd name="T15" fmla="*/ 0 w 2302"/>
                  <a:gd name="T16" fmla="*/ 0 h 1168"/>
                  <a:gd name="T17" fmla="*/ 2302 w 2302"/>
                  <a:gd name="T18" fmla="*/ 1168 h 1168"/>
                </a:gdLst>
                <a:ahLst/>
                <a:cxnLst>
                  <a:cxn ang="T10">
                    <a:pos x="T0" y="T1"/>
                  </a:cxn>
                  <a:cxn ang="T11">
                    <a:pos x="T2" y="T3"/>
                  </a:cxn>
                  <a:cxn ang="T12">
                    <a:pos x="T4" y="T5"/>
                  </a:cxn>
                  <a:cxn ang="T13">
                    <a:pos x="T6" y="T7"/>
                  </a:cxn>
                  <a:cxn ang="T14">
                    <a:pos x="T8" y="T9"/>
                  </a:cxn>
                </a:cxnLst>
                <a:rect l="T15" t="T16" r="T17" b="T18"/>
                <a:pathLst>
                  <a:path w="2302" h="1168">
                    <a:moveTo>
                      <a:pt x="2302" y="36"/>
                    </a:moveTo>
                    <a:lnTo>
                      <a:pt x="2302" y="0"/>
                    </a:lnTo>
                    <a:lnTo>
                      <a:pt x="0" y="1150"/>
                    </a:lnTo>
                    <a:lnTo>
                      <a:pt x="32" y="1168"/>
                    </a:lnTo>
                    <a:lnTo>
                      <a:pt x="2302" y="36"/>
                    </a:lnTo>
                    <a:close/>
                  </a:path>
                </a:pathLst>
              </a:custGeom>
              <a:solidFill>
                <a:srgbClr val="281C1D"/>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0" name="Freeform 233"/>
              <p:cNvSpPr>
                <a:spLocks/>
              </p:cNvSpPr>
              <p:nvPr/>
            </p:nvSpPr>
            <p:spPr bwMode="auto">
              <a:xfrm>
                <a:off x="1570" y="2697"/>
                <a:ext cx="7" cy="9"/>
              </a:xfrm>
              <a:custGeom>
                <a:avLst/>
                <a:gdLst>
                  <a:gd name="T0" fmla="*/ 0 w 94"/>
                  <a:gd name="T1" fmla="*/ 0 h 98"/>
                  <a:gd name="T2" fmla="*/ 0 w 94"/>
                  <a:gd name="T3" fmla="*/ 0 h 98"/>
                  <a:gd name="T4" fmla="*/ 0 w 94"/>
                  <a:gd name="T5" fmla="*/ 0 h 98"/>
                  <a:gd name="T6" fmla="*/ 0 w 94"/>
                  <a:gd name="T7" fmla="*/ 0 h 98"/>
                  <a:gd name="T8" fmla="*/ 0 60000 65536"/>
                  <a:gd name="T9" fmla="*/ 0 60000 65536"/>
                  <a:gd name="T10" fmla="*/ 0 60000 65536"/>
                  <a:gd name="T11" fmla="*/ 0 60000 65536"/>
                  <a:gd name="T12" fmla="*/ 0 w 94"/>
                  <a:gd name="T13" fmla="*/ 0 h 98"/>
                  <a:gd name="T14" fmla="*/ 94 w 94"/>
                  <a:gd name="T15" fmla="*/ 98 h 98"/>
                </a:gdLst>
                <a:ahLst/>
                <a:cxnLst>
                  <a:cxn ang="T8">
                    <a:pos x="T0" y="T1"/>
                  </a:cxn>
                  <a:cxn ang="T9">
                    <a:pos x="T2" y="T3"/>
                  </a:cxn>
                  <a:cxn ang="T10">
                    <a:pos x="T4" y="T5"/>
                  </a:cxn>
                  <a:cxn ang="T11">
                    <a:pos x="T6" y="T7"/>
                  </a:cxn>
                </a:cxnLst>
                <a:rect l="T12" t="T13" r="T14" b="T15"/>
                <a:pathLst>
                  <a:path w="94" h="98">
                    <a:moveTo>
                      <a:pt x="0" y="0"/>
                    </a:moveTo>
                    <a:lnTo>
                      <a:pt x="0" y="98"/>
                    </a:lnTo>
                    <a:lnTo>
                      <a:pt x="94" y="50"/>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1" name="Freeform 234"/>
              <p:cNvSpPr>
                <a:spLocks/>
              </p:cNvSpPr>
              <p:nvPr/>
            </p:nvSpPr>
            <p:spPr bwMode="auto">
              <a:xfrm>
                <a:off x="1381" y="2716"/>
                <a:ext cx="209" cy="106"/>
              </a:xfrm>
              <a:custGeom>
                <a:avLst/>
                <a:gdLst>
                  <a:gd name="T0" fmla="*/ 0 w 2306"/>
                  <a:gd name="T1" fmla="*/ 0 h 1174"/>
                  <a:gd name="T2" fmla="*/ 0 w 2306"/>
                  <a:gd name="T3" fmla="*/ 0 h 1174"/>
                  <a:gd name="T4" fmla="*/ 0 w 2306"/>
                  <a:gd name="T5" fmla="*/ 0 h 1174"/>
                  <a:gd name="T6" fmla="*/ 0 w 2306"/>
                  <a:gd name="T7" fmla="*/ 0 h 1174"/>
                  <a:gd name="T8" fmla="*/ 0 w 2306"/>
                  <a:gd name="T9" fmla="*/ 0 h 1174"/>
                  <a:gd name="T10" fmla="*/ 0 60000 65536"/>
                  <a:gd name="T11" fmla="*/ 0 60000 65536"/>
                  <a:gd name="T12" fmla="*/ 0 60000 65536"/>
                  <a:gd name="T13" fmla="*/ 0 60000 65536"/>
                  <a:gd name="T14" fmla="*/ 0 60000 65536"/>
                  <a:gd name="T15" fmla="*/ 0 w 2306"/>
                  <a:gd name="T16" fmla="*/ 0 h 1174"/>
                  <a:gd name="T17" fmla="*/ 2306 w 2306"/>
                  <a:gd name="T18" fmla="*/ 1174 h 1174"/>
                </a:gdLst>
                <a:ahLst/>
                <a:cxnLst>
                  <a:cxn ang="T10">
                    <a:pos x="T0" y="T1"/>
                  </a:cxn>
                  <a:cxn ang="T11">
                    <a:pos x="T2" y="T3"/>
                  </a:cxn>
                  <a:cxn ang="T12">
                    <a:pos x="T4" y="T5"/>
                  </a:cxn>
                  <a:cxn ang="T13">
                    <a:pos x="T6" y="T7"/>
                  </a:cxn>
                  <a:cxn ang="T14">
                    <a:pos x="T8" y="T9"/>
                  </a:cxn>
                </a:cxnLst>
                <a:rect l="T15" t="T16" r="T17" b="T18"/>
                <a:pathLst>
                  <a:path w="2306" h="1174">
                    <a:moveTo>
                      <a:pt x="2306" y="37"/>
                    </a:moveTo>
                    <a:lnTo>
                      <a:pt x="2306" y="0"/>
                    </a:lnTo>
                    <a:lnTo>
                      <a:pt x="0" y="1150"/>
                    </a:lnTo>
                    <a:lnTo>
                      <a:pt x="43" y="1174"/>
                    </a:lnTo>
                    <a:lnTo>
                      <a:pt x="2306" y="37"/>
                    </a:lnTo>
                    <a:close/>
                  </a:path>
                </a:pathLst>
              </a:custGeom>
              <a:solidFill>
                <a:srgbClr val="281C1D"/>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2" name="Freeform 235"/>
              <p:cNvSpPr>
                <a:spLocks/>
              </p:cNvSpPr>
              <p:nvPr/>
            </p:nvSpPr>
            <p:spPr bwMode="auto">
              <a:xfrm>
                <a:off x="1587" y="2711"/>
                <a:ext cx="12" cy="9"/>
              </a:xfrm>
              <a:custGeom>
                <a:avLst/>
                <a:gdLst>
                  <a:gd name="T0" fmla="*/ 0 w 97"/>
                  <a:gd name="T1" fmla="*/ 0 h 102"/>
                  <a:gd name="T2" fmla="*/ 0 w 97"/>
                  <a:gd name="T3" fmla="*/ 0 h 102"/>
                  <a:gd name="T4" fmla="*/ 0 w 97"/>
                  <a:gd name="T5" fmla="*/ 0 h 102"/>
                  <a:gd name="T6" fmla="*/ 0 w 97"/>
                  <a:gd name="T7" fmla="*/ 0 h 102"/>
                  <a:gd name="T8" fmla="*/ 0 60000 65536"/>
                  <a:gd name="T9" fmla="*/ 0 60000 65536"/>
                  <a:gd name="T10" fmla="*/ 0 60000 65536"/>
                  <a:gd name="T11" fmla="*/ 0 60000 65536"/>
                  <a:gd name="T12" fmla="*/ 0 w 97"/>
                  <a:gd name="T13" fmla="*/ 0 h 102"/>
                  <a:gd name="T14" fmla="*/ 97 w 97"/>
                  <a:gd name="T15" fmla="*/ 102 h 102"/>
                </a:gdLst>
                <a:ahLst/>
                <a:cxnLst>
                  <a:cxn ang="T8">
                    <a:pos x="T0" y="T1"/>
                  </a:cxn>
                  <a:cxn ang="T9">
                    <a:pos x="T2" y="T3"/>
                  </a:cxn>
                  <a:cxn ang="T10">
                    <a:pos x="T4" y="T5"/>
                  </a:cxn>
                  <a:cxn ang="T11">
                    <a:pos x="T6" y="T7"/>
                  </a:cxn>
                </a:cxnLst>
                <a:rect l="T12" t="T13" r="T14" b="T15"/>
                <a:pathLst>
                  <a:path w="97" h="102">
                    <a:moveTo>
                      <a:pt x="0" y="0"/>
                    </a:moveTo>
                    <a:lnTo>
                      <a:pt x="0" y="102"/>
                    </a:lnTo>
                    <a:lnTo>
                      <a:pt x="97" y="53"/>
                    </a:lnTo>
                    <a:lnTo>
                      <a:pt x="0" y="0"/>
                    </a:lnTo>
                    <a:close/>
                  </a:path>
                </a:pathLst>
              </a:custGeom>
              <a:solidFill>
                <a:srgbClr val="3D393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3" name="Freeform 236"/>
              <p:cNvSpPr>
                <a:spLocks/>
              </p:cNvSpPr>
              <p:nvPr/>
            </p:nvSpPr>
            <p:spPr bwMode="auto">
              <a:xfrm>
                <a:off x="1298" y="2669"/>
                <a:ext cx="213" cy="108"/>
              </a:xfrm>
              <a:custGeom>
                <a:avLst/>
                <a:gdLst>
                  <a:gd name="T0" fmla="*/ 0 w 2353"/>
                  <a:gd name="T1" fmla="*/ 0 h 1198"/>
                  <a:gd name="T2" fmla="*/ 0 w 2353"/>
                  <a:gd name="T3" fmla="*/ 0 h 1198"/>
                  <a:gd name="T4" fmla="*/ 0 w 2353"/>
                  <a:gd name="T5" fmla="*/ 0 h 1198"/>
                  <a:gd name="T6" fmla="*/ 0 w 2353"/>
                  <a:gd name="T7" fmla="*/ 0 h 1198"/>
                  <a:gd name="T8" fmla="*/ 0 w 2353"/>
                  <a:gd name="T9" fmla="*/ 0 h 1198"/>
                  <a:gd name="T10" fmla="*/ 0 w 2353"/>
                  <a:gd name="T11" fmla="*/ 0 h 1198"/>
                  <a:gd name="T12" fmla="*/ 0 w 2353"/>
                  <a:gd name="T13" fmla="*/ 0 h 1198"/>
                  <a:gd name="T14" fmla="*/ 0 w 2353"/>
                  <a:gd name="T15" fmla="*/ 0 h 1198"/>
                  <a:gd name="T16" fmla="*/ 0 w 2353"/>
                  <a:gd name="T17" fmla="*/ 0 h 1198"/>
                  <a:gd name="T18" fmla="*/ 0 w 2353"/>
                  <a:gd name="T19" fmla="*/ 0 h 1198"/>
                  <a:gd name="T20" fmla="*/ 0 w 2353"/>
                  <a:gd name="T21" fmla="*/ 0 h 1198"/>
                  <a:gd name="T22" fmla="*/ 0 w 2353"/>
                  <a:gd name="T23" fmla="*/ 0 h 1198"/>
                  <a:gd name="T24" fmla="*/ 0 w 2353"/>
                  <a:gd name="T25" fmla="*/ 0 h 11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53"/>
                  <a:gd name="T40" fmla="*/ 0 h 1198"/>
                  <a:gd name="T41" fmla="*/ 2353 w 2353"/>
                  <a:gd name="T42" fmla="*/ 1198 h 11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53" h="1198">
                    <a:moveTo>
                      <a:pt x="2353" y="64"/>
                    </a:moveTo>
                    <a:lnTo>
                      <a:pt x="2353" y="0"/>
                    </a:lnTo>
                    <a:lnTo>
                      <a:pt x="0" y="1164"/>
                    </a:lnTo>
                    <a:lnTo>
                      <a:pt x="61" y="1198"/>
                    </a:lnTo>
                    <a:lnTo>
                      <a:pt x="786" y="839"/>
                    </a:lnTo>
                    <a:lnTo>
                      <a:pt x="786" y="879"/>
                    </a:lnTo>
                    <a:lnTo>
                      <a:pt x="847" y="849"/>
                    </a:lnTo>
                    <a:lnTo>
                      <a:pt x="847" y="809"/>
                    </a:lnTo>
                    <a:lnTo>
                      <a:pt x="1589" y="442"/>
                    </a:lnTo>
                    <a:lnTo>
                      <a:pt x="1589" y="482"/>
                    </a:lnTo>
                    <a:lnTo>
                      <a:pt x="1651" y="452"/>
                    </a:lnTo>
                    <a:lnTo>
                      <a:pt x="1651" y="412"/>
                    </a:lnTo>
                    <a:lnTo>
                      <a:pt x="2353" y="64"/>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4" name="Freeform 237"/>
              <p:cNvSpPr>
                <a:spLocks/>
              </p:cNvSpPr>
              <p:nvPr/>
            </p:nvSpPr>
            <p:spPr bwMode="auto">
              <a:xfrm>
                <a:off x="1317" y="2681"/>
                <a:ext cx="213" cy="106"/>
              </a:xfrm>
              <a:custGeom>
                <a:avLst/>
                <a:gdLst>
                  <a:gd name="T0" fmla="*/ 0 w 2364"/>
                  <a:gd name="T1" fmla="*/ 0 h 1202"/>
                  <a:gd name="T2" fmla="*/ 0 w 2364"/>
                  <a:gd name="T3" fmla="*/ 0 h 1202"/>
                  <a:gd name="T4" fmla="*/ 0 w 2364"/>
                  <a:gd name="T5" fmla="*/ 0 h 1202"/>
                  <a:gd name="T6" fmla="*/ 0 w 2364"/>
                  <a:gd name="T7" fmla="*/ 0 h 1202"/>
                  <a:gd name="T8" fmla="*/ 0 w 2364"/>
                  <a:gd name="T9" fmla="*/ 0 h 1202"/>
                  <a:gd name="T10" fmla="*/ 0 w 2364"/>
                  <a:gd name="T11" fmla="*/ 0 h 1202"/>
                  <a:gd name="T12" fmla="*/ 0 w 2364"/>
                  <a:gd name="T13" fmla="*/ 0 h 1202"/>
                  <a:gd name="T14" fmla="*/ 0 w 2364"/>
                  <a:gd name="T15" fmla="*/ 0 h 1202"/>
                  <a:gd name="T16" fmla="*/ 0 w 2364"/>
                  <a:gd name="T17" fmla="*/ 0 h 1202"/>
                  <a:gd name="T18" fmla="*/ 0 w 2364"/>
                  <a:gd name="T19" fmla="*/ 0 h 1202"/>
                  <a:gd name="T20" fmla="*/ 0 w 2364"/>
                  <a:gd name="T21" fmla="*/ 0 h 1202"/>
                  <a:gd name="T22" fmla="*/ 0 w 2364"/>
                  <a:gd name="T23" fmla="*/ 0 h 1202"/>
                  <a:gd name="T24" fmla="*/ 0 w 2364"/>
                  <a:gd name="T25" fmla="*/ 0 h 1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64"/>
                  <a:gd name="T40" fmla="*/ 0 h 1202"/>
                  <a:gd name="T41" fmla="*/ 2364 w 2364"/>
                  <a:gd name="T42" fmla="*/ 1202 h 12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64" h="1202">
                    <a:moveTo>
                      <a:pt x="2364" y="64"/>
                    </a:moveTo>
                    <a:lnTo>
                      <a:pt x="2364" y="0"/>
                    </a:lnTo>
                    <a:lnTo>
                      <a:pt x="0" y="1168"/>
                    </a:lnTo>
                    <a:lnTo>
                      <a:pt x="62" y="1202"/>
                    </a:lnTo>
                    <a:lnTo>
                      <a:pt x="784" y="845"/>
                    </a:lnTo>
                    <a:lnTo>
                      <a:pt x="784" y="874"/>
                    </a:lnTo>
                    <a:lnTo>
                      <a:pt x="846" y="844"/>
                    </a:lnTo>
                    <a:lnTo>
                      <a:pt x="846" y="814"/>
                    </a:lnTo>
                    <a:lnTo>
                      <a:pt x="1587" y="449"/>
                    </a:lnTo>
                    <a:lnTo>
                      <a:pt x="1587" y="479"/>
                    </a:lnTo>
                    <a:lnTo>
                      <a:pt x="1648" y="448"/>
                    </a:lnTo>
                    <a:lnTo>
                      <a:pt x="1648" y="419"/>
                    </a:lnTo>
                    <a:lnTo>
                      <a:pt x="2364" y="64"/>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5" name="Freeform 238"/>
              <p:cNvSpPr>
                <a:spLocks/>
              </p:cNvSpPr>
              <p:nvPr/>
            </p:nvSpPr>
            <p:spPr bwMode="auto">
              <a:xfrm>
                <a:off x="1336" y="2688"/>
                <a:ext cx="213" cy="110"/>
              </a:xfrm>
              <a:custGeom>
                <a:avLst/>
                <a:gdLst>
                  <a:gd name="T0" fmla="*/ 0 w 2359"/>
                  <a:gd name="T1" fmla="*/ 0 h 1210"/>
                  <a:gd name="T2" fmla="*/ 0 w 2359"/>
                  <a:gd name="T3" fmla="*/ 0 h 1210"/>
                  <a:gd name="T4" fmla="*/ 0 w 2359"/>
                  <a:gd name="T5" fmla="*/ 0 h 1210"/>
                  <a:gd name="T6" fmla="*/ 0 w 2359"/>
                  <a:gd name="T7" fmla="*/ 0 h 1210"/>
                  <a:gd name="T8" fmla="*/ 0 w 2359"/>
                  <a:gd name="T9" fmla="*/ 0 h 1210"/>
                  <a:gd name="T10" fmla="*/ 0 w 2359"/>
                  <a:gd name="T11" fmla="*/ 0 h 1210"/>
                  <a:gd name="T12" fmla="*/ 0 w 2359"/>
                  <a:gd name="T13" fmla="*/ 0 h 1210"/>
                  <a:gd name="T14" fmla="*/ 0 w 2359"/>
                  <a:gd name="T15" fmla="*/ 0 h 1210"/>
                  <a:gd name="T16" fmla="*/ 0 w 2359"/>
                  <a:gd name="T17" fmla="*/ 0 h 1210"/>
                  <a:gd name="T18" fmla="*/ 0 w 2359"/>
                  <a:gd name="T19" fmla="*/ 0 h 1210"/>
                  <a:gd name="T20" fmla="*/ 0 w 2359"/>
                  <a:gd name="T21" fmla="*/ 0 h 1210"/>
                  <a:gd name="T22" fmla="*/ 0 w 2359"/>
                  <a:gd name="T23" fmla="*/ 0 h 1210"/>
                  <a:gd name="T24" fmla="*/ 0 w 2359"/>
                  <a:gd name="T25" fmla="*/ 0 h 1210"/>
                  <a:gd name="T26" fmla="*/ 0 w 2359"/>
                  <a:gd name="T27" fmla="*/ 0 h 12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59"/>
                  <a:gd name="T43" fmla="*/ 0 h 1210"/>
                  <a:gd name="T44" fmla="*/ 2359 w 2359"/>
                  <a:gd name="T45" fmla="*/ 1210 h 12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59" h="1210">
                    <a:moveTo>
                      <a:pt x="2359" y="63"/>
                    </a:moveTo>
                    <a:lnTo>
                      <a:pt x="2359" y="1"/>
                    </a:lnTo>
                    <a:lnTo>
                      <a:pt x="2357" y="0"/>
                    </a:lnTo>
                    <a:lnTo>
                      <a:pt x="0" y="1176"/>
                    </a:lnTo>
                    <a:lnTo>
                      <a:pt x="60" y="1210"/>
                    </a:lnTo>
                    <a:lnTo>
                      <a:pt x="792" y="846"/>
                    </a:lnTo>
                    <a:lnTo>
                      <a:pt x="792" y="878"/>
                    </a:lnTo>
                    <a:lnTo>
                      <a:pt x="854" y="848"/>
                    </a:lnTo>
                    <a:lnTo>
                      <a:pt x="854" y="815"/>
                    </a:lnTo>
                    <a:lnTo>
                      <a:pt x="1594" y="444"/>
                    </a:lnTo>
                    <a:lnTo>
                      <a:pt x="1594" y="477"/>
                    </a:lnTo>
                    <a:lnTo>
                      <a:pt x="1657" y="446"/>
                    </a:lnTo>
                    <a:lnTo>
                      <a:pt x="1657" y="414"/>
                    </a:lnTo>
                    <a:lnTo>
                      <a:pt x="2359" y="63"/>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6" name="Freeform 239"/>
              <p:cNvSpPr>
                <a:spLocks/>
              </p:cNvSpPr>
              <p:nvPr/>
            </p:nvSpPr>
            <p:spPr bwMode="auto">
              <a:xfrm>
                <a:off x="1355" y="2697"/>
                <a:ext cx="216" cy="113"/>
              </a:xfrm>
              <a:custGeom>
                <a:avLst/>
                <a:gdLst>
                  <a:gd name="T0" fmla="*/ 0 w 2363"/>
                  <a:gd name="T1" fmla="*/ 0 h 1213"/>
                  <a:gd name="T2" fmla="*/ 0 w 2363"/>
                  <a:gd name="T3" fmla="*/ 0 h 1213"/>
                  <a:gd name="T4" fmla="*/ 0 w 2363"/>
                  <a:gd name="T5" fmla="*/ 0 h 1213"/>
                  <a:gd name="T6" fmla="*/ 0 w 2363"/>
                  <a:gd name="T7" fmla="*/ 0 h 1213"/>
                  <a:gd name="T8" fmla="*/ 0 w 2363"/>
                  <a:gd name="T9" fmla="*/ 0 h 1213"/>
                  <a:gd name="T10" fmla="*/ 0 w 2363"/>
                  <a:gd name="T11" fmla="*/ 0 h 1213"/>
                  <a:gd name="T12" fmla="*/ 0 w 2363"/>
                  <a:gd name="T13" fmla="*/ 0 h 1213"/>
                  <a:gd name="T14" fmla="*/ 0 w 2363"/>
                  <a:gd name="T15" fmla="*/ 0 h 1213"/>
                  <a:gd name="T16" fmla="*/ 0 w 2363"/>
                  <a:gd name="T17" fmla="*/ 0 h 1213"/>
                  <a:gd name="T18" fmla="*/ 0 w 2363"/>
                  <a:gd name="T19" fmla="*/ 0 h 1213"/>
                  <a:gd name="T20" fmla="*/ 0 w 2363"/>
                  <a:gd name="T21" fmla="*/ 0 h 1213"/>
                  <a:gd name="T22" fmla="*/ 0 w 2363"/>
                  <a:gd name="T23" fmla="*/ 0 h 1213"/>
                  <a:gd name="T24" fmla="*/ 0 w 2363"/>
                  <a:gd name="T25" fmla="*/ 0 h 1213"/>
                  <a:gd name="T26" fmla="*/ 0 w 2363"/>
                  <a:gd name="T27" fmla="*/ 0 h 12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3"/>
                  <a:gd name="T43" fmla="*/ 0 h 1213"/>
                  <a:gd name="T44" fmla="*/ 2363 w 2363"/>
                  <a:gd name="T45" fmla="*/ 1213 h 12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3" h="1213">
                    <a:moveTo>
                      <a:pt x="2363" y="63"/>
                    </a:moveTo>
                    <a:lnTo>
                      <a:pt x="2363" y="1"/>
                    </a:lnTo>
                    <a:lnTo>
                      <a:pt x="2361" y="0"/>
                    </a:lnTo>
                    <a:lnTo>
                      <a:pt x="0" y="1178"/>
                    </a:lnTo>
                    <a:lnTo>
                      <a:pt x="61" y="1213"/>
                    </a:lnTo>
                    <a:lnTo>
                      <a:pt x="778" y="854"/>
                    </a:lnTo>
                    <a:lnTo>
                      <a:pt x="778" y="889"/>
                    </a:lnTo>
                    <a:lnTo>
                      <a:pt x="839" y="859"/>
                    </a:lnTo>
                    <a:lnTo>
                      <a:pt x="839" y="824"/>
                    </a:lnTo>
                    <a:lnTo>
                      <a:pt x="1581" y="454"/>
                    </a:lnTo>
                    <a:lnTo>
                      <a:pt x="1581" y="489"/>
                    </a:lnTo>
                    <a:lnTo>
                      <a:pt x="1643" y="458"/>
                    </a:lnTo>
                    <a:lnTo>
                      <a:pt x="1643" y="423"/>
                    </a:lnTo>
                    <a:lnTo>
                      <a:pt x="2363" y="63"/>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7" name="Freeform 240"/>
              <p:cNvSpPr>
                <a:spLocks/>
              </p:cNvSpPr>
              <p:nvPr/>
            </p:nvSpPr>
            <p:spPr bwMode="auto">
              <a:xfrm>
                <a:off x="1374" y="2711"/>
                <a:ext cx="216" cy="108"/>
              </a:xfrm>
              <a:custGeom>
                <a:avLst/>
                <a:gdLst>
                  <a:gd name="T0" fmla="*/ 0 w 2367"/>
                  <a:gd name="T1" fmla="*/ 0 h 1215"/>
                  <a:gd name="T2" fmla="*/ 0 w 2367"/>
                  <a:gd name="T3" fmla="*/ 0 h 1215"/>
                  <a:gd name="T4" fmla="*/ 0 w 2367"/>
                  <a:gd name="T5" fmla="*/ 0 h 1215"/>
                  <a:gd name="T6" fmla="*/ 0 w 2367"/>
                  <a:gd name="T7" fmla="*/ 0 h 1215"/>
                  <a:gd name="T8" fmla="*/ 0 w 2367"/>
                  <a:gd name="T9" fmla="*/ 0 h 1215"/>
                  <a:gd name="T10" fmla="*/ 0 w 2367"/>
                  <a:gd name="T11" fmla="*/ 0 h 1215"/>
                  <a:gd name="T12" fmla="*/ 0 w 2367"/>
                  <a:gd name="T13" fmla="*/ 0 h 1215"/>
                  <a:gd name="T14" fmla="*/ 0 w 2367"/>
                  <a:gd name="T15" fmla="*/ 0 h 1215"/>
                  <a:gd name="T16" fmla="*/ 0 w 2367"/>
                  <a:gd name="T17" fmla="*/ 0 h 1215"/>
                  <a:gd name="T18" fmla="*/ 0 w 2367"/>
                  <a:gd name="T19" fmla="*/ 0 h 1215"/>
                  <a:gd name="T20" fmla="*/ 0 w 2367"/>
                  <a:gd name="T21" fmla="*/ 0 h 1215"/>
                  <a:gd name="T22" fmla="*/ 0 w 2367"/>
                  <a:gd name="T23" fmla="*/ 0 h 1215"/>
                  <a:gd name="T24" fmla="*/ 0 w 2367"/>
                  <a:gd name="T25" fmla="*/ 0 h 1215"/>
                  <a:gd name="T26" fmla="*/ 0 w 2367"/>
                  <a:gd name="T27" fmla="*/ 0 h 1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7"/>
                  <a:gd name="T43" fmla="*/ 0 h 1215"/>
                  <a:gd name="T44" fmla="*/ 2367 w 2367"/>
                  <a:gd name="T45" fmla="*/ 1215 h 1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7" h="1215">
                    <a:moveTo>
                      <a:pt x="2367" y="65"/>
                    </a:moveTo>
                    <a:lnTo>
                      <a:pt x="2367" y="0"/>
                    </a:lnTo>
                    <a:lnTo>
                      <a:pt x="2366" y="0"/>
                    </a:lnTo>
                    <a:lnTo>
                      <a:pt x="0" y="1181"/>
                    </a:lnTo>
                    <a:lnTo>
                      <a:pt x="61" y="1215"/>
                    </a:lnTo>
                    <a:lnTo>
                      <a:pt x="786" y="853"/>
                    </a:lnTo>
                    <a:lnTo>
                      <a:pt x="786" y="897"/>
                    </a:lnTo>
                    <a:lnTo>
                      <a:pt x="847" y="865"/>
                    </a:lnTo>
                    <a:lnTo>
                      <a:pt x="847" y="822"/>
                    </a:lnTo>
                    <a:lnTo>
                      <a:pt x="1588" y="452"/>
                    </a:lnTo>
                    <a:lnTo>
                      <a:pt x="1588" y="492"/>
                    </a:lnTo>
                    <a:lnTo>
                      <a:pt x="1649" y="462"/>
                    </a:lnTo>
                    <a:lnTo>
                      <a:pt x="1649" y="422"/>
                    </a:lnTo>
                    <a:lnTo>
                      <a:pt x="2367" y="65"/>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48" name="Freeform 241"/>
              <p:cNvSpPr>
                <a:spLocks/>
              </p:cNvSpPr>
              <p:nvPr/>
            </p:nvSpPr>
            <p:spPr bwMode="auto">
              <a:xfrm>
                <a:off x="1596" y="2913"/>
                <a:ext cx="31" cy="28"/>
              </a:xfrm>
              <a:custGeom>
                <a:avLst/>
                <a:gdLst>
                  <a:gd name="T0" fmla="*/ 0 w 360"/>
                  <a:gd name="T1" fmla="*/ 0 h 285"/>
                  <a:gd name="T2" fmla="*/ 0 w 360"/>
                  <a:gd name="T3" fmla="*/ 0 h 285"/>
                  <a:gd name="T4" fmla="*/ 0 w 360"/>
                  <a:gd name="T5" fmla="*/ 0 h 285"/>
                  <a:gd name="T6" fmla="*/ 0 w 360"/>
                  <a:gd name="T7" fmla="*/ 0 h 285"/>
                  <a:gd name="T8" fmla="*/ 0 w 360"/>
                  <a:gd name="T9" fmla="*/ 0 h 285"/>
                  <a:gd name="T10" fmla="*/ 0 w 360"/>
                  <a:gd name="T11" fmla="*/ 0 h 285"/>
                  <a:gd name="T12" fmla="*/ 0 w 360"/>
                  <a:gd name="T13" fmla="*/ 0 h 285"/>
                  <a:gd name="T14" fmla="*/ 0 w 360"/>
                  <a:gd name="T15" fmla="*/ 0 h 285"/>
                  <a:gd name="T16" fmla="*/ 0 w 360"/>
                  <a:gd name="T17" fmla="*/ 0 h 285"/>
                  <a:gd name="T18" fmla="*/ 0 w 360"/>
                  <a:gd name="T19" fmla="*/ 0 h 285"/>
                  <a:gd name="T20" fmla="*/ 0 w 360"/>
                  <a:gd name="T21" fmla="*/ 0 h 285"/>
                  <a:gd name="T22" fmla="*/ 0 w 360"/>
                  <a:gd name="T23" fmla="*/ 0 h 285"/>
                  <a:gd name="T24" fmla="*/ 0 w 360"/>
                  <a:gd name="T25" fmla="*/ 0 h 285"/>
                  <a:gd name="T26" fmla="*/ 0 w 360"/>
                  <a:gd name="T27" fmla="*/ 0 h 285"/>
                  <a:gd name="T28" fmla="*/ 0 w 360"/>
                  <a:gd name="T29" fmla="*/ 0 h 285"/>
                  <a:gd name="T30" fmla="*/ 0 w 360"/>
                  <a:gd name="T31" fmla="*/ 0 h 285"/>
                  <a:gd name="T32" fmla="*/ 0 w 360"/>
                  <a:gd name="T33" fmla="*/ 0 h 285"/>
                  <a:gd name="T34" fmla="*/ 0 w 360"/>
                  <a:gd name="T35" fmla="*/ 0 h 285"/>
                  <a:gd name="T36" fmla="*/ 0 w 360"/>
                  <a:gd name="T37" fmla="*/ 0 h 285"/>
                  <a:gd name="T38" fmla="*/ 0 w 360"/>
                  <a:gd name="T39" fmla="*/ 0 h 285"/>
                  <a:gd name="T40" fmla="*/ 0 w 360"/>
                  <a:gd name="T41" fmla="*/ 0 h 285"/>
                  <a:gd name="T42" fmla="*/ 0 w 360"/>
                  <a:gd name="T43" fmla="*/ 0 h 285"/>
                  <a:gd name="T44" fmla="*/ 0 w 360"/>
                  <a:gd name="T45" fmla="*/ 0 h 285"/>
                  <a:gd name="T46" fmla="*/ 0 w 360"/>
                  <a:gd name="T47" fmla="*/ 0 h 285"/>
                  <a:gd name="T48" fmla="*/ 0 w 360"/>
                  <a:gd name="T49" fmla="*/ 0 h 285"/>
                  <a:gd name="T50" fmla="*/ 0 w 360"/>
                  <a:gd name="T51" fmla="*/ 0 h 285"/>
                  <a:gd name="T52" fmla="*/ 0 w 360"/>
                  <a:gd name="T53" fmla="*/ 0 h 285"/>
                  <a:gd name="T54" fmla="*/ 0 w 360"/>
                  <a:gd name="T55" fmla="*/ 0 h 285"/>
                  <a:gd name="T56" fmla="*/ 0 w 360"/>
                  <a:gd name="T57" fmla="*/ 0 h 285"/>
                  <a:gd name="T58" fmla="*/ 0 w 360"/>
                  <a:gd name="T59" fmla="*/ 0 h 285"/>
                  <a:gd name="T60" fmla="*/ 0 w 360"/>
                  <a:gd name="T61" fmla="*/ 0 h 285"/>
                  <a:gd name="T62" fmla="*/ 0 w 360"/>
                  <a:gd name="T63" fmla="*/ 0 h 285"/>
                  <a:gd name="T64" fmla="*/ 0 w 360"/>
                  <a:gd name="T65" fmla="*/ 0 h 285"/>
                  <a:gd name="T66" fmla="*/ 0 w 360"/>
                  <a:gd name="T67" fmla="*/ 0 h 285"/>
                  <a:gd name="T68" fmla="*/ 0 w 360"/>
                  <a:gd name="T69" fmla="*/ 0 h 2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285"/>
                  <a:gd name="T107" fmla="*/ 360 w 360"/>
                  <a:gd name="T108" fmla="*/ 285 h 2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285">
                    <a:moveTo>
                      <a:pt x="67" y="0"/>
                    </a:moveTo>
                    <a:lnTo>
                      <a:pt x="69" y="1"/>
                    </a:lnTo>
                    <a:lnTo>
                      <a:pt x="75" y="4"/>
                    </a:lnTo>
                    <a:lnTo>
                      <a:pt x="84" y="9"/>
                    </a:lnTo>
                    <a:lnTo>
                      <a:pt x="97" y="15"/>
                    </a:lnTo>
                    <a:lnTo>
                      <a:pt x="112" y="24"/>
                    </a:lnTo>
                    <a:lnTo>
                      <a:pt x="130" y="35"/>
                    </a:lnTo>
                    <a:lnTo>
                      <a:pt x="150" y="48"/>
                    </a:lnTo>
                    <a:lnTo>
                      <a:pt x="172" y="62"/>
                    </a:lnTo>
                    <a:lnTo>
                      <a:pt x="194" y="78"/>
                    </a:lnTo>
                    <a:lnTo>
                      <a:pt x="218" y="96"/>
                    </a:lnTo>
                    <a:lnTo>
                      <a:pt x="242" y="116"/>
                    </a:lnTo>
                    <a:lnTo>
                      <a:pt x="267" y="137"/>
                    </a:lnTo>
                    <a:lnTo>
                      <a:pt x="292" y="162"/>
                    </a:lnTo>
                    <a:lnTo>
                      <a:pt x="316" y="186"/>
                    </a:lnTo>
                    <a:lnTo>
                      <a:pt x="338" y="213"/>
                    </a:lnTo>
                    <a:lnTo>
                      <a:pt x="360" y="241"/>
                    </a:lnTo>
                    <a:lnTo>
                      <a:pt x="291" y="285"/>
                    </a:lnTo>
                    <a:lnTo>
                      <a:pt x="289" y="283"/>
                    </a:lnTo>
                    <a:lnTo>
                      <a:pt x="286" y="278"/>
                    </a:lnTo>
                    <a:lnTo>
                      <a:pt x="280" y="270"/>
                    </a:lnTo>
                    <a:lnTo>
                      <a:pt x="271" y="260"/>
                    </a:lnTo>
                    <a:lnTo>
                      <a:pt x="260" y="247"/>
                    </a:lnTo>
                    <a:lnTo>
                      <a:pt x="248" y="232"/>
                    </a:lnTo>
                    <a:lnTo>
                      <a:pt x="233" y="216"/>
                    </a:lnTo>
                    <a:lnTo>
                      <a:pt x="216" y="198"/>
                    </a:lnTo>
                    <a:lnTo>
                      <a:pt x="196" y="179"/>
                    </a:lnTo>
                    <a:lnTo>
                      <a:pt x="175" y="159"/>
                    </a:lnTo>
                    <a:lnTo>
                      <a:pt x="151" y="138"/>
                    </a:lnTo>
                    <a:lnTo>
                      <a:pt x="125" y="117"/>
                    </a:lnTo>
                    <a:lnTo>
                      <a:pt x="97" y="97"/>
                    </a:lnTo>
                    <a:lnTo>
                      <a:pt x="67" y="77"/>
                    </a:lnTo>
                    <a:lnTo>
                      <a:pt x="35" y="57"/>
                    </a:lnTo>
                    <a:lnTo>
                      <a:pt x="0" y="39"/>
                    </a:lnTo>
                    <a:lnTo>
                      <a:pt x="67" y="0"/>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49" name="Freeform 242"/>
              <p:cNvSpPr>
                <a:spLocks/>
              </p:cNvSpPr>
              <p:nvPr/>
            </p:nvSpPr>
            <p:spPr bwMode="auto">
              <a:xfrm>
                <a:off x="1578" y="2918"/>
                <a:ext cx="59" cy="35"/>
              </a:xfrm>
              <a:custGeom>
                <a:avLst/>
                <a:gdLst>
                  <a:gd name="T0" fmla="*/ 0 w 664"/>
                  <a:gd name="T1" fmla="*/ 0 h 403"/>
                  <a:gd name="T2" fmla="*/ 0 w 664"/>
                  <a:gd name="T3" fmla="*/ 0 h 403"/>
                  <a:gd name="T4" fmla="*/ 0 w 664"/>
                  <a:gd name="T5" fmla="*/ 0 h 403"/>
                  <a:gd name="T6" fmla="*/ 0 w 664"/>
                  <a:gd name="T7" fmla="*/ 0 h 403"/>
                  <a:gd name="T8" fmla="*/ 0 w 664"/>
                  <a:gd name="T9" fmla="*/ 0 h 403"/>
                  <a:gd name="T10" fmla="*/ 0 w 664"/>
                  <a:gd name="T11" fmla="*/ 0 h 403"/>
                  <a:gd name="T12" fmla="*/ 0 w 664"/>
                  <a:gd name="T13" fmla="*/ 0 h 403"/>
                  <a:gd name="T14" fmla="*/ 0 w 664"/>
                  <a:gd name="T15" fmla="*/ 0 h 403"/>
                  <a:gd name="T16" fmla="*/ 0 w 664"/>
                  <a:gd name="T17" fmla="*/ 0 h 403"/>
                  <a:gd name="T18" fmla="*/ 0 w 664"/>
                  <a:gd name="T19" fmla="*/ 0 h 403"/>
                  <a:gd name="T20" fmla="*/ 0 w 664"/>
                  <a:gd name="T21" fmla="*/ 0 h 403"/>
                  <a:gd name="T22" fmla="*/ 0 w 664"/>
                  <a:gd name="T23" fmla="*/ 0 h 403"/>
                  <a:gd name="T24" fmla="*/ 0 w 664"/>
                  <a:gd name="T25" fmla="*/ 0 h 403"/>
                  <a:gd name="T26" fmla="*/ 0 w 664"/>
                  <a:gd name="T27" fmla="*/ 0 h 403"/>
                  <a:gd name="T28" fmla="*/ 0 w 664"/>
                  <a:gd name="T29" fmla="*/ 0 h 403"/>
                  <a:gd name="T30" fmla="*/ 0 w 664"/>
                  <a:gd name="T31" fmla="*/ 0 h 403"/>
                  <a:gd name="T32" fmla="*/ 0 w 664"/>
                  <a:gd name="T33" fmla="*/ 0 h 403"/>
                  <a:gd name="T34" fmla="*/ 0 w 664"/>
                  <a:gd name="T35" fmla="*/ 0 h 403"/>
                  <a:gd name="T36" fmla="*/ 0 w 664"/>
                  <a:gd name="T37" fmla="*/ 0 h 403"/>
                  <a:gd name="T38" fmla="*/ 0 w 664"/>
                  <a:gd name="T39" fmla="*/ 0 h 403"/>
                  <a:gd name="T40" fmla="*/ 0 w 664"/>
                  <a:gd name="T41" fmla="*/ 0 h 403"/>
                  <a:gd name="T42" fmla="*/ 0 w 664"/>
                  <a:gd name="T43" fmla="*/ 0 h 403"/>
                  <a:gd name="T44" fmla="*/ 0 w 664"/>
                  <a:gd name="T45" fmla="*/ 0 h 403"/>
                  <a:gd name="T46" fmla="*/ 0 w 664"/>
                  <a:gd name="T47" fmla="*/ 0 h 403"/>
                  <a:gd name="T48" fmla="*/ 0 w 664"/>
                  <a:gd name="T49" fmla="*/ 0 h 403"/>
                  <a:gd name="T50" fmla="*/ 0 w 664"/>
                  <a:gd name="T51" fmla="*/ 0 h 403"/>
                  <a:gd name="T52" fmla="*/ 0 w 664"/>
                  <a:gd name="T53" fmla="*/ 0 h 403"/>
                  <a:gd name="T54" fmla="*/ 0 w 664"/>
                  <a:gd name="T55" fmla="*/ 0 h 403"/>
                  <a:gd name="T56" fmla="*/ 0 w 664"/>
                  <a:gd name="T57" fmla="*/ 0 h 403"/>
                  <a:gd name="T58" fmla="*/ 0 w 664"/>
                  <a:gd name="T59" fmla="*/ 0 h 403"/>
                  <a:gd name="T60" fmla="*/ 0 w 664"/>
                  <a:gd name="T61" fmla="*/ 0 h 403"/>
                  <a:gd name="T62" fmla="*/ 0 w 664"/>
                  <a:gd name="T63" fmla="*/ 0 h 403"/>
                  <a:gd name="T64" fmla="*/ 0 w 664"/>
                  <a:gd name="T65" fmla="*/ 0 h 403"/>
                  <a:gd name="T66" fmla="*/ 0 w 664"/>
                  <a:gd name="T67" fmla="*/ 0 h 403"/>
                  <a:gd name="T68" fmla="*/ 0 w 664"/>
                  <a:gd name="T69" fmla="*/ 0 h 403"/>
                  <a:gd name="T70" fmla="*/ 0 w 664"/>
                  <a:gd name="T71" fmla="*/ 0 h 403"/>
                  <a:gd name="T72" fmla="*/ 0 w 664"/>
                  <a:gd name="T73" fmla="*/ 0 h 403"/>
                  <a:gd name="T74" fmla="*/ 0 w 664"/>
                  <a:gd name="T75" fmla="*/ 0 h 403"/>
                  <a:gd name="T76" fmla="*/ 0 w 664"/>
                  <a:gd name="T77" fmla="*/ 0 h 403"/>
                  <a:gd name="T78" fmla="*/ 0 w 664"/>
                  <a:gd name="T79" fmla="*/ 0 h 403"/>
                  <a:gd name="T80" fmla="*/ 0 w 664"/>
                  <a:gd name="T81" fmla="*/ 0 h 403"/>
                  <a:gd name="T82" fmla="*/ 0 w 664"/>
                  <a:gd name="T83" fmla="*/ 0 h 403"/>
                  <a:gd name="T84" fmla="*/ 0 w 664"/>
                  <a:gd name="T85" fmla="*/ 0 h 403"/>
                  <a:gd name="T86" fmla="*/ 0 w 664"/>
                  <a:gd name="T87" fmla="*/ 0 h 403"/>
                  <a:gd name="T88" fmla="*/ 0 w 664"/>
                  <a:gd name="T89" fmla="*/ 0 h 403"/>
                  <a:gd name="T90" fmla="*/ 0 w 664"/>
                  <a:gd name="T91" fmla="*/ 0 h 403"/>
                  <a:gd name="T92" fmla="*/ 0 w 664"/>
                  <a:gd name="T93" fmla="*/ 0 h 403"/>
                  <a:gd name="T94" fmla="*/ 0 w 664"/>
                  <a:gd name="T95" fmla="*/ 0 h 4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4"/>
                  <a:gd name="T145" fmla="*/ 0 h 403"/>
                  <a:gd name="T146" fmla="*/ 664 w 664"/>
                  <a:gd name="T147" fmla="*/ 403 h 4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4" h="403">
                    <a:moveTo>
                      <a:pt x="404" y="383"/>
                    </a:moveTo>
                    <a:lnTo>
                      <a:pt x="365" y="381"/>
                    </a:lnTo>
                    <a:lnTo>
                      <a:pt x="328" y="378"/>
                    </a:lnTo>
                    <a:lnTo>
                      <a:pt x="292" y="372"/>
                    </a:lnTo>
                    <a:lnTo>
                      <a:pt x="258" y="364"/>
                    </a:lnTo>
                    <a:lnTo>
                      <a:pt x="224" y="354"/>
                    </a:lnTo>
                    <a:lnTo>
                      <a:pt x="194" y="342"/>
                    </a:lnTo>
                    <a:lnTo>
                      <a:pt x="165" y="329"/>
                    </a:lnTo>
                    <a:lnTo>
                      <a:pt x="138" y="314"/>
                    </a:lnTo>
                    <a:lnTo>
                      <a:pt x="114" y="297"/>
                    </a:lnTo>
                    <a:lnTo>
                      <a:pt x="93" y="279"/>
                    </a:lnTo>
                    <a:lnTo>
                      <a:pt x="74" y="260"/>
                    </a:lnTo>
                    <a:lnTo>
                      <a:pt x="58" y="239"/>
                    </a:lnTo>
                    <a:lnTo>
                      <a:pt x="45" y="218"/>
                    </a:lnTo>
                    <a:lnTo>
                      <a:pt x="36" y="196"/>
                    </a:lnTo>
                    <a:lnTo>
                      <a:pt x="30" y="172"/>
                    </a:lnTo>
                    <a:lnTo>
                      <a:pt x="29" y="149"/>
                    </a:lnTo>
                    <a:lnTo>
                      <a:pt x="29" y="138"/>
                    </a:lnTo>
                    <a:lnTo>
                      <a:pt x="30" y="128"/>
                    </a:lnTo>
                    <a:lnTo>
                      <a:pt x="32" y="116"/>
                    </a:lnTo>
                    <a:lnTo>
                      <a:pt x="34" y="106"/>
                    </a:lnTo>
                    <a:lnTo>
                      <a:pt x="38" y="96"/>
                    </a:lnTo>
                    <a:lnTo>
                      <a:pt x="41" y="87"/>
                    </a:lnTo>
                    <a:lnTo>
                      <a:pt x="46" y="77"/>
                    </a:lnTo>
                    <a:lnTo>
                      <a:pt x="51" y="68"/>
                    </a:lnTo>
                    <a:lnTo>
                      <a:pt x="57" y="58"/>
                    </a:lnTo>
                    <a:lnTo>
                      <a:pt x="64" y="49"/>
                    </a:lnTo>
                    <a:lnTo>
                      <a:pt x="71" y="40"/>
                    </a:lnTo>
                    <a:lnTo>
                      <a:pt x="78" y="32"/>
                    </a:lnTo>
                    <a:lnTo>
                      <a:pt x="87" y="23"/>
                    </a:lnTo>
                    <a:lnTo>
                      <a:pt x="95" y="15"/>
                    </a:lnTo>
                    <a:lnTo>
                      <a:pt x="105" y="7"/>
                    </a:lnTo>
                    <a:lnTo>
                      <a:pt x="115" y="0"/>
                    </a:lnTo>
                    <a:lnTo>
                      <a:pt x="102" y="8"/>
                    </a:lnTo>
                    <a:lnTo>
                      <a:pt x="89" y="16"/>
                    </a:lnTo>
                    <a:lnTo>
                      <a:pt x="78" y="25"/>
                    </a:lnTo>
                    <a:lnTo>
                      <a:pt x="67" y="34"/>
                    </a:lnTo>
                    <a:lnTo>
                      <a:pt x="56" y="44"/>
                    </a:lnTo>
                    <a:lnTo>
                      <a:pt x="47" y="54"/>
                    </a:lnTo>
                    <a:lnTo>
                      <a:pt x="38" y="64"/>
                    </a:lnTo>
                    <a:lnTo>
                      <a:pt x="30" y="75"/>
                    </a:lnTo>
                    <a:lnTo>
                      <a:pt x="23" y="85"/>
                    </a:lnTo>
                    <a:lnTo>
                      <a:pt x="17" y="96"/>
                    </a:lnTo>
                    <a:lnTo>
                      <a:pt x="12" y="108"/>
                    </a:lnTo>
                    <a:lnTo>
                      <a:pt x="7" y="120"/>
                    </a:lnTo>
                    <a:lnTo>
                      <a:pt x="4" y="132"/>
                    </a:lnTo>
                    <a:lnTo>
                      <a:pt x="2" y="144"/>
                    </a:lnTo>
                    <a:lnTo>
                      <a:pt x="0" y="156"/>
                    </a:lnTo>
                    <a:lnTo>
                      <a:pt x="0" y="169"/>
                    </a:lnTo>
                    <a:lnTo>
                      <a:pt x="1" y="192"/>
                    </a:lnTo>
                    <a:lnTo>
                      <a:pt x="7" y="216"/>
                    </a:lnTo>
                    <a:lnTo>
                      <a:pt x="16" y="238"/>
                    </a:lnTo>
                    <a:lnTo>
                      <a:pt x="29" y="259"/>
                    </a:lnTo>
                    <a:lnTo>
                      <a:pt x="45" y="280"/>
                    </a:lnTo>
                    <a:lnTo>
                      <a:pt x="63" y="299"/>
                    </a:lnTo>
                    <a:lnTo>
                      <a:pt x="85" y="317"/>
                    </a:lnTo>
                    <a:lnTo>
                      <a:pt x="109" y="334"/>
                    </a:lnTo>
                    <a:lnTo>
                      <a:pt x="136" y="349"/>
                    </a:lnTo>
                    <a:lnTo>
                      <a:pt x="164" y="362"/>
                    </a:lnTo>
                    <a:lnTo>
                      <a:pt x="195" y="374"/>
                    </a:lnTo>
                    <a:lnTo>
                      <a:pt x="228" y="384"/>
                    </a:lnTo>
                    <a:lnTo>
                      <a:pt x="263" y="392"/>
                    </a:lnTo>
                    <a:lnTo>
                      <a:pt x="299" y="398"/>
                    </a:lnTo>
                    <a:lnTo>
                      <a:pt x="336" y="401"/>
                    </a:lnTo>
                    <a:lnTo>
                      <a:pt x="374" y="403"/>
                    </a:lnTo>
                    <a:lnTo>
                      <a:pt x="395" y="402"/>
                    </a:lnTo>
                    <a:lnTo>
                      <a:pt x="416" y="401"/>
                    </a:lnTo>
                    <a:lnTo>
                      <a:pt x="437" y="399"/>
                    </a:lnTo>
                    <a:lnTo>
                      <a:pt x="458" y="397"/>
                    </a:lnTo>
                    <a:lnTo>
                      <a:pt x="478" y="393"/>
                    </a:lnTo>
                    <a:lnTo>
                      <a:pt x="499" y="389"/>
                    </a:lnTo>
                    <a:lnTo>
                      <a:pt x="518" y="385"/>
                    </a:lnTo>
                    <a:lnTo>
                      <a:pt x="537" y="380"/>
                    </a:lnTo>
                    <a:lnTo>
                      <a:pt x="555" y="374"/>
                    </a:lnTo>
                    <a:lnTo>
                      <a:pt x="572" y="367"/>
                    </a:lnTo>
                    <a:lnTo>
                      <a:pt x="589" y="360"/>
                    </a:lnTo>
                    <a:lnTo>
                      <a:pt x="606" y="353"/>
                    </a:lnTo>
                    <a:lnTo>
                      <a:pt x="621" y="345"/>
                    </a:lnTo>
                    <a:lnTo>
                      <a:pt x="636" y="336"/>
                    </a:lnTo>
                    <a:lnTo>
                      <a:pt x="650" y="327"/>
                    </a:lnTo>
                    <a:lnTo>
                      <a:pt x="664" y="318"/>
                    </a:lnTo>
                    <a:lnTo>
                      <a:pt x="650" y="325"/>
                    </a:lnTo>
                    <a:lnTo>
                      <a:pt x="637" y="332"/>
                    </a:lnTo>
                    <a:lnTo>
                      <a:pt x="623" y="338"/>
                    </a:lnTo>
                    <a:lnTo>
                      <a:pt x="608" y="345"/>
                    </a:lnTo>
                    <a:lnTo>
                      <a:pt x="593" y="350"/>
                    </a:lnTo>
                    <a:lnTo>
                      <a:pt x="578" y="356"/>
                    </a:lnTo>
                    <a:lnTo>
                      <a:pt x="562" y="361"/>
                    </a:lnTo>
                    <a:lnTo>
                      <a:pt x="546" y="365"/>
                    </a:lnTo>
                    <a:lnTo>
                      <a:pt x="529" y="369"/>
                    </a:lnTo>
                    <a:lnTo>
                      <a:pt x="512" y="372"/>
                    </a:lnTo>
                    <a:lnTo>
                      <a:pt x="495" y="375"/>
                    </a:lnTo>
                    <a:lnTo>
                      <a:pt x="477" y="378"/>
                    </a:lnTo>
                    <a:lnTo>
                      <a:pt x="459" y="380"/>
                    </a:lnTo>
                    <a:lnTo>
                      <a:pt x="441" y="381"/>
                    </a:lnTo>
                    <a:lnTo>
                      <a:pt x="422" y="382"/>
                    </a:lnTo>
                    <a:lnTo>
                      <a:pt x="404" y="383"/>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50" name="Freeform 243"/>
              <p:cNvSpPr>
                <a:spLocks/>
              </p:cNvSpPr>
              <p:nvPr/>
            </p:nvSpPr>
            <p:spPr bwMode="auto">
              <a:xfrm>
                <a:off x="1677" y="2869"/>
                <a:ext cx="40" cy="28"/>
              </a:xfrm>
              <a:custGeom>
                <a:avLst/>
                <a:gdLst>
                  <a:gd name="T0" fmla="*/ 0 w 451"/>
                  <a:gd name="T1" fmla="*/ 0 h 319"/>
                  <a:gd name="T2" fmla="*/ 0 w 451"/>
                  <a:gd name="T3" fmla="*/ 0 h 319"/>
                  <a:gd name="T4" fmla="*/ 0 w 451"/>
                  <a:gd name="T5" fmla="*/ 0 h 319"/>
                  <a:gd name="T6" fmla="*/ 0 w 451"/>
                  <a:gd name="T7" fmla="*/ 0 h 319"/>
                  <a:gd name="T8" fmla="*/ 0 w 451"/>
                  <a:gd name="T9" fmla="*/ 0 h 319"/>
                  <a:gd name="T10" fmla="*/ 0 w 451"/>
                  <a:gd name="T11" fmla="*/ 0 h 319"/>
                  <a:gd name="T12" fmla="*/ 0 w 451"/>
                  <a:gd name="T13" fmla="*/ 0 h 319"/>
                  <a:gd name="T14" fmla="*/ 0 w 451"/>
                  <a:gd name="T15" fmla="*/ 0 h 319"/>
                  <a:gd name="T16" fmla="*/ 0 w 451"/>
                  <a:gd name="T17" fmla="*/ 0 h 319"/>
                  <a:gd name="T18" fmla="*/ 0 w 451"/>
                  <a:gd name="T19" fmla="*/ 0 h 319"/>
                  <a:gd name="T20" fmla="*/ 0 w 451"/>
                  <a:gd name="T21" fmla="*/ 0 h 319"/>
                  <a:gd name="T22" fmla="*/ 0 w 451"/>
                  <a:gd name="T23" fmla="*/ 0 h 319"/>
                  <a:gd name="T24" fmla="*/ 0 w 451"/>
                  <a:gd name="T25" fmla="*/ 0 h 319"/>
                  <a:gd name="T26" fmla="*/ 0 w 451"/>
                  <a:gd name="T27" fmla="*/ 0 h 319"/>
                  <a:gd name="T28" fmla="*/ 0 w 451"/>
                  <a:gd name="T29" fmla="*/ 0 h 319"/>
                  <a:gd name="T30" fmla="*/ 0 w 451"/>
                  <a:gd name="T31" fmla="*/ 0 h 319"/>
                  <a:gd name="T32" fmla="*/ 0 w 451"/>
                  <a:gd name="T33" fmla="*/ 0 h 319"/>
                  <a:gd name="T34" fmla="*/ 0 w 451"/>
                  <a:gd name="T35" fmla="*/ 0 h 319"/>
                  <a:gd name="T36" fmla="*/ 0 w 451"/>
                  <a:gd name="T37" fmla="*/ 0 h 319"/>
                  <a:gd name="T38" fmla="*/ 0 w 451"/>
                  <a:gd name="T39" fmla="*/ 0 h 319"/>
                  <a:gd name="T40" fmla="*/ 0 w 451"/>
                  <a:gd name="T41" fmla="*/ 0 h 319"/>
                  <a:gd name="T42" fmla="*/ 0 w 451"/>
                  <a:gd name="T43" fmla="*/ 0 h 319"/>
                  <a:gd name="T44" fmla="*/ 0 w 451"/>
                  <a:gd name="T45" fmla="*/ 0 h 319"/>
                  <a:gd name="T46" fmla="*/ 0 w 451"/>
                  <a:gd name="T47" fmla="*/ 0 h 319"/>
                  <a:gd name="T48" fmla="*/ 0 w 451"/>
                  <a:gd name="T49" fmla="*/ 0 h 319"/>
                  <a:gd name="T50" fmla="*/ 0 w 451"/>
                  <a:gd name="T51" fmla="*/ 0 h 319"/>
                  <a:gd name="T52" fmla="*/ 0 w 451"/>
                  <a:gd name="T53" fmla="*/ 0 h 319"/>
                  <a:gd name="T54" fmla="*/ 0 w 451"/>
                  <a:gd name="T55" fmla="*/ 0 h 319"/>
                  <a:gd name="T56" fmla="*/ 0 w 451"/>
                  <a:gd name="T57" fmla="*/ 0 h 319"/>
                  <a:gd name="T58" fmla="*/ 0 w 451"/>
                  <a:gd name="T59" fmla="*/ 0 h 319"/>
                  <a:gd name="T60" fmla="*/ 0 w 451"/>
                  <a:gd name="T61" fmla="*/ 0 h 319"/>
                  <a:gd name="T62" fmla="*/ 0 w 451"/>
                  <a:gd name="T63" fmla="*/ 0 h 319"/>
                  <a:gd name="T64" fmla="*/ 0 w 451"/>
                  <a:gd name="T65" fmla="*/ 0 h 319"/>
                  <a:gd name="T66" fmla="*/ 0 w 451"/>
                  <a:gd name="T67" fmla="*/ 0 h 319"/>
                  <a:gd name="T68" fmla="*/ 0 w 451"/>
                  <a:gd name="T69" fmla="*/ 0 h 3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1"/>
                  <a:gd name="T106" fmla="*/ 0 h 319"/>
                  <a:gd name="T107" fmla="*/ 451 w 451"/>
                  <a:gd name="T108" fmla="*/ 319 h 3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1" h="319">
                    <a:moveTo>
                      <a:pt x="451" y="210"/>
                    </a:moveTo>
                    <a:lnTo>
                      <a:pt x="266" y="319"/>
                    </a:lnTo>
                    <a:lnTo>
                      <a:pt x="245" y="306"/>
                    </a:lnTo>
                    <a:lnTo>
                      <a:pt x="244" y="303"/>
                    </a:lnTo>
                    <a:lnTo>
                      <a:pt x="244" y="296"/>
                    </a:lnTo>
                    <a:lnTo>
                      <a:pt x="243" y="284"/>
                    </a:lnTo>
                    <a:lnTo>
                      <a:pt x="242" y="269"/>
                    </a:lnTo>
                    <a:lnTo>
                      <a:pt x="240" y="252"/>
                    </a:lnTo>
                    <a:lnTo>
                      <a:pt x="238" y="232"/>
                    </a:lnTo>
                    <a:lnTo>
                      <a:pt x="234" y="211"/>
                    </a:lnTo>
                    <a:lnTo>
                      <a:pt x="230" y="189"/>
                    </a:lnTo>
                    <a:lnTo>
                      <a:pt x="224" y="168"/>
                    </a:lnTo>
                    <a:lnTo>
                      <a:pt x="218" y="146"/>
                    </a:lnTo>
                    <a:lnTo>
                      <a:pt x="209" y="126"/>
                    </a:lnTo>
                    <a:lnTo>
                      <a:pt x="200" y="108"/>
                    </a:lnTo>
                    <a:lnTo>
                      <a:pt x="188" y="93"/>
                    </a:lnTo>
                    <a:lnTo>
                      <a:pt x="175" y="81"/>
                    </a:lnTo>
                    <a:lnTo>
                      <a:pt x="160" y="73"/>
                    </a:lnTo>
                    <a:lnTo>
                      <a:pt x="144" y="70"/>
                    </a:lnTo>
                    <a:lnTo>
                      <a:pt x="143" y="69"/>
                    </a:lnTo>
                    <a:lnTo>
                      <a:pt x="141" y="69"/>
                    </a:lnTo>
                    <a:lnTo>
                      <a:pt x="139" y="69"/>
                    </a:lnTo>
                    <a:lnTo>
                      <a:pt x="136" y="70"/>
                    </a:lnTo>
                    <a:lnTo>
                      <a:pt x="132" y="70"/>
                    </a:lnTo>
                    <a:lnTo>
                      <a:pt x="127" y="72"/>
                    </a:lnTo>
                    <a:lnTo>
                      <a:pt x="122" y="74"/>
                    </a:lnTo>
                    <a:lnTo>
                      <a:pt x="116" y="76"/>
                    </a:lnTo>
                    <a:lnTo>
                      <a:pt x="111" y="80"/>
                    </a:lnTo>
                    <a:lnTo>
                      <a:pt x="105" y="85"/>
                    </a:lnTo>
                    <a:lnTo>
                      <a:pt x="99" y="92"/>
                    </a:lnTo>
                    <a:lnTo>
                      <a:pt x="94" y="99"/>
                    </a:lnTo>
                    <a:lnTo>
                      <a:pt x="89" y="109"/>
                    </a:lnTo>
                    <a:lnTo>
                      <a:pt x="84" y="120"/>
                    </a:lnTo>
                    <a:lnTo>
                      <a:pt x="79" y="133"/>
                    </a:lnTo>
                    <a:lnTo>
                      <a:pt x="76" y="149"/>
                    </a:lnTo>
                    <a:lnTo>
                      <a:pt x="0" y="101"/>
                    </a:lnTo>
                    <a:lnTo>
                      <a:pt x="0" y="99"/>
                    </a:lnTo>
                    <a:lnTo>
                      <a:pt x="1" y="96"/>
                    </a:lnTo>
                    <a:lnTo>
                      <a:pt x="2" y="91"/>
                    </a:lnTo>
                    <a:lnTo>
                      <a:pt x="5" y="85"/>
                    </a:lnTo>
                    <a:lnTo>
                      <a:pt x="9" y="77"/>
                    </a:lnTo>
                    <a:lnTo>
                      <a:pt x="13" y="69"/>
                    </a:lnTo>
                    <a:lnTo>
                      <a:pt x="20" y="60"/>
                    </a:lnTo>
                    <a:lnTo>
                      <a:pt x="28" y="50"/>
                    </a:lnTo>
                    <a:lnTo>
                      <a:pt x="37" y="40"/>
                    </a:lnTo>
                    <a:lnTo>
                      <a:pt x="49" y="31"/>
                    </a:lnTo>
                    <a:lnTo>
                      <a:pt x="62" y="23"/>
                    </a:lnTo>
                    <a:lnTo>
                      <a:pt x="78" y="15"/>
                    </a:lnTo>
                    <a:lnTo>
                      <a:pt x="95" y="9"/>
                    </a:lnTo>
                    <a:lnTo>
                      <a:pt x="116" y="4"/>
                    </a:lnTo>
                    <a:lnTo>
                      <a:pt x="140" y="1"/>
                    </a:lnTo>
                    <a:lnTo>
                      <a:pt x="166" y="0"/>
                    </a:lnTo>
                    <a:lnTo>
                      <a:pt x="191" y="2"/>
                    </a:lnTo>
                    <a:lnTo>
                      <a:pt x="213" y="7"/>
                    </a:lnTo>
                    <a:lnTo>
                      <a:pt x="233" y="17"/>
                    </a:lnTo>
                    <a:lnTo>
                      <a:pt x="250" y="28"/>
                    </a:lnTo>
                    <a:lnTo>
                      <a:pt x="264" y="42"/>
                    </a:lnTo>
                    <a:lnTo>
                      <a:pt x="276" y="59"/>
                    </a:lnTo>
                    <a:lnTo>
                      <a:pt x="286" y="76"/>
                    </a:lnTo>
                    <a:lnTo>
                      <a:pt x="294" y="94"/>
                    </a:lnTo>
                    <a:lnTo>
                      <a:pt x="300" y="112"/>
                    </a:lnTo>
                    <a:lnTo>
                      <a:pt x="305" y="130"/>
                    </a:lnTo>
                    <a:lnTo>
                      <a:pt x="309" y="147"/>
                    </a:lnTo>
                    <a:lnTo>
                      <a:pt x="311" y="162"/>
                    </a:lnTo>
                    <a:lnTo>
                      <a:pt x="313" y="176"/>
                    </a:lnTo>
                    <a:lnTo>
                      <a:pt x="314" y="187"/>
                    </a:lnTo>
                    <a:lnTo>
                      <a:pt x="314" y="195"/>
                    </a:lnTo>
                    <a:lnTo>
                      <a:pt x="315" y="201"/>
                    </a:lnTo>
                    <a:lnTo>
                      <a:pt x="399" y="140"/>
                    </a:lnTo>
                    <a:lnTo>
                      <a:pt x="451" y="210"/>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1" name="Freeform 244"/>
              <p:cNvSpPr>
                <a:spLocks noEditPoints="1"/>
              </p:cNvSpPr>
              <p:nvPr/>
            </p:nvSpPr>
            <p:spPr bwMode="auto">
              <a:xfrm>
                <a:off x="1689" y="2974"/>
                <a:ext cx="28" cy="26"/>
              </a:xfrm>
              <a:custGeom>
                <a:avLst/>
                <a:gdLst>
                  <a:gd name="T0" fmla="*/ 0 w 329"/>
                  <a:gd name="T1" fmla="*/ 0 h 308"/>
                  <a:gd name="T2" fmla="*/ 0 w 329"/>
                  <a:gd name="T3" fmla="*/ 0 h 308"/>
                  <a:gd name="T4" fmla="*/ 0 w 329"/>
                  <a:gd name="T5" fmla="*/ 0 h 308"/>
                  <a:gd name="T6" fmla="*/ 0 w 329"/>
                  <a:gd name="T7" fmla="*/ 0 h 308"/>
                  <a:gd name="T8" fmla="*/ 0 w 329"/>
                  <a:gd name="T9" fmla="*/ 0 h 308"/>
                  <a:gd name="T10" fmla="*/ 0 w 329"/>
                  <a:gd name="T11" fmla="*/ 0 h 308"/>
                  <a:gd name="T12" fmla="*/ 0 w 329"/>
                  <a:gd name="T13" fmla="*/ 0 h 308"/>
                  <a:gd name="T14" fmla="*/ 0 w 329"/>
                  <a:gd name="T15" fmla="*/ 0 h 308"/>
                  <a:gd name="T16" fmla="*/ 0 w 329"/>
                  <a:gd name="T17" fmla="*/ 0 h 308"/>
                  <a:gd name="T18" fmla="*/ 0 w 329"/>
                  <a:gd name="T19" fmla="*/ 0 h 308"/>
                  <a:gd name="T20" fmla="*/ 0 w 329"/>
                  <a:gd name="T21" fmla="*/ 0 h 308"/>
                  <a:gd name="T22" fmla="*/ 0 w 329"/>
                  <a:gd name="T23" fmla="*/ 0 h 308"/>
                  <a:gd name="T24" fmla="*/ 0 w 329"/>
                  <a:gd name="T25" fmla="*/ 0 h 308"/>
                  <a:gd name="T26" fmla="*/ 0 w 329"/>
                  <a:gd name="T27" fmla="*/ 0 h 308"/>
                  <a:gd name="T28" fmla="*/ 0 w 329"/>
                  <a:gd name="T29" fmla="*/ 0 h 308"/>
                  <a:gd name="T30" fmla="*/ 0 w 329"/>
                  <a:gd name="T31" fmla="*/ 0 h 3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9"/>
                  <a:gd name="T49" fmla="*/ 0 h 308"/>
                  <a:gd name="T50" fmla="*/ 329 w 329"/>
                  <a:gd name="T51" fmla="*/ 308 h 3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9" h="308">
                    <a:moveTo>
                      <a:pt x="263" y="197"/>
                    </a:moveTo>
                    <a:lnTo>
                      <a:pt x="307" y="167"/>
                    </a:lnTo>
                    <a:lnTo>
                      <a:pt x="272" y="123"/>
                    </a:lnTo>
                    <a:lnTo>
                      <a:pt x="227" y="149"/>
                    </a:lnTo>
                    <a:lnTo>
                      <a:pt x="48" y="0"/>
                    </a:lnTo>
                    <a:lnTo>
                      <a:pt x="0" y="31"/>
                    </a:lnTo>
                    <a:lnTo>
                      <a:pt x="31" y="264"/>
                    </a:lnTo>
                    <a:lnTo>
                      <a:pt x="83" y="308"/>
                    </a:lnTo>
                    <a:lnTo>
                      <a:pt x="201" y="233"/>
                    </a:lnTo>
                    <a:lnTo>
                      <a:pt x="259" y="303"/>
                    </a:lnTo>
                    <a:lnTo>
                      <a:pt x="329" y="260"/>
                    </a:lnTo>
                    <a:lnTo>
                      <a:pt x="263" y="197"/>
                    </a:lnTo>
                    <a:close/>
                    <a:moveTo>
                      <a:pt x="90" y="225"/>
                    </a:moveTo>
                    <a:lnTo>
                      <a:pt x="70" y="100"/>
                    </a:lnTo>
                    <a:lnTo>
                      <a:pt x="162" y="185"/>
                    </a:lnTo>
                    <a:lnTo>
                      <a:pt x="90" y="225"/>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2" name="Freeform 245"/>
              <p:cNvSpPr>
                <a:spLocks/>
              </p:cNvSpPr>
              <p:nvPr/>
            </p:nvSpPr>
            <p:spPr bwMode="auto">
              <a:xfrm>
                <a:off x="1769" y="2923"/>
                <a:ext cx="36" cy="31"/>
              </a:xfrm>
              <a:custGeom>
                <a:avLst/>
                <a:gdLst>
                  <a:gd name="T0" fmla="*/ 0 w 411"/>
                  <a:gd name="T1" fmla="*/ 0 h 338"/>
                  <a:gd name="T2" fmla="*/ 0 w 411"/>
                  <a:gd name="T3" fmla="*/ 0 h 338"/>
                  <a:gd name="T4" fmla="*/ 0 w 411"/>
                  <a:gd name="T5" fmla="*/ 0 h 338"/>
                  <a:gd name="T6" fmla="*/ 0 w 411"/>
                  <a:gd name="T7" fmla="*/ 0 h 338"/>
                  <a:gd name="T8" fmla="*/ 0 w 411"/>
                  <a:gd name="T9" fmla="*/ 0 h 338"/>
                  <a:gd name="T10" fmla="*/ 0 w 411"/>
                  <a:gd name="T11" fmla="*/ 0 h 338"/>
                  <a:gd name="T12" fmla="*/ 0 w 411"/>
                  <a:gd name="T13" fmla="*/ 0 h 338"/>
                  <a:gd name="T14" fmla="*/ 0 w 411"/>
                  <a:gd name="T15" fmla="*/ 0 h 338"/>
                  <a:gd name="T16" fmla="*/ 0 w 411"/>
                  <a:gd name="T17" fmla="*/ 0 h 338"/>
                  <a:gd name="T18" fmla="*/ 0 w 411"/>
                  <a:gd name="T19" fmla="*/ 0 h 338"/>
                  <a:gd name="T20" fmla="*/ 0 w 411"/>
                  <a:gd name="T21" fmla="*/ 0 h 338"/>
                  <a:gd name="T22" fmla="*/ 0 w 411"/>
                  <a:gd name="T23" fmla="*/ 0 h 338"/>
                  <a:gd name="T24" fmla="*/ 0 w 411"/>
                  <a:gd name="T25" fmla="*/ 0 h 338"/>
                  <a:gd name="T26" fmla="*/ 0 w 411"/>
                  <a:gd name="T27" fmla="*/ 0 h 338"/>
                  <a:gd name="T28" fmla="*/ 0 w 411"/>
                  <a:gd name="T29" fmla="*/ 0 h 338"/>
                  <a:gd name="T30" fmla="*/ 0 w 411"/>
                  <a:gd name="T31" fmla="*/ 0 h 338"/>
                  <a:gd name="T32" fmla="*/ 0 w 411"/>
                  <a:gd name="T33" fmla="*/ 0 h 338"/>
                  <a:gd name="T34" fmla="*/ 0 w 411"/>
                  <a:gd name="T35" fmla="*/ 0 h 338"/>
                  <a:gd name="T36" fmla="*/ 0 w 411"/>
                  <a:gd name="T37" fmla="*/ 0 h 338"/>
                  <a:gd name="T38" fmla="*/ 0 w 411"/>
                  <a:gd name="T39" fmla="*/ 0 h 338"/>
                  <a:gd name="T40" fmla="*/ 0 w 411"/>
                  <a:gd name="T41" fmla="*/ 0 h 338"/>
                  <a:gd name="T42" fmla="*/ 0 w 411"/>
                  <a:gd name="T43" fmla="*/ 0 h 338"/>
                  <a:gd name="T44" fmla="*/ 0 w 411"/>
                  <a:gd name="T45" fmla="*/ 0 h 338"/>
                  <a:gd name="T46" fmla="*/ 0 w 411"/>
                  <a:gd name="T47" fmla="*/ 0 h 338"/>
                  <a:gd name="T48" fmla="*/ 0 w 411"/>
                  <a:gd name="T49" fmla="*/ 0 h 338"/>
                  <a:gd name="T50" fmla="*/ 0 w 411"/>
                  <a:gd name="T51" fmla="*/ 0 h 338"/>
                  <a:gd name="T52" fmla="*/ 0 w 411"/>
                  <a:gd name="T53" fmla="*/ 0 h 338"/>
                  <a:gd name="T54" fmla="*/ 0 w 411"/>
                  <a:gd name="T55" fmla="*/ 0 h 338"/>
                  <a:gd name="T56" fmla="*/ 0 w 411"/>
                  <a:gd name="T57" fmla="*/ 0 h 338"/>
                  <a:gd name="T58" fmla="*/ 0 w 411"/>
                  <a:gd name="T59" fmla="*/ 0 h 338"/>
                  <a:gd name="T60" fmla="*/ 0 w 411"/>
                  <a:gd name="T61" fmla="*/ 0 h 338"/>
                  <a:gd name="T62" fmla="*/ 0 w 411"/>
                  <a:gd name="T63" fmla="*/ 0 h 338"/>
                  <a:gd name="T64" fmla="*/ 0 w 411"/>
                  <a:gd name="T65" fmla="*/ 0 h 338"/>
                  <a:gd name="T66" fmla="*/ 0 w 411"/>
                  <a:gd name="T67" fmla="*/ 0 h 338"/>
                  <a:gd name="T68" fmla="*/ 0 w 411"/>
                  <a:gd name="T69" fmla="*/ 0 h 3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1"/>
                  <a:gd name="T106" fmla="*/ 0 h 338"/>
                  <a:gd name="T107" fmla="*/ 411 w 411"/>
                  <a:gd name="T108" fmla="*/ 338 h 3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1" h="338">
                    <a:moveTo>
                      <a:pt x="144" y="0"/>
                    </a:moveTo>
                    <a:lnTo>
                      <a:pt x="0" y="92"/>
                    </a:lnTo>
                    <a:lnTo>
                      <a:pt x="149" y="219"/>
                    </a:lnTo>
                    <a:lnTo>
                      <a:pt x="150" y="218"/>
                    </a:lnTo>
                    <a:lnTo>
                      <a:pt x="153" y="215"/>
                    </a:lnTo>
                    <a:lnTo>
                      <a:pt x="159" y="212"/>
                    </a:lnTo>
                    <a:lnTo>
                      <a:pt x="166" y="207"/>
                    </a:lnTo>
                    <a:lnTo>
                      <a:pt x="175" y="202"/>
                    </a:lnTo>
                    <a:lnTo>
                      <a:pt x="185" y="196"/>
                    </a:lnTo>
                    <a:lnTo>
                      <a:pt x="196" y="191"/>
                    </a:lnTo>
                    <a:lnTo>
                      <a:pt x="208" y="186"/>
                    </a:lnTo>
                    <a:lnTo>
                      <a:pt x="220" y="181"/>
                    </a:lnTo>
                    <a:lnTo>
                      <a:pt x="232" y="177"/>
                    </a:lnTo>
                    <a:lnTo>
                      <a:pt x="245" y="175"/>
                    </a:lnTo>
                    <a:lnTo>
                      <a:pt x="257" y="174"/>
                    </a:lnTo>
                    <a:lnTo>
                      <a:pt x="269" y="175"/>
                    </a:lnTo>
                    <a:lnTo>
                      <a:pt x="280" y="178"/>
                    </a:lnTo>
                    <a:lnTo>
                      <a:pt x="291" y="184"/>
                    </a:lnTo>
                    <a:lnTo>
                      <a:pt x="300" y="193"/>
                    </a:lnTo>
                    <a:lnTo>
                      <a:pt x="306" y="202"/>
                    </a:lnTo>
                    <a:lnTo>
                      <a:pt x="311" y="211"/>
                    </a:lnTo>
                    <a:lnTo>
                      <a:pt x="312" y="219"/>
                    </a:lnTo>
                    <a:lnTo>
                      <a:pt x="312" y="226"/>
                    </a:lnTo>
                    <a:lnTo>
                      <a:pt x="309" y="233"/>
                    </a:lnTo>
                    <a:lnTo>
                      <a:pt x="304" y="238"/>
                    </a:lnTo>
                    <a:lnTo>
                      <a:pt x="298" y="244"/>
                    </a:lnTo>
                    <a:lnTo>
                      <a:pt x="290" y="248"/>
                    </a:lnTo>
                    <a:lnTo>
                      <a:pt x="280" y="252"/>
                    </a:lnTo>
                    <a:lnTo>
                      <a:pt x="269" y="256"/>
                    </a:lnTo>
                    <a:lnTo>
                      <a:pt x="257" y="259"/>
                    </a:lnTo>
                    <a:lnTo>
                      <a:pt x="244" y="262"/>
                    </a:lnTo>
                    <a:lnTo>
                      <a:pt x="230" y="264"/>
                    </a:lnTo>
                    <a:lnTo>
                      <a:pt x="215" y="265"/>
                    </a:lnTo>
                    <a:lnTo>
                      <a:pt x="200" y="267"/>
                    </a:lnTo>
                    <a:lnTo>
                      <a:pt x="185" y="268"/>
                    </a:lnTo>
                    <a:lnTo>
                      <a:pt x="233" y="338"/>
                    </a:lnTo>
                    <a:lnTo>
                      <a:pt x="235" y="337"/>
                    </a:lnTo>
                    <a:lnTo>
                      <a:pt x="244" y="337"/>
                    </a:lnTo>
                    <a:lnTo>
                      <a:pt x="256" y="335"/>
                    </a:lnTo>
                    <a:lnTo>
                      <a:pt x="272" y="333"/>
                    </a:lnTo>
                    <a:lnTo>
                      <a:pt x="290" y="330"/>
                    </a:lnTo>
                    <a:lnTo>
                      <a:pt x="310" y="325"/>
                    </a:lnTo>
                    <a:lnTo>
                      <a:pt x="330" y="319"/>
                    </a:lnTo>
                    <a:lnTo>
                      <a:pt x="350" y="311"/>
                    </a:lnTo>
                    <a:lnTo>
                      <a:pt x="369" y="301"/>
                    </a:lnTo>
                    <a:lnTo>
                      <a:pt x="385" y="289"/>
                    </a:lnTo>
                    <a:lnTo>
                      <a:pt x="398" y="275"/>
                    </a:lnTo>
                    <a:lnTo>
                      <a:pt x="408" y="258"/>
                    </a:lnTo>
                    <a:lnTo>
                      <a:pt x="411" y="238"/>
                    </a:lnTo>
                    <a:lnTo>
                      <a:pt x="409" y="216"/>
                    </a:lnTo>
                    <a:lnTo>
                      <a:pt x="399" y="190"/>
                    </a:lnTo>
                    <a:lnTo>
                      <a:pt x="382" y="162"/>
                    </a:lnTo>
                    <a:lnTo>
                      <a:pt x="368" y="146"/>
                    </a:lnTo>
                    <a:lnTo>
                      <a:pt x="354" y="134"/>
                    </a:lnTo>
                    <a:lnTo>
                      <a:pt x="338" y="124"/>
                    </a:lnTo>
                    <a:lnTo>
                      <a:pt x="321" y="118"/>
                    </a:lnTo>
                    <a:lnTo>
                      <a:pt x="304" y="113"/>
                    </a:lnTo>
                    <a:lnTo>
                      <a:pt x="286" y="110"/>
                    </a:lnTo>
                    <a:lnTo>
                      <a:pt x="269" y="109"/>
                    </a:lnTo>
                    <a:lnTo>
                      <a:pt x="252" y="110"/>
                    </a:lnTo>
                    <a:lnTo>
                      <a:pt x="236" y="111"/>
                    </a:lnTo>
                    <a:lnTo>
                      <a:pt x="221" y="114"/>
                    </a:lnTo>
                    <a:lnTo>
                      <a:pt x="207" y="116"/>
                    </a:lnTo>
                    <a:lnTo>
                      <a:pt x="195" y="119"/>
                    </a:lnTo>
                    <a:lnTo>
                      <a:pt x="185" y="122"/>
                    </a:lnTo>
                    <a:lnTo>
                      <a:pt x="178" y="124"/>
                    </a:lnTo>
                    <a:lnTo>
                      <a:pt x="173" y="126"/>
                    </a:lnTo>
                    <a:lnTo>
                      <a:pt x="172" y="127"/>
                    </a:lnTo>
                    <a:lnTo>
                      <a:pt x="126" y="97"/>
                    </a:lnTo>
                    <a:lnTo>
                      <a:pt x="225" y="49"/>
                    </a:lnTo>
                    <a:lnTo>
                      <a:pt x="144" y="0"/>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3" name="Freeform 246"/>
              <p:cNvSpPr>
                <a:spLocks noEditPoints="1"/>
              </p:cNvSpPr>
              <p:nvPr/>
            </p:nvSpPr>
            <p:spPr bwMode="auto">
              <a:xfrm>
                <a:off x="1862" y="2880"/>
                <a:ext cx="36" cy="23"/>
              </a:xfrm>
              <a:custGeom>
                <a:avLst/>
                <a:gdLst>
                  <a:gd name="T0" fmla="*/ 0 w 362"/>
                  <a:gd name="T1" fmla="*/ 0 h 293"/>
                  <a:gd name="T2" fmla="*/ 0 w 362"/>
                  <a:gd name="T3" fmla="*/ 0 h 293"/>
                  <a:gd name="T4" fmla="*/ 0 w 362"/>
                  <a:gd name="T5" fmla="*/ 0 h 293"/>
                  <a:gd name="T6" fmla="*/ 0 w 362"/>
                  <a:gd name="T7" fmla="*/ 0 h 293"/>
                  <a:gd name="T8" fmla="*/ 0 w 362"/>
                  <a:gd name="T9" fmla="*/ 0 h 293"/>
                  <a:gd name="T10" fmla="*/ 0 w 362"/>
                  <a:gd name="T11" fmla="*/ 0 h 293"/>
                  <a:gd name="T12" fmla="*/ 0 w 362"/>
                  <a:gd name="T13" fmla="*/ 0 h 293"/>
                  <a:gd name="T14" fmla="*/ 0 w 362"/>
                  <a:gd name="T15" fmla="*/ 0 h 293"/>
                  <a:gd name="T16" fmla="*/ 0 w 362"/>
                  <a:gd name="T17" fmla="*/ 0 h 293"/>
                  <a:gd name="T18" fmla="*/ 0 w 362"/>
                  <a:gd name="T19" fmla="*/ 0 h 293"/>
                  <a:gd name="T20" fmla="*/ 0 w 362"/>
                  <a:gd name="T21" fmla="*/ 0 h 293"/>
                  <a:gd name="T22" fmla="*/ 0 w 362"/>
                  <a:gd name="T23" fmla="*/ 0 h 293"/>
                  <a:gd name="T24" fmla="*/ 0 w 362"/>
                  <a:gd name="T25" fmla="*/ 0 h 293"/>
                  <a:gd name="T26" fmla="*/ 0 w 362"/>
                  <a:gd name="T27" fmla="*/ 0 h 293"/>
                  <a:gd name="T28" fmla="*/ 0 w 362"/>
                  <a:gd name="T29" fmla="*/ 0 h 293"/>
                  <a:gd name="T30" fmla="*/ 0 w 362"/>
                  <a:gd name="T31" fmla="*/ 0 h 293"/>
                  <a:gd name="T32" fmla="*/ 0 w 362"/>
                  <a:gd name="T33" fmla="*/ 0 h 293"/>
                  <a:gd name="T34" fmla="*/ 0 w 362"/>
                  <a:gd name="T35" fmla="*/ 0 h 293"/>
                  <a:gd name="T36" fmla="*/ 0 w 362"/>
                  <a:gd name="T37" fmla="*/ 0 h 293"/>
                  <a:gd name="T38" fmla="*/ 0 w 362"/>
                  <a:gd name="T39" fmla="*/ 0 h 293"/>
                  <a:gd name="T40" fmla="*/ 0 w 362"/>
                  <a:gd name="T41" fmla="*/ 0 h 293"/>
                  <a:gd name="T42" fmla="*/ 0 w 362"/>
                  <a:gd name="T43" fmla="*/ 0 h 293"/>
                  <a:gd name="T44" fmla="*/ 0 w 362"/>
                  <a:gd name="T45" fmla="*/ 0 h 293"/>
                  <a:gd name="T46" fmla="*/ 0 w 362"/>
                  <a:gd name="T47" fmla="*/ 0 h 293"/>
                  <a:gd name="T48" fmla="*/ 0 w 362"/>
                  <a:gd name="T49" fmla="*/ 0 h 293"/>
                  <a:gd name="T50" fmla="*/ 0 w 362"/>
                  <a:gd name="T51" fmla="*/ 0 h 293"/>
                  <a:gd name="T52" fmla="*/ 0 w 362"/>
                  <a:gd name="T53" fmla="*/ 0 h 293"/>
                  <a:gd name="T54" fmla="*/ 0 w 362"/>
                  <a:gd name="T55" fmla="*/ 0 h 293"/>
                  <a:gd name="T56" fmla="*/ 0 w 362"/>
                  <a:gd name="T57" fmla="*/ 0 h 293"/>
                  <a:gd name="T58" fmla="*/ 0 w 362"/>
                  <a:gd name="T59" fmla="*/ 0 h 293"/>
                  <a:gd name="T60" fmla="*/ 0 w 362"/>
                  <a:gd name="T61" fmla="*/ 0 h 293"/>
                  <a:gd name="T62" fmla="*/ 0 w 362"/>
                  <a:gd name="T63" fmla="*/ 0 h 293"/>
                  <a:gd name="T64" fmla="*/ 0 w 362"/>
                  <a:gd name="T65" fmla="*/ 0 h 293"/>
                  <a:gd name="T66" fmla="*/ 0 w 362"/>
                  <a:gd name="T67" fmla="*/ 0 h 293"/>
                  <a:gd name="T68" fmla="*/ 0 w 362"/>
                  <a:gd name="T69" fmla="*/ 0 h 293"/>
                  <a:gd name="T70" fmla="*/ 0 w 362"/>
                  <a:gd name="T71" fmla="*/ 0 h 293"/>
                  <a:gd name="T72" fmla="*/ 0 w 362"/>
                  <a:gd name="T73" fmla="*/ 0 h 293"/>
                  <a:gd name="T74" fmla="*/ 0 w 362"/>
                  <a:gd name="T75" fmla="*/ 0 h 293"/>
                  <a:gd name="T76" fmla="*/ 0 w 362"/>
                  <a:gd name="T77" fmla="*/ 0 h 293"/>
                  <a:gd name="T78" fmla="*/ 0 w 362"/>
                  <a:gd name="T79" fmla="*/ 0 h 293"/>
                  <a:gd name="T80" fmla="*/ 0 w 362"/>
                  <a:gd name="T81" fmla="*/ 0 h 293"/>
                  <a:gd name="T82" fmla="*/ 0 w 362"/>
                  <a:gd name="T83" fmla="*/ 0 h 293"/>
                  <a:gd name="T84" fmla="*/ 0 w 362"/>
                  <a:gd name="T85" fmla="*/ 0 h 293"/>
                  <a:gd name="T86" fmla="*/ 0 w 362"/>
                  <a:gd name="T87" fmla="*/ 0 h 293"/>
                  <a:gd name="T88" fmla="*/ 0 w 362"/>
                  <a:gd name="T89" fmla="*/ 0 h 293"/>
                  <a:gd name="T90" fmla="*/ 0 w 362"/>
                  <a:gd name="T91" fmla="*/ 0 h 293"/>
                  <a:gd name="T92" fmla="*/ 0 w 362"/>
                  <a:gd name="T93" fmla="*/ 0 h 293"/>
                  <a:gd name="T94" fmla="*/ 0 w 362"/>
                  <a:gd name="T95" fmla="*/ 0 h 293"/>
                  <a:gd name="T96" fmla="*/ 0 w 362"/>
                  <a:gd name="T97" fmla="*/ 0 h 293"/>
                  <a:gd name="T98" fmla="*/ 0 w 362"/>
                  <a:gd name="T99" fmla="*/ 0 h 293"/>
                  <a:gd name="T100" fmla="*/ 0 w 362"/>
                  <a:gd name="T101" fmla="*/ 0 h 293"/>
                  <a:gd name="T102" fmla="*/ 0 w 362"/>
                  <a:gd name="T103" fmla="*/ 0 h 293"/>
                  <a:gd name="T104" fmla="*/ 0 w 362"/>
                  <a:gd name="T105" fmla="*/ 0 h 293"/>
                  <a:gd name="T106" fmla="*/ 0 w 362"/>
                  <a:gd name="T107" fmla="*/ 0 h 293"/>
                  <a:gd name="T108" fmla="*/ 0 w 362"/>
                  <a:gd name="T109" fmla="*/ 0 h 293"/>
                  <a:gd name="T110" fmla="*/ 0 w 362"/>
                  <a:gd name="T111" fmla="*/ 0 h 293"/>
                  <a:gd name="T112" fmla="*/ 0 w 362"/>
                  <a:gd name="T113" fmla="*/ 0 h 293"/>
                  <a:gd name="T114" fmla="*/ 0 w 362"/>
                  <a:gd name="T115" fmla="*/ 0 h 2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62"/>
                  <a:gd name="T175" fmla="*/ 0 h 293"/>
                  <a:gd name="T176" fmla="*/ 362 w 362"/>
                  <a:gd name="T177" fmla="*/ 293 h 2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62" h="293">
                    <a:moveTo>
                      <a:pt x="321" y="110"/>
                    </a:moveTo>
                    <a:lnTo>
                      <a:pt x="308" y="100"/>
                    </a:lnTo>
                    <a:lnTo>
                      <a:pt x="295" y="93"/>
                    </a:lnTo>
                    <a:lnTo>
                      <a:pt x="280" y="87"/>
                    </a:lnTo>
                    <a:lnTo>
                      <a:pt x="265" y="83"/>
                    </a:lnTo>
                    <a:lnTo>
                      <a:pt x="250" y="80"/>
                    </a:lnTo>
                    <a:lnTo>
                      <a:pt x="234" y="78"/>
                    </a:lnTo>
                    <a:lnTo>
                      <a:pt x="219" y="77"/>
                    </a:lnTo>
                    <a:lnTo>
                      <a:pt x="204" y="78"/>
                    </a:lnTo>
                    <a:lnTo>
                      <a:pt x="189" y="80"/>
                    </a:lnTo>
                    <a:lnTo>
                      <a:pt x="175" y="82"/>
                    </a:lnTo>
                    <a:lnTo>
                      <a:pt x="163" y="85"/>
                    </a:lnTo>
                    <a:lnTo>
                      <a:pt x="152" y="89"/>
                    </a:lnTo>
                    <a:lnTo>
                      <a:pt x="142" y="93"/>
                    </a:lnTo>
                    <a:lnTo>
                      <a:pt x="134" y="98"/>
                    </a:lnTo>
                    <a:lnTo>
                      <a:pt x="128" y="104"/>
                    </a:lnTo>
                    <a:lnTo>
                      <a:pt x="126" y="110"/>
                    </a:lnTo>
                    <a:lnTo>
                      <a:pt x="78" y="0"/>
                    </a:lnTo>
                    <a:lnTo>
                      <a:pt x="0" y="35"/>
                    </a:lnTo>
                    <a:lnTo>
                      <a:pt x="0" y="38"/>
                    </a:lnTo>
                    <a:lnTo>
                      <a:pt x="2" y="48"/>
                    </a:lnTo>
                    <a:lnTo>
                      <a:pt x="6" y="63"/>
                    </a:lnTo>
                    <a:lnTo>
                      <a:pt x="12" y="82"/>
                    </a:lnTo>
                    <a:lnTo>
                      <a:pt x="20" y="105"/>
                    </a:lnTo>
                    <a:lnTo>
                      <a:pt x="30" y="130"/>
                    </a:lnTo>
                    <a:lnTo>
                      <a:pt x="42" y="156"/>
                    </a:lnTo>
                    <a:lnTo>
                      <a:pt x="57" y="182"/>
                    </a:lnTo>
                    <a:lnTo>
                      <a:pt x="74" y="208"/>
                    </a:lnTo>
                    <a:lnTo>
                      <a:pt x="94" y="232"/>
                    </a:lnTo>
                    <a:lnTo>
                      <a:pt x="117" y="255"/>
                    </a:lnTo>
                    <a:lnTo>
                      <a:pt x="145" y="272"/>
                    </a:lnTo>
                    <a:lnTo>
                      <a:pt x="175" y="285"/>
                    </a:lnTo>
                    <a:lnTo>
                      <a:pt x="208" y="292"/>
                    </a:lnTo>
                    <a:lnTo>
                      <a:pt x="245" y="293"/>
                    </a:lnTo>
                    <a:lnTo>
                      <a:pt x="286" y="286"/>
                    </a:lnTo>
                    <a:lnTo>
                      <a:pt x="287" y="285"/>
                    </a:lnTo>
                    <a:lnTo>
                      <a:pt x="292" y="282"/>
                    </a:lnTo>
                    <a:lnTo>
                      <a:pt x="298" y="277"/>
                    </a:lnTo>
                    <a:lnTo>
                      <a:pt x="307" y="272"/>
                    </a:lnTo>
                    <a:lnTo>
                      <a:pt x="316" y="264"/>
                    </a:lnTo>
                    <a:lnTo>
                      <a:pt x="326" y="255"/>
                    </a:lnTo>
                    <a:lnTo>
                      <a:pt x="336" y="245"/>
                    </a:lnTo>
                    <a:lnTo>
                      <a:pt x="345" y="233"/>
                    </a:lnTo>
                    <a:lnTo>
                      <a:pt x="352" y="220"/>
                    </a:lnTo>
                    <a:lnTo>
                      <a:pt x="358" y="207"/>
                    </a:lnTo>
                    <a:lnTo>
                      <a:pt x="362" y="192"/>
                    </a:lnTo>
                    <a:lnTo>
                      <a:pt x="362" y="177"/>
                    </a:lnTo>
                    <a:lnTo>
                      <a:pt x="358" y="161"/>
                    </a:lnTo>
                    <a:lnTo>
                      <a:pt x="351" y="144"/>
                    </a:lnTo>
                    <a:lnTo>
                      <a:pt x="338" y="127"/>
                    </a:lnTo>
                    <a:lnTo>
                      <a:pt x="321" y="110"/>
                    </a:lnTo>
                    <a:close/>
                    <a:moveTo>
                      <a:pt x="229" y="219"/>
                    </a:moveTo>
                    <a:lnTo>
                      <a:pt x="223" y="218"/>
                    </a:lnTo>
                    <a:lnTo>
                      <a:pt x="217" y="218"/>
                    </a:lnTo>
                    <a:lnTo>
                      <a:pt x="211" y="216"/>
                    </a:lnTo>
                    <a:lnTo>
                      <a:pt x="206" y="215"/>
                    </a:lnTo>
                    <a:lnTo>
                      <a:pt x="201" y="213"/>
                    </a:lnTo>
                    <a:lnTo>
                      <a:pt x="196" y="211"/>
                    </a:lnTo>
                    <a:lnTo>
                      <a:pt x="192" y="208"/>
                    </a:lnTo>
                    <a:lnTo>
                      <a:pt x="188" y="205"/>
                    </a:lnTo>
                    <a:lnTo>
                      <a:pt x="184" y="202"/>
                    </a:lnTo>
                    <a:lnTo>
                      <a:pt x="181" y="198"/>
                    </a:lnTo>
                    <a:lnTo>
                      <a:pt x="178" y="194"/>
                    </a:lnTo>
                    <a:lnTo>
                      <a:pt x="176" y="190"/>
                    </a:lnTo>
                    <a:lnTo>
                      <a:pt x="174" y="186"/>
                    </a:lnTo>
                    <a:lnTo>
                      <a:pt x="173" y="182"/>
                    </a:lnTo>
                    <a:lnTo>
                      <a:pt x="172" y="177"/>
                    </a:lnTo>
                    <a:lnTo>
                      <a:pt x="172" y="173"/>
                    </a:lnTo>
                    <a:lnTo>
                      <a:pt x="172" y="168"/>
                    </a:lnTo>
                    <a:lnTo>
                      <a:pt x="172" y="163"/>
                    </a:lnTo>
                    <a:lnTo>
                      <a:pt x="173" y="159"/>
                    </a:lnTo>
                    <a:lnTo>
                      <a:pt x="174" y="155"/>
                    </a:lnTo>
                    <a:lnTo>
                      <a:pt x="175" y="151"/>
                    </a:lnTo>
                    <a:lnTo>
                      <a:pt x="177" y="148"/>
                    </a:lnTo>
                    <a:lnTo>
                      <a:pt x="179" y="145"/>
                    </a:lnTo>
                    <a:lnTo>
                      <a:pt x="181" y="142"/>
                    </a:lnTo>
                    <a:lnTo>
                      <a:pt x="184" y="139"/>
                    </a:lnTo>
                    <a:lnTo>
                      <a:pt x="187" y="137"/>
                    </a:lnTo>
                    <a:lnTo>
                      <a:pt x="191" y="135"/>
                    </a:lnTo>
                    <a:lnTo>
                      <a:pt x="195" y="133"/>
                    </a:lnTo>
                    <a:lnTo>
                      <a:pt x="199" y="132"/>
                    </a:lnTo>
                    <a:lnTo>
                      <a:pt x="204" y="131"/>
                    </a:lnTo>
                    <a:lnTo>
                      <a:pt x="209" y="131"/>
                    </a:lnTo>
                    <a:lnTo>
                      <a:pt x="215" y="131"/>
                    </a:lnTo>
                    <a:lnTo>
                      <a:pt x="220" y="131"/>
                    </a:lnTo>
                    <a:lnTo>
                      <a:pt x="226" y="131"/>
                    </a:lnTo>
                    <a:lnTo>
                      <a:pt x="232" y="133"/>
                    </a:lnTo>
                    <a:lnTo>
                      <a:pt x="237" y="134"/>
                    </a:lnTo>
                    <a:lnTo>
                      <a:pt x="242" y="136"/>
                    </a:lnTo>
                    <a:lnTo>
                      <a:pt x="246" y="138"/>
                    </a:lnTo>
                    <a:lnTo>
                      <a:pt x="251" y="141"/>
                    </a:lnTo>
                    <a:lnTo>
                      <a:pt x="255" y="144"/>
                    </a:lnTo>
                    <a:lnTo>
                      <a:pt x="258" y="147"/>
                    </a:lnTo>
                    <a:lnTo>
                      <a:pt x="261" y="151"/>
                    </a:lnTo>
                    <a:lnTo>
                      <a:pt x="264" y="155"/>
                    </a:lnTo>
                    <a:lnTo>
                      <a:pt x="266" y="159"/>
                    </a:lnTo>
                    <a:lnTo>
                      <a:pt x="268" y="163"/>
                    </a:lnTo>
                    <a:lnTo>
                      <a:pt x="269" y="167"/>
                    </a:lnTo>
                    <a:lnTo>
                      <a:pt x="270" y="172"/>
                    </a:lnTo>
                    <a:lnTo>
                      <a:pt x="271" y="177"/>
                    </a:lnTo>
                    <a:lnTo>
                      <a:pt x="270" y="181"/>
                    </a:lnTo>
                    <a:lnTo>
                      <a:pt x="270" y="186"/>
                    </a:lnTo>
                    <a:lnTo>
                      <a:pt x="269" y="190"/>
                    </a:lnTo>
                    <a:lnTo>
                      <a:pt x="268" y="194"/>
                    </a:lnTo>
                    <a:lnTo>
                      <a:pt x="267" y="198"/>
                    </a:lnTo>
                    <a:lnTo>
                      <a:pt x="265" y="201"/>
                    </a:lnTo>
                    <a:lnTo>
                      <a:pt x="263" y="204"/>
                    </a:lnTo>
                    <a:lnTo>
                      <a:pt x="261" y="207"/>
                    </a:lnTo>
                    <a:lnTo>
                      <a:pt x="258" y="210"/>
                    </a:lnTo>
                    <a:lnTo>
                      <a:pt x="255" y="212"/>
                    </a:lnTo>
                    <a:lnTo>
                      <a:pt x="252" y="214"/>
                    </a:lnTo>
                    <a:lnTo>
                      <a:pt x="248" y="216"/>
                    </a:lnTo>
                    <a:lnTo>
                      <a:pt x="244" y="217"/>
                    </a:lnTo>
                    <a:lnTo>
                      <a:pt x="239" y="218"/>
                    </a:lnTo>
                    <a:lnTo>
                      <a:pt x="234" y="218"/>
                    </a:lnTo>
                    <a:lnTo>
                      <a:pt x="229" y="219"/>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4" name="Freeform 247"/>
              <p:cNvSpPr>
                <a:spLocks/>
              </p:cNvSpPr>
              <p:nvPr/>
            </p:nvSpPr>
            <p:spPr bwMode="auto">
              <a:xfrm>
                <a:off x="1769" y="3038"/>
                <a:ext cx="36" cy="31"/>
              </a:xfrm>
              <a:custGeom>
                <a:avLst/>
                <a:gdLst>
                  <a:gd name="T0" fmla="*/ 0 w 409"/>
                  <a:gd name="T1" fmla="*/ 0 h 339"/>
                  <a:gd name="T2" fmla="*/ 0 w 409"/>
                  <a:gd name="T3" fmla="*/ 0 h 339"/>
                  <a:gd name="T4" fmla="*/ 0 w 409"/>
                  <a:gd name="T5" fmla="*/ 0 h 339"/>
                  <a:gd name="T6" fmla="*/ 0 w 409"/>
                  <a:gd name="T7" fmla="*/ 0 h 339"/>
                  <a:gd name="T8" fmla="*/ 0 w 409"/>
                  <a:gd name="T9" fmla="*/ 0 h 339"/>
                  <a:gd name="T10" fmla="*/ 0 w 409"/>
                  <a:gd name="T11" fmla="*/ 0 h 339"/>
                  <a:gd name="T12" fmla="*/ 0 w 409"/>
                  <a:gd name="T13" fmla="*/ 0 h 339"/>
                  <a:gd name="T14" fmla="*/ 0 w 409"/>
                  <a:gd name="T15" fmla="*/ 0 h 339"/>
                  <a:gd name="T16" fmla="*/ 0 w 409"/>
                  <a:gd name="T17" fmla="*/ 0 h 339"/>
                  <a:gd name="T18" fmla="*/ 0 w 409"/>
                  <a:gd name="T19" fmla="*/ 0 h 339"/>
                  <a:gd name="T20" fmla="*/ 0 w 409"/>
                  <a:gd name="T21" fmla="*/ 0 h 339"/>
                  <a:gd name="T22" fmla="*/ 0 w 409"/>
                  <a:gd name="T23" fmla="*/ 0 h 339"/>
                  <a:gd name="T24" fmla="*/ 0 w 409"/>
                  <a:gd name="T25" fmla="*/ 0 h 339"/>
                  <a:gd name="T26" fmla="*/ 0 w 409"/>
                  <a:gd name="T27" fmla="*/ 0 h 339"/>
                  <a:gd name="T28" fmla="*/ 0 w 409"/>
                  <a:gd name="T29" fmla="*/ 0 h 339"/>
                  <a:gd name="T30" fmla="*/ 0 w 409"/>
                  <a:gd name="T31" fmla="*/ 0 h 339"/>
                  <a:gd name="T32" fmla="*/ 0 w 409"/>
                  <a:gd name="T33" fmla="*/ 0 h 339"/>
                  <a:gd name="T34" fmla="*/ 0 w 409"/>
                  <a:gd name="T35" fmla="*/ 0 h 339"/>
                  <a:gd name="T36" fmla="*/ 0 w 409"/>
                  <a:gd name="T37" fmla="*/ 0 h 339"/>
                  <a:gd name="T38" fmla="*/ 0 w 409"/>
                  <a:gd name="T39" fmla="*/ 0 h 339"/>
                  <a:gd name="T40" fmla="*/ 0 w 409"/>
                  <a:gd name="T41" fmla="*/ 0 h 339"/>
                  <a:gd name="T42" fmla="*/ 0 w 409"/>
                  <a:gd name="T43" fmla="*/ 0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194" y="0"/>
                    </a:moveTo>
                    <a:lnTo>
                      <a:pt x="0" y="107"/>
                    </a:lnTo>
                    <a:lnTo>
                      <a:pt x="66" y="159"/>
                    </a:lnTo>
                    <a:lnTo>
                      <a:pt x="177" y="98"/>
                    </a:lnTo>
                    <a:lnTo>
                      <a:pt x="321" y="339"/>
                    </a:lnTo>
                    <a:lnTo>
                      <a:pt x="409" y="294"/>
                    </a:lnTo>
                    <a:lnTo>
                      <a:pt x="407" y="291"/>
                    </a:lnTo>
                    <a:lnTo>
                      <a:pt x="404" y="286"/>
                    </a:lnTo>
                    <a:lnTo>
                      <a:pt x="397" y="276"/>
                    </a:lnTo>
                    <a:lnTo>
                      <a:pt x="390" y="264"/>
                    </a:lnTo>
                    <a:lnTo>
                      <a:pt x="380" y="249"/>
                    </a:lnTo>
                    <a:lnTo>
                      <a:pt x="369" y="231"/>
                    </a:lnTo>
                    <a:lnTo>
                      <a:pt x="356" y="211"/>
                    </a:lnTo>
                    <a:lnTo>
                      <a:pt x="342" y="190"/>
                    </a:lnTo>
                    <a:lnTo>
                      <a:pt x="326" y="167"/>
                    </a:lnTo>
                    <a:lnTo>
                      <a:pt x="310" y="143"/>
                    </a:lnTo>
                    <a:lnTo>
                      <a:pt x="292" y="119"/>
                    </a:lnTo>
                    <a:lnTo>
                      <a:pt x="273" y="94"/>
                    </a:lnTo>
                    <a:lnTo>
                      <a:pt x="254" y="70"/>
                    </a:lnTo>
                    <a:lnTo>
                      <a:pt x="234" y="46"/>
                    </a:lnTo>
                    <a:lnTo>
                      <a:pt x="214" y="22"/>
                    </a:lnTo>
                    <a:lnTo>
                      <a:pt x="194" y="0"/>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5" name="Freeform 248"/>
              <p:cNvSpPr>
                <a:spLocks noEditPoints="1"/>
              </p:cNvSpPr>
              <p:nvPr/>
            </p:nvSpPr>
            <p:spPr bwMode="auto">
              <a:xfrm>
                <a:off x="1862" y="2988"/>
                <a:ext cx="36" cy="28"/>
              </a:xfrm>
              <a:custGeom>
                <a:avLst/>
                <a:gdLst>
                  <a:gd name="T0" fmla="*/ 0 w 384"/>
                  <a:gd name="T1" fmla="*/ 0 h 303"/>
                  <a:gd name="T2" fmla="*/ 0 w 384"/>
                  <a:gd name="T3" fmla="*/ 0 h 303"/>
                  <a:gd name="T4" fmla="*/ 0 w 384"/>
                  <a:gd name="T5" fmla="*/ 0 h 303"/>
                  <a:gd name="T6" fmla="*/ 0 w 384"/>
                  <a:gd name="T7" fmla="*/ 0 h 303"/>
                  <a:gd name="T8" fmla="*/ 0 w 384"/>
                  <a:gd name="T9" fmla="*/ 0 h 303"/>
                  <a:gd name="T10" fmla="*/ 0 w 384"/>
                  <a:gd name="T11" fmla="*/ 0 h 303"/>
                  <a:gd name="T12" fmla="*/ 0 w 384"/>
                  <a:gd name="T13" fmla="*/ 0 h 303"/>
                  <a:gd name="T14" fmla="*/ 0 w 384"/>
                  <a:gd name="T15" fmla="*/ 0 h 303"/>
                  <a:gd name="T16" fmla="*/ 0 w 384"/>
                  <a:gd name="T17" fmla="*/ 0 h 303"/>
                  <a:gd name="T18" fmla="*/ 0 w 384"/>
                  <a:gd name="T19" fmla="*/ 0 h 303"/>
                  <a:gd name="T20" fmla="*/ 0 w 384"/>
                  <a:gd name="T21" fmla="*/ 0 h 303"/>
                  <a:gd name="T22" fmla="*/ 0 w 384"/>
                  <a:gd name="T23" fmla="*/ 0 h 303"/>
                  <a:gd name="T24" fmla="*/ 0 w 384"/>
                  <a:gd name="T25" fmla="*/ 0 h 303"/>
                  <a:gd name="T26" fmla="*/ 0 w 384"/>
                  <a:gd name="T27" fmla="*/ 0 h 303"/>
                  <a:gd name="T28" fmla="*/ 0 w 384"/>
                  <a:gd name="T29" fmla="*/ 0 h 303"/>
                  <a:gd name="T30" fmla="*/ 0 w 384"/>
                  <a:gd name="T31" fmla="*/ 0 h 303"/>
                  <a:gd name="T32" fmla="*/ 0 w 384"/>
                  <a:gd name="T33" fmla="*/ 0 h 303"/>
                  <a:gd name="T34" fmla="*/ 0 w 384"/>
                  <a:gd name="T35" fmla="*/ 0 h 303"/>
                  <a:gd name="T36" fmla="*/ 0 w 384"/>
                  <a:gd name="T37" fmla="*/ 0 h 303"/>
                  <a:gd name="T38" fmla="*/ 0 w 384"/>
                  <a:gd name="T39" fmla="*/ 0 h 303"/>
                  <a:gd name="T40" fmla="*/ 0 w 384"/>
                  <a:gd name="T41" fmla="*/ 0 h 303"/>
                  <a:gd name="T42" fmla="*/ 0 w 384"/>
                  <a:gd name="T43" fmla="*/ 0 h 303"/>
                  <a:gd name="T44" fmla="*/ 0 w 384"/>
                  <a:gd name="T45" fmla="*/ 0 h 303"/>
                  <a:gd name="T46" fmla="*/ 0 w 384"/>
                  <a:gd name="T47" fmla="*/ 0 h 303"/>
                  <a:gd name="T48" fmla="*/ 0 w 384"/>
                  <a:gd name="T49" fmla="*/ 0 h 303"/>
                  <a:gd name="T50" fmla="*/ 0 w 384"/>
                  <a:gd name="T51" fmla="*/ 0 h 303"/>
                  <a:gd name="T52" fmla="*/ 0 w 384"/>
                  <a:gd name="T53" fmla="*/ 0 h 303"/>
                  <a:gd name="T54" fmla="*/ 0 w 384"/>
                  <a:gd name="T55" fmla="*/ 0 h 303"/>
                  <a:gd name="T56" fmla="*/ 0 w 384"/>
                  <a:gd name="T57" fmla="*/ 0 h 303"/>
                  <a:gd name="T58" fmla="*/ 0 w 384"/>
                  <a:gd name="T59" fmla="*/ 0 h 303"/>
                  <a:gd name="T60" fmla="*/ 0 w 384"/>
                  <a:gd name="T61" fmla="*/ 0 h 303"/>
                  <a:gd name="T62" fmla="*/ 0 w 384"/>
                  <a:gd name="T63" fmla="*/ 0 h 303"/>
                  <a:gd name="T64" fmla="*/ 0 w 384"/>
                  <a:gd name="T65" fmla="*/ 0 h 303"/>
                  <a:gd name="T66" fmla="*/ 0 w 384"/>
                  <a:gd name="T67" fmla="*/ 0 h 303"/>
                  <a:gd name="T68" fmla="*/ 0 w 384"/>
                  <a:gd name="T69" fmla="*/ 0 h 303"/>
                  <a:gd name="T70" fmla="*/ 0 w 384"/>
                  <a:gd name="T71" fmla="*/ 0 h 303"/>
                  <a:gd name="T72" fmla="*/ 0 w 384"/>
                  <a:gd name="T73" fmla="*/ 0 h 303"/>
                  <a:gd name="T74" fmla="*/ 0 w 384"/>
                  <a:gd name="T75" fmla="*/ 0 h 303"/>
                  <a:gd name="T76" fmla="*/ 0 w 384"/>
                  <a:gd name="T77" fmla="*/ 0 h 303"/>
                  <a:gd name="T78" fmla="*/ 0 w 384"/>
                  <a:gd name="T79" fmla="*/ 0 h 303"/>
                  <a:gd name="T80" fmla="*/ 0 w 384"/>
                  <a:gd name="T81" fmla="*/ 0 h 303"/>
                  <a:gd name="T82" fmla="*/ 0 w 384"/>
                  <a:gd name="T83" fmla="*/ 0 h 303"/>
                  <a:gd name="T84" fmla="*/ 0 w 384"/>
                  <a:gd name="T85" fmla="*/ 0 h 303"/>
                  <a:gd name="T86" fmla="*/ 0 w 384"/>
                  <a:gd name="T87" fmla="*/ 0 h 303"/>
                  <a:gd name="T88" fmla="*/ 0 w 384"/>
                  <a:gd name="T89" fmla="*/ 0 h 303"/>
                  <a:gd name="T90" fmla="*/ 0 w 384"/>
                  <a:gd name="T91" fmla="*/ 0 h 303"/>
                  <a:gd name="T92" fmla="*/ 0 w 384"/>
                  <a:gd name="T93" fmla="*/ 0 h 303"/>
                  <a:gd name="T94" fmla="*/ 0 w 384"/>
                  <a:gd name="T95" fmla="*/ 0 h 303"/>
                  <a:gd name="T96" fmla="*/ 0 w 384"/>
                  <a:gd name="T97" fmla="*/ 0 h 303"/>
                  <a:gd name="T98" fmla="*/ 0 w 384"/>
                  <a:gd name="T99" fmla="*/ 0 h 303"/>
                  <a:gd name="T100" fmla="*/ 0 w 384"/>
                  <a:gd name="T101" fmla="*/ 0 h 303"/>
                  <a:gd name="T102" fmla="*/ 0 w 384"/>
                  <a:gd name="T103" fmla="*/ 0 h 303"/>
                  <a:gd name="T104" fmla="*/ 0 w 384"/>
                  <a:gd name="T105" fmla="*/ 0 h 3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4"/>
                  <a:gd name="T160" fmla="*/ 0 h 303"/>
                  <a:gd name="T161" fmla="*/ 384 w 384"/>
                  <a:gd name="T162" fmla="*/ 303 h 3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4" h="303">
                    <a:moveTo>
                      <a:pt x="250" y="102"/>
                    </a:moveTo>
                    <a:lnTo>
                      <a:pt x="249" y="102"/>
                    </a:lnTo>
                    <a:lnTo>
                      <a:pt x="248" y="102"/>
                    </a:lnTo>
                    <a:lnTo>
                      <a:pt x="247" y="102"/>
                    </a:lnTo>
                    <a:lnTo>
                      <a:pt x="246" y="102"/>
                    </a:lnTo>
                    <a:lnTo>
                      <a:pt x="245" y="102"/>
                    </a:lnTo>
                    <a:lnTo>
                      <a:pt x="244" y="102"/>
                    </a:lnTo>
                    <a:lnTo>
                      <a:pt x="244" y="100"/>
                    </a:lnTo>
                    <a:lnTo>
                      <a:pt x="245" y="99"/>
                    </a:lnTo>
                    <a:lnTo>
                      <a:pt x="245" y="98"/>
                    </a:lnTo>
                    <a:lnTo>
                      <a:pt x="246" y="97"/>
                    </a:lnTo>
                    <a:lnTo>
                      <a:pt x="246" y="96"/>
                    </a:lnTo>
                    <a:lnTo>
                      <a:pt x="246" y="94"/>
                    </a:lnTo>
                    <a:lnTo>
                      <a:pt x="247" y="93"/>
                    </a:lnTo>
                    <a:lnTo>
                      <a:pt x="247" y="92"/>
                    </a:lnTo>
                    <a:lnTo>
                      <a:pt x="247" y="90"/>
                    </a:lnTo>
                    <a:lnTo>
                      <a:pt x="248" y="89"/>
                    </a:lnTo>
                    <a:lnTo>
                      <a:pt x="248" y="88"/>
                    </a:lnTo>
                    <a:lnTo>
                      <a:pt x="248" y="86"/>
                    </a:lnTo>
                    <a:lnTo>
                      <a:pt x="248" y="85"/>
                    </a:lnTo>
                    <a:lnTo>
                      <a:pt x="248" y="83"/>
                    </a:lnTo>
                    <a:lnTo>
                      <a:pt x="248" y="82"/>
                    </a:lnTo>
                    <a:lnTo>
                      <a:pt x="249" y="81"/>
                    </a:lnTo>
                    <a:lnTo>
                      <a:pt x="248" y="72"/>
                    </a:lnTo>
                    <a:lnTo>
                      <a:pt x="246" y="64"/>
                    </a:lnTo>
                    <a:lnTo>
                      <a:pt x="243" y="56"/>
                    </a:lnTo>
                    <a:lnTo>
                      <a:pt x="239" y="49"/>
                    </a:lnTo>
                    <a:lnTo>
                      <a:pt x="233" y="42"/>
                    </a:lnTo>
                    <a:lnTo>
                      <a:pt x="227" y="35"/>
                    </a:lnTo>
                    <a:lnTo>
                      <a:pt x="220" y="29"/>
                    </a:lnTo>
                    <a:lnTo>
                      <a:pt x="212" y="23"/>
                    </a:lnTo>
                    <a:lnTo>
                      <a:pt x="203" y="18"/>
                    </a:lnTo>
                    <a:lnTo>
                      <a:pt x="193" y="13"/>
                    </a:lnTo>
                    <a:lnTo>
                      <a:pt x="183" y="9"/>
                    </a:lnTo>
                    <a:lnTo>
                      <a:pt x="172" y="6"/>
                    </a:lnTo>
                    <a:lnTo>
                      <a:pt x="161" y="3"/>
                    </a:lnTo>
                    <a:lnTo>
                      <a:pt x="149" y="1"/>
                    </a:lnTo>
                    <a:lnTo>
                      <a:pt x="136" y="0"/>
                    </a:lnTo>
                    <a:lnTo>
                      <a:pt x="123" y="0"/>
                    </a:lnTo>
                    <a:lnTo>
                      <a:pt x="110" y="0"/>
                    </a:lnTo>
                    <a:lnTo>
                      <a:pt x="98" y="1"/>
                    </a:lnTo>
                    <a:lnTo>
                      <a:pt x="86" y="3"/>
                    </a:lnTo>
                    <a:lnTo>
                      <a:pt x="75" y="6"/>
                    </a:lnTo>
                    <a:lnTo>
                      <a:pt x="64" y="9"/>
                    </a:lnTo>
                    <a:lnTo>
                      <a:pt x="54" y="13"/>
                    </a:lnTo>
                    <a:lnTo>
                      <a:pt x="44" y="18"/>
                    </a:lnTo>
                    <a:lnTo>
                      <a:pt x="36" y="23"/>
                    </a:lnTo>
                    <a:lnTo>
                      <a:pt x="28" y="29"/>
                    </a:lnTo>
                    <a:lnTo>
                      <a:pt x="20" y="35"/>
                    </a:lnTo>
                    <a:lnTo>
                      <a:pt x="14" y="42"/>
                    </a:lnTo>
                    <a:lnTo>
                      <a:pt x="9" y="49"/>
                    </a:lnTo>
                    <a:lnTo>
                      <a:pt x="5" y="56"/>
                    </a:lnTo>
                    <a:lnTo>
                      <a:pt x="2" y="64"/>
                    </a:lnTo>
                    <a:lnTo>
                      <a:pt x="0" y="72"/>
                    </a:lnTo>
                    <a:lnTo>
                      <a:pt x="0" y="81"/>
                    </a:lnTo>
                    <a:lnTo>
                      <a:pt x="0" y="89"/>
                    </a:lnTo>
                    <a:lnTo>
                      <a:pt x="2" y="97"/>
                    </a:lnTo>
                    <a:lnTo>
                      <a:pt x="5" y="105"/>
                    </a:lnTo>
                    <a:lnTo>
                      <a:pt x="9" y="112"/>
                    </a:lnTo>
                    <a:lnTo>
                      <a:pt x="14" y="119"/>
                    </a:lnTo>
                    <a:lnTo>
                      <a:pt x="20" y="126"/>
                    </a:lnTo>
                    <a:lnTo>
                      <a:pt x="28" y="132"/>
                    </a:lnTo>
                    <a:lnTo>
                      <a:pt x="36" y="138"/>
                    </a:lnTo>
                    <a:lnTo>
                      <a:pt x="44" y="143"/>
                    </a:lnTo>
                    <a:lnTo>
                      <a:pt x="54" y="148"/>
                    </a:lnTo>
                    <a:lnTo>
                      <a:pt x="64" y="152"/>
                    </a:lnTo>
                    <a:lnTo>
                      <a:pt x="75" y="155"/>
                    </a:lnTo>
                    <a:lnTo>
                      <a:pt x="86" y="158"/>
                    </a:lnTo>
                    <a:lnTo>
                      <a:pt x="98" y="160"/>
                    </a:lnTo>
                    <a:lnTo>
                      <a:pt x="110" y="161"/>
                    </a:lnTo>
                    <a:lnTo>
                      <a:pt x="123" y="162"/>
                    </a:lnTo>
                    <a:lnTo>
                      <a:pt x="123" y="161"/>
                    </a:lnTo>
                    <a:lnTo>
                      <a:pt x="124" y="161"/>
                    </a:lnTo>
                    <a:lnTo>
                      <a:pt x="125" y="161"/>
                    </a:lnTo>
                    <a:lnTo>
                      <a:pt x="126" y="161"/>
                    </a:lnTo>
                    <a:lnTo>
                      <a:pt x="124" y="163"/>
                    </a:lnTo>
                    <a:lnTo>
                      <a:pt x="123" y="165"/>
                    </a:lnTo>
                    <a:lnTo>
                      <a:pt x="122" y="168"/>
                    </a:lnTo>
                    <a:lnTo>
                      <a:pt x="121" y="170"/>
                    </a:lnTo>
                    <a:lnTo>
                      <a:pt x="120" y="173"/>
                    </a:lnTo>
                    <a:lnTo>
                      <a:pt x="119" y="175"/>
                    </a:lnTo>
                    <a:lnTo>
                      <a:pt x="118" y="178"/>
                    </a:lnTo>
                    <a:lnTo>
                      <a:pt x="117" y="180"/>
                    </a:lnTo>
                    <a:lnTo>
                      <a:pt x="117" y="183"/>
                    </a:lnTo>
                    <a:lnTo>
                      <a:pt x="116" y="185"/>
                    </a:lnTo>
                    <a:lnTo>
                      <a:pt x="116" y="188"/>
                    </a:lnTo>
                    <a:lnTo>
                      <a:pt x="115" y="191"/>
                    </a:lnTo>
                    <a:lnTo>
                      <a:pt x="115" y="193"/>
                    </a:lnTo>
                    <a:lnTo>
                      <a:pt x="115" y="196"/>
                    </a:lnTo>
                    <a:lnTo>
                      <a:pt x="115" y="199"/>
                    </a:lnTo>
                    <a:lnTo>
                      <a:pt x="115" y="202"/>
                    </a:lnTo>
                    <a:lnTo>
                      <a:pt x="115" y="212"/>
                    </a:lnTo>
                    <a:lnTo>
                      <a:pt x="117" y="222"/>
                    </a:lnTo>
                    <a:lnTo>
                      <a:pt x="121" y="231"/>
                    </a:lnTo>
                    <a:lnTo>
                      <a:pt x="125" y="240"/>
                    </a:lnTo>
                    <a:lnTo>
                      <a:pt x="131" y="250"/>
                    </a:lnTo>
                    <a:lnTo>
                      <a:pt x="138" y="258"/>
                    </a:lnTo>
                    <a:lnTo>
                      <a:pt x="146" y="266"/>
                    </a:lnTo>
                    <a:lnTo>
                      <a:pt x="155" y="273"/>
                    </a:lnTo>
                    <a:lnTo>
                      <a:pt x="164" y="280"/>
                    </a:lnTo>
                    <a:lnTo>
                      <a:pt x="175" y="285"/>
                    </a:lnTo>
                    <a:lnTo>
                      <a:pt x="186" y="290"/>
                    </a:lnTo>
                    <a:lnTo>
                      <a:pt x="197" y="295"/>
                    </a:lnTo>
                    <a:lnTo>
                      <a:pt x="210" y="298"/>
                    </a:lnTo>
                    <a:lnTo>
                      <a:pt x="222" y="300"/>
                    </a:lnTo>
                    <a:lnTo>
                      <a:pt x="236" y="302"/>
                    </a:lnTo>
                    <a:lnTo>
                      <a:pt x="250" y="303"/>
                    </a:lnTo>
                    <a:lnTo>
                      <a:pt x="263" y="302"/>
                    </a:lnTo>
                    <a:lnTo>
                      <a:pt x="277" y="300"/>
                    </a:lnTo>
                    <a:lnTo>
                      <a:pt x="289" y="298"/>
                    </a:lnTo>
                    <a:lnTo>
                      <a:pt x="302" y="295"/>
                    </a:lnTo>
                    <a:lnTo>
                      <a:pt x="313" y="290"/>
                    </a:lnTo>
                    <a:lnTo>
                      <a:pt x="324" y="285"/>
                    </a:lnTo>
                    <a:lnTo>
                      <a:pt x="335" y="280"/>
                    </a:lnTo>
                    <a:lnTo>
                      <a:pt x="344" y="273"/>
                    </a:lnTo>
                    <a:lnTo>
                      <a:pt x="353" y="266"/>
                    </a:lnTo>
                    <a:lnTo>
                      <a:pt x="361" y="258"/>
                    </a:lnTo>
                    <a:lnTo>
                      <a:pt x="367" y="250"/>
                    </a:lnTo>
                    <a:lnTo>
                      <a:pt x="373" y="240"/>
                    </a:lnTo>
                    <a:lnTo>
                      <a:pt x="377" y="231"/>
                    </a:lnTo>
                    <a:lnTo>
                      <a:pt x="381" y="222"/>
                    </a:lnTo>
                    <a:lnTo>
                      <a:pt x="383" y="212"/>
                    </a:lnTo>
                    <a:lnTo>
                      <a:pt x="384" y="202"/>
                    </a:lnTo>
                    <a:lnTo>
                      <a:pt x="383" y="191"/>
                    </a:lnTo>
                    <a:lnTo>
                      <a:pt x="381" y="181"/>
                    </a:lnTo>
                    <a:lnTo>
                      <a:pt x="377" y="172"/>
                    </a:lnTo>
                    <a:lnTo>
                      <a:pt x="373" y="163"/>
                    </a:lnTo>
                    <a:lnTo>
                      <a:pt x="367" y="154"/>
                    </a:lnTo>
                    <a:lnTo>
                      <a:pt x="361" y="146"/>
                    </a:lnTo>
                    <a:lnTo>
                      <a:pt x="353" y="138"/>
                    </a:lnTo>
                    <a:lnTo>
                      <a:pt x="344" y="131"/>
                    </a:lnTo>
                    <a:lnTo>
                      <a:pt x="335" y="124"/>
                    </a:lnTo>
                    <a:lnTo>
                      <a:pt x="324" y="119"/>
                    </a:lnTo>
                    <a:lnTo>
                      <a:pt x="313" y="114"/>
                    </a:lnTo>
                    <a:lnTo>
                      <a:pt x="302" y="109"/>
                    </a:lnTo>
                    <a:lnTo>
                      <a:pt x="289" y="106"/>
                    </a:lnTo>
                    <a:lnTo>
                      <a:pt x="277" y="104"/>
                    </a:lnTo>
                    <a:lnTo>
                      <a:pt x="263" y="102"/>
                    </a:lnTo>
                    <a:lnTo>
                      <a:pt x="250" y="102"/>
                    </a:lnTo>
                    <a:close/>
                    <a:moveTo>
                      <a:pt x="123" y="110"/>
                    </a:moveTo>
                    <a:lnTo>
                      <a:pt x="118" y="109"/>
                    </a:lnTo>
                    <a:lnTo>
                      <a:pt x="114" y="109"/>
                    </a:lnTo>
                    <a:lnTo>
                      <a:pt x="110" y="108"/>
                    </a:lnTo>
                    <a:lnTo>
                      <a:pt x="106" y="107"/>
                    </a:lnTo>
                    <a:lnTo>
                      <a:pt x="102" y="106"/>
                    </a:lnTo>
                    <a:lnTo>
                      <a:pt x="98" y="105"/>
                    </a:lnTo>
                    <a:lnTo>
                      <a:pt x="95" y="103"/>
                    </a:lnTo>
                    <a:lnTo>
                      <a:pt x="92" y="101"/>
                    </a:lnTo>
                    <a:lnTo>
                      <a:pt x="89" y="99"/>
                    </a:lnTo>
                    <a:lnTo>
                      <a:pt x="87" y="97"/>
                    </a:lnTo>
                    <a:lnTo>
                      <a:pt x="85" y="94"/>
                    </a:lnTo>
                    <a:lnTo>
                      <a:pt x="83" y="92"/>
                    </a:lnTo>
                    <a:lnTo>
                      <a:pt x="81" y="89"/>
                    </a:lnTo>
                    <a:lnTo>
                      <a:pt x="80" y="86"/>
                    </a:lnTo>
                    <a:lnTo>
                      <a:pt x="80" y="83"/>
                    </a:lnTo>
                    <a:lnTo>
                      <a:pt x="80" y="81"/>
                    </a:lnTo>
                    <a:lnTo>
                      <a:pt x="80" y="78"/>
                    </a:lnTo>
                    <a:lnTo>
                      <a:pt x="80" y="75"/>
                    </a:lnTo>
                    <a:lnTo>
                      <a:pt x="81" y="72"/>
                    </a:lnTo>
                    <a:lnTo>
                      <a:pt x="83" y="70"/>
                    </a:lnTo>
                    <a:lnTo>
                      <a:pt x="85" y="67"/>
                    </a:lnTo>
                    <a:lnTo>
                      <a:pt x="87" y="65"/>
                    </a:lnTo>
                    <a:lnTo>
                      <a:pt x="89" y="63"/>
                    </a:lnTo>
                    <a:lnTo>
                      <a:pt x="92" y="61"/>
                    </a:lnTo>
                    <a:lnTo>
                      <a:pt x="95" y="59"/>
                    </a:lnTo>
                    <a:lnTo>
                      <a:pt x="98" y="57"/>
                    </a:lnTo>
                    <a:lnTo>
                      <a:pt x="102" y="56"/>
                    </a:lnTo>
                    <a:lnTo>
                      <a:pt x="106" y="55"/>
                    </a:lnTo>
                    <a:lnTo>
                      <a:pt x="110" y="54"/>
                    </a:lnTo>
                    <a:lnTo>
                      <a:pt x="114" y="53"/>
                    </a:lnTo>
                    <a:lnTo>
                      <a:pt x="118" y="53"/>
                    </a:lnTo>
                    <a:lnTo>
                      <a:pt x="123" y="53"/>
                    </a:lnTo>
                    <a:lnTo>
                      <a:pt x="127" y="53"/>
                    </a:lnTo>
                    <a:lnTo>
                      <a:pt x="132" y="53"/>
                    </a:lnTo>
                    <a:lnTo>
                      <a:pt x="137" y="54"/>
                    </a:lnTo>
                    <a:lnTo>
                      <a:pt x="141" y="55"/>
                    </a:lnTo>
                    <a:lnTo>
                      <a:pt x="145" y="56"/>
                    </a:lnTo>
                    <a:lnTo>
                      <a:pt x="148" y="57"/>
                    </a:lnTo>
                    <a:lnTo>
                      <a:pt x="152" y="59"/>
                    </a:lnTo>
                    <a:lnTo>
                      <a:pt x="155" y="61"/>
                    </a:lnTo>
                    <a:lnTo>
                      <a:pt x="158" y="63"/>
                    </a:lnTo>
                    <a:lnTo>
                      <a:pt x="160" y="65"/>
                    </a:lnTo>
                    <a:lnTo>
                      <a:pt x="162" y="67"/>
                    </a:lnTo>
                    <a:lnTo>
                      <a:pt x="164" y="70"/>
                    </a:lnTo>
                    <a:lnTo>
                      <a:pt x="166" y="72"/>
                    </a:lnTo>
                    <a:lnTo>
                      <a:pt x="167" y="75"/>
                    </a:lnTo>
                    <a:lnTo>
                      <a:pt x="167" y="78"/>
                    </a:lnTo>
                    <a:lnTo>
                      <a:pt x="168" y="81"/>
                    </a:lnTo>
                    <a:lnTo>
                      <a:pt x="167" y="83"/>
                    </a:lnTo>
                    <a:lnTo>
                      <a:pt x="167" y="86"/>
                    </a:lnTo>
                    <a:lnTo>
                      <a:pt x="166" y="89"/>
                    </a:lnTo>
                    <a:lnTo>
                      <a:pt x="164" y="92"/>
                    </a:lnTo>
                    <a:lnTo>
                      <a:pt x="162" y="94"/>
                    </a:lnTo>
                    <a:lnTo>
                      <a:pt x="160" y="97"/>
                    </a:lnTo>
                    <a:lnTo>
                      <a:pt x="158" y="99"/>
                    </a:lnTo>
                    <a:lnTo>
                      <a:pt x="155" y="101"/>
                    </a:lnTo>
                    <a:lnTo>
                      <a:pt x="152" y="103"/>
                    </a:lnTo>
                    <a:lnTo>
                      <a:pt x="148" y="105"/>
                    </a:lnTo>
                    <a:lnTo>
                      <a:pt x="145" y="106"/>
                    </a:lnTo>
                    <a:lnTo>
                      <a:pt x="141" y="107"/>
                    </a:lnTo>
                    <a:lnTo>
                      <a:pt x="137" y="108"/>
                    </a:lnTo>
                    <a:lnTo>
                      <a:pt x="132" y="109"/>
                    </a:lnTo>
                    <a:lnTo>
                      <a:pt x="127" y="109"/>
                    </a:lnTo>
                    <a:lnTo>
                      <a:pt x="123" y="110"/>
                    </a:lnTo>
                    <a:close/>
                    <a:moveTo>
                      <a:pt x="256" y="234"/>
                    </a:moveTo>
                    <a:lnTo>
                      <a:pt x="250" y="233"/>
                    </a:lnTo>
                    <a:lnTo>
                      <a:pt x="245" y="233"/>
                    </a:lnTo>
                    <a:lnTo>
                      <a:pt x="239" y="232"/>
                    </a:lnTo>
                    <a:lnTo>
                      <a:pt x="234" y="230"/>
                    </a:lnTo>
                    <a:lnTo>
                      <a:pt x="230" y="229"/>
                    </a:lnTo>
                    <a:lnTo>
                      <a:pt x="225" y="227"/>
                    </a:lnTo>
                    <a:lnTo>
                      <a:pt x="221" y="224"/>
                    </a:lnTo>
                    <a:lnTo>
                      <a:pt x="217" y="222"/>
                    </a:lnTo>
                    <a:lnTo>
                      <a:pt x="214" y="219"/>
                    </a:lnTo>
                    <a:lnTo>
                      <a:pt x="211" y="216"/>
                    </a:lnTo>
                    <a:lnTo>
                      <a:pt x="208" y="213"/>
                    </a:lnTo>
                    <a:lnTo>
                      <a:pt x="206" y="209"/>
                    </a:lnTo>
                    <a:lnTo>
                      <a:pt x="204" y="205"/>
                    </a:lnTo>
                    <a:lnTo>
                      <a:pt x="203" y="202"/>
                    </a:lnTo>
                    <a:lnTo>
                      <a:pt x="202" y="198"/>
                    </a:lnTo>
                    <a:lnTo>
                      <a:pt x="202" y="194"/>
                    </a:lnTo>
                    <a:lnTo>
                      <a:pt x="202" y="189"/>
                    </a:lnTo>
                    <a:lnTo>
                      <a:pt x="203" y="185"/>
                    </a:lnTo>
                    <a:lnTo>
                      <a:pt x="204" y="182"/>
                    </a:lnTo>
                    <a:lnTo>
                      <a:pt x="206" y="178"/>
                    </a:lnTo>
                    <a:lnTo>
                      <a:pt x="208" y="174"/>
                    </a:lnTo>
                    <a:lnTo>
                      <a:pt x="211" y="171"/>
                    </a:lnTo>
                    <a:lnTo>
                      <a:pt x="214" y="168"/>
                    </a:lnTo>
                    <a:lnTo>
                      <a:pt x="217" y="165"/>
                    </a:lnTo>
                    <a:lnTo>
                      <a:pt x="221" y="163"/>
                    </a:lnTo>
                    <a:lnTo>
                      <a:pt x="225" y="160"/>
                    </a:lnTo>
                    <a:lnTo>
                      <a:pt x="230" y="158"/>
                    </a:lnTo>
                    <a:lnTo>
                      <a:pt x="234" y="157"/>
                    </a:lnTo>
                    <a:lnTo>
                      <a:pt x="239" y="155"/>
                    </a:lnTo>
                    <a:lnTo>
                      <a:pt x="245" y="154"/>
                    </a:lnTo>
                    <a:lnTo>
                      <a:pt x="250" y="154"/>
                    </a:lnTo>
                    <a:lnTo>
                      <a:pt x="256" y="154"/>
                    </a:lnTo>
                    <a:lnTo>
                      <a:pt x="261" y="154"/>
                    </a:lnTo>
                    <a:lnTo>
                      <a:pt x="266" y="154"/>
                    </a:lnTo>
                    <a:lnTo>
                      <a:pt x="271" y="155"/>
                    </a:lnTo>
                    <a:lnTo>
                      <a:pt x="276" y="157"/>
                    </a:lnTo>
                    <a:lnTo>
                      <a:pt x="281" y="158"/>
                    </a:lnTo>
                    <a:lnTo>
                      <a:pt x="285" y="160"/>
                    </a:lnTo>
                    <a:lnTo>
                      <a:pt x="289" y="163"/>
                    </a:lnTo>
                    <a:lnTo>
                      <a:pt x="293" y="165"/>
                    </a:lnTo>
                    <a:lnTo>
                      <a:pt x="296" y="168"/>
                    </a:lnTo>
                    <a:lnTo>
                      <a:pt x="299" y="171"/>
                    </a:lnTo>
                    <a:lnTo>
                      <a:pt x="302" y="174"/>
                    </a:lnTo>
                    <a:lnTo>
                      <a:pt x="304" y="178"/>
                    </a:lnTo>
                    <a:lnTo>
                      <a:pt x="306" y="182"/>
                    </a:lnTo>
                    <a:lnTo>
                      <a:pt x="307" y="185"/>
                    </a:lnTo>
                    <a:lnTo>
                      <a:pt x="308" y="189"/>
                    </a:lnTo>
                    <a:lnTo>
                      <a:pt x="309" y="194"/>
                    </a:lnTo>
                    <a:lnTo>
                      <a:pt x="308" y="198"/>
                    </a:lnTo>
                    <a:lnTo>
                      <a:pt x="307" y="202"/>
                    </a:lnTo>
                    <a:lnTo>
                      <a:pt x="306" y="205"/>
                    </a:lnTo>
                    <a:lnTo>
                      <a:pt x="304" y="209"/>
                    </a:lnTo>
                    <a:lnTo>
                      <a:pt x="302" y="213"/>
                    </a:lnTo>
                    <a:lnTo>
                      <a:pt x="299" y="216"/>
                    </a:lnTo>
                    <a:lnTo>
                      <a:pt x="296" y="219"/>
                    </a:lnTo>
                    <a:lnTo>
                      <a:pt x="293" y="222"/>
                    </a:lnTo>
                    <a:lnTo>
                      <a:pt x="289" y="224"/>
                    </a:lnTo>
                    <a:lnTo>
                      <a:pt x="285" y="227"/>
                    </a:lnTo>
                    <a:lnTo>
                      <a:pt x="281" y="229"/>
                    </a:lnTo>
                    <a:lnTo>
                      <a:pt x="276" y="230"/>
                    </a:lnTo>
                    <a:lnTo>
                      <a:pt x="271" y="232"/>
                    </a:lnTo>
                    <a:lnTo>
                      <a:pt x="266" y="233"/>
                    </a:lnTo>
                    <a:lnTo>
                      <a:pt x="261" y="233"/>
                    </a:lnTo>
                    <a:lnTo>
                      <a:pt x="256" y="234"/>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6" name="Freeform 249"/>
              <p:cNvSpPr>
                <a:spLocks noEditPoints="1"/>
              </p:cNvSpPr>
              <p:nvPr/>
            </p:nvSpPr>
            <p:spPr bwMode="auto">
              <a:xfrm>
                <a:off x="1947" y="2941"/>
                <a:ext cx="33" cy="26"/>
              </a:xfrm>
              <a:custGeom>
                <a:avLst/>
                <a:gdLst>
                  <a:gd name="T0" fmla="*/ 0 w 365"/>
                  <a:gd name="T1" fmla="*/ 0 h 309"/>
                  <a:gd name="T2" fmla="*/ 0 w 365"/>
                  <a:gd name="T3" fmla="*/ 0 h 309"/>
                  <a:gd name="T4" fmla="*/ 0 w 365"/>
                  <a:gd name="T5" fmla="*/ 0 h 309"/>
                  <a:gd name="T6" fmla="*/ 0 w 365"/>
                  <a:gd name="T7" fmla="*/ 0 h 309"/>
                  <a:gd name="T8" fmla="*/ 0 w 365"/>
                  <a:gd name="T9" fmla="*/ 0 h 309"/>
                  <a:gd name="T10" fmla="*/ 0 w 365"/>
                  <a:gd name="T11" fmla="*/ 0 h 309"/>
                  <a:gd name="T12" fmla="*/ 0 w 365"/>
                  <a:gd name="T13" fmla="*/ 0 h 309"/>
                  <a:gd name="T14" fmla="*/ 0 w 365"/>
                  <a:gd name="T15" fmla="*/ 0 h 309"/>
                  <a:gd name="T16" fmla="*/ 0 w 365"/>
                  <a:gd name="T17" fmla="*/ 0 h 309"/>
                  <a:gd name="T18" fmla="*/ 0 w 365"/>
                  <a:gd name="T19" fmla="*/ 0 h 309"/>
                  <a:gd name="T20" fmla="*/ 0 w 365"/>
                  <a:gd name="T21" fmla="*/ 0 h 309"/>
                  <a:gd name="T22" fmla="*/ 0 w 365"/>
                  <a:gd name="T23" fmla="*/ 0 h 309"/>
                  <a:gd name="T24" fmla="*/ 0 w 365"/>
                  <a:gd name="T25" fmla="*/ 0 h 309"/>
                  <a:gd name="T26" fmla="*/ 0 w 365"/>
                  <a:gd name="T27" fmla="*/ 0 h 309"/>
                  <a:gd name="T28" fmla="*/ 0 w 365"/>
                  <a:gd name="T29" fmla="*/ 0 h 309"/>
                  <a:gd name="T30" fmla="*/ 0 w 365"/>
                  <a:gd name="T31" fmla="*/ 0 h 309"/>
                  <a:gd name="T32" fmla="*/ 0 w 365"/>
                  <a:gd name="T33" fmla="*/ 0 h 309"/>
                  <a:gd name="T34" fmla="*/ 0 w 365"/>
                  <a:gd name="T35" fmla="*/ 0 h 309"/>
                  <a:gd name="T36" fmla="*/ 0 w 365"/>
                  <a:gd name="T37" fmla="*/ 0 h 309"/>
                  <a:gd name="T38" fmla="*/ 0 w 365"/>
                  <a:gd name="T39" fmla="*/ 0 h 309"/>
                  <a:gd name="T40" fmla="*/ 0 w 365"/>
                  <a:gd name="T41" fmla="*/ 0 h 309"/>
                  <a:gd name="T42" fmla="*/ 0 w 365"/>
                  <a:gd name="T43" fmla="*/ 0 h 309"/>
                  <a:gd name="T44" fmla="*/ 0 w 365"/>
                  <a:gd name="T45" fmla="*/ 0 h 309"/>
                  <a:gd name="T46" fmla="*/ 0 w 365"/>
                  <a:gd name="T47" fmla="*/ 0 h 309"/>
                  <a:gd name="T48" fmla="*/ 0 w 365"/>
                  <a:gd name="T49" fmla="*/ 0 h 309"/>
                  <a:gd name="T50" fmla="*/ 0 w 365"/>
                  <a:gd name="T51" fmla="*/ 0 h 309"/>
                  <a:gd name="T52" fmla="*/ 0 w 365"/>
                  <a:gd name="T53" fmla="*/ 0 h 309"/>
                  <a:gd name="T54" fmla="*/ 0 w 365"/>
                  <a:gd name="T55" fmla="*/ 0 h 309"/>
                  <a:gd name="T56" fmla="*/ 0 w 365"/>
                  <a:gd name="T57" fmla="*/ 0 h 309"/>
                  <a:gd name="T58" fmla="*/ 0 w 365"/>
                  <a:gd name="T59" fmla="*/ 0 h 309"/>
                  <a:gd name="T60" fmla="*/ 0 w 365"/>
                  <a:gd name="T61" fmla="*/ 0 h 309"/>
                  <a:gd name="T62" fmla="*/ 0 w 365"/>
                  <a:gd name="T63" fmla="*/ 0 h 309"/>
                  <a:gd name="T64" fmla="*/ 0 w 365"/>
                  <a:gd name="T65" fmla="*/ 0 h 309"/>
                  <a:gd name="T66" fmla="*/ 0 w 365"/>
                  <a:gd name="T67" fmla="*/ 0 h 309"/>
                  <a:gd name="T68" fmla="*/ 0 w 365"/>
                  <a:gd name="T69" fmla="*/ 0 h 309"/>
                  <a:gd name="T70" fmla="*/ 0 w 365"/>
                  <a:gd name="T71" fmla="*/ 0 h 309"/>
                  <a:gd name="T72" fmla="*/ 0 w 365"/>
                  <a:gd name="T73" fmla="*/ 0 h 309"/>
                  <a:gd name="T74" fmla="*/ 0 w 365"/>
                  <a:gd name="T75" fmla="*/ 0 h 309"/>
                  <a:gd name="T76" fmla="*/ 0 w 365"/>
                  <a:gd name="T77" fmla="*/ 0 h 309"/>
                  <a:gd name="T78" fmla="*/ 0 w 365"/>
                  <a:gd name="T79" fmla="*/ 0 h 309"/>
                  <a:gd name="T80" fmla="*/ 0 w 365"/>
                  <a:gd name="T81" fmla="*/ 0 h 309"/>
                  <a:gd name="T82" fmla="*/ 0 w 365"/>
                  <a:gd name="T83" fmla="*/ 0 h 309"/>
                  <a:gd name="T84" fmla="*/ 0 w 365"/>
                  <a:gd name="T85" fmla="*/ 0 h 309"/>
                  <a:gd name="T86" fmla="*/ 0 w 365"/>
                  <a:gd name="T87" fmla="*/ 0 h 309"/>
                  <a:gd name="T88" fmla="*/ 0 w 365"/>
                  <a:gd name="T89" fmla="*/ 0 h 309"/>
                  <a:gd name="T90" fmla="*/ 0 w 365"/>
                  <a:gd name="T91" fmla="*/ 0 h 309"/>
                  <a:gd name="T92" fmla="*/ 0 w 365"/>
                  <a:gd name="T93" fmla="*/ 0 h 309"/>
                  <a:gd name="T94" fmla="*/ 0 w 365"/>
                  <a:gd name="T95" fmla="*/ 0 h 309"/>
                  <a:gd name="T96" fmla="*/ 0 w 365"/>
                  <a:gd name="T97" fmla="*/ 0 h 3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5"/>
                  <a:gd name="T148" fmla="*/ 0 h 309"/>
                  <a:gd name="T149" fmla="*/ 365 w 365"/>
                  <a:gd name="T150" fmla="*/ 309 h 3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5" h="309">
                    <a:moveTo>
                      <a:pt x="256" y="36"/>
                    </a:moveTo>
                    <a:lnTo>
                      <a:pt x="255" y="40"/>
                    </a:lnTo>
                    <a:lnTo>
                      <a:pt x="250" y="35"/>
                    </a:lnTo>
                    <a:lnTo>
                      <a:pt x="244" y="31"/>
                    </a:lnTo>
                    <a:lnTo>
                      <a:pt x="239" y="27"/>
                    </a:lnTo>
                    <a:lnTo>
                      <a:pt x="233" y="23"/>
                    </a:lnTo>
                    <a:lnTo>
                      <a:pt x="227" y="20"/>
                    </a:lnTo>
                    <a:lnTo>
                      <a:pt x="220" y="16"/>
                    </a:lnTo>
                    <a:lnTo>
                      <a:pt x="212" y="13"/>
                    </a:lnTo>
                    <a:lnTo>
                      <a:pt x="205" y="11"/>
                    </a:lnTo>
                    <a:lnTo>
                      <a:pt x="198" y="8"/>
                    </a:lnTo>
                    <a:lnTo>
                      <a:pt x="190" y="6"/>
                    </a:lnTo>
                    <a:lnTo>
                      <a:pt x="182" y="4"/>
                    </a:lnTo>
                    <a:lnTo>
                      <a:pt x="174" y="2"/>
                    </a:lnTo>
                    <a:lnTo>
                      <a:pt x="166" y="1"/>
                    </a:lnTo>
                    <a:lnTo>
                      <a:pt x="158" y="0"/>
                    </a:lnTo>
                    <a:lnTo>
                      <a:pt x="149" y="0"/>
                    </a:lnTo>
                    <a:lnTo>
                      <a:pt x="141" y="0"/>
                    </a:lnTo>
                    <a:lnTo>
                      <a:pt x="126" y="0"/>
                    </a:lnTo>
                    <a:lnTo>
                      <a:pt x="112" y="1"/>
                    </a:lnTo>
                    <a:lnTo>
                      <a:pt x="99" y="4"/>
                    </a:lnTo>
                    <a:lnTo>
                      <a:pt x="86" y="7"/>
                    </a:lnTo>
                    <a:lnTo>
                      <a:pt x="73" y="11"/>
                    </a:lnTo>
                    <a:lnTo>
                      <a:pt x="62" y="16"/>
                    </a:lnTo>
                    <a:lnTo>
                      <a:pt x="51" y="22"/>
                    </a:lnTo>
                    <a:lnTo>
                      <a:pt x="41" y="28"/>
                    </a:lnTo>
                    <a:lnTo>
                      <a:pt x="32" y="35"/>
                    </a:lnTo>
                    <a:lnTo>
                      <a:pt x="24" y="43"/>
                    </a:lnTo>
                    <a:lnTo>
                      <a:pt x="16" y="51"/>
                    </a:lnTo>
                    <a:lnTo>
                      <a:pt x="11" y="60"/>
                    </a:lnTo>
                    <a:lnTo>
                      <a:pt x="6" y="69"/>
                    </a:lnTo>
                    <a:lnTo>
                      <a:pt x="2" y="78"/>
                    </a:lnTo>
                    <a:lnTo>
                      <a:pt x="0" y="88"/>
                    </a:lnTo>
                    <a:lnTo>
                      <a:pt x="0" y="99"/>
                    </a:lnTo>
                    <a:lnTo>
                      <a:pt x="0" y="108"/>
                    </a:lnTo>
                    <a:lnTo>
                      <a:pt x="2" y="118"/>
                    </a:lnTo>
                    <a:lnTo>
                      <a:pt x="6" y="128"/>
                    </a:lnTo>
                    <a:lnTo>
                      <a:pt x="11" y="137"/>
                    </a:lnTo>
                    <a:lnTo>
                      <a:pt x="16" y="145"/>
                    </a:lnTo>
                    <a:lnTo>
                      <a:pt x="24" y="153"/>
                    </a:lnTo>
                    <a:lnTo>
                      <a:pt x="32" y="161"/>
                    </a:lnTo>
                    <a:lnTo>
                      <a:pt x="41" y="168"/>
                    </a:lnTo>
                    <a:lnTo>
                      <a:pt x="51" y="175"/>
                    </a:lnTo>
                    <a:lnTo>
                      <a:pt x="62" y="181"/>
                    </a:lnTo>
                    <a:lnTo>
                      <a:pt x="73" y="186"/>
                    </a:lnTo>
                    <a:lnTo>
                      <a:pt x="86" y="190"/>
                    </a:lnTo>
                    <a:lnTo>
                      <a:pt x="99" y="193"/>
                    </a:lnTo>
                    <a:lnTo>
                      <a:pt x="112" y="196"/>
                    </a:lnTo>
                    <a:lnTo>
                      <a:pt x="126" y="197"/>
                    </a:lnTo>
                    <a:lnTo>
                      <a:pt x="141" y="198"/>
                    </a:lnTo>
                    <a:lnTo>
                      <a:pt x="148" y="197"/>
                    </a:lnTo>
                    <a:lnTo>
                      <a:pt x="156" y="197"/>
                    </a:lnTo>
                    <a:lnTo>
                      <a:pt x="163" y="196"/>
                    </a:lnTo>
                    <a:lnTo>
                      <a:pt x="170" y="195"/>
                    </a:lnTo>
                    <a:lnTo>
                      <a:pt x="177" y="194"/>
                    </a:lnTo>
                    <a:lnTo>
                      <a:pt x="184" y="193"/>
                    </a:lnTo>
                    <a:lnTo>
                      <a:pt x="191" y="191"/>
                    </a:lnTo>
                    <a:lnTo>
                      <a:pt x="198" y="189"/>
                    </a:lnTo>
                    <a:lnTo>
                      <a:pt x="204" y="187"/>
                    </a:lnTo>
                    <a:lnTo>
                      <a:pt x="210" y="185"/>
                    </a:lnTo>
                    <a:lnTo>
                      <a:pt x="217" y="182"/>
                    </a:lnTo>
                    <a:lnTo>
                      <a:pt x="223" y="179"/>
                    </a:lnTo>
                    <a:lnTo>
                      <a:pt x="229" y="176"/>
                    </a:lnTo>
                    <a:lnTo>
                      <a:pt x="234" y="172"/>
                    </a:lnTo>
                    <a:lnTo>
                      <a:pt x="240" y="169"/>
                    </a:lnTo>
                    <a:lnTo>
                      <a:pt x="245" y="166"/>
                    </a:lnTo>
                    <a:lnTo>
                      <a:pt x="278" y="309"/>
                    </a:lnTo>
                    <a:lnTo>
                      <a:pt x="365" y="265"/>
                    </a:lnTo>
                    <a:lnTo>
                      <a:pt x="364" y="262"/>
                    </a:lnTo>
                    <a:lnTo>
                      <a:pt x="363" y="257"/>
                    </a:lnTo>
                    <a:lnTo>
                      <a:pt x="360" y="248"/>
                    </a:lnTo>
                    <a:lnTo>
                      <a:pt x="357" y="236"/>
                    </a:lnTo>
                    <a:lnTo>
                      <a:pt x="353" y="221"/>
                    </a:lnTo>
                    <a:lnTo>
                      <a:pt x="348" y="205"/>
                    </a:lnTo>
                    <a:lnTo>
                      <a:pt x="343" y="188"/>
                    </a:lnTo>
                    <a:lnTo>
                      <a:pt x="336" y="168"/>
                    </a:lnTo>
                    <a:lnTo>
                      <a:pt x="329" y="149"/>
                    </a:lnTo>
                    <a:lnTo>
                      <a:pt x="321" y="129"/>
                    </a:lnTo>
                    <a:lnTo>
                      <a:pt x="312" y="110"/>
                    </a:lnTo>
                    <a:lnTo>
                      <a:pt x="302" y="92"/>
                    </a:lnTo>
                    <a:lnTo>
                      <a:pt x="292" y="75"/>
                    </a:lnTo>
                    <a:lnTo>
                      <a:pt x="280" y="59"/>
                    </a:lnTo>
                    <a:lnTo>
                      <a:pt x="268" y="46"/>
                    </a:lnTo>
                    <a:lnTo>
                      <a:pt x="256" y="36"/>
                    </a:lnTo>
                    <a:close/>
                    <a:moveTo>
                      <a:pt x="141" y="134"/>
                    </a:moveTo>
                    <a:lnTo>
                      <a:pt x="135" y="133"/>
                    </a:lnTo>
                    <a:lnTo>
                      <a:pt x="131" y="133"/>
                    </a:lnTo>
                    <a:lnTo>
                      <a:pt x="126" y="132"/>
                    </a:lnTo>
                    <a:lnTo>
                      <a:pt x="121" y="131"/>
                    </a:lnTo>
                    <a:lnTo>
                      <a:pt x="117" y="129"/>
                    </a:lnTo>
                    <a:lnTo>
                      <a:pt x="113" y="127"/>
                    </a:lnTo>
                    <a:lnTo>
                      <a:pt x="109" y="125"/>
                    </a:lnTo>
                    <a:lnTo>
                      <a:pt x="105" y="123"/>
                    </a:lnTo>
                    <a:lnTo>
                      <a:pt x="102" y="121"/>
                    </a:lnTo>
                    <a:lnTo>
                      <a:pt x="99" y="118"/>
                    </a:lnTo>
                    <a:lnTo>
                      <a:pt x="97" y="115"/>
                    </a:lnTo>
                    <a:lnTo>
                      <a:pt x="95" y="112"/>
                    </a:lnTo>
                    <a:lnTo>
                      <a:pt x="93" y="109"/>
                    </a:lnTo>
                    <a:lnTo>
                      <a:pt x="92" y="105"/>
                    </a:lnTo>
                    <a:lnTo>
                      <a:pt x="91" y="102"/>
                    </a:lnTo>
                    <a:lnTo>
                      <a:pt x="91" y="99"/>
                    </a:lnTo>
                    <a:lnTo>
                      <a:pt x="91" y="95"/>
                    </a:lnTo>
                    <a:lnTo>
                      <a:pt x="92" y="91"/>
                    </a:lnTo>
                    <a:lnTo>
                      <a:pt x="93" y="88"/>
                    </a:lnTo>
                    <a:lnTo>
                      <a:pt x="95" y="85"/>
                    </a:lnTo>
                    <a:lnTo>
                      <a:pt x="97" y="82"/>
                    </a:lnTo>
                    <a:lnTo>
                      <a:pt x="99" y="79"/>
                    </a:lnTo>
                    <a:lnTo>
                      <a:pt x="102" y="76"/>
                    </a:lnTo>
                    <a:lnTo>
                      <a:pt x="105" y="73"/>
                    </a:lnTo>
                    <a:lnTo>
                      <a:pt x="109" y="71"/>
                    </a:lnTo>
                    <a:lnTo>
                      <a:pt x="113" y="69"/>
                    </a:lnTo>
                    <a:lnTo>
                      <a:pt x="117" y="67"/>
                    </a:lnTo>
                    <a:lnTo>
                      <a:pt x="121" y="65"/>
                    </a:lnTo>
                    <a:lnTo>
                      <a:pt x="126" y="64"/>
                    </a:lnTo>
                    <a:lnTo>
                      <a:pt x="131" y="63"/>
                    </a:lnTo>
                    <a:lnTo>
                      <a:pt x="135" y="63"/>
                    </a:lnTo>
                    <a:lnTo>
                      <a:pt x="141" y="63"/>
                    </a:lnTo>
                    <a:lnTo>
                      <a:pt x="146" y="63"/>
                    </a:lnTo>
                    <a:lnTo>
                      <a:pt x="151" y="63"/>
                    </a:lnTo>
                    <a:lnTo>
                      <a:pt x="156" y="64"/>
                    </a:lnTo>
                    <a:lnTo>
                      <a:pt x="160" y="65"/>
                    </a:lnTo>
                    <a:lnTo>
                      <a:pt x="165" y="67"/>
                    </a:lnTo>
                    <a:lnTo>
                      <a:pt x="169" y="69"/>
                    </a:lnTo>
                    <a:lnTo>
                      <a:pt x="172" y="71"/>
                    </a:lnTo>
                    <a:lnTo>
                      <a:pt x="176" y="73"/>
                    </a:lnTo>
                    <a:lnTo>
                      <a:pt x="179" y="76"/>
                    </a:lnTo>
                    <a:lnTo>
                      <a:pt x="182" y="79"/>
                    </a:lnTo>
                    <a:lnTo>
                      <a:pt x="185" y="82"/>
                    </a:lnTo>
                    <a:lnTo>
                      <a:pt x="187" y="85"/>
                    </a:lnTo>
                    <a:lnTo>
                      <a:pt x="188" y="88"/>
                    </a:lnTo>
                    <a:lnTo>
                      <a:pt x="190" y="91"/>
                    </a:lnTo>
                    <a:lnTo>
                      <a:pt x="190" y="95"/>
                    </a:lnTo>
                    <a:lnTo>
                      <a:pt x="191" y="99"/>
                    </a:lnTo>
                    <a:lnTo>
                      <a:pt x="190" y="102"/>
                    </a:lnTo>
                    <a:lnTo>
                      <a:pt x="190" y="105"/>
                    </a:lnTo>
                    <a:lnTo>
                      <a:pt x="188" y="109"/>
                    </a:lnTo>
                    <a:lnTo>
                      <a:pt x="187" y="112"/>
                    </a:lnTo>
                    <a:lnTo>
                      <a:pt x="185" y="115"/>
                    </a:lnTo>
                    <a:lnTo>
                      <a:pt x="182" y="118"/>
                    </a:lnTo>
                    <a:lnTo>
                      <a:pt x="179" y="121"/>
                    </a:lnTo>
                    <a:lnTo>
                      <a:pt x="176" y="123"/>
                    </a:lnTo>
                    <a:lnTo>
                      <a:pt x="172" y="125"/>
                    </a:lnTo>
                    <a:lnTo>
                      <a:pt x="169" y="127"/>
                    </a:lnTo>
                    <a:lnTo>
                      <a:pt x="165" y="129"/>
                    </a:lnTo>
                    <a:lnTo>
                      <a:pt x="160" y="131"/>
                    </a:lnTo>
                    <a:lnTo>
                      <a:pt x="156" y="132"/>
                    </a:lnTo>
                    <a:lnTo>
                      <a:pt x="151" y="133"/>
                    </a:lnTo>
                    <a:lnTo>
                      <a:pt x="146" y="133"/>
                    </a:lnTo>
                    <a:lnTo>
                      <a:pt x="141" y="134"/>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7" name="Freeform 250"/>
              <p:cNvSpPr>
                <a:spLocks noEditPoints="1"/>
              </p:cNvSpPr>
              <p:nvPr/>
            </p:nvSpPr>
            <p:spPr bwMode="auto">
              <a:xfrm>
                <a:off x="1954" y="3054"/>
                <a:ext cx="36" cy="31"/>
              </a:xfrm>
              <a:custGeom>
                <a:avLst/>
                <a:gdLst>
                  <a:gd name="T0" fmla="*/ 0 w 378"/>
                  <a:gd name="T1" fmla="*/ 0 h 312"/>
                  <a:gd name="T2" fmla="*/ 0 w 378"/>
                  <a:gd name="T3" fmla="*/ 0 h 312"/>
                  <a:gd name="T4" fmla="*/ 0 w 378"/>
                  <a:gd name="T5" fmla="*/ 0 h 312"/>
                  <a:gd name="T6" fmla="*/ 0 w 378"/>
                  <a:gd name="T7" fmla="*/ 0 h 312"/>
                  <a:gd name="T8" fmla="*/ 0 w 378"/>
                  <a:gd name="T9" fmla="*/ 0 h 312"/>
                  <a:gd name="T10" fmla="*/ 0 w 378"/>
                  <a:gd name="T11" fmla="*/ 0 h 312"/>
                  <a:gd name="T12" fmla="*/ 0 w 378"/>
                  <a:gd name="T13" fmla="*/ 0 h 312"/>
                  <a:gd name="T14" fmla="*/ 0 w 378"/>
                  <a:gd name="T15" fmla="*/ 0 h 312"/>
                  <a:gd name="T16" fmla="*/ 0 w 378"/>
                  <a:gd name="T17" fmla="*/ 0 h 312"/>
                  <a:gd name="T18" fmla="*/ 0 w 378"/>
                  <a:gd name="T19" fmla="*/ 0 h 312"/>
                  <a:gd name="T20" fmla="*/ 0 w 378"/>
                  <a:gd name="T21" fmla="*/ 0 h 312"/>
                  <a:gd name="T22" fmla="*/ 0 w 378"/>
                  <a:gd name="T23" fmla="*/ 0 h 312"/>
                  <a:gd name="T24" fmla="*/ 0 w 378"/>
                  <a:gd name="T25" fmla="*/ 0 h 312"/>
                  <a:gd name="T26" fmla="*/ 0 w 378"/>
                  <a:gd name="T27" fmla="*/ 0 h 312"/>
                  <a:gd name="T28" fmla="*/ 0 w 378"/>
                  <a:gd name="T29" fmla="*/ 0 h 312"/>
                  <a:gd name="T30" fmla="*/ 0 w 378"/>
                  <a:gd name="T31" fmla="*/ 0 h 312"/>
                  <a:gd name="T32" fmla="*/ 0 w 378"/>
                  <a:gd name="T33" fmla="*/ 0 h 312"/>
                  <a:gd name="T34" fmla="*/ 0 w 378"/>
                  <a:gd name="T35" fmla="*/ 0 h 312"/>
                  <a:gd name="T36" fmla="*/ 0 w 378"/>
                  <a:gd name="T37" fmla="*/ 0 h 312"/>
                  <a:gd name="T38" fmla="*/ 0 w 378"/>
                  <a:gd name="T39" fmla="*/ 0 h 312"/>
                  <a:gd name="T40" fmla="*/ 0 w 378"/>
                  <a:gd name="T41" fmla="*/ 0 h 312"/>
                  <a:gd name="T42" fmla="*/ 0 w 378"/>
                  <a:gd name="T43" fmla="*/ 0 h 312"/>
                  <a:gd name="T44" fmla="*/ 0 w 378"/>
                  <a:gd name="T45" fmla="*/ 0 h 312"/>
                  <a:gd name="T46" fmla="*/ 0 w 378"/>
                  <a:gd name="T47" fmla="*/ 0 h 312"/>
                  <a:gd name="T48" fmla="*/ 0 w 378"/>
                  <a:gd name="T49" fmla="*/ 0 h 312"/>
                  <a:gd name="T50" fmla="*/ 0 w 378"/>
                  <a:gd name="T51" fmla="*/ 0 h 312"/>
                  <a:gd name="T52" fmla="*/ 0 w 378"/>
                  <a:gd name="T53" fmla="*/ 0 h 312"/>
                  <a:gd name="T54" fmla="*/ 0 w 378"/>
                  <a:gd name="T55" fmla="*/ 0 h 312"/>
                  <a:gd name="T56" fmla="*/ 0 w 378"/>
                  <a:gd name="T57" fmla="*/ 0 h 312"/>
                  <a:gd name="T58" fmla="*/ 0 w 378"/>
                  <a:gd name="T59" fmla="*/ 0 h 312"/>
                  <a:gd name="T60" fmla="*/ 0 w 378"/>
                  <a:gd name="T61" fmla="*/ 0 h 312"/>
                  <a:gd name="T62" fmla="*/ 0 w 378"/>
                  <a:gd name="T63" fmla="*/ 0 h 312"/>
                  <a:gd name="T64" fmla="*/ 0 w 378"/>
                  <a:gd name="T65" fmla="*/ 0 h 312"/>
                  <a:gd name="T66" fmla="*/ 0 w 378"/>
                  <a:gd name="T67" fmla="*/ 0 h 312"/>
                  <a:gd name="T68" fmla="*/ 0 w 378"/>
                  <a:gd name="T69" fmla="*/ 0 h 312"/>
                  <a:gd name="T70" fmla="*/ 0 w 378"/>
                  <a:gd name="T71" fmla="*/ 0 h 312"/>
                  <a:gd name="T72" fmla="*/ 0 w 378"/>
                  <a:gd name="T73" fmla="*/ 0 h 312"/>
                  <a:gd name="T74" fmla="*/ 0 w 378"/>
                  <a:gd name="T75" fmla="*/ 0 h 312"/>
                  <a:gd name="T76" fmla="*/ 0 w 378"/>
                  <a:gd name="T77" fmla="*/ 0 h 312"/>
                  <a:gd name="T78" fmla="*/ 0 w 378"/>
                  <a:gd name="T79" fmla="*/ 0 h 312"/>
                  <a:gd name="T80" fmla="*/ 0 w 378"/>
                  <a:gd name="T81" fmla="*/ 0 h 312"/>
                  <a:gd name="T82" fmla="*/ 0 w 378"/>
                  <a:gd name="T83" fmla="*/ 0 h 312"/>
                  <a:gd name="T84" fmla="*/ 0 w 378"/>
                  <a:gd name="T85" fmla="*/ 0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8"/>
                  <a:gd name="T130" fmla="*/ 0 h 312"/>
                  <a:gd name="T131" fmla="*/ 378 w 378"/>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8" h="312">
                    <a:moveTo>
                      <a:pt x="273" y="71"/>
                    </a:moveTo>
                    <a:lnTo>
                      <a:pt x="255" y="58"/>
                    </a:lnTo>
                    <a:lnTo>
                      <a:pt x="236" y="46"/>
                    </a:lnTo>
                    <a:lnTo>
                      <a:pt x="217" y="36"/>
                    </a:lnTo>
                    <a:lnTo>
                      <a:pt x="199" y="27"/>
                    </a:lnTo>
                    <a:lnTo>
                      <a:pt x="180" y="19"/>
                    </a:lnTo>
                    <a:lnTo>
                      <a:pt x="161" y="12"/>
                    </a:lnTo>
                    <a:lnTo>
                      <a:pt x="141" y="7"/>
                    </a:lnTo>
                    <a:lnTo>
                      <a:pt x="124" y="3"/>
                    </a:lnTo>
                    <a:lnTo>
                      <a:pt x="106" y="1"/>
                    </a:lnTo>
                    <a:lnTo>
                      <a:pt x="89" y="0"/>
                    </a:lnTo>
                    <a:lnTo>
                      <a:pt x="74" y="1"/>
                    </a:lnTo>
                    <a:lnTo>
                      <a:pt x="59" y="3"/>
                    </a:lnTo>
                    <a:lnTo>
                      <a:pt x="46" y="7"/>
                    </a:lnTo>
                    <a:lnTo>
                      <a:pt x="34" y="13"/>
                    </a:lnTo>
                    <a:lnTo>
                      <a:pt x="23" y="20"/>
                    </a:lnTo>
                    <a:lnTo>
                      <a:pt x="15" y="30"/>
                    </a:lnTo>
                    <a:lnTo>
                      <a:pt x="7" y="40"/>
                    </a:lnTo>
                    <a:lnTo>
                      <a:pt x="3" y="52"/>
                    </a:lnTo>
                    <a:lnTo>
                      <a:pt x="1" y="64"/>
                    </a:lnTo>
                    <a:lnTo>
                      <a:pt x="0" y="77"/>
                    </a:lnTo>
                    <a:lnTo>
                      <a:pt x="2" y="90"/>
                    </a:lnTo>
                    <a:lnTo>
                      <a:pt x="6" y="103"/>
                    </a:lnTo>
                    <a:lnTo>
                      <a:pt x="12" y="117"/>
                    </a:lnTo>
                    <a:lnTo>
                      <a:pt x="19" y="131"/>
                    </a:lnTo>
                    <a:lnTo>
                      <a:pt x="28" y="145"/>
                    </a:lnTo>
                    <a:lnTo>
                      <a:pt x="39" y="160"/>
                    </a:lnTo>
                    <a:lnTo>
                      <a:pt x="51" y="174"/>
                    </a:lnTo>
                    <a:lnTo>
                      <a:pt x="64" y="189"/>
                    </a:lnTo>
                    <a:lnTo>
                      <a:pt x="78" y="203"/>
                    </a:lnTo>
                    <a:lnTo>
                      <a:pt x="94" y="217"/>
                    </a:lnTo>
                    <a:lnTo>
                      <a:pt x="110" y="230"/>
                    </a:lnTo>
                    <a:lnTo>
                      <a:pt x="128" y="244"/>
                    </a:lnTo>
                    <a:lnTo>
                      <a:pt x="146" y="256"/>
                    </a:lnTo>
                    <a:lnTo>
                      <a:pt x="163" y="268"/>
                    </a:lnTo>
                    <a:lnTo>
                      <a:pt x="180" y="278"/>
                    </a:lnTo>
                    <a:lnTo>
                      <a:pt x="197" y="287"/>
                    </a:lnTo>
                    <a:lnTo>
                      <a:pt x="214" y="294"/>
                    </a:lnTo>
                    <a:lnTo>
                      <a:pt x="230" y="301"/>
                    </a:lnTo>
                    <a:lnTo>
                      <a:pt x="245" y="306"/>
                    </a:lnTo>
                    <a:lnTo>
                      <a:pt x="260" y="309"/>
                    </a:lnTo>
                    <a:lnTo>
                      <a:pt x="275" y="311"/>
                    </a:lnTo>
                    <a:lnTo>
                      <a:pt x="289" y="312"/>
                    </a:lnTo>
                    <a:lnTo>
                      <a:pt x="302" y="311"/>
                    </a:lnTo>
                    <a:lnTo>
                      <a:pt x="315" y="309"/>
                    </a:lnTo>
                    <a:lnTo>
                      <a:pt x="327" y="306"/>
                    </a:lnTo>
                    <a:lnTo>
                      <a:pt x="338" y="300"/>
                    </a:lnTo>
                    <a:lnTo>
                      <a:pt x="348" y="294"/>
                    </a:lnTo>
                    <a:lnTo>
                      <a:pt x="358" y="286"/>
                    </a:lnTo>
                    <a:lnTo>
                      <a:pt x="365" y="276"/>
                    </a:lnTo>
                    <a:lnTo>
                      <a:pt x="372" y="265"/>
                    </a:lnTo>
                    <a:lnTo>
                      <a:pt x="376" y="254"/>
                    </a:lnTo>
                    <a:lnTo>
                      <a:pt x="378" y="242"/>
                    </a:lnTo>
                    <a:lnTo>
                      <a:pt x="378" y="229"/>
                    </a:lnTo>
                    <a:lnTo>
                      <a:pt x="377" y="215"/>
                    </a:lnTo>
                    <a:lnTo>
                      <a:pt x="374" y="201"/>
                    </a:lnTo>
                    <a:lnTo>
                      <a:pt x="369" y="187"/>
                    </a:lnTo>
                    <a:lnTo>
                      <a:pt x="362" y="172"/>
                    </a:lnTo>
                    <a:lnTo>
                      <a:pt x="354" y="157"/>
                    </a:lnTo>
                    <a:lnTo>
                      <a:pt x="344" y="141"/>
                    </a:lnTo>
                    <a:lnTo>
                      <a:pt x="333" y="127"/>
                    </a:lnTo>
                    <a:lnTo>
                      <a:pt x="320" y="112"/>
                    </a:lnTo>
                    <a:lnTo>
                      <a:pt x="305" y="98"/>
                    </a:lnTo>
                    <a:lnTo>
                      <a:pt x="290" y="84"/>
                    </a:lnTo>
                    <a:lnTo>
                      <a:pt x="273" y="71"/>
                    </a:lnTo>
                    <a:close/>
                    <a:moveTo>
                      <a:pt x="290" y="234"/>
                    </a:moveTo>
                    <a:lnTo>
                      <a:pt x="284" y="238"/>
                    </a:lnTo>
                    <a:lnTo>
                      <a:pt x="278" y="241"/>
                    </a:lnTo>
                    <a:lnTo>
                      <a:pt x="272" y="242"/>
                    </a:lnTo>
                    <a:lnTo>
                      <a:pt x="266" y="242"/>
                    </a:lnTo>
                    <a:lnTo>
                      <a:pt x="259" y="241"/>
                    </a:lnTo>
                    <a:lnTo>
                      <a:pt x="253" y="239"/>
                    </a:lnTo>
                    <a:lnTo>
                      <a:pt x="246" y="236"/>
                    </a:lnTo>
                    <a:lnTo>
                      <a:pt x="239" y="232"/>
                    </a:lnTo>
                    <a:lnTo>
                      <a:pt x="231" y="227"/>
                    </a:lnTo>
                    <a:lnTo>
                      <a:pt x="223" y="221"/>
                    </a:lnTo>
                    <a:lnTo>
                      <a:pt x="215" y="215"/>
                    </a:lnTo>
                    <a:lnTo>
                      <a:pt x="206" y="209"/>
                    </a:lnTo>
                    <a:lnTo>
                      <a:pt x="197" y="201"/>
                    </a:lnTo>
                    <a:lnTo>
                      <a:pt x="188" y="194"/>
                    </a:lnTo>
                    <a:lnTo>
                      <a:pt x="178" y="186"/>
                    </a:lnTo>
                    <a:lnTo>
                      <a:pt x="168" y="179"/>
                    </a:lnTo>
                    <a:lnTo>
                      <a:pt x="157" y="170"/>
                    </a:lnTo>
                    <a:lnTo>
                      <a:pt x="148" y="162"/>
                    </a:lnTo>
                    <a:lnTo>
                      <a:pt x="138" y="154"/>
                    </a:lnTo>
                    <a:lnTo>
                      <a:pt x="129" y="145"/>
                    </a:lnTo>
                    <a:lnTo>
                      <a:pt x="122" y="137"/>
                    </a:lnTo>
                    <a:lnTo>
                      <a:pt x="115" y="129"/>
                    </a:lnTo>
                    <a:lnTo>
                      <a:pt x="109" y="121"/>
                    </a:lnTo>
                    <a:lnTo>
                      <a:pt x="103" y="114"/>
                    </a:lnTo>
                    <a:lnTo>
                      <a:pt x="99" y="107"/>
                    </a:lnTo>
                    <a:lnTo>
                      <a:pt x="96" y="100"/>
                    </a:lnTo>
                    <a:lnTo>
                      <a:pt x="93" y="93"/>
                    </a:lnTo>
                    <a:lnTo>
                      <a:pt x="92" y="87"/>
                    </a:lnTo>
                    <a:lnTo>
                      <a:pt x="91" y="81"/>
                    </a:lnTo>
                    <a:lnTo>
                      <a:pt x="92" y="76"/>
                    </a:lnTo>
                    <a:lnTo>
                      <a:pt x="94" y="72"/>
                    </a:lnTo>
                    <a:lnTo>
                      <a:pt x="97" y="68"/>
                    </a:lnTo>
                    <a:lnTo>
                      <a:pt x="101" y="64"/>
                    </a:lnTo>
                    <a:lnTo>
                      <a:pt x="106" y="62"/>
                    </a:lnTo>
                    <a:lnTo>
                      <a:pt x="112" y="61"/>
                    </a:lnTo>
                    <a:lnTo>
                      <a:pt x="118" y="62"/>
                    </a:lnTo>
                    <a:lnTo>
                      <a:pt x="124" y="63"/>
                    </a:lnTo>
                    <a:lnTo>
                      <a:pt x="132" y="65"/>
                    </a:lnTo>
                    <a:lnTo>
                      <a:pt x="139" y="68"/>
                    </a:lnTo>
                    <a:lnTo>
                      <a:pt x="148" y="72"/>
                    </a:lnTo>
                    <a:lnTo>
                      <a:pt x="157" y="77"/>
                    </a:lnTo>
                    <a:lnTo>
                      <a:pt x="166" y="82"/>
                    </a:lnTo>
                    <a:lnTo>
                      <a:pt x="175" y="88"/>
                    </a:lnTo>
                    <a:lnTo>
                      <a:pt x="184" y="95"/>
                    </a:lnTo>
                    <a:lnTo>
                      <a:pt x="194" y="102"/>
                    </a:lnTo>
                    <a:lnTo>
                      <a:pt x="204" y="109"/>
                    </a:lnTo>
                    <a:lnTo>
                      <a:pt x="214" y="117"/>
                    </a:lnTo>
                    <a:lnTo>
                      <a:pt x="225" y="125"/>
                    </a:lnTo>
                    <a:lnTo>
                      <a:pt x="235" y="132"/>
                    </a:lnTo>
                    <a:lnTo>
                      <a:pt x="245" y="140"/>
                    </a:lnTo>
                    <a:lnTo>
                      <a:pt x="254" y="148"/>
                    </a:lnTo>
                    <a:lnTo>
                      <a:pt x="262" y="157"/>
                    </a:lnTo>
                    <a:lnTo>
                      <a:pt x="269" y="165"/>
                    </a:lnTo>
                    <a:lnTo>
                      <a:pt x="276" y="173"/>
                    </a:lnTo>
                    <a:lnTo>
                      <a:pt x="282" y="180"/>
                    </a:lnTo>
                    <a:lnTo>
                      <a:pt x="287" y="187"/>
                    </a:lnTo>
                    <a:lnTo>
                      <a:pt x="291" y="194"/>
                    </a:lnTo>
                    <a:lnTo>
                      <a:pt x="294" y="201"/>
                    </a:lnTo>
                    <a:lnTo>
                      <a:pt x="296" y="208"/>
                    </a:lnTo>
                    <a:lnTo>
                      <a:pt x="297" y="214"/>
                    </a:lnTo>
                    <a:lnTo>
                      <a:pt x="297" y="219"/>
                    </a:lnTo>
                    <a:lnTo>
                      <a:pt x="296" y="225"/>
                    </a:lnTo>
                    <a:lnTo>
                      <a:pt x="293" y="229"/>
                    </a:lnTo>
                    <a:lnTo>
                      <a:pt x="290" y="234"/>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8" name="Freeform 251"/>
              <p:cNvSpPr>
                <a:spLocks/>
              </p:cNvSpPr>
              <p:nvPr/>
            </p:nvSpPr>
            <p:spPr bwMode="auto">
              <a:xfrm>
                <a:off x="1867" y="3106"/>
                <a:ext cx="33" cy="28"/>
              </a:xfrm>
              <a:custGeom>
                <a:avLst/>
                <a:gdLst>
                  <a:gd name="T0" fmla="*/ 0 w 363"/>
                  <a:gd name="T1" fmla="*/ 0 h 292"/>
                  <a:gd name="T2" fmla="*/ 0 w 363"/>
                  <a:gd name="T3" fmla="*/ 0 h 292"/>
                  <a:gd name="T4" fmla="*/ 0 w 363"/>
                  <a:gd name="T5" fmla="*/ 0 h 292"/>
                  <a:gd name="T6" fmla="*/ 0 w 363"/>
                  <a:gd name="T7" fmla="*/ 0 h 292"/>
                  <a:gd name="T8" fmla="*/ 0 w 363"/>
                  <a:gd name="T9" fmla="*/ 0 h 292"/>
                  <a:gd name="T10" fmla="*/ 0 w 363"/>
                  <a:gd name="T11" fmla="*/ 0 h 292"/>
                  <a:gd name="T12" fmla="*/ 0 w 363"/>
                  <a:gd name="T13" fmla="*/ 0 h 292"/>
                  <a:gd name="T14" fmla="*/ 0 w 363"/>
                  <a:gd name="T15" fmla="*/ 0 h 292"/>
                  <a:gd name="T16" fmla="*/ 0 w 363"/>
                  <a:gd name="T17" fmla="*/ 0 h 292"/>
                  <a:gd name="T18" fmla="*/ 0 w 363"/>
                  <a:gd name="T19" fmla="*/ 0 h 292"/>
                  <a:gd name="T20" fmla="*/ 0 w 363"/>
                  <a:gd name="T21" fmla="*/ 0 h 292"/>
                  <a:gd name="T22" fmla="*/ 0 w 363"/>
                  <a:gd name="T23" fmla="*/ 0 h 292"/>
                  <a:gd name="T24" fmla="*/ 0 w 363"/>
                  <a:gd name="T25" fmla="*/ 0 h 292"/>
                  <a:gd name="T26" fmla="*/ 0 w 363"/>
                  <a:gd name="T27" fmla="*/ 0 h 292"/>
                  <a:gd name="T28" fmla="*/ 0 w 363"/>
                  <a:gd name="T29" fmla="*/ 0 h 292"/>
                  <a:gd name="T30" fmla="*/ 0 w 363"/>
                  <a:gd name="T31" fmla="*/ 0 h 292"/>
                  <a:gd name="T32" fmla="*/ 0 w 363"/>
                  <a:gd name="T33" fmla="*/ 0 h 292"/>
                  <a:gd name="T34" fmla="*/ 0 w 363"/>
                  <a:gd name="T35" fmla="*/ 0 h 292"/>
                  <a:gd name="T36" fmla="*/ 0 w 363"/>
                  <a:gd name="T37" fmla="*/ 0 h 292"/>
                  <a:gd name="T38" fmla="*/ 0 w 363"/>
                  <a:gd name="T39" fmla="*/ 0 h 292"/>
                  <a:gd name="T40" fmla="*/ 0 w 363"/>
                  <a:gd name="T41" fmla="*/ 0 h 292"/>
                  <a:gd name="T42" fmla="*/ 0 w 363"/>
                  <a:gd name="T43" fmla="*/ 0 h 292"/>
                  <a:gd name="T44" fmla="*/ 0 w 363"/>
                  <a:gd name="T45" fmla="*/ 0 h 292"/>
                  <a:gd name="T46" fmla="*/ 0 w 363"/>
                  <a:gd name="T47" fmla="*/ 0 h 292"/>
                  <a:gd name="T48" fmla="*/ 0 w 363"/>
                  <a:gd name="T49" fmla="*/ 0 h 292"/>
                  <a:gd name="T50" fmla="*/ 0 w 363"/>
                  <a:gd name="T51" fmla="*/ 0 h 292"/>
                  <a:gd name="T52" fmla="*/ 0 w 363"/>
                  <a:gd name="T53" fmla="*/ 0 h 292"/>
                  <a:gd name="T54" fmla="*/ 0 w 363"/>
                  <a:gd name="T55" fmla="*/ 0 h 292"/>
                  <a:gd name="T56" fmla="*/ 0 w 363"/>
                  <a:gd name="T57" fmla="*/ 0 h 292"/>
                  <a:gd name="T58" fmla="*/ 0 w 363"/>
                  <a:gd name="T59" fmla="*/ 0 h 292"/>
                  <a:gd name="T60" fmla="*/ 0 w 363"/>
                  <a:gd name="T61" fmla="*/ 0 h 292"/>
                  <a:gd name="T62" fmla="*/ 0 w 363"/>
                  <a:gd name="T63" fmla="*/ 0 h 292"/>
                  <a:gd name="T64" fmla="*/ 0 w 363"/>
                  <a:gd name="T65" fmla="*/ 0 h 292"/>
                  <a:gd name="T66" fmla="*/ 0 w 363"/>
                  <a:gd name="T67" fmla="*/ 0 h 292"/>
                  <a:gd name="T68" fmla="*/ 0 w 363"/>
                  <a:gd name="T69" fmla="*/ 0 h 292"/>
                  <a:gd name="T70" fmla="*/ 0 w 363"/>
                  <a:gd name="T71" fmla="*/ 0 h 292"/>
                  <a:gd name="T72" fmla="*/ 0 w 363"/>
                  <a:gd name="T73" fmla="*/ 0 h 292"/>
                  <a:gd name="T74" fmla="*/ 0 w 363"/>
                  <a:gd name="T75" fmla="*/ 0 h 292"/>
                  <a:gd name="T76" fmla="*/ 0 w 363"/>
                  <a:gd name="T77" fmla="*/ 0 h 292"/>
                  <a:gd name="T78" fmla="*/ 0 w 363"/>
                  <a:gd name="T79" fmla="*/ 0 h 292"/>
                  <a:gd name="T80" fmla="*/ 0 w 363"/>
                  <a:gd name="T81" fmla="*/ 0 h 292"/>
                  <a:gd name="T82" fmla="*/ 0 w 363"/>
                  <a:gd name="T83" fmla="*/ 0 h 292"/>
                  <a:gd name="T84" fmla="*/ 0 w 363"/>
                  <a:gd name="T85" fmla="*/ 0 h 292"/>
                  <a:gd name="T86" fmla="*/ 0 w 363"/>
                  <a:gd name="T87" fmla="*/ 0 h 292"/>
                  <a:gd name="T88" fmla="*/ 0 w 363"/>
                  <a:gd name="T89" fmla="*/ 0 h 292"/>
                  <a:gd name="T90" fmla="*/ 0 w 363"/>
                  <a:gd name="T91" fmla="*/ 0 h 292"/>
                  <a:gd name="T92" fmla="*/ 0 w 363"/>
                  <a:gd name="T93" fmla="*/ 0 h 292"/>
                  <a:gd name="T94" fmla="*/ 0 w 363"/>
                  <a:gd name="T95" fmla="*/ 0 h 292"/>
                  <a:gd name="T96" fmla="*/ 0 w 363"/>
                  <a:gd name="T97" fmla="*/ 0 h 292"/>
                  <a:gd name="T98" fmla="*/ 0 w 363"/>
                  <a:gd name="T99" fmla="*/ 0 h 292"/>
                  <a:gd name="T100" fmla="*/ 0 w 363"/>
                  <a:gd name="T101" fmla="*/ 0 h 292"/>
                  <a:gd name="T102" fmla="*/ 0 w 363"/>
                  <a:gd name="T103" fmla="*/ 0 h 292"/>
                  <a:gd name="T104" fmla="*/ 0 w 363"/>
                  <a:gd name="T105" fmla="*/ 0 h 292"/>
                  <a:gd name="T106" fmla="*/ 0 w 363"/>
                  <a:gd name="T107" fmla="*/ 0 h 292"/>
                  <a:gd name="T108" fmla="*/ 0 w 363"/>
                  <a:gd name="T109" fmla="*/ 0 h 292"/>
                  <a:gd name="T110" fmla="*/ 0 w 363"/>
                  <a:gd name="T111" fmla="*/ 0 h 292"/>
                  <a:gd name="T112" fmla="*/ 0 w 363"/>
                  <a:gd name="T113" fmla="*/ 0 h 292"/>
                  <a:gd name="T114" fmla="*/ 0 w 363"/>
                  <a:gd name="T115" fmla="*/ 0 h 292"/>
                  <a:gd name="T116" fmla="*/ 0 w 363"/>
                  <a:gd name="T117" fmla="*/ 0 h 292"/>
                  <a:gd name="T118" fmla="*/ 0 w 363"/>
                  <a:gd name="T119" fmla="*/ 0 h 292"/>
                  <a:gd name="T120" fmla="*/ 0 w 363"/>
                  <a:gd name="T121" fmla="*/ 0 h 292"/>
                  <a:gd name="T122" fmla="*/ 0 w 363"/>
                  <a:gd name="T123" fmla="*/ 0 h 292"/>
                  <a:gd name="T124" fmla="*/ 0 w 363"/>
                  <a:gd name="T125" fmla="*/ 0 h 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3"/>
                  <a:gd name="T190" fmla="*/ 0 h 292"/>
                  <a:gd name="T191" fmla="*/ 363 w 363"/>
                  <a:gd name="T192" fmla="*/ 292 h 2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3" h="292">
                    <a:moveTo>
                      <a:pt x="169" y="159"/>
                    </a:moveTo>
                    <a:lnTo>
                      <a:pt x="163" y="155"/>
                    </a:lnTo>
                    <a:lnTo>
                      <a:pt x="160" y="155"/>
                    </a:lnTo>
                    <a:lnTo>
                      <a:pt x="156" y="156"/>
                    </a:lnTo>
                    <a:lnTo>
                      <a:pt x="153" y="158"/>
                    </a:lnTo>
                    <a:lnTo>
                      <a:pt x="149" y="159"/>
                    </a:lnTo>
                    <a:lnTo>
                      <a:pt x="145" y="161"/>
                    </a:lnTo>
                    <a:lnTo>
                      <a:pt x="140" y="163"/>
                    </a:lnTo>
                    <a:lnTo>
                      <a:pt x="135" y="166"/>
                    </a:lnTo>
                    <a:lnTo>
                      <a:pt x="130" y="168"/>
                    </a:lnTo>
                    <a:lnTo>
                      <a:pt x="125" y="171"/>
                    </a:lnTo>
                    <a:lnTo>
                      <a:pt x="119" y="175"/>
                    </a:lnTo>
                    <a:lnTo>
                      <a:pt x="113" y="178"/>
                    </a:lnTo>
                    <a:lnTo>
                      <a:pt x="106" y="182"/>
                    </a:lnTo>
                    <a:lnTo>
                      <a:pt x="100" y="186"/>
                    </a:lnTo>
                    <a:lnTo>
                      <a:pt x="93" y="190"/>
                    </a:lnTo>
                    <a:lnTo>
                      <a:pt x="84" y="194"/>
                    </a:lnTo>
                    <a:lnTo>
                      <a:pt x="77" y="199"/>
                    </a:lnTo>
                    <a:lnTo>
                      <a:pt x="72" y="201"/>
                    </a:lnTo>
                    <a:lnTo>
                      <a:pt x="68" y="203"/>
                    </a:lnTo>
                    <a:lnTo>
                      <a:pt x="63" y="205"/>
                    </a:lnTo>
                    <a:lnTo>
                      <a:pt x="59" y="206"/>
                    </a:lnTo>
                    <a:lnTo>
                      <a:pt x="55" y="208"/>
                    </a:lnTo>
                    <a:lnTo>
                      <a:pt x="51" y="208"/>
                    </a:lnTo>
                    <a:lnTo>
                      <a:pt x="47" y="209"/>
                    </a:lnTo>
                    <a:lnTo>
                      <a:pt x="43" y="209"/>
                    </a:lnTo>
                    <a:lnTo>
                      <a:pt x="39" y="209"/>
                    </a:lnTo>
                    <a:lnTo>
                      <a:pt x="35" y="208"/>
                    </a:lnTo>
                    <a:lnTo>
                      <a:pt x="31" y="208"/>
                    </a:lnTo>
                    <a:lnTo>
                      <a:pt x="28" y="206"/>
                    </a:lnTo>
                    <a:lnTo>
                      <a:pt x="24" y="205"/>
                    </a:lnTo>
                    <a:lnTo>
                      <a:pt x="20" y="203"/>
                    </a:lnTo>
                    <a:lnTo>
                      <a:pt x="17" y="201"/>
                    </a:lnTo>
                    <a:lnTo>
                      <a:pt x="14" y="199"/>
                    </a:lnTo>
                    <a:lnTo>
                      <a:pt x="12" y="197"/>
                    </a:lnTo>
                    <a:lnTo>
                      <a:pt x="11" y="196"/>
                    </a:lnTo>
                    <a:lnTo>
                      <a:pt x="10" y="195"/>
                    </a:lnTo>
                    <a:lnTo>
                      <a:pt x="9" y="194"/>
                    </a:lnTo>
                    <a:lnTo>
                      <a:pt x="8" y="193"/>
                    </a:lnTo>
                    <a:lnTo>
                      <a:pt x="7" y="191"/>
                    </a:lnTo>
                    <a:lnTo>
                      <a:pt x="6" y="190"/>
                    </a:lnTo>
                    <a:lnTo>
                      <a:pt x="5" y="189"/>
                    </a:lnTo>
                    <a:lnTo>
                      <a:pt x="4" y="187"/>
                    </a:lnTo>
                    <a:lnTo>
                      <a:pt x="3" y="186"/>
                    </a:lnTo>
                    <a:lnTo>
                      <a:pt x="3" y="184"/>
                    </a:lnTo>
                    <a:lnTo>
                      <a:pt x="2" y="182"/>
                    </a:lnTo>
                    <a:lnTo>
                      <a:pt x="1" y="181"/>
                    </a:lnTo>
                    <a:lnTo>
                      <a:pt x="1" y="179"/>
                    </a:lnTo>
                    <a:lnTo>
                      <a:pt x="1" y="177"/>
                    </a:lnTo>
                    <a:lnTo>
                      <a:pt x="1" y="176"/>
                    </a:lnTo>
                    <a:lnTo>
                      <a:pt x="0" y="174"/>
                    </a:lnTo>
                    <a:lnTo>
                      <a:pt x="0" y="171"/>
                    </a:lnTo>
                    <a:lnTo>
                      <a:pt x="0" y="170"/>
                    </a:lnTo>
                    <a:lnTo>
                      <a:pt x="1" y="168"/>
                    </a:lnTo>
                    <a:lnTo>
                      <a:pt x="1" y="166"/>
                    </a:lnTo>
                    <a:lnTo>
                      <a:pt x="1" y="165"/>
                    </a:lnTo>
                    <a:lnTo>
                      <a:pt x="2" y="163"/>
                    </a:lnTo>
                    <a:lnTo>
                      <a:pt x="2" y="162"/>
                    </a:lnTo>
                    <a:lnTo>
                      <a:pt x="3" y="160"/>
                    </a:lnTo>
                    <a:lnTo>
                      <a:pt x="4" y="159"/>
                    </a:lnTo>
                    <a:lnTo>
                      <a:pt x="4" y="158"/>
                    </a:lnTo>
                    <a:lnTo>
                      <a:pt x="5" y="156"/>
                    </a:lnTo>
                    <a:lnTo>
                      <a:pt x="7" y="155"/>
                    </a:lnTo>
                    <a:lnTo>
                      <a:pt x="8" y="154"/>
                    </a:lnTo>
                    <a:lnTo>
                      <a:pt x="9" y="153"/>
                    </a:lnTo>
                    <a:lnTo>
                      <a:pt x="11" y="152"/>
                    </a:lnTo>
                    <a:lnTo>
                      <a:pt x="13" y="149"/>
                    </a:lnTo>
                    <a:lnTo>
                      <a:pt x="16" y="147"/>
                    </a:lnTo>
                    <a:lnTo>
                      <a:pt x="18" y="146"/>
                    </a:lnTo>
                    <a:lnTo>
                      <a:pt x="21" y="144"/>
                    </a:lnTo>
                    <a:lnTo>
                      <a:pt x="24" y="143"/>
                    </a:lnTo>
                    <a:lnTo>
                      <a:pt x="27" y="142"/>
                    </a:lnTo>
                    <a:lnTo>
                      <a:pt x="31" y="141"/>
                    </a:lnTo>
                    <a:lnTo>
                      <a:pt x="34" y="140"/>
                    </a:lnTo>
                    <a:lnTo>
                      <a:pt x="37" y="139"/>
                    </a:lnTo>
                    <a:lnTo>
                      <a:pt x="41" y="139"/>
                    </a:lnTo>
                    <a:lnTo>
                      <a:pt x="45" y="139"/>
                    </a:lnTo>
                    <a:lnTo>
                      <a:pt x="49" y="139"/>
                    </a:lnTo>
                    <a:lnTo>
                      <a:pt x="53" y="139"/>
                    </a:lnTo>
                    <a:lnTo>
                      <a:pt x="57" y="139"/>
                    </a:lnTo>
                    <a:lnTo>
                      <a:pt x="61" y="140"/>
                    </a:lnTo>
                    <a:lnTo>
                      <a:pt x="66" y="141"/>
                    </a:lnTo>
                    <a:lnTo>
                      <a:pt x="73" y="142"/>
                    </a:lnTo>
                    <a:lnTo>
                      <a:pt x="80" y="143"/>
                    </a:lnTo>
                    <a:lnTo>
                      <a:pt x="89" y="144"/>
                    </a:lnTo>
                    <a:lnTo>
                      <a:pt x="95" y="145"/>
                    </a:lnTo>
                    <a:lnTo>
                      <a:pt x="102" y="146"/>
                    </a:lnTo>
                    <a:lnTo>
                      <a:pt x="108" y="146"/>
                    </a:lnTo>
                    <a:lnTo>
                      <a:pt x="114" y="147"/>
                    </a:lnTo>
                    <a:lnTo>
                      <a:pt x="120" y="147"/>
                    </a:lnTo>
                    <a:lnTo>
                      <a:pt x="126" y="147"/>
                    </a:lnTo>
                    <a:lnTo>
                      <a:pt x="131" y="147"/>
                    </a:lnTo>
                    <a:lnTo>
                      <a:pt x="137" y="146"/>
                    </a:lnTo>
                    <a:lnTo>
                      <a:pt x="141" y="146"/>
                    </a:lnTo>
                    <a:lnTo>
                      <a:pt x="146" y="145"/>
                    </a:lnTo>
                    <a:lnTo>
                      <a:pt x="150" y="144"/>
                    </a:lnTo>
                    <a:lnTo>
                      <a:pt x="155" y="143"/>
                    </a:lnTo>
                    <a:lnTo>
                      <a:pt x="159" y="142"/>
                    </a:lnTo>
                    <a:lnTo>
                      <a:pt x="160" y="137"/>
                    </a:lnTo>
                    <a:lnTo>
                      <a:pt x="156" y="134"/>
                    </a:lnTo>
                    <a:lnTo>
                      <a:pt x="152" y="131"/>
                    </a:lnTo>
                    <a:lnTo>
                      <a:pt x="148" y="129"/>
                    </a:lnTo>
                    <a:lnTo>
                      <a:pt x="144" y="126"/>
                    </a:lnTo>
                    <a:lnTo>
                      <a:pt x="140" y="124"/>
                    </a:lnTo>
                    <a:lnTo>
                      <a:pt x="136" y="122"/>
                    </a:lnTo>
                    <a:lnTo>
                      <a:pt x="132" y="120"/>
                    </a:lnTo>
                    <a:lnTo>
                      <a:pt x="128" y="118"/>
                    </a:lnTo>
                    <a:lnTo>
                      <a:pt x="124" y="116"/>
                    </a:lnTo>
                    <a:lnTo>
                      <a:pt x="120" y="114"/>
                    </a:lnTo>
                    <a:lnTo>
                      <a:pt x="115" y="113"/>
                    </a:lnTo>
                    <a:lnTo>
                      <a:pt x="111" y="111"/>
                    </a:lnTo>
                    <a:lnTo>
                      <a:pt x="107" y="110"/>
                    </a:lnTo>
                    <a:lnTo>
                      <a:pt x="102" y="109"/>
                    </a:lnTo>
                    <a:lnTo>
                      <a:pt x="98" y="107"/>
                    </a:lnTo>
                    <a:lnTo>
                      <a:pt x="94" y="107"/>
                    </a:lnTo>
                    <a:lnTo>
                      <a:pt x="89" y="106"/>
                    </a:lnTo>
                    <a:lnTo>
                      <a:pt x="84" y="105"/>
                    </a:lnTo>
                    <a:lnTo>
                      <a:pt x="80" y="103"/>
                    </a:lnTo>
                    <a:lnTo>
                      <a:pt x="76" y="102"/>
                    </a:lnTo>
                    <a:lnTo>
                      <a:pt x="73" y="101"/>
                    </a:lnTo>
                    <a:lnTo>
                      <a:pt x="69" y="100"/>
                    </a:lnTo>
                    <a:lnTo>
                      <a:pt x="66" y="99"/>
                    </a:lnTo>
                    <a:lnTo>
                      <a:pt x="63" y="98"/>
                    </a:lnTo>
                    <a:lnTo>
                      <a:pt x="60" y="97"/>
                    </a:lnTo>
                    <a:lnTo>
                      <a:pt x="57" y="95"/>
                    </a:lnTo>
                    <a:lnTo>
                      <a:pt x="54" y="94"/>
                    </a:lnTo>
                    <a:lnTo>
                      <a:pt x="51" y="93"/>
                    </a:lnTo>
                    <a:lnTo>
                      <a:pt x="49" y="91"/>
                    </a:lnTo>
                    <a:lnTo>
                      <a:pt x="47" y="90"/>
                    </a:lnTo>
                    <a:lnTo>
                      <a:pt x="44" y="89"/>
                    </a:lnTo>
                    <a:lnTo>
                      <a:pt x="43" y="88"/>
                    </a:lnTo>
                    <a:lnTo>
                      <a:pt x="40" y="86"/>
                    </a:lnTo>
                    <a:lnTo>
                      <a:pt x="39" y="84"/>
                    </a:lnTo>
                    <a:lnTo>
                      <a:pt x="37" y="82"/>
                    </a:lnTo>
                    <a:lnTo>
                      <a:pt x="35" y="81"/>
                    </a:lnTo>
                    <a:lnTo>
                      <a:pt x="34" y="79"/>
                    </a:lnTo>
                    <a:lnTo>
                      <a:pt x="32" y="77"/>
                    </a:lnTo>
                    <a:lnTo>
                      <a:pt x="31" y="76"/>
                    </a:lnTo>
                    <a:lnTo>
                      <a:pt x="30" y="74"/>
                    </a:lnTo>
                    <a:lnTo>
                      <a:pt x="29" y="72"/>
                    </a:lnTo>
                    <a:lnTo>
                      <a:pt x="28" y="71"/>
                    </a:lnTo>
                    <a:lnTo>
                      <a:pt x="28" y="69"/>
                    </a:lnTo>
                    <a:lnTo>
                      <a:pt x="27" y="68"/>
                    </a:lnTo>
                    <a:lnTo>
                      <a:pt x="27" y="66"/>
                    </a:lnTo>
                    <a:lnTo>
                      <a:pt x="26" y="65"/>
                    </a:lnTo>
                    <a:lnTo>
                      <a:pt x="26" y="63"/>
                    </a:lnTo>
                    <a:lnTo>
                      <a:pt x="27" y="62"/>
                    </a:lnTo>
                    <a:lnTo>
                      <a:pt x="27" y="60"/>
                    </a:lnTo>
                    <a:lnTo>
                      <a:pt x="27" y="58"/>
                    </a:lnTo>
                    <a:lnTo>
                      <a:pt x="27" y="57"/>
                    </a:lnTo>
                    <a:lnTo>
                      <a:pt x="27" y="55"/>
                    </a:lnTo>
                    <a:lnTo>
                      <a:pt x="28" y="53"/>
                    </a:lnTo>
                    <a:lnTo>
                      <a:pt x="28" y="52"/>
                    </a:lnTo>
                    <a:lnTo>
                      <a:pt x="29" y="50"/>
                    </a:lnTo>
                    <a:lnTo>
                      <a:pt x="30" y="49"/>
                    </a:lnTo>
                    <a:lnTo>
                      <a:pt x="31" y="47"/>
                    </a:lnTo>
                    <a:lnTo>
                      <a:pt x="32" y="46"/>
                    </a:lnTo>
                    <a:lnTo>
                      <a:pt x="33" y="45"/>
                    </a:lnTo>
                    <a:lnTo>
                      <a:pt x="34" y="43"/>
                    </a:lnTo>
                    <a:lnTo>
                      <a:pt x="35" y="42"/>
                    </a:lnTo>
                    <a:lnTo>
                      <a:pt x="36" y="41"/>
                    </a:lnTo>
                    <a:lnTo>
                      <a:pt x="37" y="40"/>
                    </a:lnTo>
                    <a:lnTo>
                      <a:pt x="39" y="39"/>
                    </a:lnTo>
                    <a:lnTo>
                      <a:pt x="40" y="37"/>
                    </a:lnTo>
                    <a:lnTo>
                      <a:pt x="41" y="36"/>
                    </a:lnTo>
                    <a:lnTo>
                      <a:pt x="43" y="35"/>
                    </a:lnTo>
                    <a:lnTo>
                      <a:pt x="44" y="35"/>
                    </a:lnTo>
                    <a:lnTo>
                      <a:pt x="46" y="34"/>
                    </a:lnTo>
                    <a:lnTo>
                      <a:pt x="47" y="33"/>
                    </a:lnTo>
                    <a:lnTo>
                      <a:pt x="49" y="32"/>
                    </a:lnTo>
                    <a:lnTo>
                      <a:pt x="51" y="32"/>
                    </a:lnTo>
                    <a:lnTo>
                      <a:pt x="52" y="31"/>
                    </a:lnTo>
                    <a:lnTo>
                      <a:pt x="54" y="31"/>
                    </a:lnTo>
                    <a:lnTo>
                      <a:pt x="56" y="30"/>
                    </a:lnTo>
                    <a:lnTo>
                      <a:pt x="58" y="30"/>
                    </a:lnTo>
                    <a:lnTo>
                      <a:pt x="60" y="30"/>
                    </a:lnTo>
                    <a:lnTo>
                      <a:pt x="62" y="30"/>
                    </a:lnTo>
                    <a:lnTo>
                      <a:pt x="64" y="30"/>
                    </a:lnTo>
                    <a:lnTo>
                      <a:pt x="67" y="30"/>
                    </a:lnTo>
                    <a:lnTo>
                      <a:pt x="69" y="29"/>
                    </a:lnTo>
                    <a:lnTo>
                      <a:pt x="71" y="29"/>
                    </a:lnTo>
                    <a:lnTo>
                      <a:pt x="73" y="30"/>
                    </a:lnTo>
                    <a:lnTo>
                      <a:pt x="75" y="30"/>
                    </a:lnTo>
                    <a:lnTo>
                      <a:pt x="78" y="30"/>
                    </a:lnTo>
                    <a:lnTo>
                      <a:pt x="80" y="31"/>
                    </a:lnTo>
                    <a:lnTo>
                      <a:pt x="82" y="31"/>
                    </a:lnTo>
                    <a:lnTo>
                      <a:pt x="84" y="32"/>
                    </a:lnTo>
                    <a:lnTo>
                      <a:pt x="86" y="33"/>
                    </a:lnTo>
                    <a:lnTo>
                      <a:pt x="89" y="34"/>
                    </a:lnTo>
                    <a:lnTo>
                      <a:pt x="91" y="35"/>
                    </a:lnTo>
                    <a:lnTo>
                      <a:pt x="94" y="37"/>
                    </a:lnTo>
                    <a:lnTo>
                      <a:pt x="96" y="38"/>
                    </a:lnTo>
                    <a:lnTo>
                      <a:pt x="98" y="39"/>
                    </a:lnTo>
                    <a:lnTo>
                      <a:pt x="100" y="41"/>
                    </a:lnTo>
                    <a:lnTo>
                      <a:pt x="103" y="43"/>
                    </a:lnTo>
                    <a:lnTo>
                      <a:pt x="104" y="44"/>
                    </a:lnTo>
                    <a:lnTo>
                      <a:pt x="105" y="45"/>
                    </a:lnTo>
                    <a:lnTo>
                      <a:pt x="107" y="46"/>
                    </a:lnTo>
                    <a:lnTo>
                      <a:pt x="108" y="48"/>
                    </a:lnTo>
                    <a:lnTo>
                      <a:pt x="109" y="49"/>
                    </a:lnTo>
                    <a:lnTo>
                      <a:pt x="111" y="51"/>
                    </a:lnTo>
                    <a:lnTo>
                      <a:pt x="112" y="53"/>
                    </a:lnTo>
                    <a:lnTo>
                      <a:pt x="114" y="55"/>
                    </a:lnTo>
                    <a:lnTo>
                      <a:pt x="115" y="57"/>
                    </a:lnTo>
                    <a:lnTo>
                      <a:pt x="117" y="60"/>
                    </a:lnTo>
                    <a:lnTo>
                      <a:pt x="118" y="62"/>
                    </a:lnTo>
                    <a:lnTo>
                      <a:pt x="120" y="65"/>
                    </a:lnTo>
                    <a:lnTo>
                      <a:pt x="122" y="68"/>
                    </a:lnTo>
                    <a:lnTo>
                      <a:pt x="123" y="71"/>
                    </a:lnTo>
                    <a:lnTo>
                      <a:pt x="125" y="74"/>
                    </a:lnTo>
                    <a:lnTo>
                      <a:pt x="127" y="78"/>
                    </a:lnTo>
                    <a:lnTo>
                      <a:pt x="128" y="81"/>
                    </a:lnTo>
                    <a:lnTo>
                      <a:pt x="130" y="84"/>
                    </a:lnTo>
                    <a:lnTo>
                      <a:pt x="132" y="88"/>
                    </a:lnTo>
                    <a:lnTo>
                      <a:pt x="134" y="91"/>
                    </a:lnTo>
                    <a:lnTo>
                      <a:pt x="136" y="95"/>
                    </a:lnTo>
                    <a:lnTo>
                      <a:pt x="138" y="98"/>
                    </a:lnTo>
                    <a:lnTo>
                      <a:pt x="141" y="101"/>
                    </a:lnTo>
                    <a:lnTo>
                      <a:pt x="144" y="104"/>
                    </a:lnTo>
                    <a:lnTo>
                      <a:pt x="146" y="107"/>
                    </a:lnTo>
                    <a:lnTo>
                      <a:pt x="149" y="110"/>
                    </a:lnTo>
                    <a:lnTo>
                      <a:pt x="153" y="113"/>
                    </a:lnTo>
                    <a:lnTo>
                      <a:pt x="156" y="116"/>
                    </a:lnTo>
                    <a:lnTo>
                      <a:pt x="159" y="119"/>
                    </a:lnTo>
                    <a:lnTo>
                      <a:pt x="163" y="122"/>
                    </a:lnTo>
                    <a:lnTo>
                      <a:pt x="167" y="125"/>
                    </a:lnTo>
                    <a:lnTo>
                      <a:pt x="171" y="129"/>
                    </a:lnTo>
                    <a:lnTo>
                      <a:pt x="180" y="127"/>
                    </a:lnTo>
                    <a:lnTo>
                      <a:pt x="180" y="123"/>
                    </a:lnTo>
                    <a:lnTo>
                      <a:pt x="180" y="119"/>
                    </a:lnTo>
                    <a:lnTo>
                      <a:pt x="181" y="114"/>
                    </a:lnTo>
                    <a:lnTo>
                      <a:pt x="181" y="110"/>
                    </a:lnTo>
                    <a:lnTo>
                      <a:pt x="181" y="106"/>
                    </a:lnTo>
                    <a:lnTo>
                      <a:pt x="180" y="102"/>
                    </a:lnTo>
                    <a:lnTo>
                      <a:pt x="180" y="98"/>
                    </a:lnTo>
                    <a:lnTo>
                      <a:pt x="180" y="94"/>
                    </a:lnTo>
                    <a:lnTo>
                      <a:pt x="179" y="90"/>
                    </a:lnTo>
                    <a:lnTo>
                      <a:pt x="178" y="85"/>
                    </a:lnTo>
                    <a:lnTo>
                      <a:pt x="177" y="81"/>
                    </a:lnTo>
                    <a:lnTo>
                      <a:pt x="176" y="77"/>
                    </a:lnTo>
                    <a:lnTo>
                      <a:pt x="175" y="72"/>
                    </a:lnTo>
                    <a:lnTo>
                      <a:pt x="174" y="68"/>
                    </a:lnTo>
                    <a:lnTo>
                      <a:pt x="172" y="64"/>
                    </a:lnTo>
                    <a:lnTo>
                      <a:pt x="171" y="60"/>
                    </a:lnTo>
                    <a:lnTo>
                      <a:pt x="169" y="55"/>
                    </a:lnTo>
                    <a:lnTo>
                      <a:pt x="168" y="51"/>
                    </a:lnTo>
                    <a:lnTo>
                      <a:pt x="167" y="47"/>
                    </a:lnTo>
                    <a:lnTo>
                      <a:pt x="166" y="43"/>
                    </a:lnTo>
                    <a:lnTo>
                      <a:pt x="166" y="40"/>
                    </a:lnTo>
                    <a:lnTo>
                      <a:pt x="166" y="36"/>
                    </a:lnTo>
                    <a:lnTo>
                      <a:pt x="166" y="33"/>
                    </a:lnTo>
                    <a:lnTo>
                      <a:pt x="166" y="30"/>
                    </a:lnTo>
                    <a:lnTo>
                      <a:pt x="167" y="27"/>
                    </a:lnTo>
                    <a:lnTo>
                      <a:pt x="167" y="24"/>
                    </a:lnTo>
                    <a:lnTo>
                      <a:pt x="169" y="21"/>
                    </a:lnTo>
                    <a:lnTo>
                      <a:pt x="170" y="18"/>
                    </a:lnTo>
                    <a:lnTo>
                      <a:pt x="171" y="16"/>
                    </a:lnTo>
                    <a:lnTo>
                      <a:pt x="173" y="14"/>
                    </a:lnTo>
                    <a:lnTo>
                      <a:pt x="175" y="11"/>
                    </a:lnTo>
                    <a:lnTo>
                      <a:pt x="178" y="10"/>
                    </a:lnTo>
                    <a:lnTo>
                      <a:pt x="179" y="8"/>
                    </a:lnTo>
                    <a:lnTo>
                      <a:pt x="181" y="7"/>
                    </a:lnTo>
                    <a:lnTo>
                      <a:pt x="182" y="6"/>
                    </a:lnTo>
                    <a:lnTo>
                      <a:pt x="184" y="5"/>
                    </a:lnTo>
                    <a:lnTo>
                      <a:pt x="186" y="4"/>
                    </a:lnTo>
                    <a:lnTo>
                      <a:pt x="187" y="3"/>
                    </a:lnTo>
                    <a:lnTo>
                      <a:pt x="189" y="3"/>
                    </a:lnTo>
                    <a:lnTo>
                      <a:pt x="191" y="2"/>
                    </a:lnTo>
                    <a:lnTo>
                      <a:pt x="193" y="1"/>
                    </a:lnTo>
                    <a:lnTo>
                      <a:pt x="195" y="1"/>
                    </a:lnTo>
                    <a:lnTo>
                      <a:pt x="197" y="0"/>
                    </a:lnTo>
                    <a:lnTo>
                      <a:pt x="198" y="0"/>
                    </a:lnTo>
                    <a:lnTo>
                      <a:pt x="200" y="0"/>
                    </a:lnTo>
                    <a:lnTo>
                      <a:pt x="202" y="0"/>
                    </a:lnTo>
                    <a:lnTo>
                      <a:pt x="204" y="0"/>
                    </a:lnTo>
                    <a:lnTo>
                      <a:pt x="207" y="0"/>
                    </a:lnTo>
                    <a:lnTo>
                      <a:pt x="209" y="0"/>
                    </a:lnTo>
                    <a:lnTo>
                      <a:pt x="211" y="0"/>
                    </a:lnTo>
                    <a:lnTo>
                      <a:pt x="213" y="0"/>
                    </a:lnTo>
                    <a:lnTo>
                      <a:pt x="215" y="0"/>
                    </a:lnTo>
                    <a:lnTo>
                      <a:pt x="217" y="1"/>
                    </a:lnTo>
                    <a:lnTo>
                      <a:pt x="219" y="1"/>
                    </a:lnTo>
                    <a:lnTo>
                      <a:pt x="221" y="2"/>
                    </a:lnTo>
                    <a:lnTo>
                      <a:pt x="223" y="2"/>
                    </a:lnTo>
                    <a:lnTo>
                      <a:pt x="225" y="3"/>
                    </a:lnTo>
                    <a:lnTo>
                      <a:pt x="227" y="4"/>
                    </a:lnTo>
                    <a:lnTo>
                      <a:pt x="229" y="5"/>
                    </a:lnTo>
                    <a:lnTo>
                      <a:pt x="231" y="6"/>
                    </a:lnTo>
                    <a:lnTo>
                      <a:pt x="232" y="7"/>
                    </a:lnTo>
                    <a:lnTo>
                      <a:pt x="234" y="8"/>
                    </a:lnTo>
                    <a:lnTo>
                      <a:pt x="236" y="9"/>
                    </a:lnTo>
                    <a:lnTo>
                      <a:pt x="238" y="11"/>
                    </a:lnTo>
                    <a:lnTo>
                      <a:pt x="241" y="13"/>
                    </a:lnTo>
                    <a:lnTo>
                      <a:pt x="244" y="16"/>
                    </a:lnTo>
                    <a:lnTo>
                      <a:pt x="246" y="19"/>
                    </a:lnTo>
                    <a:lnTo>
                      <a:pt x="248" y="22"/>
                    </a:lnTo>
                    <a:lnTo>
                      <a:pt x="249" y="26"/>
                    </a:lnTo>
                    <a:lnTo>
                      <a:pt x="250" y="29"/>
                    </a:lnTo>
                    <a:lnTo>
                      <a:pt x="250" y="33"/>
                    </a:lnTo>
                    <a:lnTo>
                      <a:pt x="250" y="37"/>
                    </a:lnTo>
                    <a:lnTo>
                      <a:pt x="250" y="41"/>
                    </a:lnTo>
                    <a:lnTo>
                      <a:pt x="249" y="45"/>
                    </a:lnTo>
                    <a:lnTo>
                      <a:pt x="247" y="49"/>
                    </a:lnTo>
                    <a:lnTo>
                      <a:pt x="245" y="53"/>
                    </a:lnTo>
                    <a:lnTo>
                      <a:pt x="242" y="58"/>
                    </a:lnTo>
                    <a:lnTo>
                      <a:pt x="239" y="63"/>
                    </a:lnTo>
                    <a:lnTo>
                      <a:pt x="236" y="68"/>
                    </a:lnTo>
                    <a:lnTo>
                      <a:pt x="232" y="73"/>
                    </a:lnTo>
                    <a:lnTo>
                      <a:pt x="227" y="77"/>
                    </a:lnTo>
                    <a:lnTo>
                      <a:pt x="223" y="82"/>
                    </a:lnTo>
                    <a:lnTo>
                      <a:pt x="219" y="86"/>
                    </a:lnTo>
                    <a:lnTo>
                      <a:pt x="216" y="91"/>
                    </a:lnTo>
                    <a:lnTo>
                      <a:pt x="213" y="95"/>
                    </a:lnTo>
                    <a:lnTo>
                      <a:pt x="210" y="99"/>
                    </a:lnTo>
                    <a:lnTo>
                      <a:pt x="207" y="103"/>
                    </a:lnTo>
                    <a:lnTo>
                      <a:pt x="205" y="107"/>
                    </a:lnTo>
                    <a:lnTo>
                      <a:pt x="202" y="111"/>
                    </a:lnTo>
                    <a:lnTo>
                      <a:pt x="201" y="114"/>
                    </a:lnTo>
                    <a:lnTo>
                      <a:pt x="199" y="117"/>
                    </a:lnTo>
                    <a:lnTo>
                      <a:pt x="198" y="120"/>
                    </a:lnTo>
                    <a:lnTo>
                      <a:pt x="197" y="123"/>
                    </a:lnTo>
                    <a:lnTo>
                      <a:pt x="196" y="126"/>
                    </a:lnTo>
                    <a:lnTo>
                      <a:pt x="196" y="129"/>
                    </a:lnTo>
                    <a:lnTo>
                      <a:pt x="196" y="132"/>
                    </a:lnTo>
                    <a:lnTo>
                      <a:pt x="201" y="136"/>
                    </a:lnTo>
                    <a:lnTo>
                      <a:pt x="204" y="135"/>
                    </a:lnTo>
                    <a:lnTo>
                      <a:pt x="207" y="134"/>
                    </a:lnTo>
                    <a:lnTo>
                      <a:pt x="211" y="133"/>
                    </a:lnTo>
                    <a:lnTo>
                      <a:pt x="215" y="131"/>
                    </a:lnTo>
                    <a:lnTo>
                      <a:pt x="219" y="130"/>
                    </a:lnTo>
                    <a:lnTo>
                      <a:pt x="223" y="128"/>
                    </a:lnTo>
                    <a:lnTo>
                      <a:pt x="228" y="126"/>
                    </a:lnTo>
                    <a:lnTo>
                      <a:pt x="233" y="123"/>
                    </a:lnTo>
                    <a:lnTo>
                      <a:pt x="238" y="121"/>
                    </a:lnTo>
                    <a:lnTo>
                      <a:pt x="243" y="118"/>
                    </a:lnTo>
                    <a:lnTo>
                      <a:pt x="249" y="114"/>
                    </a:lnTo>
                    <a:lnTo>
                      <a:pt x="255" y="111"/>
                    </a:lnTo>
                    <a:lnTo>
                      <a:pt x="261" y="107"/>
                    </a:lnTo>
                    <a:lnTo>
                      <a:pt x="267" y="103"/>
                    </a:lnTo>
                    <a:lnTo>
                      <a:pt x="274" y="99"/>
                    </a:lnTo>
                    <a:lnTo>
                      <a:pt x="281" y="95"/>
                    </a:lnTo>
                    <a:lnTo>
                      <a:pt x="285" y="92"/>
                    </a:lnTo>
                    <a:lnTo>
                      <a:pt x="290" y="90"/>
                    </a:lnTo>
                    <a:lnTo>
                      <a:pt x="294" y="88"/>
                    </a:lnTo>
                    <a:lnTo>
                      <a:pt x="299" y="86"/>
                    </a:lnTo>
                    <a:lnTo>
                      <a:pt x="303" y="85"/>
                    </a:lnTo>
                    <a:lnTo>
                      <a:pt x="307" y="84"/>
                    </a:lnTo>
                    <a:lnTo>
                      <a:pt x="312" y="83"/>
                    </a:lnTo>
                    <a:lnTo>
                      <a:pt x="316" y="83"/>
                    </a:lnTo>
                    <a:lnTo>
                      <a:pt x="320" y="83"/>
                    </a:lnTo>
                    <a:lnTo>
                      <a:pt x="324" y="83"/>
                    </a:lnTo>
                    <a:lnTo>
                      <a:pt x="328" y="84"/>
                    </a:lnTo>
                    <a:lnTo>
                      <a:pt x="332" y="85"/>
                    </a:lnTo>
                    <a:lnTo>
                      <a:pt x="336" y="87"/>
                    </a:lnTo>
                    <a:lnTo>
                      <a:pt x="340" y="89"/>
                    </a:lnTo>
                    <a:lnTo>
                      <a:pt x="345" y="91"/>
                    </a:lnTo>
                    <a:lnTo>
                      <a:pt x="349" y="94"/>
                    </a:lnTo>
                    <a:lnTo>
                      <a:pt x="350" y="95"/>
                    </a:lnTo>
                    <a:lnTo>
                      <a:pt x="351" y="96"/>
                    </a:lnTo>
                    <a:lnTo>
                      <a:pt x="353" y="97"/>
                    </a:lnTo>
                    <a:lnTo>
                      <a:pt x="354" y="98"/>
                    </a:lnTo>
                    <a:lnTo>
                      <a:pt x="355" y="100"/>
                    </a:lnTo>
                    <a:lnTo>
                      <a:pt x="356" y="101"/>
                    </a:lnTo>
                    <a:lnTo>
                      <a:pt x="357" y="102"/>
                    </a:lnTo>
                    <a:lnTo>
                      <a:pt x="358" y="104"/>
                    </a:lnTo>
                    <a:lnTo>
                      <a:pt x="359" y="105"/>
                    </a:lnTo>
                    <a:lnTo>
                      <a:pt x="360" y="107"/>
                    </a:lnTo>
                    <a:lnTo>
                      <a:pt x="360" y="108"/>
                    </a:lnTo>
                    <a:lnTo>
                      <a:pt x="361" y="110"/>
                    </a:lnTo>
                    <a:lnTo>
                      <a:pt x="362" y="112"/>
                    </a:lnTo>
                    <a:lnTo>
                      <a:pt x="362" y="113"/>
                    </a:lnTo>
                    <a:lnTo>
                      <a:pt x="362" y="115"/>
                    </a:lnTo>
                    <a:lnTo>
                      <a:pt x="363" y="117"/>
                    </a:lnTo>
                    <a:lnTo>
                      <a:pt x="363" y="118"/>
                    </a:lnTo>
                    <a:lnTo>
                      <a:pt x="363" y="120"/>
                    </a:lnTo>
                    <a:lnTo>
                      <a:pt x="363" y="121"/>
                    </a:lnTo>
                    <a:lnTo>
                      <a:pt x="362" y="123"/>
                    </a:lnTo>
                    <a:lnTo>
                      <a:pt x="362" y="125"/>
                    </a:lnTo>
                    <a:lnTo>
                      <a:pt x="362" y="126"/>
                    </a:lnTo>
                    <a:lnTo>
                      <a:pt x="361" y="128"/>
                    </a:lnTo>
                    <a:lnTo>
                      <a:pt x="361" y="129"/>
                    </a:lnTo>
                    <a:lnTo>
                      <a:pt x="360" y="131"/>
                    </a:lnTo>
                    <a:lnTo>
                      <a:pt x="359" y="132"/>
                    </a:lnTo>
                    <a:lnTo>
                      <a:pt x="359" y="134"/>
                    </a:lnTo>
                    <a:lnTo>
                      <a:pt x="358" y="135"/>
                    </a:lnTo>
                    <a:lnTo>
                      <a:pt x="356" y="136"/>
                    </a:lnTo>
                    <a:lnTo>
                      <a:pt x="355" y="138"/>
                    </a:lnTo>
                    <a:lnTo>
                      <a:pt x="354" y="139"/>
                    </a:lnTo>
                    <a:lnTo>
                      <a:pt x="353" y="141"/>
                    </a:lnTo>
                    <a:lnTo>
                      <a:pt x="350" y="142"/>
                    </a:lnTo>
                    <a:lnTo>
                      <a:pt x="347" y="144"/>
                    </a:lnTo>
                    <a:lnTo>
                      <a:pt x="344" y="145"/>
                    </a:lnTo>
                    <a:lnTo>
                      <a:pt x="340" y="147"/>
                    </a:lnTo>
                    <a:lnTo>
                      <a:pt x="336" y="148"/>
                    </a:lnTo>
                    <a:lnTo>
                      <a:pt x="333" y="149"/>
                    </a:lnTo>
                    <a:lnTo>
                      <a:pt x="329" y="149"/>
                    </a:lnTo>
                    <a:lnTo>
                      <a:pt x="324" y="150"/>
                    </a:lnTo>
                    <a:lnTo>
                      <a:pt x="320" y="150"/>
                    </a:lnTo>
                    <a:lnTo>
                      <a:pt x="315" y="150"/>
                    </a:lnTo>
                    <a:lnTo>
                      <a:pt x="310" y="150"/>
                    </a:lnTo>
                    <a:lnTo>
                      <a:pt x="305" y="150"/>
                    </a:lnTo>
                    <a:lnTo>
                      <a:pt x="299" y="149"/>
                    </a:lnTo>
                    <a:lnTo>
                      <a:pt x="294" y="149"/>
                    </a:lnTo>
                    <a:lnTo>
                      <a:pt x="288" y="148"/>
                    </a:lnTo>
                    <a:lnTo>
                      <a:pt x="282" y="147"/>
                    </a:lnTo>
                    <a:lnTo>
                      <a:pt x="275" y="145"/>
                    </a:lnTo>
                    <a:lnTo>
                      <a:pt x="269" y="145"/>
                    </a:lnTo>
                    <a:lnTo>
                      <a:pt x="264" y="144"/>
                    </a:lnTo>
                    <a:lnTo>
                      <a:pt x="258" y="143"/>
                    </a:lnTo>
                    <a:lnTo>
                      <a:pt x="253" y="143"/>
                    </a:lnTo>
                    <a:lnTo>
                      <a:pt x="247" y="143"/>
                    </a:lnTo>
                    <a:lnTo>
                      <a:pt x="242" y="143"/>
                    </a:lnTo>
                    <a:lnTo>
                      <a:pt x="237" y="143"/>
                    </a:lnTo>
                    <a:lnTo>
                      <a:pt x="232" y="143"/>
                    </a:lnTo>
                    <a:lnTo>
                      <a:pt x="228" y="143"/>
                    </a:lnTo>
                    <a:lnTo>
                      <a:pt x="223" y="144"/>
                    </a:lnTo>
                    <a:lnTo>
                      <a:pt x="219" y="145"/>
                    </a:lnTo>
                    <a:lnTo>
                      <a:pt x="215" y="146"/>
                    </a:lnTo>
                    <a:lnTo>
                      <a:pt x="211" y="147"/>
                    </a:lnTo>
                    <a:lnTo>
                      <a:pt x="207" y="148"/>
                    </a:lnTo>
                    <a:lnTo>
                      <a:pt x="204" y="150"/>
                    </a:lnTo>
                    <a:lnTo>
                      <a:pt x="203" y="154"/>
                    </a:lnTo>
                    <a:lnTo>
                      <a:pt x="207" y="156"/>
                    </a:lnTo>
                    <a:lnTo>
                      <a:pt x="211" y="159"/>
                    </a:lnTo>
                    <a:lnTo>
                      <a:pt x="215" y="161"/>
                    </a:lnTo>
                    <a:lnTo>
                      <a:pt x="219" y="164"/>
                    </a:lnTo>
                    <a:lnTo>
                      <a:pt x="223" y="166"/>
                    </a:lnTo>
                    <a:lnTo>
                      <a:pt x="228" y="168"/>
                    </a:lnTo>
                    <a:lnTo>
                      <a:pt x="232" y="170"/>
                    </a:lnTo>
                    <a:lnTo>
                      <a:pt x="236" y="173"/>
                    </a:lnTo>
                    <a:lnTo>
                      <a:pt x="241" y="175"/>
                    </a:lnTo>
                    <a:lnTo>
                      <a:pt x="245" y="177"/>
                    </a:lnTo>
                    <a:lnTo>
                      <a:pt x="249" y="179"/>
                    </a:lnTo>
                    <a:lnTo>
                      <a:pt x="254" y="180"/>
                    </a:lnTo>
                    <a:lnTo>
                      <a:pt x="258" y="182"/>
                    </a:lnTo>
                    <a:lnTo>
                      <a:pt x="263" y="183"/>
                    </a:lnTo>
                    <a:lnTo>
                      <a:pt x="267" y="184"/>
                    </a:lnTo>
                    <a:lnTo>
                      <a:pt x="272" y="186"/>
                    </a:lnTo>
                    <a:lnTo>
                      <a:pt x="276" y="187"/>
                    </a:lnTo>
                    <a:lnTo>
                      <a:pt x="280" y="188"/>
                    </a:lnTo>
                    <a:lnTo>
                      <a:pt x="284" y="189"/>
                    </a:lnTo>
                    <a:lnTo>
                      <a:pt x="288" y="190"/>
                    </a:lnTo>
                    <a:lnTo>
                      <a:pt x="291" y="191"/>
                    </a:lnTo>
                    <a:lnTo>
                      <a:pt x="295" y="192"/>
                    </a:lnTo>
                    <a:lnTo>
                      <a:pt x="298" y="193"/>
                    </a:lnTo>
                    <a:lnTo>
                      <a:pt x="301" y="195"/>
                    </a:lnTo>
                    <a:lnTo>
                      <a:pt x="304" y="196"/>
                    </a:lnTo>
                    <a:lnTo>
                      <a:pt x="306" y="197"/>
                    </a:lnTo>
                    <a:lnTo>
                      <a:pt x="309" y="198"/>
                    </a:lnTo>
                    <a:lnTo>
                      <a:pt x="311" y="199"/>
                    </a:lnTo>
                    <a:lnTo>
                      <a:pt x="313" y="200"/>
                    </a:lnTo>
                    <a:lnTo>
                      <a:pt x="315" y="201"/>
                    </a:lnTo>
                    <a:lnTo>
                      <a:pt x="317" y="202"/>
                    </a:lnTo>
                    <a:lnTo>
                      <a:pt x="319" y="204"/>
                    </a:lnTo>
                    <a:lnTo>
                      <a:pt x="320" y="205"/>
                    </a:lnTo>
                    <a:lnTo>
                      <a:pt x="321" y="206"/>
                    </a:lnTo>
                    <a:lnTo>
                      <a:pt x="323" y="207"/>
                    </a:lnTo>
                    <a:lnTo>
                      <a:pt x="324" y="208"/>
                    </a:lnTo>
                    <a:lnTo>
                      <a:pt x="325" y="209"/>
                    </a:lnTo>
                    <a:lnTo>
                      <a:pt x="326" y="210"/>
                    </a:lnTo>
                    <a:lnTo>
                      <a:pt x="327" y="211"/>
                    </a:lnTo>
                    <a:lnTo>
                      <a:pt x="328" y="212"/>
                    </a:lnTo>
                    <a:lnTo>
                      <a:pt x="329" y="213"/>
                    </a:lnTo>
                    <a:lnTo>
                      <a:pt x="330" y="215"/>
                    </a:lnTo>
                    <a:lnTo>
                      <a:pt x="331" y="216"/>
                    </a:lnTo>
                    <a:lnTo>
                      <a:pt x="332" y="217"/>
                    </a:lnTo>
                    <a:lnTo>
                      <a:pt x="333" y="218"/>
                    </a:lnTo>
                    <a:lnTo>
                      <a:pt x="333" y="219"/>
                    </a:lnTo>
                    <a:lnTo>
                      <a:pt x="334" y="220"/>
                    </a:lnTo>
                    <a:lnTo>
                      <a:pt x="335" y="221"/>
                    </a:lnTo>
                    <a:lnTo>
                      <a:pt x="335" y="223"/>
                    </a:lnTo>
                    <a:lnTo>
                      <a:pt x="336" y="225"/>
                    </a:lnTo>
                    <a:lnTo>
                      <a:pt x="336" y="227"/>
                    </a:lnTo>
                    <a:lnTo>
                      <a:pt x="337" y="229"/>
                    </a:lnTo>
                    <a:lnTo>
                      <a:pt x="337" y="231"/>
                    </a:lnTo>
                    <a:lnTo>
                      <a:pt x="336" y="234"/>
                    </a:lnTo>
                    <a:lnTo>
                      <a:pt x="336" y="236"/>
                    </a:lnTo>
                    <a:lnTo>
                      <a:pt x="335" y="238"/>
                    </a:lnTo>
                    <a:lnTo>
                      <a:pt x="334" y="240"/>
                    </a:lnTo>
                    <a:lnTo>
                      <a:pt x="333" y="242"/>
                    </a:lnTo>
                    <a:lnTo>
                      <a:pt x="332" y="244"/>
                    </a:lnTo>
                    <a:lnTo>
                      <a:pt x="331" y="246"/>
                    </a:lnTo>
                    <a:lnTo>
                      <a:pt x="329" y="248"/>
                    </a:lnTo>
                    <a:lnTo>
                      <a:pt x="327" y="250"/>
                    </a:lnTo>
                    <a:lnTo>
                      <a:pt x="325" y="252"/>
                    </a:lnTo>
                    <a:lnTo>
                      <a:pt x="323" y="254"/>
                    </a:lnTo>
                    <a:lnTo>
                      <a:pt x="321" y="255"/>
                    </a:lnTo>
                    <a:lnTo>
                      <a:pt x="319" y="256"/>
                    </a:lnTo>
                    <a:lnTo>
                      <a:pt x="318" y="257"/>
                    </a:lnTo>
                    <a:lnTo>
                      <a:pt x="316" y="258"/>
                    </a:lnTo>
                    <a:lnTo>
                      <a:pt x="314" y="259"/>
                    </a:lnTo>
                    <a:lnTo>
                      <a:pt x="313" y="260"/>
                    </a:lnTo>
                    <a:lnTo>
                      <a:pt x="311" y="260"/>
                    </a:lnTo>
                    <a:lnTo>
                      <a:pt x="309" y="261"/>
                    </a:lnTo>
                    <a:lnTo>
                      <a:pt x="307" y="262"/>
                    </a:lnTo>
                    <a:lnTo>
                      <a:pt x="305" y="262"/>
                    </a:lnTo>
                    <a:lnTo>
                      <a:pt x="303" y="262"/>
                    </a:lnTo>
                    <a:lnTo>
                      <a:pt x="301" y="263"/>
                    </a:lnTo>
                    <a:lnTo>
                      <a:pt x="299" y="263"/>
                    </a:lnTo>
                    <a:lnTo>
                      <a:pt x="297" y="263"/>
                    </a:lnTo>
                    <a:lnTo>
                      <a:pt x="295" y="263"/>
                    </a:lnTo>
                    <a:lnTo>
                      <a:pt x="293" y="263"/>
                    </a:lnTo>
                    <a:lnTo>
                      <a:pt x="290" y="262"/>
                    </a:lnTo>
                    <a:lnTo>
                      <a:pt x="288" y="262"/>
                    </a:lnTo>
                    <a:lnTo>
                      <a:pt x="286" y="261"/>
                    </a:lnTo>
                    <a:lnTo>
                      <a:pt x="284" y="261"/>
                    </a:lnTo>
                    <a:lnTo>
                      <a:pt x="282" y="260"/>
                    </a:lnTo>
                    <a:lnTo>
                      <a:pt x="280" y="260"/>
                    </a:lnTo>
                    <a:lnTo>
                      <a:pt x="278" y="259"/>
                    </a:lnTo>
                    <a:lnTo>
                      <a:pt x="276" y="258"/>
                    </a:lnTo>
                    <a:lnTo>
                      <a:pt x="274" y="258"/>
                    </a:lnTo>
                    <a:lnTo>
                      <a:pt x="272" y="257"/>
                    </a:lnTo>
                    <a:lnTo>
                      <a:pt x="270" y="256"/>
                    </a:lnTo>
                    <a:lnTo>
                      <a:pt x="268" y="255"/>
                    </a:lnTo>
                    <a:lnTo>
                      <a:pt x="267" y="254"/>
                    </a:lnTo>
                    <a:lnTo>
                      <a:pt x="265" y="253"/>
                    </a:lnTo>
                    <a:lnTo>
                      <a:pt x="263" y="252"/>
                    </a:lnTo>
                    <a:lnTo>
                      <a:pt x="262" y="251"/>
                    </a:lnTo>
                    <a:lnTo>
                      <a:pt x="260" y="249"/>
                    </a:lnTo>
                    <a:lnTo>
                      <a:pt x="258" y="248"/>
                    </a:lnTo>
                    <a:lnTo>
                      <a:pt x="257" y="246"/>
                    </a:lnTo>
                    <a:lnTo>
                      <a:pt x="255" y="245"/>
                    </a:lnTo>
                    <a:lnTo>
                      <a:pt x="254" y="243"/>
                    </a:lnTo>
                    <a:lnTo>
                      <a:pt x="252" y="241"/>
                    </a:lnTo>
                    <a:lnTo>
                      <a:pt x="251" y="239"/>
                    </a:lnTo>
                    <a:lnTo>
                      <a:pt x="249" y="236"/>
                    </a:lnTo>
                    <a:lnTo>
                      <a:pt x="247" y="234"/>
                    </a:lnTo>
                    <a:lnTo>
                      <a:pt x="246" y="231"/>
                    </a:lnTo>
                    <a:lnTo>
                      <a:pt x="244" y="229"/>
                    </a:lnTo>
                    <a:lnTo>
                      <a:pt x="242" y="226"/>
                    </a:lnTo>
                    <a:lnTo>
                      <a:pt x="241" y="223"/>
                    </a:lnTo>
                    <a:lnTo>
                      <a:pt x="239" y="219"/>
                    </a:lnTo>
                    <a:lnTo>
                      <a:pt x="237" y="216"/>
                    </a:lnTo>
                    <a:lnTo>
                      <a:pt x="236" y="213"/>
                    </a:lnTo>
                    <a:lnTo>
                      <a:pt x="234" y="209"/>
                    </a:lnTo>
                    <a:lnTo>
                      <a:pt x="232" y="206"/>
                    </a:lnTo>
                    <a:lnTo>
                      <a:pt x="230" y="202"/>
                    </a:lnTo>
                    <a:lnTo>
                      <a:pt x="229" y="199"/>
                    </a:lnTo>
                    <a:lnTo>
                      <a:pt x="227" y="196"/>
                    </a:lnTo>
                    <a:lnTo>
                      <a:pt x="225" y="193"/>
                    </a:lnTo>
                    <a:lnTo>
                      <a:pt x="223" y="191"/>
                    </a:lnTo>
                    <a:lnTo>
                      <a:pt x="221" y="188"/>
                    </a:lnTo>
                    <a:lnTo>
                      <a:pt x="219" y="185"/>
                    </a:lnTo>
                    <a:lnTo>
                      <a:pt x="217" y="183"/>
                    </a:lnTo>
                    <a:lnTo>
                      <a:pt x="216" y="181"/>
                    </a:lnTo>
                    <a:lnTo>
                      <a:pt x="214" y="179"/>
                    </a:lnTo>
                    <a:lnTo>
                      <a:pt x="212" y="177"/>
                    </a:lnTo>
                    <a:lnTo>
                      <a:pt x="210" y="175"/>
                    </a:lnTo>
                    <a:lnTo>
                      <a:pt x="208" y="173"/>
                    </a:lnTo>
                    <a:lnTo>
                      <a:pt x="206" y="171"/>
                    </a:lnTo>
                    <a:lnTo>
                      <a:pt x="205" y="170"/>
                    </a:lnTo>
                    <a:lnTo>
                      <a:pt x="204" y="169"/>
                    </a:lnTo>
                    <a:lnTo>
                      <a:pt x="203" y="169"/>
                    </a:lnTo>
                    <a:lnTo>
                      <a:pt x="203" y="168"/>
                    </a:lnTo>
                    <a:lnTo>
                      <a:pt x="202" y="168"/>
                    </a:lnTo>
                    <a:lnTo>
                      <a:pt x="201" y="167"/>
                    </a:lnTo>
                    <a:lnTo>
                      <a:pt x="200" y="167"/>
                    </a:lnTo>
                    <a:lnTo>
                      <a:pt x="199" y="166"/>
                    </a:lnTo>
                    <a:lnTo>
                      <a:pt x="198" y="165"/>
                    </a:lnTo>
                    <a:lnTo>
                      <a:pt x="197" y="165"/>
                    </a:lnTo>
                    <a:lnTo>
                      <a:pt x="196" y="164"/>
                    </a:lnTo>
                    <a:lnTo>
                      <a:pt x="195" y="164"/>
                    </a:lnTo>
                    <a:lnTo>
                      <a:pt x="195" y="163"/>
                    </a:lnTo>
                    <a:lnTo>
                      <a:pt x="194" y="163"/>
                    </a:lnTo>
                    <a:lnTo>
                      <a:pt x="193" y="163"/>
                    </a:lnTo>
                    <a:lnTo>
                      <a:pt x="193" y="162"/>
                    </a:lnTo>
                    <a:lnTo>
                      <a:pt x="192" y="162"/>
                    </a:lnTo>
                    <a:lnTo>
                      <a:pt x="185" y="164"/>
                    </a:lnTo>
                    <a:lnTo>
                      <a:pt x="184" y="168"/>
                    </a:lnTo>
                    <a:lnTo>
                      <a:pt x="184" y="173"/>
                    </a:lnTo>
                    <a:lnTo>
                      <a:pt x="183" y="177"/>
                    </a:lnTo>
                    <a:lnTo>
                      <a:pt x="183" y="181"/>
                    </a:lnTo>
                    <a:lnTo>
                      <a:pt x="183" y="185"/>
                    </a:lnTo>
                    <a:lnTo>
                      <a:pt x="183" y="190"/>
                    </a:lnTo>
                    <a:lnTo>
                      <a:pt x="184" y="194"/>
                    </a:lnTo>
                    <a:lnTo>
                      <a:pt x="184" y="198"/>
                    </a:lnTo>
                    <a:lnTo>
                      <a:pt x="184" y="202"/>
                    </a:lnTo>
                    <a:lnTo>
                      <a:pt x="185" y="207"/>
                    </a:lnTo>
                    <a:lnTo>
                      <a:pt x="186" y="211"/>
                    </a:lnTo>
                    <a:lnTo>
                      <a:pt x="187" y="215"/>
                    </a:lnTo>
                    <a:lnTo>
                      <a:pt x="188" y="220"/>
                    </a:lnTo>
                    <a:lnTo>
                      <a:pt x="189" y="224"/>
                    </a:lnTo>
                    <a:lnTo>
                      <a:pt x="190" y="228"/>
                    </a:lnTo>
                    <a:lnTo>
                      <a:pt x="192" y="233"/>
                    </a:lnTo>
                    <a:lnTo>
                      <a:pt x="193" y="237"/>
                    </a:lnTo>
                    <a:lnTo>
                      <a:pt x="194" y="241"/>
                    </a:lnTo>
                    <a:lnTo>
                      <a:pt x="195" y="245"/>
                    </a:lnTo>
                    <a:lnTo>
                      <a:pt x="196" y="248"/>
                    </a:lnTo>
                    <a:lnTo>
                      <a:pt x="196" y="252"/>
                    </a:lnTo>
                    <a:lnTo>
                      <a:pt x="196" y="255"/>
                    </a:lnTo>
                    <a:lnTo>
                      <a:pt x="196" y="259"/>
                    </a:lnTo>
                    <a:lnTo>
                      <a:pt x="196" y="262"/>
                    </a:lnTo>
                    <a:lnTo>
                      <a:pt x="196" y="265"/>
                    </a:lnTo>
                    <a:lnTo>
                      <a:pt x="195" y="268"/>
                    </a:lnTo>
                    <a:lnTo>
                      <a:pt x="194" y="270"/>
                    </a:lnTo>
                    <a:lnTo>
                      <a:pt x="193" y="273"/>
                    </a:lnTo>
                    <a:lnTo>
                      <a:pt x="192" y="275"/>
                    </a:lnTo>
                    <a:lnTo>
                      <a:pt x="191" y="277"/>
                    </a:lnTo>
                    <a:lnTo>
                      <a:pt x="189" y="280"/>
                    </a:lnTo>
                    <a:lnTo>
                      <a:pt x="188" y="282"/>
                    </a:lnTo>
                    <a:lnTo>
                      <a:pt x="186" y="283"/>
                    </a:lnTo>
                    <a:lnTo>
                      <a:pt x="184" y="284"/>
                    </a:lnTo>
                    <a:lnTo>
                      <a:pt x="182" y="285"/>
                    </a:lnTo>
                    <a:lnTo>
                      <a:pt x="180" y="286"/>
                    </a:lnTo>
                    <a:lnTo>
                      <a:pt x="179" y="287"/>
                    </a:lnTo>
                    <a:lnTo>
                      <a:pt x="177" y="288"/>
                    </a:lnTo>
                    <a:lnTo>
                      <a:pt x="175" y="289"/>
                    </a:lnTo>
                    <a:lnTo>
                      <a:pt x="173" y="290"/>
                    </a:lnTo>
                    <a:lnTo>
                      <a:pt x="171" y="290"/>
                    </a:lnTo>
                    <a:lnTo>
                      <a:pt x="169" y="291"/>
                    </a:lnTo>
                    <a:lnTo>
                      <a:pt x="166" y="291"/>
                    </a:lnTo>
                    <a:lnTo>
                      <a:pt x="164" y="291"/>
                    </a:lnTo>
                    <a:lnTo>
                      <a:pt x="162" y="292"/>
                    </a:lnTo>
                    <a:lnTo>
                      <a:pt x="160" y="292"/>
                    </a:lnTo>
                    <a:lnTo>
                      <a:pt x="158" y="292"/>
                    </a:lnTo>
                    <a:lnTo>
                      <a:pt x="156" y="292"/>
                    </a:lnTo>
                    <a:lnTo>
                      <a:pt x="153" y="291"/>
                    </a:lnTo>
                    <a:lnTo>
                      <a:pt x="151" y="291"/>
                    </a:lnTo>
                    <a:lnTo>
                      <a:pt x="149" y="291"/>
                    </a:lnTo>
                    <a:lnTo>
                      <a:pt x="147" y="291"/>
                    </a:lnTo>
                    <a:lnTo>
                      <a:pt x="146" y="291"/>
                    </a:lnTo>
                    <a:lnTo>
                      <a:pt x="144" y="290"/>
                    </a:lnTo>
                    <a:lnTo>
                      <a:pt x="142" y="290"/>
                    </a:lnTo>
                    <a:lnTo>
                      <a:pt x="140" y="289"/>
                    </a:lnTo>
                    <a:lnTo>
                      <a:pt x="138" y="289"/>
                    </a:lnTo>
                    <a:lnTo>
                      <a:pt x="137" y="288"/>
                    </a:lnTo>
                    <a:lnTo>
                      <a:pt x="135" y="287"/>
                    </a:lnTo>
                    <a:lnTo>
                      <a:pt x="133" y="286"/>
                    </a:lnTo>
                    <a:lnTo>
                      <a:pt x="132" y="286"/>
                    </a:lnTo>
                    <a:lnTo>
                      <a:pt x="130" y="285"/>
                    </a:lnTo>
                    <a:lnTo>
                      <a:pt x="129" y="284"/>
                    </a:lnTo>
                    <a:lnTo>
                      <a:pt x="128" y="283"/>
                    </a:lnTo>
                    <a:lnTo>
                      <a:pt x="125" y="281"/>
                    </a:lnTo>
                    <a:lnTo>
                      <a:pt x="123" y="279"/>
                    </a:lnTo>
                    <a:lnTo>
                      <a:pt x="121" y="277"/>
                    </a:lnTo>
                    <a:lnTo>
                      <a:pt x="120" y="275"/>
                    </a:lnTo>
                    <a:lnTo>
                      <a:pt x="118" y="273"/>
                    </a:lnTo>
                    <a:lnTo>
                      <a:pt x="117" y="271"/>
                    </a:lnTo>
                    <a:lnTo>
                      <a:pt x="115" y="269"/>
                    </a:lnTo>
                    <a:lnTo>
                      <a:pt x="114" y="267"/>
                    </a:lnTo>
                    <a:lnTo>
                      <a:pt x="113" y="265"/>
                    </a:lnTo>
                    <a:lnTo>
                      <a:pt x="113" y="264"/>
                    </a:lnTo>
                    <a:lnTo>
                      <a:pt x="112" y="262"/>
                    </a:lnTo>
                    <a:lnTo>
                      <a:pt x="111" y="260"/>
                    </a:lnTo>
                    <a:lnTo>
                      <a:pt x="111" y="258"/>
                    </a:lnTo>
                    <a:lnTo>
                      <a:pt x="111" y="256"/>
                    </a:lnTo>
                    <a:lnTo>
                      <a:pt x="111" y="254"/>
                    </a:lnTo>
                    <a:lnTo>
                      <a:pt x="112" y="252"/>
                    </a:lnTo>
                    <a:lnTo>
                      <a:pt x="112" y="249"/>
                    </a:lnTo>
                    <a:lnTo>
                      <a:pt x="112" y="247"/>
                    </a:lnTo>
                    <a:lnTo>
                      <a:pt x="113" y="245"/>
                    </a:lnTo>
                    <a:lnTo>
                      <a:pt x="113" y="243"/>
                    </a:lnTo>
                    <a:lnTo>
                      <a:pt x="114" y="241"/>
                    </a:lnTo>
                    <a:lnTo>
                      <a:pt x="115" y="239"/>
                    </a:lnTo>
                    <a:lnTo>
                      <a:pt x="116" y="237"/>
                    </a:lnTo>
                    <a:lnTo>
                      <a:pt x="117" y="235"/>
                    </a:lnTo>
                    <a:lnTo>
                      <a:pt x="118" y="233"/>
                    </a:lnTo>
                    <a:lnTo>
                      <a:pt x="119" y="231"/>
                    </a:lnTo>
                    <a:lnTo>
                      <a:pt x="121" y="229"/>
                    </a:lnTo>
                    <a:lnTo>
                      <a:pt x="123" y="227"/>
                    </a:lnTo>
                    <a:lnTo>
                      <a:pt x="124" y="225"/>
                    </a:lnTo>
                    <a:lnTo>
                      <a:pt x="126" y="223"/>
                    </a:lnTo>
                    <a:lnTo>
                      <a:pt x="128" y="221"/>
                    </a:lnTo>
                    <a:lnTo>
                      <a:pt x="131" y="220"/>
                    </a:lnTo>
                    <a:lnTo>
                      <a:pt x="133" y="217"/>
                    </a:lnTo>
                    <a:lnTo>
                      <a:pt x="136" y="214"/>
                    </a:lnTo>
                    <a:lnTo>
                      <a:pt x="138" y="212"/>
                    </a:lnTo>
                    <a:lnTo>
                      <a:pt x="141" y="210"/>
                    </a:lnTo>
                    <a:lnTo>
                      <a:pt x="143" y="208"/>
                    </a:lnTo>
                    <a:lnTo>
                      <a:pt x="145" y="205"/>
                    </a:lnTo>
                    <a:lnTo>
                      <a:pt x="147" y="203"/>
                    </a:lnTo>
                    <a:lnTo>
                      <a:pt x="149" y="201"/>
                    </a:lnTo>
                    <a:lnTo>
                      <a:pt x="151" y="199"/>
                    </a:lnTo>
                    <a:lnTo>
                      <a:pt x="153" y="198"/>
                    </a:lnTo>
                    <a:lnTo>
                      <a:pt x="154" y="196"/>
                    </a:lnTo>
                    <a:lnTo>
                      <a:pt x="155" y="194"/>
                    </a:lnTo>
                    <a:lnTo>
                      <a:pt x="157" y="193"/>
                    </a:lnTo>
                    <a:lnTo>
                      <a:pt x="158" y="191"/>
                    </a:lnTo>
                    <a:lnTo>
                      <a:pt x="159" y="190"/>
                    </a:lnTo>
                    <a:lnTo>
                      <a:pt x="160" y="189"/>
                    </a:lnTo>
                    <a:lnTo>
                      <a:pt x="160" y="187"/>
                    </a:lnTo>
                    <a:lnTo>
                      <a:pt x="161" y="186"/>
                    </a:lnTo>
                    <a:lnTo>
                      <a:pt x="162" y="184"/>
                    </a:lnTo>
                    <a:lnTo>
                      <a:pt x="163" y="183"/>
                    </a:lnTo>
                    <a:lnTo>
                      <a:pt x="164" y="181"/>
                    </a:lnTo>
                    <a:lnTo>
                      <a:pt x="164" y="179"/>
                    </a:lnTo>
                    <a:lnTo>
                      <a:pt x="165" y="178"/>
                    </a:lnTo>
                    <a:lnTo>
                      <a:pt x="166" y="176"/>
                    </a:lnTo>
                    <a:lnTo>
                      <a:pt x="166" y="174"/>
                    </a:lnTo>
                    <a:lnTo>
                      <a:pt x="167" y="171"/>
                    </a:lnTo>
                    <a:lnTo>
                      <a:pt x="167" y="169"/>
                    </a:lnTo>
                    <a:lnTo>
                      <a:pt x="167" y="167"/>
                    </a:lnTo>
                    <a:lnTo>
                      <a:pt x="168" y="165"/>
                    </a:lnTo>
                    <a:lnTo>
                      <a:pt x="168" y="163"/>
                    </a:lnTo>
                    <a:lnTo>
                      <a:pt x="168" y="161"/>
                    </a:lnTo>
                    <a:lnTo>
                      <a:pt x="169" y="159"/>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59" name="Freeform 252"/>
              <p:cNvSpPr>
                <a:spLocks noEditPoints="1"/>
              </p:cNvSpPr>
              <p:nvPr/>
            </p:nvSpPr>
            <p:spPr bwMode="auto">
              <a:xfrm>
                <a:off x="1959" y="3174"/>
                <a:ext cx="47" cy="42"/>
              </a:xfrm>
              <a:custGeom>
                <a:avLst/>
                <a:gdLst>
                  <a:gd name="T0" fmla="*/ 0 w 487"/>
                  <a:gd name="T1" fmla="*/ 0 h 409"/>
                  <a:gd name="T2" fmla="*/ 0 w 487"/>
                  <a:gd name="T3" fmla="*/ 0 h 409"/>
                  <a:gd name="T4" fmla="*/ 0 w 487"/>
                  <a:gd name="T5" fmla="*/ 0 h 409"/>
                  <a:gd name="T6" fmla="*/ 0 w 487"/>
                  <a:gd name="T7" fmla="*/ 0 h 409"/>
                  <a:gd name="T8" fmla="*/ 0 w 487"/>
                  <a:gd name="T9" fmla="*/ 0 h 409"/>
                  <a:gd name="T10" fmla="*/ 0 w 487"/>
                  <a:gd name="T11" fmla="*/ 0 h 409"/>
                  <a:gd name="T12" fmla="*/ 0 w 487"/>
                  <a:gd name="T13" fmla="*/ 0 h 409"/>
                  <a:gd name="T14" fmla="*/ 0 w 487"/>
                  <a:gd name="T15" fmla="*/ 0 h 409"/>
                  <a:gd name="T16" fmla="*/ 0 w 487"/>
                  <a:gd name="T17" fmla="*/ 0 h 409"/>
                  <a:gd name="T18" fmla="*/ 0 w 487"/>
                  <a:gd name="T19" fmla="*/ 0 h 409"/>
                  <a:gd name="T20" fmla="*/ 0 w 487"/>
                  <a:gd name="T21" fmla="*/ 0 h 409"/>
                  <a:gd name="T22" fmla="*/ 0 w 487"/>
                  <a:gd name="T23" fmla="*/ 0 h 409"/>
                  <a:gd name="T24" fmla="*/ 0 w 487"/>
                  <a:gd name="T25" fmla="*/ 0 h 409"/>
                  <a:gd name="T26" fmla="*/ 0 w 487"/>
                  <a:gd name="T27" fmla="*/ 0 h 409"/>
                  <a:gd name="T28" fmla="*/ 0 w 487"/>
                  <a:gd name="T29" fmla="*/ 0 h 409"/>
                  <a:gd name="T30" fmla="*/ 0 w 487"/>
                  <a:gd name="T31" fmla="*/ 0 h 409"/>
                  <a:gd name="T32" fmla="*/ 0 w 487"/>
                  <a:gd name="T33" fmla="*/ 0 h 409"/>
                  <a:gd name="T34" fmla="*/ 0 w 487"/>
                  <a:gd name="T35" fmla="*/ 0 h 409"/>
                  <a:gd name="T36" fmla="*/ 0 w 487"/>
                  <a:gd name="T37" fmla="*/ 0 h 409"/>
                  <a:gd name="T38" fmla="*/ 0 w 487"/>
                  <a:gd name="T39" fmla="*/ 0 h 409"/>
                  <a:gd name="T40" fmla="*/ 0 w 487"/>
                  <a:gd name="T41" fmla="*/ 0 h 409"/>
                  <a:gd name="T42" fmla="*/ 0 w 487"/>
                  <a:gd name="T43" fmla="*/ 0 h 409"/>
                  <a:gd name="T44" fmla="*/ 0 w 487"/>
                  <a:gd name="T45" fmla="*/ 0 h 409"/>
                  <a:gd name="T46" fmla="*/ 0 w 487"/>
                  <a:gd name="T47" fmla="*/ 0 h 409"/>
                  <a:gd name="T48" fmla="*/ 0 w 487"/>
                  <a:gd name="T49" fmla="*/ 0 h 409"/>
                  <a:gd name="T50" fmla="*/ 0 w 487"/>
                  <a:gd name="T51" fmla="*/ 0 h 409"/>
                  <a:gd name="T52" fmla="*/ 0 w 487"/>
                  <a:gd name="T53" fmla="*/ 0 h 409"/>
                  <a:gd name="T54" fmla="*/ 0 w 487"/>
                  <a:gd name="T55" fmla="*/ 0 h 4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7"/>
                  <a:gd name="T85" fmla="*/ 0 h 409"/>
                  <a:gd name="T86" fmla="*/ 487 w 487"/>
                  <a:gd name="T87" fmla="*/ 409 h 40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7" h="409">
                    <a:moveTo>
                      <a:pt x="79" y="0"/>
                    </a:moveTo>
                    <a:lnTo>
                      <a:pt x="0" y="44"/>
                    </a:lnTo>
                    <a:lnTo>
                      <a:pt x="175" y="409"/>
                    </a:lnTo>
                    <a:lnTo>
                      <a:pt x="277" y="343"/>
                    </a:lnTo>
                    <a:lnTo>
                      <a:pt x="232" y="269"/>
                    </a:lnTo>
                    <a:lnTo>
                      <a:pt x="316" y="225"/>
                    </a:lnTo>
                    <a:lnTo>
                      <a:pt x="387" y="277"/>
                    </a:lnTo>
                    <a:lnTo>
                      <a:pt x="487" y="225"/>
                    </a:lnTo>
                    <a:lnTo>
                      <a:pt x="484" y="223"/>
                    </a:lnTo>
                    <a:lnTo>
                      <a:pt x="477" y="217"/>
                    </a:lnTo>
                    <a:lnTo>
                      <a:pt x="465" y="208"/>
                    </a:lnTo>
                    <a:lnTo>
                      <a:pt x="449" y="197"/>
                    </a:lnTo>
                    <a:lnTo>
                      <a:pt x="430" y="183"/>
                    </a:lnTo>
                    <a:lnTo>
                      <a:pt x="408" y="168"/>
                    </a:lnTo>
                    <a:lnTo>
                      <a:pt x="382" y="151"/>
                    </a:lnTo>
                    <a:lnTo>
                      <a:pt x="354" y="132"/>
                    </a:lnTo>
                    <a:lnTo>
                      <a:pt x="324" y="114"/>
                    </a:lnTo>
                    <a:lnTo>
                      <a:pt x="290" y="95"/>
                    </a:lnTo>
                    <a:lnTo>
                      <a:pt x="257" y="76"/>
                    </a:lnTo>
                    <a:lnTo>
                      <a:pt x="222" y="57"/>
                    </a:lnTo>
                    <a:lnTo>
                      <a:pt x="186" y="40"/>
                    </a:lnTo>
                    <a:lnTo>
                      <a:pt x="150" y="24"/>
                    </a:lnTo>
                    <a:lnTo>
                      <a:pt x="114" y="11"/>
                    </a:lnTo>
                    <a:lnTo>
                      <a:pt x="79" y="0"/>
                    </a:lnTo>
                    <a:close/>
                    <a:moveTo>
                      <a:pt x="193" y="207"/>
                    </a:moveTo>
                    <a:lnTo>
                      <a:pt x="101" y="76"/>
                    </a:lnTo>
                    <a:lnTo>
                      <a:pt x="251" y="172"/>
                    </a:lnTo>
                    <a:lnTo>
                      <a:pt x="193" y="207"/>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0" name="Freeform 253"/>
              <p:cNvSpPr>
                <a:spLocks noEditPoints="1"/>
              </p:cNvSpPr>
              <p:nvPr/>
            </p:nvSpPr>
            <p:spPr bwMode="auto">
              <a:xfrm>
                <a:off x="2040" y="3132"/>
                <a:ext cx="28" cy="23"/>
              </a:xfrm>
              <a:custGeom>
                <a:avLst/>
                <a:gdLst>
                  <a:gd name="T0" fmla="*/ 0 w 316"/>
                  <a:gd name="T1" fmla="*/ 0 h 248"/>
                  <a:gd name="T2" fmla="*/ 0 w 316"/>
                  <a:gd name="T3" fmla="*/ 0 h 248"/>
                  <a:gd name="T4" fmla="*/ 0 w 316"/>
                  <a:gd name="T5" fmla="*/ 0 h 248"/>
                  <a:gd name="T6" fmla="*/ 0 w 316"/>
                  <a:gd name="T7" fmla="*/ 0 h 248"/>
                  <a:gd name="T8" fmla="*/ 0 w 316"/>
                  <a:gd name="T9" fmla="*/ 0 h 248"/>
                  <a:gd name="T10" fmla="*/ 0 w 316"/>
                  <a:gd name="T11" fmla="*/ 0 h 248"/>
                  <a:gd name="T12" fmla="*/ 0 w 316"/>
                  <a:gd name="T13" fmla="*/ 0 h 248"/>
                  <a:gd name="T14" fmla="*/ 0 w 316"/>
                  <a:gd name="T15" fmla="*/ 0 h 248"/>
                  <a:gd name="T16" fmla="*/ 0 w 316"/>
                  <a:gd name="T17" fmla="*/ 0 h 248"/>
                  <a:gd name="T18" fmla="*/ 0 w 316"/>
                  <a:gd name="T19" fmla="*/ 0 h 248"/>
                  <a:gd name="T20" fmla="*/ 0 w 316"/>
                  <a:gd name="T21" fmla="*/ 0 h 248"/>
                  <a:gd name="T22" fmla="*/ 0 w 316"/>
                  <a:gd name="T23" fmla="*/ 0 h 248"/>
                  <a:gd name="T24" fmla="*/ 0 w 316"/>
                  <a:gd name="T25" fmla="*/ 0 h 248"/>
                  <a:gd name="T26" fmla="*/ 0 w 316"/>
                  <a:gd name="T27" fmla="*/ 0 h 248"/>
                  <a:gd name="T28" fmla="*/ 0 w 316"/>
                  <a:gd name="T29" fmla="*/ 0 h 248"/>
                  <a:gd name="T30" fmla="*/ 0 w 316"/>
                  <a:gd name="T31" fmla="*/ 0 h 248"/>
                  <a:gd name="T32" fmla="*/ 0 w 316"/>
                  <a:gd name="T33" fmla="*/ 0 h 248"/>
                  <a:gd name="T34" fmla="*/ 0 w 316"/>
                  <a:gd name="T35" fmla="*/ 0 h 248"/>
                  <a:gd name="T36" fmla="*/ 0 w 316"/>
                  <a:gd name="T37" fmla="*/ 0 h 248"/>
                  <a:gd name="T38" fmla="*/ 0 w 316"/>
                  <a:gd name="T39" fmla="*/ 0 h 248"/>
                  <a:gd name="T40" fmla="*/ 0 w 316"/>
                  <a:gd name="T41" fmla="*/ 0 h 248"/>
                  <a:gd name="T42" fmla="*/ 0 w 316"/>
                  <a:gd name="T43" fmla="*/ 0 h 248"/>
                  <a:gd name="T44" fmla="*/ 0 w 316"/>
                  <a:gd name="T45" fmla="*/ 0 h 248"/>
                  <a:gd name="T46" fmla="*/ 0 w 316"/>
                  <a:gd name="T47" fmla="*/ 0 h 248"/>
                  <a:gd name="T48" fmla="*/ 0 w 316"/>
                  <a:gd name="T49" fmla="*/ 0 h 248"/>
                  <a:gd name="T50" fmla="*/ 0 w 316"/>
                  <a:gd name="T51" fmla="*/ 0 h 248"/>
                  <a:gd name="T52" fmla="*/ 0 w 316"/>
                  <a:gd name="T53" fmla="*/ 0 h 248"/>
                  <a:gd name="T54" fmla="*/ 0 w 316"/>
                  <a:gd name="T55" fmla="*/ 0 h 248"/>
                  <a:gd name="T56" fmla="*/ 0 w 316"/>
                  <a:gd name="T57" fmla="*/ 0 h 248"/>
                  <a:gd name="T58" fmla="*/ 0 w 316"/>
                  <a:gd name="T59" fmla="*/ 0 h 248"/>
                  <a:gd name="T60" fmla="*/ 0 w 316"/>
                  <a:gd name="T61" fmla="*/ 0 h 248"/>
                  <a:gd name="T62" fmla="*/ 0 w 316"/>
                  <a:gd name="T63" fmla="*/ 0 h 248"/>
                  <a:gd name="T64" fmla="*/ 0 w 316"/>
                  <a:gd name="T65" fmla="*/ 0 h 248"/>
                  <a:gd name="T66" fmla="*/ 0 w 316"/>
                  <a:gd name="T67" fmla="*/ 0 h 248"/>
                  <a:gd name="T68" fmla="*/ 0 w 316"/>
                  <a:gd name="T69" fmla="*/ 0 h 248"/>
                  <a:gd name="T70" fmla="*/ 0 w 316"/>
                  <a:gd name="T71" fmla="*/ 0 h 248"/>
                  <a:gd name="T72" fmla="*/ 0 w 316"/>
                  <a:gd name="T73" fmla="*/ 0 h 248"/>
                  <a:gd name="T74" fmla="*/ 0 w 316"/>
                  <a:gd name="T75" fmla="*/ 0 h 248"/>
                  <a:gd name="T76" fmla="*/ 0 w 316"/>
                  <a:gd name="T77" fmla="*/ 0 h 248"/>
                  <a:gd name="T78" fmla="*/ 0 w 316"/>
                  <a:gd name="T79" fmla="*/ 0 h 248"/>
                  <a:gd name="T80" fmla="*/ 0 w 316"/>
                  <a:gd name="T81" fmla="*/ 0 h 248"/>
                  <a:gd name="T82" fmla="*/ 0 w 316"/>
                  <a:gd name="T83" fmla="*/ 0 h 248"/>
                  <a:gd name="T84" fmla="*/ 0 w 316"/>
                  <a:gd name="T85" fmla="*/ 0 h 248"/>
                  <a:gd name="T86" fmla="*/ 0 w 316"/>
                  <a:gd name="T87" fmla="*/ 0 h 248"/>
                  <a:gd name="T88" fmla="*/ 0 w 316"/>
                  <a:gd name="T89" fmla="*/ 0 h 248"/>
                  <a:gd name="T90" fmla="*/ 0 w 316"/>
                  <a:gd name="T91" fmla="*/ 0 h 248"/>
                  <a:gd name="T92" fmla="*/ 0 w 316"/>
                  <a:gd name="T93" fmla="*/ 0 h 2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6"/>
                  <a:gd name="T142" fmla="*/ 0 h 248"/>
                  <a:gd name="T143" fmla="*/ 316 w 316"/>
                  <a:gd name="T144" fmla="*/ 248 h 2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6" h="248">
                    <a:moveTo>
                      <a:pt x="189" y="248"/>
                    </a:moveTo>
                    <a:lnTo>
                      <a:pt x="0" y="56"/>
                    </a:lnTo>
                    <a:lnTo>
                      <a:pt x="77" y="14"/>
                    </a:lnTo>
                    <a:lnTo>
                      <a:pt x="83" y="10"/>
                    </a:lnTo>
                    <a:lnTo>
                      <a:pt x="90" y="7"/>
                    </a:lnTo>
                    <a:lnTo>
                      <a:pt x="97" y="4"/>
                    </a:lnTo>
                    <a:lnTo>
                      <a:pt x="104" y="3"/>
                    </a:lnTo>
                    <a:lnTo>
                      <a:pt x="111" y="1"/>
                    </a:lnTo>
                    <a:lnTo>
                      <a:pt x="118" y="0"/>
                    </a:lnTo>
                    <a:lnTo>
                      <a:pt x="125" y="0"/>
                    </a:lnTo>
                    <a:lnTo>
                      <a:pt x="132" y="1"/>
                    </a:lnTo>
                    <a:lnTo>
                      <a:pt x="139" y="2"/>
                    </a:lnTo>
                    <a:lnTo>
                      <a:pt x="146" y="4"/>
                    </a:lnTo>
                    <a:lnTo>
                      <a:pt x="153" y="6"/>
                    </a:lnTo>
                    <a:lnTo>
                      <a:pt x="160" y="9"/>
                    </a:lnTo>
                    <a:lnTo>
                      <a:pt x="167" y="13"/>
                    </a:lnTo>
                    <a:lnTo>
                      <a:pt x="174" y="18"/>
                    </a:lnTo>
                    <a:lnTo>
                      <a:pt x="181" y="24"/>
                    </a:lnTo>
                    <a:lnTo>
                      <a:pt x="188" y="31"/>
                    </a:lnTo>
                    <a:lnTo>
                      <a:pt x="191" y="34"/>
                    </a:lnTo>
                    <a:lnTo>
                      <a:pt x="193" y="37"/>
                    </a:lnTo>
                    <a:lnTo>
                      <a:pt x="196" y="40"/>
                    </a:lnTo>
                    <a:lnTo>
                      <a:pt x="198" y="43"/>
                    </a:lnTo>
                    <a:lnTo>
                      <a:pt x="201" y="47"/>
                    </a:lnTo>
                    <a:lnTo>
                      <a:pt x="202" y="50"/>
                    </a:lnTo>
                    <a:lnTo>
                      <a:pt x="204" y="53"/>
                    </a:lnTo>
                    <a:lnTo>
                      <a:pt x="205" y="56"/>
                    </a:lnTo>
                    <a:lnTo>
                      <a:pt x="206" y="60"/>
                    </a:lnTo>
                    <a:lnTo>
                      <a:pt x="207" y="63"/>
                    </a:lnTo>
                    <a:lnTo>
                      <a:pt x="207" y="66"/>
                    </a:lnTo>
                    <a:lnTo>
                      <a:pt x="207" y="69"/>
                    </a:lnTo>
                    <a:lnTo>
                      <a:pt x="207" y="72"/>
                    </a:lnTo>
                    <a:lnTo>
                      <a:pt x="206" y="75"/>
                    </a:lnTo>
                    <a:lnTo>
                      <a:pt x="205" y="78"/>
                    </a:lnTo>
                    <a:lnTo>
                      <a:pt x="204" y="82"/>
                    </a:lnTo>
                    <a:lnTo>
                      <a:pt x="204" y="83"/>
                    </a:lnTo>
                    <a:lnTo>
                      <a:pt x="210" y="80"/>
                    </a:lnTo>
                    <a:lnTo>
                      <a:pt x="216" y="79"/>
                    </a:lnTo>
                    <a:lnTo>
                      <a:pt x="222" y="78"/>
                    </a:lnTo>
                    <a:lnTo>
                      <a:pt x="228" y="77"/>
                    </a:lnTo>
                    <a:lnTo>
                      <a:pt x="235" y="77"/>
                    </a:lnTo>
                    <a:lnTo>
                      <a:pt x="241" y="78"/>
                    </a:lnTo>
                    <a:lnTo>
                      <a:pt x="247" y="79"/>
                    </a:lnTo>
                    <a:lnTo>
                      <a:pt x="253" y="81"/>
                    </a:lnTo>
                    <a:lnTo>
                      <a:pt x="259" y="83"/>
                    </a:lnTo>
                    <a:lnTo>
                      <a:pt x="264" y="85"/>
                    </a:lnTo>
                    <a:lnTo>
                      <a:pt x="270" y="88"/>
                    </a:lnTo>
                    <a:lnTo>
                      <a:pt x="275" y="91"/>
                    </a:lnTo>
                    <a:lnTo>
                      <a:pt x="280" y="95"/>
                    </a:lnTo>
                    <a:lnTo>
                      <a:pt x="286" y="99"/>
                    </a:lnTo>
                    <a:lnTo>
                      <a:pt x="291" y="104"/>
                    </a:lnTo>
                    <a:lnTo>
                      <a:pt x="296" y="109"/>
                    </a:lnTo>
                    <a:lnTo>
                      <a:pt x="302" y="116"/>
                    </a:lnTo>
                    <a:lnTo>
                      <a:pt x="308" y="123"/>
                    </a:lnTo>
                    <a:lnTo>
                      <a:pt x="311" y="130"/>
                    </a:lnTo>
                    <a:lnTo>
                      <a:pt x="314" y="137"/>
                    </a:lnTo>
                    <a:lnTo>
                      <a:pt x="316" y="143"/>
                    </a:lnTo>
                    <a:lnTo>
                      <a:pt x="316" y="150"/>
                    </a:lnTo>
                    <a:lnTo>
                      <a:pt x="315" y="156"/>
                    </a:lnTo>
                    <a:lnTo>
                      <a:pt x="313" y="162"/>
                    </a:lnTo>
                    <a:lnTo>
                      <a:pt x="311" y="168"/>
                    </a:lnTo>
                    <a:lnTo>
                      <a:pt x="307" y="173"/>
                    </a:lnTo>
                    <a:lnTo>
                      <a:pt x="303" y="178"/>
                    </a:lnTo>
                    <a:lnTo>
                      <a:pt x="298" y="184"/>
                    </a:lnTo>
                    <a:lnTo>
                      <a:pt x="292" y="188"/>
                    </a:lnTo>
                    <a:lnTo>
                      <a:pt x="286" y="193"/>
                    </a:lnTo>
                    <a:lnTo>
                      <a:pt x="279" y="197"/>
                    </a:lnTo>
                    <a:lnTo>
                      <a:pt x="273" y="202"/>
                    </a:lnTo>
                    <a:lnTo>
                      <a:pt x="189" y="248"/>
                    </a:lnTo>
                    <a:close/>
                    <a:moveTo>
                      <a:pt x="205" y="180"/>
                    </a:moveTo>
                    <a:lnTo>
                      <a:pt x="212" y="176"/>
                    </a:lnTo>
                    <a:lnTo>
                      <a:pt x="215" y="174"/>
                    </a:lnTo>
                    <a:lnTo>
                      <a:pt x="218" y="172"/>
                    </a:lnTo>
                    <a:lnTo>
                      <a:pt x="221" y="170"/>
                    </a:lnTo>
                    <a:lnTo>
                      <a:pt x="225" y="168"/>
                    </a:lnTo>
                    <a:lnTo>
                      <a:pt x="228" y="166"/>
                    </a:lnTo>
                    <a:lnTo>
                      <a:pt x="232" y="163"/>
                    </a:lnTo>
                    <a:lnTo>
                      <a:pt x="235" y="161"/>
                    </a:lnTo>
                    <a:lnTo>
                      <a:pt x="238" y="159"/>
                    </a:lnTo>
                    <a:lnTo>
                      <a:pt x="240" y="156"/>
                    </a:lnTo>
                    <a:lnTo>
                      <a:pt x="242" y="153"/>
                    </a:lnTo>
                    <a:lnTo>
                      <a:pt x="243" y="150"/>
                    </a:lnTo>
                    <a:lnTo>
                      <a:pt x="243" y="147"/>
                    </a:lnTo>
                    <a:lnTo>
                      <a:pt x="243" y="143"/>
                    </a:lnTo>
                    <a:lnTo>
                      <a:pt x="241" y="140"/>
                    </a:lnTo>
                    <a:lnTo>
                      <a:pt x="239" y="136"/>
                    </a:lnTo>
                    <a:lnTo>
                      <a:pt x="236" y="133"/>
                    </a:lnTo>
                    <a:lnTo>
                      <a:pt x="231" y="129"/>
                    </a:lnTo>
                    <a:lnTo>
                      <a:pt x="226" y="126"/>
                    </a:lnTo>
                    <a:lnTo>
                      <a:pt x="222" y="123"/>
                    </a:lnTo>
                    <a:lnTo>
                      <a:pt x="217" y="122"/>
                    </a:lnTo>
                    <a:lnTo>
                      <a:pt x="213" y="121"/>
                    </a:lnTo>
                    <a:lnTo>
                      <a:pt x="209" y="121"/>
                    </a:lnTo>
                    <a:lnTo>
                      <a:pt x="204" y="121"/>
                    </a:lnTo>
                    <a:lnTo>
                      <a:pt x="200" y="122"/>
                    </a:lnTo>
                    <a:lnTo>
                      <a:pt x="196" y="123"/>
                    </a:lnTo>
                    <a:lnTo>
                      <a:pt x="192" y="124"/>
                    </a:lnTo>
                    <a:lnTo>
                      <a:pt x="188" y="126"/>
                    </a:lnTo>
                    <a:lnTo>
                      <a:pt x="184" y="128"/>
                    </a:lnTo>
                    <a:lnTo>
                      <a:pt x="180" y="130"/>
                    </a:lnTo>
                    <a:lnTo>
                      <a:pt x="177" y="132"/>
                    </a:lnTo>
                    <a:lnTo>
                      <a:pt x="173" y="134"/>
                    </a:lnTo>
                    <a:lnTo>
                      <a:pt x="170" y="136"/>
                    </a:lnTo>
                    <a:lnTo>
                      <a:pt x="165" y="139"/>
                    </a:lnTo>
                    <a:lnTo>
                      <a:pt x="205" y="180"/>
                    </a:lnTo>
                    <a:close/>
                    <a:moveTo>
                      <a:pt x="128" y="102"/>
                    </a:moveTo>
                    <a:lnTo>
                      <a:pt x="134" y="99"/>
                    </a:lnTo>
                    <a:lnTo>
                      <a:pt x="136" y="97"/>
                    </a:lnTo>
                    <a:lnTo>
                      <a:pt x="139" y="95"/>
                    </a:lnTo>
                    <a:lnTo>
                      <a:pt x="141" y="94"/>
                    </a:lnTo>
                    <a:lnTo>
                      <a:pt x="144" y="92"/>
                    </a:lnTo>
                    <a:lnTo>
                      <a:pt x="146" y="90"/>
                    </a:lnTo>
                    <a:lnTo>
                      <a:pt x="148" y="88"/>
                    </a:lnTo>
                    <a:lnTo>
                      <a:pt x="149" y="87"/>
                    </a:lnTo>
                    <a:lnTo>
                      <a:pt x="151" y="85"/>
                    </a:lnTo>
                    <a:lnTo>
                      <a:pt x="152" y="82"/>
                    </a:lnTo>
                    <a:lnTo>
                      <a:pt x="152" y="80"/>
                    </a:lnTo>
                    <a:lnTo>
                      <a:pt x="152" y="78"/>
                    </a:lnTo>
                    <a:lnTo>
                      <a:pt x="152" y="75"/>
                    </a:lnTo>
                    <a:lnTo>
                      <a:pt x="151" y="73"/>
                    </a:lnTo>
                    <a:lnTo>
                      <a:pt x="149" y="70"/>
                    </a:lnTo>
                    <a:lnTo>
                      <a:pt x="147" y="67"/>
                    </a:lnTo>
                    <a:lnTo>
                      <a:pt x="145" y="65"/>
                    </a:lnTo>
                    <a:lnTo>
                      <a:pt x="141" y="61"/>
                    </a:lnTo>
                    <a:lnTo>
                      <a:pt x="138" y="59"/>
                    </a:lnTo>
                    <a:lnTo>
                      <a:pt x="135" y="57"/>
                    </a:lnTo>
                    <a:lnTo>
                      <a:pt x="132" y="55"/>
                    </a:lnTo>
                    <a:lnTo>
                      <a:pt x="128" y="54"/>
                    </a:lnTo>
                    <a:lnTo>
                      <a:pt x="125" y="54"/>
                    </a:lnTo>
                    <a:lnTo>
                      <a:pt x="122" y="54"/>
                    </a:lnTo>
                    <a:lnTo>
                      <a:pt x="119" y="54"/>
                    </a:lnTo>
                    <a:lnTo>
                      <a:pt x="116" y="54"/>
                    </a:lnTo>
                    <a:lnTo>
                      <a:pt x="112" y="55"/>
                    </a:lnTo>
                    <a:lnTo>
                      <a:pt x="109" y="56"/>
                    </a:lnTo>
                    <a:lnTo>
                      <a:pt x="106" y="57"/>
                    </a:lnTo>
                    <a:lnTo>
                      <a:pt x="103" y="58"/>
                    </a:lnTo>
                    <a:lnTo>
                      <a:pt x="100" y="60"/>
                    </a:lnTo>
                    <a:lnTo>
                      <a:pt x="97" y="61"/>
                    </a:lnTo>
                    <a:lnTo>
                      <a:pt x="95" y="63"/>
                    </a:lnTo>
                    <a:lnTo>
                      <a:pt x="91" y="65"/>
                    </a:lnTo>
                    <a:lnTo>
                      <a:pt x="128" y="102"/>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1" name="Freeform 254"/>
              <p:cNvSpPr>
                <a:spLocks noEditPoints="1"/>
              </p:cNvSpPr>
              <p:nvPr/>
            </p:nvSpPr>
            <p:spPr bwMode="auto">
              <a:xfrm>
                <a:off x="2054" y="3125"/>
                <a:ext cx="26" cy="21"/>
              </a:xfrm>
              <a:custGeom>
                <a:avLst/>
                <a:gdLst>
                  <a:gd name="T0" fmla="*/ 0 w 242"/>
                  <a:gd name="T1" fmla="*/ 0 h 224"/>
                  <a:gd name="T2" fmla="*/ 0 w 242"/>
                  <a:gd name="T3" fmla="*/ 0 h 224"/>
                  <a:gd name="T4" fmla="*/ 0 w 242"/>
                  <a:gd name="T5" fmla="*/ 0 h 224"/>
                  <a:gd name="T6" fmla="*/ 0 w 242"/>
                  <a:gd name="T7" fmla="*/ 0 h 224"/>
                  <a:gd name="T8" fmla="*/ 0 w 242"/>
                  <a:gd name="T9" fmla="*/ 0 h 224"/>
                  <a:gd name="T10" fmla="*/ 0 w 242"/>
                  <a:gd name="T11" fmla="*/ 0 h 224"/>
                  <a:gd name="T12" fmla="*/ 0 w 242"/>
                  <a:gd name="T13" fmla="*/ 0 h 224"/>
                  <a:gd name="T14" fmla="*/ 0 w 242"/>
                  <a:gd name="T15" fmla="*/ 0 h 224"/>
                  <a:gd name="T16" fmla="*/ 0 w 242"/>
                  <a:gd name="T17" fmla="*/ 0 h 224"/>
                  <a:gd name="T18" fmla="*/ 0 w 242"/>
                  <a:gd name="T19" fmla="*/ 0 h 224"/>
                  <a:gd name="T20" fmla="*/ 0 w 242"/>
                  <a:gd name="T21" fmla="*/ 0 h 224"/>
                  <a:gd name="T22" fmla="*/ 0 w 242"/>
                  <a:gd name="T23" fmla="*/ 0 h 224"/>
                  <a:gd name="T24" fmla="*/ 0 w 242"/>
                  <a:gd name="T25" fmla="*/ 0 h 224"/>
                  <a:gd name="T26" fmla="*/ 0 w 242"/>
                  <a:gd name="T27" fmla="*/ 0 h 224"/>
                  <a:gd name="T28" fmla="*/ 0 w 242"/>
                  <a:gd name="T29" fmla="*/ 0 h 224"/>
                  <a:gd name="T30" fmla="*/ 0 w 242"/>
                  <a:gd name="T31" fmla="*/ 0 h 224"/>
                  <a:gd name="T32" fmla="*/ 0 w 242"/>
                  <a:gd name="T33" fmla="*/ 0 h 224"/>
                  <a:gd name="T34" fmla="*/ 0 w 242"/>
                  <a:gd name="T35" fmla="*/ 0 h 224"/>
                  <a:gd name="T36" fmla="*/ 0 w 242"/>
                  <a:gd name="T37" fmla="*/ 0 h 224"/>
                  <a:gd name="T38" fmla="*/ 0 w 242"/>
                  <a:gd name="T39" fmla="*/ 0 h 224"/>
                  <a:gd name="T40" fmla="*/ 0 w 242"/>
                  <a:gd name="T41" fmla="*/ 0 h 224"/>
                  <a:gd name="T42" fmla="*/ 0 w 242"/>
                  <a:gd name="T43" fmla="*/ 0 h 224"/>
                  <a:gd name="T44" fmla="*/ 0 w 242"/>
                  <a:gd name="T45" fmla="*/ 0 h 224"/>
                  <a:gd name="T46" fmla="*/ 0 w 242"/>
                  <a:gd name="T47" fmla="*/ 0 h 224"/>
                  <a:gd name="T48" fmla="*/ 0 w 242"/>
                  <a:gd name="T49" fmla="*/ 0 h 224"/>
                  <a:gd name="T50" fmla="*/ 0 w 242"/>
                  <a:gd name="T51" fmla="*/ 0 h 224"/>
                  <a:gd name="T52" fmla="*/ 0 w 242"/>
                  <a:gd name="T53" fmla="*/ 0 h 224"/>
                  <a:gd name="T54" fmla="*/ 0 w 242"/>
                  <a:gd name="T55" fmla="*/ 0 h 224"/>
                  <a:gd name="T56" fmla="*/ 0 w 242"/>
                  <a:gd name="T57" fmla="*/ 0 h 224"/>
                  <a:gd name="T58" fmla="*/ 0 w 242"/>
                  <a:gd name="T59" fmla="*/ 0 h 224"/>
                  <a:gd name="T60" fmla="*/ 0 w 242"/>
                  <a:gd name="T61" fmla="*/ 0 h 224"/>
                  <a:gd name="T62" fmla="*/ 0 w 242"/>
                  <a:gd name="T63" fmla="*/ 0 h 224"/>
                  <a:gd name="T64" fmla="*/ 0 w 242"/>
                  <a:gd name="T65" fmla="*/ 0 h 224"/>
                  <a:gd name="T66" fmla="*/ 0 w 242"/>
                  <a:gd name="T67" fmla="*/ 0 h 224"/>
                  <a:gd name="T68" fmla="*/ 0 w 242"/>
                  <a:gd name="T69" fmla="*/ 0 h 2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2"/>
                  <a:gd name="T106" fmla="*/ 0 h 224"/>
                  <a:gd name="T107" fmla="*/ 242 w 242"/>
                  <a:gd name="T108" fmla="*/ 224 h 2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2" h="224">
                    <a:moveTo>
                      <a:pt x="242" y="197"/>
                    </a:moveTo>
                    <a:lnTo>
                      <a:pt x="192" y="224"/>
                    </a:lnTo>
                    <a:lnTo>
                      <a:pt x="63" y="95"/>
                    </a:lnTo>
                    <a:lnTo>
                      <a:pt x="114" y="67"/>
                    </a:lnTo>
                    <a:lnTo>
                      <a:pt x="242" y="197"/>
                    </a:lnTo>
                    <a:close/>
                    <a:moveTo>
                      <a:pt x="67" y="16"/>
                    </a:moveTo>
                    <a:lnTo>
                      <a:pt x="69" y="18"/>
                    </a:lnTo>
                    <a:lnTo>
                      <a:pt x="71" y="21"/>
                    </a:lnTo>
                    <a:lnTo>
                      <a:pt x="73" y="24"/>
                    </a:lnTo>
                    <a:lnTo>
                      <a:pt x="74" y="27"/>
                    </a:lnTo>
                    <a:lnTo>
                      <a:pt x="75" y="29"/>
                    </a:lnTo>
                    <a:lnTo>
                      <a:pt x="76" y="32"/>
                    </a:lnTo>
                    <a:lnTo>
                      <a:pt x="76" y="35"/>
                    </a:lnTo>
                    <a:lnTo>
                      <a:pt x="76" y="38"/>
                    </a:lnTo>
                    <a:lnTo>
                      <a:pt x="76" y="40"/>
                    </a:lnTo>
                    <a:lnTo>
                      <a:pt x="75" y="43"/>
                    </a:lnTo>
                    <a:lnTo>
                      <a:pt x="74" y="45"/>
                    </a:lnTo>
                    <a:lnTo>
                      <a:pt x="73" y="48"/>
                    </a:lnTo>
                    <a:lnTo>
                      <a:pt x="71" y="50"/>
                    </a:lnTo>
                    <a:lnTo>
                      <a:pt x="69" y="52"/>
                    </a:lnTo>
                    <a:lnTo>
                      <a:pt x="67" y="54"/>
                    </a:lnTo>
                    <a:lnTo>
                      <a:pt x="65" y="56"/>
                    </a:lnTo>
                    <a:lnTo>
                      <a:pt x="61" y="57"/>
                    </a:lnTo>
                    <a:lnTo>
                      <a:pt x="58" y="58"/>
                    </a:lnTo>
                    <a:lnTo>
                      <a:pt x="55" y="59"/>
                    </a:lnTo>
                    <a:lnTo>
                      <a:pt x="50" y="60"/>
                    </a:lnTo>
                    <a:lnTo>
                      <a:pt x="47" y="60"/>
                    </a:lnTo>
                    <a:lnTo>
                      <a:pt x="43" y="60"/>
                    </a:lnTo>
                    <a:lnTo>
                      <a:pt x="39" y="60"/>
                    </a:lnTo>
                    <a:lnTo>
                      <a:pt x="36" y="59"/>
                    </a:lnTo>
                    <a:lnTo>
                      <a:pt x="32" y="58"/>
                    </a:lnTo>
                    <a:lnTo>
                      <a:pt x="29" y="57"/>
                    </a:lnTo>
                    <a:lnTo>
                      <a:pt x="25" y="56"/>
                    </a:lnTo>
                    <a:lnTo>
                      <a:pt x="22" y="54"/>
                    </a:lnTo>
                    <a:lnTo>
                      <a:pt x="18" y="52"/>
                    </a:lnTo>
                    <a:lnTo>
                      <a:pt x="15" y="50"/>
                    </a:lnTo>
                    <a:lnTo>
                      <a:pt x="12" y="48"/>
                    </a:lnTo>
                    <a:lnTo>
                      <a:pt x="10" y="46"/>
                    </a:lnTo>
                    <a:lnTo>
                      <a:pt x="7" y="43"/>
                    </a:lnTo>
                    <a:lnTo>
                      <a:pt x="5" y="40"/>
                    </a:lnTo>
                    <a:lnTo>
                      <a:pt x="3" y="37"/>
                    </a:lnTo>
                    <a:lnTo>
                      <a:pt x="2" y="34"/>
                    </a:lnTo>
                    <a:lnTo>
                      <a:pt x="1" y="31"/>
                    </a:lnTo>
                    <a:lnTo>
                      <a:pt x="0" y="28"/>
                    </a:lnTo>
                    <a:lnTo>
                      <a:pt x="0" y="26"/>
                    </a:lnTo>
                    <a:lnTo>
                      <a:pt x="0" y="23"/>
                    </a:lnTo>
                    <a:lnTo>
                      <a:pt x="0" y="20"/>
                    </a:lnTo>
                    <a:lnTo>
                      <a:pt x="1" y="17"/>
                    </a:lnTo>
                    <a:lnTo>
                      <a:pt x="2" y="15"/>
                    </a:lnTo>
                    <a:lnTo>
                      <a:pt x="3" y="12"/>
                    </a:lnTo>
                    <a:lnTo>
                      <a:pt x="5" y="10"/>
                    </a:lnTo>
                    <a:lnTo>
                      <a:pt x="7" y="8"/>
                    </a:lnTo>
                    <a:lnTo>
                      <a:pt x="9" y="6"/>
                    </a:lnTo>
                    <a:lnTo>
                      <a:pt x="12" y="5"/>
                    </a:lnTo>
                    <a:lnTo>
                      <a:pt x="15" y="3"/>
                    </a:lnTo>
                    <a:lnTo>
                      <a:pt x="18" y="2"/>
                    </a:lnTo>
                    <a:lnTo>
                      <a:pt x="21" y="1"/>
                    </a:lnTo>
                    <a:lnTo>
                      <a:pt x="25" y="1"/>
                    </a:lnTo>
                    <a:lnTo>
                      <a:pt x="28" y="0"/>
                    </a:lnTo>
                    <a:lnTo>
                      <a:pt x="32" y="1"/>
                    </a:lnTo>
                    <a:lnTo>
                      <a:pt x="36" y="1"/>
                    </a:lnTo>
                    <a:lnTo>
                      <a:pt x="39" y="1"/>
                    </a:lnTo>
                    <a:lnTo>
                      <a:pt x="43" y="2"/>
                    </a:lnTo>
                    <a:lnTo>
                      <a:pt x="46" y="3"/>
                    </a:lnTo>
                    <a:lnTo>
                      <a:pt x="50" y="5"/>
                    </a:lnTo>
                    <a:lnTo>
                      <a:pt x="54" y="6"/>
                    </a:lnTo>
                    <a:lnTo>
                      <a:pt x="58" y="8"/>
                    </a:lnTo>
                    <a:lnTo>
                      <a:pt x="61" y="10"/>
                    </a:lnTo>
                    <a:lnTo>
                      <a:pt x="64" y="13"/>
                    </a:lnTo>
                    <a:lnTo>
                      <a:pt x="67" y="16"/>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2" name="Freeform 255"/>
              <p:cNvSpPr>
                <a:spLocks/>
              </p:cNvSpPr>
              <p:nvPr/>
            </p:nvSpPr>
            <p:spPr bwMode="auto">
              <a:xfrm>
                <a:off x="2068" y="3125"/>
                <a:ext cx="19" cy="19"/>
              </a:xfrm>
              <a:custGeom>
                <a:avLst/>
                <a:gdLst>
                  <a:gd name="T0" fmla="*/ 0 w 193"/>
                  <a:gd name="T1" fmla="*/ 0 h 180"/>
                  <a:gd name="T2" fmla="*/ 0 w 193"/>
                  <a:gd name="T3" fmla="*/ 0 h 180"/>
                  <a:gd name="T4" fmla="*/ 0 w 193"/>
                  <a:gd name="T5" fmla="*/ 0 h 180"/>
                  <a:gd name="T6" fmla="*/ 0 w 193"/>
                  <a:gd name="T7" fmla="*/ 0 h 180"/>
                  <a:gd name="T8" fmla="*/ 0 w 193"/>
                  <a:gd name="T9" fmla="*/ 0 h 180"/>
                  <a:gd name="T10" fmla="*/ 0 w 193"/>
                  <a:gd name="T11" fmla="*/ 0 h 180"/>
                  <a:gd name="T12" fmla="*/ 0 w 193"/>
                  <a:gd name="T13" fmla="*/ 0 h 180"/>
                  <a:gd name="T14" fmla="*/ 0 w 193"/>
                  <a:gd name="T15" fmla="*/ 0 h 180"/>
                  <a:gd name="T16" fmla="*/ 0 w 193"/>
                  <a:gd name="T17" fmla="*/ 0 h 180"/>
                  <a:gd name="T18" fmla="*/ 0 w 193"/>
                  <a:gd name="T19" fmla="*/ 0 h 180"/>
                  <a:gd name="T20" fmla="*/ 0 w 193"/>
                  <a:gd name="T21" fmla="*/ 0 h 180"/>
                  <a:gd name="T22" fmla="*/ 0 w 193"/>
                  <a:gd name="T23" fmla="*/ 0 h 180"/>
                  <a:gd name="T24" fmla="*/ 0 w 193"/>
                  <a:gd name="T25" fmla="*/ 0 h 180"/>
                  <a:gd name="T26" fmla="*/ 0 w 193"/>
                  <a:gd name="T27" fmla="*/ 0 h 180"/>
                  <a:gd name="T28" fmla="*/ 0 w 193"/>
                  <a:gd name="T29" fmla="*/ 0 h 180"/>
                  <a:gd name="T30" fmla="*/ 0 w 193"/>
                  <a:gd name="T31" fmla="*/ 0 h 180"/>
                  <a:gd name="T32" fmla="*/ 0 w 193"/>
                  <a:gd name="T33" fmla="*/ 0 h 180"/>
                  <a:gd name="T34" fmla="*/ 0 w 193"/>
                  <a:gd name="T35" fmla="*/ 0 h 180"/>
                  <a:gd name="T36" fmla="*/ 0 w 193"/>
                  <a:gd name="T37" fmla="*/ 0 h 180"/>
                  <a:gd name="T38" fmla="*/ 0 w 193"/>
                  <a:gd name="T39" fmla="*/ 0 h 180"/>
                  <a:gd name="T40" fmla="*/ 0 w 193"/>
                  <a:gd name="T41" fmla="*/ 0 h 180"/>
                  <a:gd name="T42" fmla="*/ 0 w 193"/>
                  <a:gd name="T43" fmla="*/ 0 h 180"/>
                  <a:gd name="T44" fmla="*/ 0 w 193"/>
                  <a:gd name="T45" fmla="*/ 0 h 180"/>
                  <a:gd name="T46" fmla="*/ 0 w 193"/>
                  <a:gd name="T47" fmla="*/ 0 h 180"/>
                  <a:gd name="T48" fmla="*/ 0 w 193"/>
                  <a:gd name="T49" fmla="*/ 0 h 180"/>
                  <a:gd name="T50" fmla="*/ 0 w 193"/>
                  <a:gd name="T51" fmla="*/ 0 h 180"/>
                  <a:gd name="T52" fmla="*/ 0 w 193"/>
                  <a:gd name="T53" fmla="*/ 0 h 180"/>
                  <a:gd name="T54" fmla="*/ 0 w 193"/>
                  <a:gd name="T55" fmla="*/ 0 h 180"/>
                  <a:gd name="T56" fmla="*/ 0 w 193"/>
                  <a:gd name="T57" fmla="*/ 0 h 180"/>
                  <a:gd name="T58" fmla="*/ 0 w 193"/>
                  <a:gd name="T59" fmla="*/ 0 h 180"/>
                  <a:gd name="T60" fmla="*/ 0 w 193"/>
                  <a:gd name="T61" fmla="*/ 0 h 180"/>
                  <a:gd name="T62" fmla="*/ 0 w 193"/>
                  <a:gd name="T63" fmla="*/ 0 h 180"/>
                  <a:gd name="T64" fmla="*/ 0 w 193"/>
                  <a:gd name="T65" fmla="*/ 0 h 180"/>
                  <a:gd name="T66" fmla="*/ 0 w 193"/>
                  <a:gd name="T67" fmla="*/ 0 h 180"/>
                  <a:gd name="T68" fmla="*/ 0 w 193"/>
                  <a:gd name="T69" fmla="*/ 0 h 180"/>
                  <a:gd name="T70" fmla="*/ 0 w 193"/>
                  <a:gd name="T71" fmla="*/ 0 h 180"/>
                  <a:gd name="T72" fmla="*/ 0 w 193"/>
                  <a:gd name="T73" fmla="*/ 0 h 180"/>
                  <a:gd name="T74" fmla="*/ 0 w 193"/>
                  <a:gd name="T75" fmla="*/ 0 h 180"/>
                  <a:gd name="T76" fmla="*/ 0 w 193"/>
                  <a:gd name="T77" fmla="*/ 0 h 180"/>
                  <a:gd name="T78" fmla="*/ 0 w 193"/>
                  <a:gd name="T79" fmla="*/ 0 h 180"/>
                  <a:gd name="T80" fmla="*/ 0 w 193"/>
                  <a:gd name="T81" fmla="*/ 0 h 180"/>
                  <a:gd name="T82" fmla="*/ 0 w 193"/>
                  <a:gd name="T83" fmla="*/ 0 h 180"/>
                  <a:gd name="T84" fmla="*/ 0 w 193"/>
                  <a:gd name="T85" fmla="*/ 0 h 180"/>
                  <a:gd name="T86" fmla="*/ 0 w 193"/>
                  <a:gd name="T87" fmla="*/ 0 h 180"/>
                  <a:gd name="T88" fmla="*/ 0 w 193"/>
                  <a:gd name="T89" fmla="*/ 0 h 180"/>
                  <a:gd name="T90" fmla="*/ 0 w 193"/>
                  <a:gd name="T91" fmla="*/ 0 h 180"/>
                  <a:gd name="T92" fmla="*/ 0 w 193"/>
                  <a:gd name="T93" fmla="*/ 0 h 180"/>
                  <a:gd name="T94" fmla="*/ 0 w 193"/>
                  <a:gd name="T95" fmla="*/ 0 h 1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
                  <a:gd name="T145" fmla="*/ 0 h 180"/>
                  <a:gd name="T146" fmla="*/ 193 w 193"/>
                  <a:gd name="T147" fmla="*/ 180 h 1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 h="180">
                    <a:moveTo>
                      <a:pt x="101" y="38"/>
                    </a:moveTo>
                    <a:lnTo>
                      <a:pt x="98" y="38"/>
                    </a:lnTo>
                    <a:lnTo>
                      <a:pt x="96" y="38"/>
                    </a:lnTo>
                    <a:lnTo>
                      <a:pt x="94" y="38"/>
                    </a:lnTo>
                    <a:lnTo>
                      <a:pt x="91" y="39"/>
                    </a:lnTo>
                    <a:lnTo>
                      <a:pt x="89" y="39"/>
                    </a:lnTo>
                    <a:lnTo>
                      <a:pt x="87" y="39"/>
                    </a:lnTo>
                    <a:lnTo>
                      <a:pt x="85" y="40"/>
                    </a:lnTo>
                    <a:lnTo>
                      <a:pt x="82" y="40"/>
                    </a:lnTo>
                    <a:lnTo>
                      <a:pt x="80" y="41"/>
                    </a:lnTo>
                    <a:lnTo>
                      <a:pt x="78" y="41"/>
                    </a:lnTo>
                    <a:lnTo>
                      <a:pt x="76" y="42"/>
                    </a:lnTo>
                    <a:lnTo>
                      <a:pt x="74" y="43"/>
                    </a:lnTo>
                    <a:lnTo>
                      <a:pt x="72" y="43"/>
                    </a:lnTo>
                    <a:lnTo>
                      <a:pt x="70" y="44"/>
                    </a:lnTo>
                    <a:lnTo>
                      <a:pt x="68" y="45"/>
                    </a:lnTo>
                    <a:lnTo>
                      <a:pt x="67" y="46"/>
                    </a:lnTo>
                    <a:lnTo>
                      <a:pt x="66" y="46"/>
                    </a:lnTo>
                    <a:lnTo>
                      <a:pt x="65" y="47"/>
                    </a:lnTo>
                    <a:lnTo>
                      <a:pt x="63" y="48"/>
                    </a:lnTo>
                    <a:lnTo>
                      <a:pt x="62" y="49"/>
                    </a:lnTo>
                    <a:lnTo>
                      <a:pt x="61" y="50"/>
                    </a:lnTo>
                    <a:lnTo>
                      <a:pt x="61" y="51"/>
                    </a:lnTo>
                    <a:lnTo>
                      <a:pt x="60" y="52"/>
                    </a:lnTo>
                    <a:lnTo>
                      <a:pt x="59" y="53"/>
                    </a:lnTo>
                    <a:lnTo>
                      <a:pt x="58" y="55"/>
                    </a:lnTo>
                    <a:lnTo>
                      <a:pt x="58" y="56"/>
                    </a:lnTo>
                    <a:lnTo>
                      <a:pt x="58" y="57"/>
                    </a:lnTo>
                    <a:lnTo>
                      <a:pt x="58" y="58"/>
                    </a:lnTo>
                    <a:lnTo>
                      <a:pt x="58" y="60"/>
                    </a:lnTo>
                    <a:lnTo>
                      <a:pt x="59" y="61"/>
                    </a:lnTo>
                    <a:lnTo>
                      <a:pt x="59" y="62"/>
                    </a:lnTo>
                    <a:lnTo>
                      <a:pt x="61" y="64"/>
                    </a:lnTo>
                    <a:lnTo>
                      <a:pt x="62" y="65"/>
                    </a:lnTo>
                    <a:lnTo>
                      <a:pt x="64" y="66"/>
                    </a:lnTo>
                    <a:lnTo>
                      <a:pt x="66" y="67"/>
                    </a:lnTo>
                    <a:lnTo>
                      <a:pt x="68" y="67"/>
                    </a:lnTo>
                    <a:lnTo>
                      <a:pt x="70" y="68"/>
                    </a:lnTo>
                    <a:lnTo>
                      <a:pt x="72" y="68"/>
                    </a:lnTo>
                    <a:lnTo>
                      <a:pt x="75" y="67"/>
                    </a:lnTo>
                    <a:lnTo>
                      <a:pt x="77" y="67"/>
                    </a:lnTo>
                    <a:lnTo>
                      <a:pt x="79" y="67"/>
                    </a:lnTo>
                    <a:lnTo>
                      <a:pt x="82" y="66"/>
                    </a:lnTo>
                    <a:lnTo>
                      <a:pt x="84" y="65"/>
                    </a:lnTo>
                    <a:lnTo>
                      <a:pt x="86" y="65"/>
                    </a:lnTo>
                    <a:lnTo>
                      <a:pt x="88" y="64"/>
                    </a:lnTo>
                    <a:lnTo>
                      <a:pt x="90" y="63"/>
                    </a:lnTo>
                    <a:lnTo>
                      <a:pt x="92" y="63"/>
                    </a:lnTo>
                    <a:lnTo>
                      <a:pt x="94" y="63"/>
                    </a:lnTo>
                    <a:lnTo>
                      <a:pt x="99" y="61"/>
                    </a:lnTo>
                    <a:lnTo>
                      <a:pt x="104" y="60"/>
                    </a:lnTo>
                    <a:lnTo>
                      <a:pt x="109" y="59"/>
                    </a:lnTo>
                    <a:lnTo>
                      <a:pt x="115" y="58"/>
                    </a:lnTo>
                    <a:lnTo>
                      <a:pt x="120" y="58"/>
                    </a:lnTo>
                    <a:lnTo>
                      <a:pt x="125" y="58"/>
                    </a:lnTo>
                    <a:lnTo>
                      <a:pt x="130" y="58"/>
                    </a:lnTo>
                    <a:lnTo>
                      <a:pt x="136" y="59"/>
                    </a:lnTo>
                    <a:lnTo>
                      <a:pt x="142" y="59"/>
                    </a:lnTo>
                    <a:lnTo>
                      <a:pt x="147" y="61"/>
                    </a:lnTo>
                    <a:lnTo>
                      <a:pt x="152" y="63"/>
                    </a:lnTo>
                    <a:lnTo>
                      <a:pt x="157" y="65"/>
                    </a:lnTo>
                    <a:lnTo>
                      <a:pt x="162" y="67"/>
                    </a:lnTo>
                    <a:lnTo>
                      <a:pt x="166" y="71"/>
                    </a:lnTo>
                    <a:lnTo>
                      <a:pt x="171" y="74"/>
                    </a:lnTo>
                    <a:lnTo>
                      <a:pt x="176" y="79"/>
                    </a:lnTo>
                    <a:lnTo>
                      <a:pt x="181" y="85"/>
                    </a:lnTo>
                    <a:lnTo>
                      <a:pt x="186" y="92"/>
                    </a:lnTo>
                    <a:lnTo>
                      <a:pt x="189" y="98"/>
                    </a:lnTo>
                    <a:lnTo>
                      <a:pt x="192" y="104"/>
                    </a:lnTo>
                    <a:lnTo>
                      <a:pt x="193" y="110"/>
                    </a:lnTo>
                    <a:lnTo>
                      <a:pt x="193" y="116"/>
                    </a:lnTo>
                    <a:lnTo>
                      <a:pt x="193" y="122"/>
                    </a:lnTo>
                    <a:lnTo>
                      <a:pt x="191" y="128"/>
                    </a:lnTo>
                    <a:lnTo>
                      <a:pt x="189" y="133"/>
                    </a:lnTo>
                    <a:lnTo>
                      <a:pt x="186" y="138"/>
                    </a:lnTo>
                    <a:lnTo>
                      <a:pt x="182" y="143"/>
                    </a:lnTo>
                    <a:lnTo>
                      <a:pt x="178" y="148"/>
                    </a:lnTo>
                    <a:lnTo>
                      <a:pt x="173" y="152"/>
                    </a:lnTo>
                    <a:lnTo>
                      <a:pt x="168" y="156"/>
                    </a:lnTo>
                    <a:lnTo>
                      <a:pt x="163" y="160"/>
                    </a:lnTo>
                    <a:lnTo>
                      <a:pt x="157" y="164"/>
                    </a:lnTo>
                    <a:lnTo>
                      <a:pt x="153" y="165"/>
                    </a:lnTo>
                    <a:lnTo>
                      <a:pt x="149" y="167"/>
                    </a:lnTo>
                    <a:lnTo>
                      <a:pt x="145" y="169"/>
                    </a:lnTo>
                    <a:lnTo>
                      <a:pt x="140" y="171"/>
                    </a:lnTo>
                    <a:lnTo>
                      <a:pt x="135" y="172"/>
                    </a:lnTo>
                    <a:lnTo>
                      <a:pt x="131" y="173"/>
                    </a:lnTo>
                    <a:lnTo>
                      <a:pt x="126" y="175"/>
                    </a:lnTo>
                    <a:lnTo>
                      <a:pt x="122" y="176"/>
                    </a:lnTo>
                    <a:lnTo>
                      <a:pt x="117" y="177"/>
                    </a:lnTo>
                    <a:lnTo>
                      <a:pt x="112" y="177"/>
                    </a:lnTo>
                    <a:lnTo>
                      <a:pt x="107" y="178"/>
                    </a:lnTo>
                    <a:lnTo>
                      <a:pt x="102" y="179"/>
                    </a:lnTo>
                    <a:lnTo>
                      <a:pt x="98" y="179"/>
                    </a:lnTo>
                    <a:lnTo>
                      <a:pt x="93" y="179"/>
                    </a:lnTo>
                    <a:lnTo>
                      <a:pt x="88" y="179"/>
                    </a:lnTo>
                    <a:lnTo>
                      <a:pt x="83" y="180"/>
                    </a:lnTo>
                    <a:lnTo>
                      <a:pt x="69" y="138"/>
                    </a:lnTo>
                    <a:lnTo>
                      <a:pt x="72" y="138"/>
                    </a:lnTo>
                    <a:lnTo>
                      <a:pt x="75" y="138"/>
                    </a:lnTo>
                    <a:lnTo>
                      <a:pt x="79" y="138"/>
                    </a:lnTo>
                    <a:lnTo>
                      <a:pt x="82" y="138"/>
                    </a:lnTo>
                    <a:lnTo>
                      <a:pt x="86" y="137"/>
                    </a:lnTo>
                    <a:lnTo>
                      <a:pt x="90" y="137"/>
                    </a:lnTo>
                    <a:lnTo>
                      <a:pt x="93" y="137"/>
                    </a:lnTo>
                    <a:lnTo>
                      <a:pt x="97" y="137"/>
                    </a:lnTo>
                    <a:lnTo>
                      <a:pt x="100" y="136"/>
                    </a:lnTo>
                    <a:lnTo>
                      <a:pt x="104" y="135"/>
                    </a:lnTo>
                    <a:lnTo>
                      <a:pt x="107" y="135"/>
                    </a:lnTo>
                    <a:lnTo>
                      <a:pt x="111" y="134"/>
                    </a:lnTo>
                    <a:lnTo>
                      <a:pt x="114" y="133"/>
                    </a:lnTo>
                    <a:lnTo>
                      <a:pt x="116" y="132"/>
                    </a:lnTo>
                    <a:lnTo>
                      <a:pt x="119" y="131"/>
                    </a:lnTo>
                    <a:lnTo>
                      <a:pt x="122" y="130"/>
                    </a:lnTo>
                    <a:lnTo>
                      <a:pt x="123" y="129"/>
                    </a:lnTo>
                    <a:lnTo>
                      <a:pt x="124" y="128"/>
                    </a:lnTo>
                    <a:lnTo>
                      <a:pt x="125" y="127"/>
                    </a:lnTo>
                    <a:lnTo>
                      <a:pt x="126" y="126"/>
                    </a:lnTo>
                    <a:lnTo>
                      <a:pt x="127" y="125"/>
                    </a:lnTo>
                    <a:lnTo>
                      <a:pt x="128" y="124"/>
                    </a:lnTo>
                    <a:lnTo>
                      <a:pt x="129" y="123"/>
                    </a:lnTo>
                    <a:lnTo>
                      <a:pt x="130" y="122"/>
                    </a:lnTo>
                    <a:lnTo>
                      <a:pt x="130" y="121"/>
                    </a:lnTo>
                    <a:lnTo>
                      <a:pt x="131" y="119"/>
                    </a:lnTo>
                    <a:lnTo>
                      <a:pt x="131" y="118"/>
                    </a:lnTo>
                    <a:lnTo>
                      <a:pt x="131" y="117"/>
                    </a:lnTo>
                    <a:lnTo>
                      <a:pt x="130" y="116"/>
                    </a:lnTo>
                    <a:lnTo>
                      <a:pt x="130" y="114"/>
                    </a:lnTo>
                    <a:lnTo>
                      <a:pt x="129" y="113"/>
                    </a:lnTo>
                    <a:lnTo>
                      <a:pt x="128" y="112"/>
                    </a:lnTo>
                    <a:lnTo>
                      <a:pt x="126" y="110"/>
                    </a:lnTo>
                    <a:lnTo>
                      <a:pt x="123" y="109"/>
                    </a:lnTo>
                    <a:lnTo>
                      <a:pt x="121" y="108"/>
                    </a:lnTo>
                    <a:lnTo>
                      <a:pt x="119" y="107"/>
                    </a:lnTo>
                    <a:lnTo>
                      <a:pt x="116" y="107"/>
                    </a:lnTo>
                    <a:lnTo>
                      <a:pt x="114" y="107"/>
                    </a:lnTo>
                    <a:lnTo>
                      <a:pt x="111" y="107"/>
                    </a:lnTo>
                    <a:lnTo>
                      <a:pt x="108" y="107"/>
                    </a:lnTo>
                    <a:lnTo>
                      <a:pt x="105" y="108"/>
                    </a:lnTo>
                    <a:lnTo>
                      <a:pt x="102" y="108"/>
                    </a:lnTo>
                    <a:lnTo>
                      <a:pt x="99" y="109"/>
                    </a:lnTo>
                    <a:lnTo>
                      <a:pt x="96" y="110"/>
                    </a:lnTo>
                    <a:lnTo>
                      <a:pt x="92" y="111"/>
                    </a:lnTo>
                    <a:lnTo>
                      <a:pt x="89" y="112"/>
                    </a:lnTo>
                    <a:lnTo>
                      <a:pt x="85" y="113"/>
                    </a:lnTo>
                    <a:lnTo>
                      <a:pt x="82" y="114"/>
                    </a:lnTo>
                    <a:lnTo>
                      <a:pt x="78" y="114"/>
                    </a:lnTo>
                    <a:lnTo>
                      <a:pt x="74" y="115"/>
                    </a:lnTo>
                    <a:lnTo>
                      <a:pt x="70" y="116"/>
                    </a:lnTo>
                    <a:lnTo>
                      <a:pt x="67" y="116"/>
                    </a:lnTo>
                    <a:lnTo>
                      <a:pt x="63" y="116"/>
                    </a:lnTo>
                    <a:lnTo>
                      <a:pt x="59" y="116"/>
                    </a:lnTo>
                    <a:lnTo>
                      <a:pt x="55" y="116"/>
                    </a:lnTo>
                    <a:lnTo>
                      <a:pt x="51" y="116"/>
                    </a:lnTo>
                    <a:lnTo>
                      <a:pt x="46" y="115"/>
                    </a:lnTo>
                    <a:lnTo>
                      <a:pt x="42" y="113"/>
                    </a:lnTo>
                    <a:lnTo>
                      <a:pt x="38" y="112"/>
                    </a:lnTo>
                    <a:lnTo>
                      <a:pt x="34" y="110"/>
                    </a:lnTo>
                    <a:lnTo>
                      <a:pt x="29" y="107"/>
                    </a:lnTo>
                    <a:lnTo>
                      <a:pt x="25" y="104"/>
                    </a:lnTo>
                    <a:lnTo>
                      <a:pt x="21" y="101"/>
                    </a:lnTo>
                    <a:lnTo>
                      <a:pt x="17" y="97"/>
                    </a:lnTo>
                    <a:lnTo>
                      <a:pt x="11" y="90"/>
                    </a:lnTo>
                    <a:lnTo>
                      <a:pt x="7" y="84"/>
                    </a:lnTo>
                    <a:lnTo>
                      <a:pt x="4" y="78"/>
                    </a:lnTo>
                    <a:lnTo>
                      <a:pt x="1" y="72"/>
                    </a:lnTo>
                    <a:lnTo>
                      <a:pt x="0" y="67"/>
                    </a:lnTo>
                    <a:lnTo>
                      <a:pt x="0" y="61"/>
                    </a:lnTo>
                    <a:lnTo>
                      <a:pt x="0" y="55"/>
                    </a:lnTo>
                    <a:lnTo>
                      <a:pt x="1" y="50"/>
                    </a:lnTo>
                    <a:lnTo>
                      <a:pt x="3" y="45"/>
                    </a:lnTo>
                    <a:lnTo>
                      <a:pt x="6" y="40"/>
                    </a:lnTo>
                    <a:lnTo>
                      <a:pt x="9" y="35"/>
                    </a:lnTo>
                    <a:lnTo>
                      <a:pt x="13" y="31"/>
                    </a:lnTo>
                    <a:lnTo>
                      <a:pt x="18" y="27"/>
                    </a:lnTo>
                    <a:lnTo>
                      <a:pt x="23" y="23"/>
                    </a:lnTo>
                    <a:lnTo>
                      <a:pt x="28" y="20"/>
                    </a:lnTo>
                    <a:lnTo>
                      <a:pt x="34" y="17"/>
                    </a:lnTo>
                    <a:lnTo>
                      <a:pt x="37" y="15"/>
                    </a:lnTo>
                    <a:lnTo>
                      <a:pt x="40" y="13"/>
                    </a:lnTo>
                    <a:lnTo>
                      <a:pt x="43" y="12"/>
                    </a:lnTo>
                    <a:lnTo>
                      <a:pt x="46" y="10"/>
                    </a:lnTo>
                    <a:lnTo>
                      <a:pt x="49" y="9"/>
                    </a:lnTo>
                    <a:lnTo>
                      <a:pt x="52" y="8"/>
                    </a:lnTo>
                    <a:lnTo>
                      <a:pt x="56" y="6"/>
                    </a:lnTo>
                    <a:lnTo>
                      <a:pt x="59" y="5"/>
                    </a:lnTo>
                    <a:lnTo>
                      <a:pt x="63" y="4"/>
                    </a:lnTo>
                    <a:lnTo>
                      <a:pt x="66" y="3"/>
                    </a:lnTo>
                    <a:lnTo>
                      <a:pt x="70" y="3"/>
                    </a:lnTo>
                    <a:lnTo>
                      <a:pt x="73" y="2"/>
                    </a:lnTo>
                    <a:lnTo>
                      <a:pt x="77" y="1"/>
                    </a:lnTo>
                    <a:lnTo>
                      <a:pt x="81" y="0"/>
                    </a:lnTo>
                    <a:lnTo>
                      <a:pt x="85" y="0"/>
                    </a:lnTo>
                    <a:lnTo>
                      <a:pt x="89" y="0"/>
                    </a:lnTo>
                    <a:lnTo>
                      <a:pt x="101" y="38"/>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3" name="Freeform 256"/>
              <p:cNvSpPr>
                <a:spLocks/>
              </p:cNvSpPr>
              <p:nvPr/>
            </p:nvSpPr>
            <p:spPr bwMode="auto">
              <a:xfrm>
                <a:off x="1753" y="2822"/>
                <a:ext cx="62" cy="38"/>
              </a:xfrm>
              <a:custGeom>
                <a:avLst/>
                <a:gdLst>
                  <a:gd name="T0" fmla="*/ 0 w 690"/>
                  <a:gd name="T1" fmla="*/ 0 h 408"/>
                  <a:gd name="T2" fmla="*/ 0 w 690"/>
                  <a:gd name="T3" fmla="*/ 0 h 408"/>
                  <a:gd name="T4" fmla="*/ 0 w 690"/>
                  <a:gd name="T5" fmla="*/ 0 h 408"/>
                  <a:gd name="T6" fmla="*/ 0 w 690"/>
                  <a:gd name="T7" fmla="*/ 0 h 408"/>
                  <a:gd name="T8" fmla="*/ 0 w 690"/>
                  <a:gd name="T9" fmla="*/ 0 h 408"/>
                  <a:gd name="T10" fmla="*/ 0 w 690"/>
                  <a:gd name="T11" fmla="*/ 0 h 408"/>
                  <a:gd name="T12" fmla="*/ 0 w 690"/>
                  <a:gd name="T13" fmla="*/ 0 h 408"/>
                  <a:gd name="T14" fmla="*/ 0 w 690"/>
                  <a:gd name="T15" fmla="*/ 0 h 408"/>
                  <a:gd name="T16" fmla="*/ 0 w 690"/>
                  <a:gd name="T17" fmla="*/ 0 h 408"/>
                  <a:gd name="T18" fmla="*/ 0 w 690"/>
                  <a:gd name="T19" fmla="*/ 0 h 408"/>
                  <a:gd name="T20" fmla="*/ 0 w 690"/>
                  <a:gd name="T21" fmla="*/ 0 h 408"/>
                  <a:gd name="T22" fmla="*/ 0 w 690"/>
                  <a:gd name="T23" fmla="*/ 0 h 408"/>
                  <a:gd name="T24" fmla="*/ 0 w 690"/>
                  <a:gd name="T25" fmla="*/ 0 h 408"/>
                  <a:gd name="T26" fmla="*/ 0 w 690"/>
                  <a:gd name="T27" fmla="*/ 0 h 408"/>
                  <a:gd name="T28" fmla="*/ 0 w 690"/>
                  <a:gd name="T29" fmla="*/ 0 h 408"/>
                  <a:gd name="T30" fmla="*/ 0 w 690"/>
                  <a:gd name="T31" fmla="*/ 0 h 408"/>
                  <a:gd name="T32" fmla="*/ 0 w 690"/>
                  <a:gd name="T33" fmla="*/ 0 h 408"/>
                  <a:gd name="T34" fmla="*/ 0 w 690"/>
                  <a:gd name="T35" fmla="*/ 0 h 408"/>
                  <a:gd name="T36" fmla="*/ 0 w 690"/>
                  <a:gd name="T37" fmla="*/ 0 h 408"/>
                  <a:gd name="T38" fmla="*/ 0 w 690"/>
                  <a:gd name="T39" fmla="*/ 0 h 408"/>
                  <a:gd name="T40" fmla="*/ 0 w 690"/>
                  <a:gd name="T41" fmla="*/ 0 h 408"/>
                  <a:gd name="T42" fmla="*/ 0 w 690"/>
                  <a:gd name="T43" fmla="*/ 0 h 408"/>
                  <a:gd name="T44" fmla="*/ 0 w 690"/>
                  <a:gd name="T45" fmla="*/ 0 h 408"/>
                  <a:gd name="T46" fmla="*/ 0 w 690"/>
                  <a:gd name="T47" fmla="*/ 0 h 408"/>
                  <a:gd name="T48" fmla="*/ 0 w 690"/>
                  <a:gd name="T49" fmla="*/ 0 h 408"/>
                  <a:gd name="T50" fmla="*/ 0 w 690"/>
                  <a:gd name="T51" fmla="*/ 0 h 408"/>
                  <a:gd name="T52" fmla="*/ 0 w 690"/>
                  <a:gd name="T53" fmla="*/ 0 h 408"/>
                  <a:gd name="T54" fmla="*/ 0 w 690"/>
                  <a:gd name="T55" fmla="*/ 0 h 408"/>
                  <a:gd name="T56" fmla="*/ 0 w 690"/>
                  <a:gd name="T57" fmla="*/ 0 h 408"/>
                  <a:gd name="T58" fmla="*/ 0 w 690"/>
                  <a:gd name="T59" fmla="*/ 0 h 408"/>
                  <a:gd name="T60" fmla="*/ 0 w 690"/>
                  <a:gd name="T61" fmla="*/ 0 h 408"/>
                  <a:gd name="T62" fmla="*/ 0 w 690"/>
                  <a:gd name="T63" fmla="*/ 0 h 408"/>
                  <a:gd name="T64" fmla="*/ 0 w 690"/>
                  <a:gd name="T65" fmla="*/ 0 h 408"/>
                  <a:gd name="T66" fmla="*/ 0 w 690"/>
                  <a:gd name="T67" fmla="*/ 0 h 408"/>
                  <a:gd name="T68" fmla="*/ 0 w 690"/>
                  <a:gd name="T69" fmla="*/ 0 h 408"/>
                  <a:gd name="T70" fmla="*/ 0 w 690"/>
                  <a:gd name="T71" fmla="*/ 0 h 408"/>
                  <a:gd name="T72" fmla="*/ 0 w 690"/>
                  <a:gd name="T73" fmla="*/ 0 h 408"/>
                  <a:gd name="T74" fmla="*/ 0 w 690"/>
                  <a:gd name="T75" fmla="*/ 0 h 408"/>
                  <a:gd name="T76" fmla="*/ 0 w 690"/>
                  <a:gd name="T77" fmla="*/ 0 h 408"/>
                  <a:gd name="T78" fmla="*/ 0 w 690"/>
                  <a:gd name="T79" fmla="*/ 0 h 408"/>
                  <a:gd name="T80" fmla="*/ 0 w 690"/>
                  <a:gd name="T81" fmla="*/ 0 h 408"/>
                  <a:gd name="T82" fmla="*/ 0 w 690"/>
                  <a:gd name="T83" fmla="*/ 0 h 408"/>
                  <a:gd name="T84" fmla="*/ 0 w 690"/>
                  <a:gd name="T85" fmla="*/ 0 h 408"/>
                  <a:gd name="T86" fmla="*/ 0 w 690"/>
                  <a:gd name="T87" fmla="*/ 0 h 408"/>
                  <a:gd name="T88" fmla="*/ 0 w 690"/>
                  <a:gd name="T89" fmla="*/ 0 h 408"/>
                  <a:gd name="T90" fmla="*/ 0 w 690"/>
                  <a:gd name="T91" fmla="*/ 0 h 408"/>
                  <a:gd name="T92" fmla="*/ 0 w 690"/>
                  <a:gd name="T93" fmla="*/ 0 h 408"/>
                  <a:gd name="T94" fmla="*/ 0 w 690"/>
                  <a:gd name="T95" fmla="*/ 0 h 4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90"/>
                  <a:gd name="T145" fmla="*/ 0 h 408"/>
                  <a:gd name="T146" fmla="*/ 690 w 690"/>
                  <a:gd name="T147" fmla="*/ 408 h 4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90" h="408">
                    <a:moveTo>
                      <a:pt x="45" y="143"/>
                    </a:moveTo>
                    <a:lnTo>
                      <a:pt x="45" y="132"/>
                    </a:lnTo>
                    <a:lnTo>
                      <a:pt x="46" y="122"/>
                    </a:lnTo>
                    <a:lnTo>
                      <a:pt x="48" y="113"/>
                    </a:lnTo>
                    <a:lnTo>
                      <a:pt x="50" y="103"/>
                    </a:lnTo>
                    <a:lnTo>
                      <a:pt x="53" y="93"/>
                    </a:lnTo>
                    <a:lnTo>
                      <a:pt x="57" y="84"/>
                    </a:lnTo>
                    <a:lnTo>
                      <a:pt x="61" y="75"/>
                    </a:lnTo>
                    <a:lnTo>
                      <a:pt x="66" y="66"/>
                    </a:lnTo>
                    <a:lnTo>
                      <a:pt x="72" y="57"/>
                    </a:lnTo>
                    <a:lnTo>
                      <a:pt x="78" y="48"/>
                    </a:lnTo>
                    <a:lnTo>
                      <a:pt x="85" y="40"/>
                    </a:lnTo>
                    <a:lnTo>
                      <a:pt x="92" y="31"/>
                    </a:lnTo>
                    <a:lnTo>
                      <a:pt x="100" y="23"/>
                    </a:lnTo>
                    <a:lnTo>
                      <a:pt x="108" y="15"/>
                    </a:lnTo>
                    <a:lnTo>
                      <a:pt x="116" y="7"/>
                    </a:lnTo>
                    <a:lnTo>
                      <a:pt x="126" y="0"/>
                    </a:lnTo>
                    <a:lnTo>
                      <a:pt x="112" y="8"/>
                    </a:lnTo>
                    <a:lnTo>
                      <a:pt x="98" y="16"/>
                    </a:lnTo>
                    <a:lnTo>
                      <a:pt x="86" y="26"/>
                    </a:lnTo>
                    <a:lnTo>
                      <a:pt x="74" y="35"/>
                    </a:lnTo>
                    <a:lnTo>
                      <a:pt x="62" y="45"/>
                    </a:lnTo>
                    <a:lnTo>
                      <a:pt x="52" y="55"/>
                    </a:lnTo>
                    <a:lnTo>
                      <a:pt x="42" y="65"/>
                    </a:lnTo>
                    <a:lnTo>
                      <a:pt x="34" y="76"/>
                    </a:lnTo>
                    <a:lnTo>
                      <a:pt x="26" y="87"/>
                    </a:lnTo>
                    <a:lnTo>
                      <a:pt x="19" y="99"/>
                    </a:lnTo>
                    <a:lnTo>
                      <a:pt x="13" y="110"/>
                    </a:lnTo>
                    <a:lnTo>
                      <a:pt x="8" y="122"/>
                    </a:lnTo>
                    <a:lnTo>
                      <a:pt x="5" y="135"/>
                    </a:lnTo>
                    <a:lnTo>
                      <a:pt x="2" y="147"/>
                    </a:lnTo>
                    <a:lnTo>
                      <a:pt x="0" y="160"/>
                    </a:lnTo>
                    <a:lnTo>
                      <a:pt x="0" y="173"/>
                    </a:lnTo>
                    <a:lnTo>
                      <a:pt x="1" y="196"/>
                    </a:lnTo>
                    <a:lnTo>
                      <a:pt x="7" y="219"/>
                    </a:lnTo>
                    <a:lnTo>
                      <a:pt x="17" y="243"/>
                    </a:lnTo>
                    <a:lnTo>
                      <a:pt x="30" y="264"/>
                    </a:lnTo>
                    <a:lnTo>
                      <a:pt x="46" y="284"/>
                    </a:lnTo>
                    <a:lnTo>
                      <a:pt x="65" y="304"/>
                    </a:lnTo>
                    <a:lnTo>
                      <a:pt x="88" y="322"/>
                    </a:lnTo>
                    <a:lnTo>
                      <a:pt x="113" y="339"/>
                    </a:lnTo>
                    <a:lnTo>
                      <a:pt x="140" y="354"/>
                    </a:lnTo>
                    <a:lnTo>
                      <a:pt x="170" y="367"/>
                    </a:lnTo>
                    <a:lnTo>
                      <a:pt x="201" y="379"/>
                    </a:lnTo>
                    <a:lnTo>
                      <a:pt x="235" y="389"/>
                    </a:lnTo>
                    <a:lnTo>
                      <a:pt x="270" y="397"/>
                    </a:lnTo>
                    <a:lnTo>
                      <a:pt x="307" y="403"/>
                    </a:lnTo>
                    <a:lnTo>
                      <a:pt x="346" y="406"/>
                    </a:lnTo>
                    <a:lnTo>
                      <a:pt x="386" y="408"/>
                    </a:lnTo>
                    <a:lnTo>
                      <a:pt x="408" y="407"/>
                    </a:lnTo>
                    <a:lnTo>
                      <a:pt x="431" y="406"/>
                    </a:lnTo>
                    <a:lnTo>
                      <a:pt x="453" y="404"/>
                    </a:lnTo>
                    <a:lnTo>
                      <a:pt x="475" y="401"/>
                    </a:lnTo>
                    <a:lnTo>
                      <a:pt x="496" y="397"/>
                    </a:lnTo>
                    <a:lnTo>
                      <a:pt x="517" y="393"/>
                    </a:lnTo>
                    <a:lnTo>
                      <a:pt x="537" y="388"/>
                    </a:lnTo>
                    <a:lnTo>
                      <a:pt x="557" y="383"/>
                    </a:lnTo>
                    <a:lnTo>
                      <a:pt x="576" y="376"/>
                    </a:lnTo>
                    <a:lnTo>
                      <a:pt x="595" y="369"/>
                    </a:lnTo>
                    <a:lnTo>
                      <a:pt x="613" y="362"/>
                    </a:lnTo>
                    <a:lnTo>
                      <a:pt x="630" y="354"/>
                    </a:lnTo>
                    <a:lnTo>
                      <a:pt x="646" y="345"/>
                    </a:lnTo>
                    <a:lnTo>
                      <a:pt x="661" y="336"/>
                    </a:lnTo>
                    <a:lnTo>
                      <a:pt x="676" y="326"/>
                    </a:lnTo>
                    <a:lnTo>
                      <a:pt x="690" y="316"/>
                    </a:lnTo>
                    <a:lnTo>
                      <a:pt x="676" y="323"/>
                    </a:lnTo>
                    <a:lnTo>
                      <a:pt x="663" y="329"/>
                    </a:lnTo>
                    <a:lnTo>
                      <a:pt x="649" y="336"/>
                    </a:lnTo>
                    <a:lnTo>
                      <a:pt x="634" y="342"/>
                    </a:lnTo>
                    <a:lnTo>
                      <a:pt x="619" y="347"/>
                    </a:lnTo>
                    <a:lnTo>
                      <a:pt x="604" y="352"/>
                    </a:lnTo>
                    <a:lnTo>
                      <a:pt x="588" y="357"/>
                    </a:lnTo>
                    <a:lnTo>
                      <a:pt x="571" y="361"/>
                    </a:lnTo>
                    <a:lnTo>
                      <a:pt x="555" y="365"/>
                    </a:lnTo>
                    <a:lnTo>
                      <a:pt x="538" y="368"/>
                    </a:lnTo>
                    <a:lnTo>
                      <a:pt x="521" y="371"/>
                    </a:lnTo>
                    <a:lnTo>
                      <a:pt x="503" y="373"/>
                    </a:lnTo>
                    <a:lnTo>
                      <a:pt x="485" y="375"/>
                    </a:lnTo>
                    <a:lnTo>
                      <a:pt x="467" y="376"/>
                    </a:lnTo>
                    <a:lnTo>
                      <a:pt x="449" y="377"/>
                    </a:lnTo>
                    <a:lnTo>
                      <a:pt x="431" y="378"/>
                    </a:lnTo>
                    <a:lnTo>
                      <a:pt x="391" y="376"/>
                    </a:lnTo>
                    <a:lnTo>
                      <a:pt x="353" y="373"/>
                    </a:lnTo>
                    <a:lnTo>
                      <a:pt x="315" y="367"/>
                    </a:lnTo>
                    <a:lnTo>
                      <a:pt x="280" y="359"/>
                    </a:lnTo>
                    <a:lnTo>
                      <a:pt x="246" y="349"/>
                    </a:lnTo>
                    <a:lnTo>
                      <a:pt x="214" y="337"/>
                    </a:lnTo>
                    <a:lnTo>
                      <a:pt x="185" y="324"/>
                    </a:lnTo>
                    <a:lnTo>
                      <a:pt x="158" y="309"/>
                    </a:lnTo>
                    <a:lnTo>
                      <a:pt x="133" y="292"/>
                    </a:lnTo>
                    <a:lnTo>
                      <a:pt x="111" y="274"/>
                    </a:lnTo>
                    <a:lnTo>
                      <a:pt x="92" y="255"/>
                    </a:lnTo>
                    <a:lnTo>
                      <a:pt x="76" y="234"/>
                    </a:lnTo>
                    <a:lnTo>
                      <a:pt x="62" y="212"/>
                    </a:lnTo>
                    <a:lnTo>
                      <a:pt x="52" y="190"/>
                    </a:lnTo>
                    <a:lnTo>
                      <a:pt x="46" y="166"/>
                    </a:lnTo>
                    <a:lnTo>
                      <a:pt x="45" y="143"/>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64" name="Freeform 257"/>
              <p:cNvSpPr>
                <a:spLocks/>
              </p:cNvSpPr>
              <p:nvPr/>
            </p:nvSpPr>
            <p:spPr bwMode="auto">
              <a:xfrm>
                <a:off x="1755" y="2819"/>
                <a:ext cx="66" cy="40"/>
              </a:xfrm>
              <a:custGeom>
                <a:avLst/>
                <a:gdLst>
                  <a:gd name="T0" fmla="*/ 0 w 725"/>
                  <a:gd name="T1" fmla="*/ 0 h 439"/>
                  <a:gd name="T2" fmla="*/ 0 w 725"/>
                  <a:gd name="T3" fmla="*/ 0 h 439"/>
                  <a:gd name="T4" fmla="*/ 0 w 725"/>
                  <a:gd name="T5" fmla="*/ 0 h 439"/>
                  <a:gd name="T6" fmla="*/ 0 w 725"/>
                  <a:gd name="T7" fmla="*/ 0 h 439"/>
                  <a:gd name="T8" fmla="*/ 0 w 725"/>
                  <a:gd name="T9" fmla="*/ 0 h 439"/>
                  <a:gd name="T10" fmla="*/ 0 w 725"/>
                  <a:gd name="T11" fmla="*/ 0 h 439"/>
                  <a:gd name="T12" fmla="*/ 0 w 725"/>
                  <a:gd name="T13" fmla="*/ 0 h 439"/>
                  <a:gd name="T14" fmla="*/ 0 w 725"/>
                  <a:gd name="T15" fmla="*/ 0 h 439"/>
                  <a:gd name="T16" fmla="*/ 0 w 725"/>
                  <a:gd name="T17" fmla="*/ 0 h 439"/>
                  <a:gd name="T18" fmla="*/ 0 w 725"/>
                  <a:gd name="T19" fmla="*/ 0 h 439"/>
                  <a:gd name="T20" fmla="*/ 0 w 725"/>
                  <a:gd name="T21" fmla="*/ 0 h 439"/>
                  <a:gd name="T22" fmla="*/ 0 w 725"/>
                  <a:gd name="T23" fmla="*/ 0 h 439"/>
                  <a:gd name="T24" fmla="*/ 0 w 725"/>
                  <a:gd name="T25" fmla="*/ 0 h 439"/>
                  <a:gd name="T26" fmla="*/ 0 w 725"/>
                  <a:gd name="T27" fmla="*/ 0 h 439"/>
                  <a:gd name="T28" fmla="*/ 0 w 725"/>
                  <a:gd name="T29" fmla="*/ 0 h 439"/>
                  <a:gd name="T30" fmla="*/ 0 w 725"/>
                  <a:gd name="T31" fmla="*/ 0 h 439"/>
                  <a:gd name="T32" fmla="*/ 0 w 725"/>
                  <a:gd name="T33" fmla="*/ 0 h 439"/>
                  <a:gd name="T34" fmla="*/ 0 w 725"/>
                  <a:gd name="T35" fmla="*/ 0 h 439"/>
                  <a:gd name="T36" fmla="*/ 0 w 725"/>
                  <a:gd name="T37" fmla="*/ 0 h 439"/>
                  <a:gd name="T38" fmla="*/ 0 w 725"/>
                  <a:gd name="T39" fmla="*/ 0 h 439"/>
                  <a:gd name="T40" fmla="*/ 0 w 725"/>
                  <a:gd name="T41" fmla="*/ 0 h 439"/>
                  <a:gd name="T42" fmla="*/ 0 w 725"/>
                  <a:gd name="T43" fmla="*/ 0 h 439"/>
                  <a:gd name="T44" fmla="*/ 0 w 725"/>
                  <a:gd name="T45" fmla="*/ 0 h 439"/>
                  <a:gd name="T46" fmla="*/ 0 w 725"/>
                  <a:gd name="T47" fmla="*/ 0 h 439"/>
                  <a:gd name="T48" fmla="*/ 0 w 725"/>
                  <a:gd name="T49" fmla="*/ 0 h 439"/>
                  <a:gd name="T50" fmla="*/ 0 w 725"/>
                  <a:gd name="T51" fmla="*/ 0 h 439"/>
                  <a:gd name="T52" fmla="*/ 0 w 725"/>
                  <a:gd name="T53" fmla="*/ 0 h 439"/>
                  <a:gd name="T54" fmla="*/ 0 w 725"/>
                  <a:gd name="T55" fmla="*/ 0 h 439"/>
                  <a:gd name="T56" fmla="*/ 0 w 725"/>
                  <a:gd name="T57" fmla="*/ 0 h 439"/>
                  <a:gd name="T58" fmla="*/ 0 w 725"/>
                  <a:gd name="T59" fmla="*/ 0 h 439"/>
                  <a:gd name="T60" fmla="*/ 0 w 725"/>
                  <a:gd name="T61" fmla="*/ 0 h 439"/>
                  <a:gd name="T62" fmla="*/ 0 w 725"/>
                  <a:gd name="T63" fmla="*/ 0 h 439"/>
                  <a:gd name="T64" fmla="*/ 0 w 725"/>
                  <a:gd name="T65" fmla="*/ 0 h 439"/>
                  <a:gd name="T66" fmla="*/ 0 w 725"/>
                  <a:gd name="T67" fmla="*/ 0 h 439"/>
                  <a:gd name="T68" fmla="*/ 0 w 725"/>
                  <a:gd name="T69" fmla="*/ 0 h 439"/>
                  <a:gd name="T70" fmla="*/ 0 w 725"/>
                  <a:gd name="T71" fmla="*/ 0 h 439"/>
                  <a:gd name="T72" fmla="*/ 0 w 725"/>
                  <a:gd name="T73" fmla="*/ 0 h 439"/>
                  <a:gd name="T74" fmla="*/ 0 w 725"/>
                  <a:gd name="T75" fmla="*/ 0 h 439"/>
                  <a:gd name="T76" fmla="*/ 0 w 725"/>
                  <a:gd name="T77" fmla="*/ 0 h 439"/>
                  <a:gd name="T78" fmla="*/ 0 w 725"/>
                  <a:gd name="T79" fmla="*/ 0 h 439"/>
                  <a:gd name="T80" fmla="*/ 0 w 725"/>
                  <a:gd name="T81" fmla="*/ 0 h 439"/>
                  <a:gd name="T82" fmla="*/ 0 w 725"/>
                  <a:gd name="T83" fmla="*/ 0 h 439"/>
                  <a:gd name="T84" fmla="*/ 0 w 725"/>
                  <a:gd name="T85" fmla="*/ 0 h 439"/>
                  <a:gd name="T86" fmla="*/ 0 w 725"/>
                  <a:gd name="T87" fmla="*/ 0 h 439"/>
                  <a:gd name="T88" fmla="*/ 0 w 725"/>
                  <a:gd name="T89" fmla="*/ 0 h 439"/>
                  <a:gd name="T90" fmla="*/ 0 w 725"/>
                  <a:gd name="T91" fmla="*/ 0 h 439"/>
                  <a:gd name="T92" fmla="*/ 0 w 725"/>
                  <a:gd name="T93" fmla="*/ 0 h 439"/>
                  <a:gd name="T94" fmla="*/ 0 w 725"/>
                  <a:gd name="T95" fmla="*/ 0 h 4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5"/>
                  <a:gd name="T145" fmla="*/ 0 h 439"/>
                  <a:gd name="T146" fmla="*/ 725 w 725"/>
                  <a:gd name="T147" fmla="*/ 439 h 4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5" h="439">
                    <a:moveTo>
                      <a:pt x="725" y="234"/>
                    </a:moveTo>
                    <a:lnTo>
                      <a:pt x="723" y="210"/>
                    </a:lnTo>
                    <a:lnTo>
                      <a:pt x="717" y="186"/>
                    </a:lnTo>
                    <a:lnTo>
                      <a:pt x="707" y="164"/>
                    </a:lnTo>
                    <a:lnTo>
                      <a:pt x="694" y="143"/>
                    </a:lnTo>
                    <a:lnTo>
                      <a:pt x="678" y="122"/>
                    </a:lnTo>
                    <a:lnTo>
                      <a:pt x="659" y="103"/>
                    </a:lnTo>
                    <a:lnTo>
                      <a:pt x="637" y="85"/>
                    </a:lnTo>
                    <a:lnTo>
                      <a:pt x="613" y="68"/>
                    </a:lnTo>
                    <a:lnTo>
                      <a:pt x="585" y="53"/>
                    </a:lnTo>
                    <a:lnTo>
                      <a:pt x="556" y="40"/>
                    </a:lnTo>
                    <a:lnTo>
                      <a:pt x="523" y="28"/>
                    </a:lnTo>
                    <a:lnTo>
                      <a:pt x="490" y="18"/>
                    </a:lnTo>
                    <a:lnTo>
                      <a:pt x="455" y="10"/>
                    </a:lnTo>
                    <a:lnTo>
                      <a:pt x="418" y="4"/>
                    </a:lnTo>
                    <a:lnTo>
                      <a:pt x="380" y="1"/>
                    </a:lnTo>
                    <a:lnTo>
                      <a:pt x="341" y="0"/>
                    </a:lnTo>
                    <a:lnTo>
                      <a:pt x="322" y="0"/>
                    </a:lnTo>
                    <a:lnTo>
                      <a:pt x="303" y="1"/>
                    </a:lnTo>
                    <a:lnTo>
                      <a:pt x="285" y="2"/>
                    </a:lnTo>
                    <a:lnTo>
                      <a:pt x="267" y="4"/>
                    </a:lnTo>
                    <a:lnTo>
                      <a:pt x="249" y="6"/>
                    </a:lnTo>
                    <a:lnTo>
                      <a:pt x="232" y="9"/>
                    </a:lnTo>
                    <a:lnTo>
                      <a:pt x="215" y="12"/>
                    </a:lnTo>
                    <a:lnTo>
                      <a:pt x="198" y="16"/>
                    </a:lnTo>
                    <a:lnTo>
                      <a:pt x="182" y="20"/>
                    </a:lnTo>
                    <a:lnTo>
                      <a:pt x="166" y="25"/>
                    </a:lnTo>
                    <a:lnTo>
                      <a:pt x="151" y="30"/>
                    </a:lnTo>
                    <a:lnTo>
                      <a:pt x="136" y="35"/>
                    </a:lnTo>
                    <a:lnTo>
                      <a:pt x="121" y="41"/>
                    </a:lnTo>
                    <a:lnTo>
                      <a:pt x="107" y="47"/>
                    </a:lnTo>
                    <a:lnTo>
                      <a:pt x="94" y="54"/>
                    </a:lnTo>
                    <a:lnTo>
                      <a:pt x="81" y="61"/>
                    </a:lnTo>
                    <a:lnTo>
                      <a:pt x="71" y="68"/>
                    </a:lnTo>
                    <a:lnTo>
                      <a:pt x="63" y="76"/>
                    </a:lnTo>
                    <a:lnTo>
                      <a:pt x="55" y="84"/>
                    </a:lnTo>
                    <a:lnTo>
                      <a:pt x="47" y="92"/>
                    </a:lnTo>
                    <a:lnTo>
                      <a:pt x="40" y="101"/>
                    </a:lnTo>
                    <a:lnTo>
                      <a:pt x="33" y="109"/>
                    </a:lnTo>
                    <a:lnTo>
                      <a:pt x="27" y="118"/>
                    </a:lnTo>
                    <a:lnTo>
                      <a:pt x="21" y="127"/>
                    </a:lnTo>
                    <a:lnTo>
                      <a:pt x="16" y="136"/>
                    </a:lnTo>
                    <a:lnTo>
                      <a:pt x="12" y="145"/>
                    </a:lnTo>
                    <a:lnTo>
                      <a:pt x="8" y="154"/>
                    </a:lnTo>
                    <a:lnTo>
                      <a:pt x="5" y="164"/>
                    </a:lnTo>
                    <a:lnTo>
                      <a:pt x="3" y="174"/>
                    </a:lnTo>
                    <a:lnTo>
                      <a:pt x="1" y="183"/>
                    </a:lnTo>
                    <a:lnTo>
                      <a:pt x="0" y="193"/>
                    </a:lnTo>
                    <a:lnTo>
                      <a:pt x="0" y="204"/>
                    </a:lnTo>
                    <a:lnTo>
                      <a:pt x="1" y="227"/>
                    </a:lnTo>
                    <a:lnTo>
                      <a:pt x="7" y="251"/>
                    </a:lnTo>
                    <a:lnTo>
                      <a:pt x="17" y="273"/>
                    </a:lnTo>
                    <a:lnTo>
                      <a:pt x="31" y="295"/>
                    </a:lnTo>
                    <a:lnTo>
                      <a:pt x="47" y="316"/>
                    </a:lnTo>
                    <a:lnTo>
                      <a:pt x="66" y="335"/>
                    </a:lnTo>
                    <a:lnTo>
                      <a:pt x="88" y="353"/>
                    </a:lnTo>
                    <a:lnTo>
                      <a:pt x="113" y="370"/>
                    </a:lnTo>
                    <a:lnTo>
                      <a:pt x="140" y="385"/>
                    </a:lnTo>
                    <a:lnTo>
                      <a:pt x="169" y="398"/>
                    </a:lnTo>
                    <a:lnTo>
                      <a:pt x="201" y="410"/>
                    </a:lnTo>
                    <a:lnTo>
                      <a:pt x="235" y="420"/>
                    </a:lnTo>
                    <a:lnTo>
                      <a:pt x="270" y="428"/>
                    </a:lnTo>
                    <a:lnTo>
                      <a:pt x="308" y="434"/>
                    </a:lnTo>
                    <a:lnTo>
                      <a:pt x="346" y="437"/>
                    </a:lnTo>
                    <a:lnTo>
                      <a:pt x="386" y="439"/>
                    </a:lnTo>
                    <a:lnTo>
                      <a:pt x="404" y="438"/>
                    </a:lnTo>
                    <a:lnTo>
                      <a:pt x="422" y="437"/>
                    </a:lnTo>
                    <a:lnTo>
                      <a:pt x="440" y="436"/>
                    </a:lnTo>
                    <a:lnTo>
                      <a:pt x="458" y="434"/>
                    </a:lnTo>
                    <a:lnTo>
                      <a:pt x="476" y="432"/>
                    </a:lnTo>
                    <a:lnTo>
                      <a:pt x="493" y="429"/>
                    </a:lnTo>
                    <a:lnTo>
                      <a:pt x="510" y="426"/>
                    </a:lnTo>
                    <a:lnTo>
                      <a:pt x="526" y="422"/>
                    </a:lnTo>
                    <a:lnTo>
                      <a:pt x="543" y="418"/>
                    </a:lnTo>
                    <a:lnTo>
                      <a:pt x="559" y="413"/>
                    </a:lnTo>
                    <a:lnTo>
                      <a:pt x="574" y="408"/>
                    </a:lnTo>
                    <a:lnTo>
                      <a:pt x="589" y="403"/>
                    </a:lnTo>
                    <a:lnTo>
                      <a:pt x="604" y="397"/>
                    </a:lnTo>
                    <a:lnTo>
                      <a:pt x="618" y="390"/>
                    </a:lnTo>
                    <a:lnTo>
                      <a:pt x="631" y="384"/>
                    </a:lnTo>
                    <a:lnTo>
                      <a:pt x="645" y="377"/>
                    </a:lnTo>
                    <a:lnTo>
                      <a:pt x="654" y="369"/>
                    </a:lnTo>
                    <a:lnTo>
                      <a:pt x="662" y="361"/>
                    </a:lnTo>
                    <a:lnTo>
                      <a:pt x="670" y="353"/>
                    </a:lnTo>
                    <a:lnTo>
                      <a:pt x="678" y="345"/>
                    </a:lnTo>
                    <a:lnTo>
                      <a:pt x="685" y="337"/>
                    </a:lnTo>
                    <a:lnTo>
                      <a:pt x="692" y="328"/>
                    </a:lnTo>
                    <a:lnTo>
                      <a:pt x="698" y="320"/>
                    </a:lnTo>
                    <a:lnTo>
                      <a:pt x="703" y="311"/>
                    </a:lnTo>
                    <a:lnTo>
                      <a:pt x="708" y="302"/>
                    </a:lnTo>
                    <a:lnTo>
                      <a:pt x="712" y="291"/>
                    </a:lnTo>
                    <a:lnTo>
                      <a:pt x="716" y="282"/>
                    </a:lnTo>
                    <a:lnTo>
                      <a:pt x="719" y="273"/>
                    </a:lnTo>
                    <a:lnTo>
                      <a:pt x="721" y="263"/>
                    </a:lnTo>
                    <a:lnTo>
                      <a:pt x="723" y="253"/>
                    </a:lnTo>
                    <a:lnTo>
                      <a:pt x="724" y="243"/>
                    </a:lnTo>
                    <a:lnTo>
                      <a:pt x="725" y="234"/>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65" name="Freeform 258"/>
              <p:cNvSpPr>
                <a:spLocks/>
              </p:cNvSpPr>
              <p:nvPr/>
            </p:nvSpPr>
            <p:spPr bwMode="auto">
              <a:xfrm>
                <a:off x="1769" y="2819"/>
                <a:ext cx="36" cy="28"/>
              </a:xfrm>
              <a:custGeom>
                <a:avLst/>
                <a:gdLst>
                  <a:gd name="T0" fmla="*/ 0 w 415"/>
                  <a:gd name="T1" fmla="*/ 0 h 302"/>
                  <a:gd name="T2" fmla="*/ 0 w 415"/>
                  <a:gd name="T3" fmla="*/ 0 h 302"/>
                  <a:gd name="T4" fmla="*/ 0 w 415"/>
                  <a:gd name="T5" fmla="*/ 0 h 302"/>
                  <a:gd name="T6" fmla="*/ 0 w 415"/>
                  <a:gd name="T7" fmla="*/ 0 h 302"/>
                  <a:gd name="T8" fmla="*/ 0 w 415"/>
                  <a:gd name="T9" fmla="*/ 0 h 302"/>
                  <a:gd name="T10" fmla="*/ 0 w 415"/>
                  <a:gd name="T11" fmla="*/ 0 h 302"/>
                  <a:gd name="T12" fmla="*/ 0 w 415"/>
                  <a:gd name="T13" fmla="*/ 0 h 302"/>
                  <a:gd name="T14" fmla="*/ 0 w 415"/>
                  <a:gd name="T15" fmla="*/ 0 h 302"/>
                  <a:gd name="T16" fmla="*/ 0 w 415"/>
                  <a:gd name="T17" fmla="*/ 0 h 302"/>
                  <a:gd name="T18" fmla="*/ 0 w 415"/>
                  <a:gd name="T19" fmla="*/ 0 h 302"/>
                  <a:gd name="T20" fmla="*/ 0 w 415"/>
                  <a:gd name="T21" fmla="*/ 0 h 302"/>
                  <a:gd name="T22" fmla="*/ 0 w 415"/>
                  <a:gd name="T23" fmla="*/ 0 h 302"/>
                  <a:gd name="T24" fmla="*/ 0 w 415"/>
                  <a:gd name="T25" fmla="*/ 0 h 302"/>
                  <a:gd name="T26" fmla="*/ 0 w 415"/>
                  <a:gd name="T27" fmla="*/ 0 h 302"/>
                  <a:gd name="T28" fmla="*/ 0 w 415"/>
                  <a:gd name="T29" fmla="*/ 0 h 302"/>
                  <a:gd name="T30" fmla="*/ 0 w 415"/>
                  <a:gd name="T31" fmla="*/ 0 h 302"/>
                  <a:gd name="T32" fmla="*/ 0 w 415"/>
                  <a:gd name="T33" fmla="*/ 0 h 302"/>
                  <a:gd name="T34" fmla="*/ 0 w 415"/>
                  <a:gd name="T35" fmla="*/ 0 h 302"/>
                  <a:gd name="T36" fmla="*/ 0 w 415"/>
                  <a:gd name="T37" fmla="*/ 0 h 302"/>
                  <a:gd name="T38" fmla="*/ 0 w 415"/>
                  <a:gd name="T39" fmla="*/ 0 h 302"/>
                  <a:gd name="T40" fmla="*/ 0 w 415"/>
                  <a:gd name="T41" fmla="*/ 0 h 302"/>
                  <a:gd name="T42" fmla="*/ 0 w 415"/>
                  <a:gd name="T43" fmla="*/ 0 h 302"/>
                  <a:gd name="T44" fmla="*/ 0 w 415"/>
                  <a:gd name="T45" fmla="*/ 0 h 302"/>
                  <a:gd name="T46" fmla="*/ 0 w 415"/>
                  <a:gd name="T47" fmla="*/ 0 h 302"/>
                  <a:gd name="T48" fmla="*/ 0 w 415"/>
                  <a:gd name="T49" fmla="*/ 0 h 302"/>
                  <a:gd name="T50" fmla="*/ 0 w 415"/>
                  <a:gd name="T51" fmla="*/ 0 h 302"/>
                  <a:gd name="T52" fmla="*/ 0 w 415"/>
                  <a:gd name="T53" fmla="*/ 0 h 302"/>
                  <a:gd name="T54" fmla="*/ 0 w 415"/>
                  <a:gd name="T55" fmla="*/ 0 h 302"/>
                  <a:gd name="T56" fmla="*/ 0 w 415"/>
                  <a:gd name="T57" fmla="*/ 0 h 302"/>
                  <a:gd name="T58" fmla="*/ 0 w 415"/>
                  <a:gd name="T59" fmla="*/ 0 h 302"/>
                  <a:gd name="T60" fmla="*/ 0 w 415"/>
                  <a:gd name="T61" fmla="*/ 0 h 302"/>
                  <a:gd name="T62" fmla="*/ 0 w 415"/>
                  <a:gd name="T63" fmla="*/ 0 h 302"/>
                  <a:gd name="T64" fmla="*/ 0 w 415"/>
                  <a:gd name="T65" fmla="*/ 0 h 302"/>
                  <a:gd name="T66" fmla="*/ 0 w 415"/>
                  <a:gd name="T67" fmla="*/ 0 h 302"/>
                  <a:gd name="T68" fmla="*/ 0 w 415"/>
                  <a:gd name="T69" fmla="*/ 0 h 302"/>
                  <a:gd name="T70" fmla="*/ 0 w 415"/>
                  <a:gd name="T71" fmla="*/ 0 h 302"/>
                  <a:gd name="T72" fmla="*/ 0 w 415"/>
                  <a:gd name="T73" fmla="*/ 0 h 302"/>
                  <a:gd name="T74" fmla="*/ 0 w 415"/>
                  <a:gd name="T75" fmla="*/ 0 h 302"/>
                  <a:gd name="T76" fmla="*/ 0 w 415"/>
                  <a:gd name="T77" fmla="*/ 0 h 302"/>
                  <a:gd name="T78" fmla="*/ 0 w 415"/>
                  <a:gd name="T79" fmla="*/ 0 h 302"/>
                  <a:gd name="T80" fmla="*/ 0 w 415"/>
                  <a:gd name="T81" fmla="*/ 0 h 302"/>
                  <a:gd name="T82" fmla="*/ 0 w 415"/>
                  <a:gd name="T83" fmla="*/ 0 h 302"/>
                  <a:gd name="T84" fmla="*/ 0 w 415"/>
                  <a:gd name="T85" fmla="*/ 0 h 302"/>
                  <a:gd name="T86" fmla="*/ 0 w 415"/>
                  <a:gd name="T87" fmla="*/ 0 h 3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5"/>
                  <a:gd name="T133" fmla="*/ 0 h 302"/>
                  <a:gd name="T134" fmla="*/ 415 w 415"/>
                  <a:gd name="T135" fmla="*/ 302 h 3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5" h="302">
                    <a:moveTo>
                      <a:pt x="199" y="236"/>
                    </a:moveTo>
                    <a:lnTo>
                      <a:pt x="256" y="302"/>
                    </a:lnTo>
                    <a:lnTo>
                      <a:pt x="258" y="301"/>
                    </a:lnTo>
                    <a:lnTo>
                      <a:pt x="265" y="300"/>
                    </a:lnTo>
                    <a:lnTo>
                      <a:pt x="276" y="298"/>
                    </a:lnTo>
                    <a:lnTo>
                      <a:pt x="290" y="296"/>
                    </a:lnTo>
                    <a:lnTo>
                      <a:pt x="306" y="292"/>
                    </a:lnTo>
                    <a:lnTo>
                      <a:pt x="324" y="286"/>
                    </a:lnTo>
                    <a:lnTo>
                      <a:pt x="341" y="280"/>
                    </a:lnTo>
                    <a:lnTo>
                      <a:pt x="359" y="271"/>
                    </a:lnTo>
                    <a:lnTo>
                      <a:pt x="375" y="261"/>
                    </a:lnTo>
                    <a:lnTo>
                      <a:pt x="390" y="248"/>
                    </a:lnTo>
                    <a:lnTo>
                      <a:pt x="402" y="234"/>
                    </a:lnTo>
                    <a:lnTo>
                      <a:pt x="411" y="217"/>
                    </a:lnTo>
                    <a:lnTo>
                      <a:pt x="415" y="199"/>
                    </a:lnTo>
                    <a:lnTo>
                      <a:pt x="413" y="177"/>
                    </a:lnTo>
                    <a:lnTo>
                      <a:pt x="405" y="153"/>
                    </a:lnTo>
                    <a:lnTo>
                      <a:pt x="391" y="127"/>
                    </a:lnTo>
                    <a:lnTo>
                      <a:pt x="384" y="118"/>
                    </a:lnTo>
                    <a:lnTo>
                      <a:pt x="377" y="111"/>
                    </a:lnTo>
                    <a:lnTo>
                      <a:pt x="368" y="105"/>
                    </a:lnTo>
                    <a:lnTo>
                      <a:pt x="359" y="100"/>
                    </a:lnTo>
                    <a:lnTo>
                      <a:pt x="349" y="97"/>
                    </a:lnTo>
                    <a:lnTo>
                      <a:pt x="339" y="94"/>
                    </a:lnTo>
                    <a:lnTo>
                      <a:pt x="328" y="92"/>
                    </a:lnTo>
                    <a:lnTo>
                      <a:pt x="318" y="91"/>
                    </a:lnTo>
                    <a:lnTo>
                      <a:pt x="308" y="90"/>
                    </a:lnTo>
                    <a:lnTo>
                      <a:pt x="299" y="90"/>
                    </a:lnTo>
                    <a:lnTo>
                      <a:pt x="291" y="90"/>
                    </a:lnTo>
                    <a:lnTo>
                      <a:pt x="283" y="90"/>
                    </a:lnTo>
                    <a:lnTo>
                      <a:pt x="277" y="91"/>
                    </a:lnTo>
                    <a:lnTo>
                      <a:pt x="273" y="91"/>
                    </a:lnTo>
                    <a:lnTo>
                      <a:pt x="270" y="91"/>
                    </a:lnTo>
                    <a:lnTo>
                      <a:pt x="269" y="92"/>
                    </a:lnTo>
                    <a:lnTo>
                      <a:pt x="269" y="91"/>
                    </a:lnTo>
                    <a:lnTo>
                      <a:pt x="270" y="90"/>
                    </a:lnTo>
                    <a:lnTo>
                      <a:pt x="272" y="89"/>
                    </a:lnTo>
                    <a:lnTo>
                      <a:pt x="274" y="87"/>
                    </a:lnTo>
                    <a:lnTo>
                      <a:pt x="277" y="84"/>
                    </a:lnTo>
                    <a:lnTo>
                      <a:pt x="279" y="81"/>
                    </a:lnTo>
                    <a:lnTo>
                      <a:pt x="281" y="77"/>
                    </a:lnTo>
                    <a:lnTo>
                      <a:pt x="283" y="73"/>
                    </a:lnTo>
                    <a:lnTo>
                      <a:pt x="284" y="68"/>
                    </a:lnTo>
                    <a:lnTo>
                      <a:pt x="283" y="63"/>
                    </a:lnTo>
                    <a:lnTo>
                      <a:pt x="282" y="57"/>
                    </a:lnTo>
                    <a:lnTo>
                      <a:pt x="279" y="51"/>
                    </a:lnTo>
                    <a:lnTo>
                      <a:pt x="275" y="44"/>
                    </a:lnTo>
                    <a:lnTo>
                      <a:pt x="269" y="37"/>
                    </a:lnTo>
                    <a:lnTo>
                      <a:pt x="261" y="29"/>
                    </a:lnTo>
                    <a:lnTo>
                      <a:pt x="251" y="22"/>
                    </a:lnTo>
                    <a:lnTo>
                      <a:pt x="239" y="15"/>
                    </a:lnTo>
                    <a:lnTo>
                      <a:pt x="226" y="9"/>
                    </a:lnTo>
                    <a:lnTo>
                      <a:pt x="212" y="5"/>
                    </a:lnTo>
                    <a:lnTo>
                      <a:pt x="196" y="2"/>
                    </a:lnTo>
                    <a:lnTo>
                      <a:pt x="179" y="0"/>
                    </a:lnTo>
                    <a:lnTo>
                      <a:pt x="161" y="0"/>
                    </a:lnTo>
                    <a:lnTo>
                      <a:pt x="142" y="1"/>
                    </a:lnTo>
                    <a:lnTo>
                      <a:pt x="124" y="4"/>
                    </a:lnTo>
                    <a:lnTo>
                      <a:pt x="105" y="8"/>
                    </a:lnTo>
                    <a:lnTo>
                      <a:pt x="87" y="13"/>
                    </a:lnTo>
                    <a:lnTo>
                      <a:pt x="70" y="20"/>
                    </a:lnTo>
                    <a:lnTo>
                      <a:pt x="53" y="29"/>
                    </a:lnTo>
                    <a:lnTo>
                      <a:pt x="38" y="38"/>
                    </a:lnTo>
                    <a:lnTo>
                      <a:pt x="23" y="50"/>
                    </a:lnTo>
                    <a:lnTo>
                      <a:pt x="10" y="63"/>
                    </a:lnTo>
                    <a:lnTo>
                      <a:pt x="0" y="78"/>
                    </a:lnTo>
                    <a:lnTo>
                      <a:pt x="70" y="127"/>
                    </a:lnTo>
                    <a:lnTo>
                      <a:pt x="70" y="125"/>
                    </a:lnTo>
                    <a:lnTo>
                      <a:pt x="72" y="123"/>
                    </a:lnTo>
                    <a:lnTo>
                      <a:pt x="74" y="118"/>
                    </a:lnTo>
                    <a:lnTo>
                      <a:pt x="78" y="113"/>
                    </a:lnTo>
                    <a:lnTo>
                      <a:pt x="83" y="106"/>
                    </a:lnTo>
                    <a:lnTo>
                      <a:pt x="88" y="99"/>
                    </a:lnTo>
                    <a:lnTo>
                      <a:pt x="94" y="92"/>
                    </a:lnTo>
                    <a:lnTo>
                      <a:pt x="101" y="84"/>
                    </a:lnTo>
                    <a:lnTo>
                      <a:pt x="109" y="77"/>
                    </a:lnTo>
                    <a:lnTo>
                      <a:pt x="117" y="71"/>
                    </a:lnTo>
                    <a:lnTo>
                      <a:pt x="127" y="66"/>
                    </a:lnTo>
                    <a:lnTo>
                      <a:pt x="136" y="62"/>
                    </a:lnTo>
                    <a:lnTo>
                      <a:pt x="146" y="59"/>
                    </a:lnTo>
                    <a:lnTo>
                      <a:pt x="158" y="59"/>
                    </a:lnTo>
                    <a:lnTo>
                      <a:pt x="169" y="60"/>
                    </a:lnTo>
                    <a:lnTo>
                      <a:pt x="181" y="65"/>
                    </a:lnTo>
                    <a:lnTo>
                      <a:pt x="190" y="70"/>
                    </a:lnTo>
                    <a:lnTo>
                      <a:pt x="196" y="76"/>
                    </a:lnTo>
                    <a:lnTo>
                      <a:pt x="199" y="82"/>
                    </a:lnTo>
                    <a:lnTo>
                      <a:pt x="200" y="87"/>
                    </a:lnTo>
                    <a:lnTo>
                      <a:pt x="198" y="93"/>
                    </a:lnTo>
                    <a:lnTo>
                      <a:pt x="194" y="98"/>
                    </a:lnTo>
                    <a:lnTo>
                      <a:pt x="188" y="103"/>
                    </a:lnTo>
                    <a:lnTo>
                      <a:pt x="182" y="107"/>
                    </a:lnTo>
                    <a:lnTo>
                      <a:pt x="174" y="111"/>
                    </a:lnTo>
                    <a:lnTo>
                      <a:pt x="167" y="115"/>
                    </a:lnTo>
                    <a:lnTo>
                      <a:pt x="159" y="118"/>
                    </a:lnTo>
                    <a:lnTo>
                      <a:pt x="151" y="121"/>
                    </a:lnTo>
                    <a:lnTo>
                      <a:pt x="145" y="123"/>
                    </a:lnTo>
                    <a:lnTo>
                      <a:pt x="140" y="125"/>
                    </a:lnTo>
                    <a:lnTo>
                      <a:pt x="137" y="126"/>
                    </a:lnTo>
                    <a:lnTo>
                      <a:pt x="136" y="127"/>
                    </a:lnTo>
                    <a:lnTo>
                      <a:pt x="181" y="179"/>
                    </a:lnTo>
                    <a:lnTo>
                      <a:pt x="181" y="178"/>
                    </a:lnTo>
                    <a:lnTo>
                      <a:pt x="184" y="176"/>
                    </a:lnTo>
                    <a:lnTo>
                      <a:pt x="188" y="174"/>
                    </a:lnTo>
                    <a:lnTo>
                      <a:pt x="194" y="170"/>
                    </a:lnTo>
                    <a:lnTo>
                      <a:pt x="201" y="167"/>
                    </a:lnTo>
                    <a:lnTo>
                      <a:pt x="209" y="163"/>
                    </a:lnTo>
                    <a:lnTo>
                      <a:pt x="217" y="159"/>
                    </a:lnTo>
                    <a:lnTo>
                      <a:pt x="226" y="156"/>
                    </a:lnTo>
                    <a:lnTo>
                      <a:pt x="236" y="153"/>
                    </a:lnTo>
                    <a:lnTo>
                      <a:pt x="246" y="150"/>
                    </a:lnTo>
                    <a:lnTo>
                      <a:pt x="256" y="149"/>
                    </a:lnTo>
                    <a:lnTo>
                      <a:pt x="265" y="149"/>
                    </a:lnTo>
                    <a:lnTo>
                      <a:pt x="275" y="150"/>
                    </a:lnTo>
                    <a:lnTo>
                      <a:pt x="283" y="153"/>
                    </a:lnTo>
                    <a:lnTo>
                      <a:pt x="291" y="158"/>
                    </a:lnTo>
                    <a:lnTo>
                      <a:pt x="299" y="166"/>
                    </a:lnTo>
                    <a:lnTo>
                      <a:pt x="304" y="173"/>
                    </a:lnTo>
                    <a:lnTo>
                      <a:pt x="307" y="181"/>
                    </a:lnTo>
                    <a:lnTo>
                      <a:pt x="309" y="187"/>
                    </a:lnTo>
                    <a:lnTo>
                      <a:pt x="309" y="193"/>
                    </a:lnTo>
                    <a:lnTo>
                      <a:pt x="307" y="199"/>
                    </a:lnTo>
                    <a:lnTo>
                      <a:pt x="303" y="204"/>
                    </a:lnTo>
                    <a:lnTo>
                      <a:pt x="298" y="208"/>
                    </a:lnTo>
                    <a:lnTo>
                      <a:pt x="291" y="212"/>
                    </a:lnTo>
                    <a:lnTo>
                      <a:pt x="283" y="216"/>
                    </a:lnTo>
                    <a:lnTo>
                      <a:pt x="274" y="219"/>
                    </a:lnTo>
                    <a:lnTo>
                      <a:pt x="264" y="222"/>
                    </a:lnTo>
                    <a:lnTo>
                      <a:pt x="252" y="225"/>
                    </a:lnTo>
                    <a:lnTo>
                      <a:pt x="240" y="228"/>
                    </a:lnTo>
                    <a:lnTo>
                      <a:pt x="227" y="231"/>
                    </a:lnTo>
                    <a:lnTo>
                      <a:pt x="213" y="233"/>
                    </a:lnTo>
                    <a:lnTo>
                      <a:pt x="199" y="236"/>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6" name="Freeform 259"/>
              <p:cNvSpPr>
                <a:spLocks/>
              </p:cNvSpPr>
              <p:nvPr/>
            </p:nvSpPr>
            <p:spPr bwMode="auto">
              <a:xfrm>
                <a:off x="2016" y="3007"/>
                <a:ext cx="69" cy="38"/>
              </a:xfrm>
              <a:custGeom>
                <a:avLst/>
                <a:gdLst>
                  <a:gd name="T0" fmla="*/ 0 w 725"/>
                  <a:gd name="T1" fmla="*/ 0 h 395"/>
                  <a:gd name="T2" fmla="*/ 0 w 725"/>
                  <a:gd name="T3" fmla="*/ 0 h 395"/>
                  <a:gd name="T4" fmla="*/ 0 w 725"/>
                  <a:gd name="T5" fmla="*/ 0 h 395"/>
                  <a:gd name="T6" fmla="*/ 0 w 725"/>
                  <a:gd name="T7" fmla="*/ 0 h 395"/>
                  <a:gd name="T8" fmla="*/ 0 w 725"/>
                  <a:gd name="T9" fmla="*/ 0 h 395"/>
                  <a:gd name="T10" fmla="*/ 0 w 725"/>
                  <a:gd name="T11" fmla="*/ 0 h 395"/>
                  <a:gd name="T12" fmla="*/ 0 w 725"/>
                  <a:gd name="T13" fmla="*/ 0 h 395"/>
                  <a:gd name="T14" fmla="*/ 0 w 725"/>
                  <a:gd name="T15" fmla="*/ 0 h 395"/>
                  <a:gd name="T16" fmla="*/ 0 w 725"/>
                  <a:gd name="T17" fmla="*/ 0 h 395"/>
                  <a:gd name="T18" fmla="*/ 0 w 725"/>
                  <a:gd name="T19" fmla="*/ 0 h 395"/>
                  <a:gd name="T20" fmla="*/ 0 w 725"/>
                  <a:gd name="T21" fmla="*/ 0 h 395"/>
                  <a:gd name="T22" fmla="*/ 0 w 725"/>
                  <a:gd name="T23" fmla="*/ 0 h 395"/>
                  <a:gd name="T24" fmla="*/ 0 w 725"/>
                  <a:gd name="T25" fmla="*/ 0 h 395"/>
                  <a:gd name="T26" fmla="*/ 0 w 725"/>
                  <a:gd name="T27" fmla="*/ 0 h 395"/>
                  <a:gd name="T28" fmla="*/ 0 w 725"/>
                  <a:gd name="T29" fmla="*/ 0 h 395"/>
                  <a:gd name="T30" fmla="*/ 0 w 725"/>
                  <a:gd name="T31" fmla="*/ 0 h 395"/>
                  <a:gd name="T32" fmla="*/ 0 w 725"/>
                  <a:gd name="T33" fmla="*/ 0 h 395"/>
                  <a:gd name="T34" fmla="*/ 0 w 725"/>
                  <a:gd name="T35" fmla="*/ 0 h 395"/>
                  <a:gd name="T36" fmla="*/ 0 w 725"/>
                  <a:gd name="T37" fmla="*/ 0 h 395"/>
                  <a:gd name="T38" fmla="*/ 0 w 725"/>
                  <a:gd name="T39" fmla="*/ 0 h 395"/>
                  <a:gd name="T40" fmla="*/ 0 w 725"/>
                  <a:gd name="T41" fmla="*/ 0 h 395"/>
                  <a:gd name="T42" fmla="*/ 0 w 725"/>
                  <a:gd name="T43" fmla="*/ 0 h 395"/>
                  <a:gd name="T44" fmla="*/ 0 w 725"/>
                  <a:gd name="T45" fmla="*/ 0 h 395"/>
                  <a:gd name="T46" fmla="*/ 0 w 725"/>
                  <a:gd name="T47" fmla="*/ 0 h 395"/>
                  <a:gd name="T48" fmla="*/ 0 w 725"/>
                  <a:gd name="T49" fmla="*/ 0 h 395"/>
                  <a:gd name="T50" fmla="*/ 0 w 725"/>
                  <a:gd name="T51" fmla="*/ 0 h 395"/>
                  <a:gd name="T52" fmla="*/ 0 w 725"/>
                  <a:gd name="T53" fmla="*/ 0 h 395"/>
                  <a:gd name="T54" fmla="*/ 0 w 725"/>
                  <a:gd name="T55" fmla="*/ 0 h 395"/>
                  <a:gd name="T56" fmla="*/ 0 w 725"/>
                  <a:gd name="T57" fmla="*/ 0 h 395"/>
                  <a:gd name="T58" fmla="*/ 0 w 725"/>
                  <a:gd name="T59" fmla="*/ 0 h 395"/>
                  <a:gd name="T60" fmla="*/ 0 w 725"/>
                  <a:gd name="T61" fmla="*/ 0 h 395"/>
                  <a:gd name="T62" fmla="*/ 0 w 725"/>
                  <a:gd name="T63" fmla="*/ 0 h 395"/>
                  <a:gd name="T64" fmla="*/ 0 w 725"/>
                  <a:gd name="T65" fmla="*/ 0 h 395"/>
                  <a:gd name="T66" fmla="*/ 0 w 725"/>
                  <a:gd name="T67" fmla="*/ 0 h 395"/>
                  <a:gd name="T68" fmla="*/ 0 w 725"/>
                  <a:gd name="T69" fmla="*/ 0 h 395"/>
                  <a:gd name="T70" fmla="*/ 0 w 725"/>
                  <a:gd name="T71" fmla="*/ 0 h 395"/>
                  <a:gd name="T72" fmla="*/ 0 w 725"/>
                  <a:gd name="T73" fmla="*/ 0 h 395"/>
                  <a:gd name="T74" fmla="*/ 0 w 725"/>
                  <a:gd name="T75" fmla="*/ 0 h 395"/>
                  <a:gd name="T76" fmla="*/ 0 w 725"/>
                  <a:gd name="T77" fmla="*/ 0 h 395"/>
                  <a:gd name="T78" fmla="*/ 0 w 725"/>
                  <a:gd name="T79" fmla="*/ 0 h 395"/>
                  <a:gd name="T80" fmla="*/ 0 w 725"/>
                  <a:gd name="T81" fmla="*/ 0 h 395"/>
                  <a:gd name="T82" fmla="*/ 0 w 725"/>
                  <a:gd name="T83" fmla="*/ 0 h 395"/>
                  <a:gd name="T84" fmla="*/ 0 w 725"/>
                  <a:gd name="T85" fmla="*/ 0 h 395"/>
                  <a:gd name="T86" fmla="*/ 0 w 725"/>
                  <a:gd name="T87" fmla="*/ 0 h 395"/>
                  <a:gd name="T88" fmla="*/ 0 w 725"/>
                  <a:gd name="T89" fmla="*/ 0 h 395"/>
                  <a:gd name="T90" fmla="*/ 0 w 725"/>
                  <a:gd name="T91" fmla="*/ 0 h 395"/>
                  <a:gd name="T92" fmla="*/ 0 w 725"/>
                  <a:gd name="T93" fmla="*/ 0 h 395"/>
                  <a:gd name="T94" fmla="*/ 0 w 725"/>
                  <a:gd name="T95" fmla="*/ 0 h 39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5"/>
                  <a:gd name="T145" fmla="*/ 0 h 395"/>
                  <a:gd name="T146" fmla="*/ 725 w 725"/>
                  <a:gd name="T147" fmla="*/ 395 h 39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5" h="395">
                    <a:moveTo>
                      <a:pt x="57" y="112"/>
                    </a:moveTo>
                    <a:lnTo>
                      <a:pt x="57" y="104"/>
                    </a:lnTo>
                    <a:lnTo>
                      <a:pt x="57" y="97"/>
                    </a:lnTo>
                    <a:lnTo>
                      <a:pt x="58" y="89"/>
                    </a:lnTo>
                    <a:lnTo>
                      <a:pt x="59" y="82"/>
                    </a:lnTo>
                    <a:lnTo>
                      <a:pt x="61" y="75"/>
                    </a:lnTo>
                    <a:lnTo>
                      <a:pt x="63" y="68"/>
                    </a:lnTo>
                    <a:lnTo>
                      <a:pt x="65" y="60"/>
                    </a:lnTo>
                    <a:lnTo>
                      <a:pt x="68" y="53"/>
                    </a:lnTo>
                    <a:lnTo>
                      <a:pt x="71" y="46"/>
                    </a:lnTo>
                    <a:lnTo>
                      <a:pt x="75" y="40"/>
                    </a:lnTo>
                    <a:lnTo>
                      <a:pt x="78" y="32"/>
                    </a:lnTo>
                    <a:lnTo>
                      <a:pt x="82" y="25"/>
                    </a:lnTo>
                    <a:lnTo>
                      <a:pt x="87" y="19"/>
                    </a:lnTo>
                    <a:lnTo>
                      <a:pt x="91" y="12"/>
                    </a:lnTo>
                    <a:lnTo>
                      <a:pt x="96" y="6"/>
                    </a:lnTo>
                    <a:lnTo>
                      <a:pt x="102" y="0"/>
                    </a:lnTo>
                    <a:lnTo>
                      <a:pt x="90" y="8"/>
                    </a:lnTo>
                    <a:lnTo>
                      <a:pt x="79" y="16"/>
                    </a:lnTo>
                    <a:lnTo>
                      <a:pt x="69" y="25"/>
                    </a:lnTo>
                    <a:lnTo>
                      <a:pt x="59" y="33"/>
                    </a:lnTo>
                    <a:lnTo>
                      <a:pt x="50" y="44"/>
                    </a:lnTo>
                    <a:lnTo>
                      <a:pt x="42" y="53"/>
                    </a:lnTo>
                    <a:lnTo>
                      <a:pt x="34" y="63"/>
                    </a:lnTo>
                    <a:lnTo>
                      <a:pt x="27" y="73"/>
                    </a:lnTo>
                    <a:lnTo>
                      <a:pt x="21" y="83"/>
                    </a:lnTo>
                    <a:lnTo>
                      <a:pt x="15" y="93"/>
                    </a:lnTo>
                    <a:lnTo>
                      <a:pt x="10" y="104"/>
                    </a:lnTo>
                    <a:lnTo>
                      <a:pt x="7" y="115"/>
                    </a:lnTo>
                    <a:lnTo>
                      <a:pt x="4" y="126"/>
                    </a:lnTo>
                    <a:lnTo>
                      <a:pt x="1" y="137"/>
                    </a:lnTo>
                    <a:lnTo>
                      <a:pt x="0" y="148"/>
                    </a:lnTo>
                    <a:lnTo>
                      <a:pt x="0" y="160"/>
                    </a:lnTo>
                    <a:lnTo>
                      <a:pt x="1" y="183"/>
                    </a:lnTo>
                    <a:lnTo>
                      <a:pt x="7" y="207"/>
                    </a:lnTo>
                    <a:lnTo>
                      <a:pt x="17" y="229"/>
                    </a:lnTo>
                    <a:lnTo>
                      <a:pt x="30" y="250"/>
                    </a:lnTo>
                    <a:lnTo>
                      <a:pt x="46" y="271"/>
                    </a:lnTo>
                    <a:lnTo>
                      <a:pt x="65" y="290"/>
                    </a:lnTo>
                    <a:lnTo>
                      <a:pt x="87" y="308"/>
                    </a:lnTo>
                    <a:lnTo>
                      <a:pt x="112" y="325"/>
                    </a:lnTo>
                    <a:lnTo>
                      <a:pt x="139" y="340"/>
                    </a:lnTo>
                    <a:lnTo>
                      <a:pt x="169" y="354"/>
                    </a:lnTo>
                    <a:lnTo>
                      <a:pt x="201" y="366"/>
                    </a:lnTo>
                    <a:lnTo>
                      <a:pt x="235" y="376"/>
                    </a:lnTo>
                    <a:lnTo>
                      <a:pt x="270" y="384"/>
                    </a:lnTo>
                    <a:lnTo>
                      <a:pt x="307" y="390"/>
                    </a:lnTo>
                    <a:lnTo>
                      <a:pt x="345" y="393"/>
                    </a:lnTo>
                    <a:lnTo>
                      <a:pt x="385" y="395"/>
                    </a:lnTo>
                    <a:lnTo>
                      <a:pt x="412" y="394"/>
                    </a:lnTo>
                    <a:lnTo>
                      <a:pt x="438" y="392"/>
                    </a:lnTo>
                    <a:lnTo>
                      <a:pt x="465" y="389"/>
                    </a:lnTo>
                    <a:lnTo>
                      <a:pt x="491" y="386"/>
                    </a:lnTo>
                    <a:lnTo>
                      <a:pt x="515" y="381"/>
                    </a:lnTo>
                    <a:lnTo>
                      <a:pt x="539" y="375"/>
                    </a:lnTo>
                    <a:lnTo>
                      <a:pt x="563" y="368"/>
                    </a:lnTo>
                    <a:lnTo>
                      <a:pt x="585" y="360"/>
                    </a:lnTo>
                    <a:lnTo>
                      <a:pt x="606" y="352"/>
                    </a:lnTo>
                    <a:lnTo>
                      <a:pt x="626" y="341"/>
                    </a:lnTo>
                    <a:lnTo>
                      <a:pt x="646" y="331"/>
                    </a:lnTo>
                    <a:lnTo>
                      <a:pt x="664" y="320"/>
                    </a:lnTo>
                    <a:lnTo>
                      <a:pt x="681" y="308"/>
                    </a:lnTo>
                    <a:lnTo>
                      <a:pt x="696" y="296"/>
                    </a:lnTo>
                    <a:lnTo>
                      <a:pt x="712" y="283"/>
                    </a:lnTo>
                    <a:lnTo>
                      <a:pt x="725" y="270"/>
                    </a:lnTo>
                    <a:lnTo>
                      <a:pt x="711" y="278"/>
                    </a:lnTo>
                    <a:lnTo>
                      <a:pt x="696" y="286"/>
                    </a:lnTo>
                    <a:lnTo>
                      <a:pt x="681" y="294"/>
                    </a:lnTo>
                    <a:lnTo>
                      <a:pt x="665" y="301"/>
                    </a:lnTo>
                    <a:lnTo>
                      <a:pt x="649" y="308"/>
                    </a:lnTo>
                    <a:lnTo>
                      <a:pt x="633" y="314"/>
                    </a:lnTo>
                    <a:lnTo>
                      <a:pt x="615" y="320"/>
                    </a:lnTo>
                    <a:lnTo>
                      <a:pt x="598" y="325"/>
                    </a:lnTo>
                    <a:lnTo>
                      <a:pt x="580" y="329"/>
                    </a:lnTo>
                    <a:lnTo>
                      <a:pt x="561" y="334"/>
                    </a:lnTo>
                    <a:lnTo>
                      <a:pt x="542" y="337"/>
                    </a:lnTo>
                    <a:lnTo>
                      <a:pt x="523" y="340"/>
                    </a:lnTo>
                    <a:lnTo>
                      <a:pt x="503" y="342"/>
                    </a:lnTo>
                    <a:lnTo>
                      <a:pt x="483" y="345"/>
                    </a:lnTo>
                    <a:lnTo>
                      <a:pt x="462" y="346"/>
                    </a:lnTo>
                    <a:lnTo>
                      <a:pt x="441" y="347"/>
                    </a:lnTo>
                    <a:lnTo>
                      <a:pt x="401" y="345"/>
                    </a:lnTo>
                    <a:lnTo>
                      <a:pt x="363" y="341"/>
                    </a:lnTo>
                    <a:lnTo>
                      <a:pt x="327" y="335"/>
                    </a:lnTo>
                    <a:lnTo>
                      <a:pt x="292" y="327"/>
                    </a:lnTo>
                    <a:lnTo>
                      <a:pt x="258" y="317"/>
                    </a:lnTo>
                    <a:lnTo>
                      <a:pt x="227" y="305"/>
                    </a:lnTo>
                    <a:lnTo>
                      <a:pt x="196" y="292"/>
                    </a:lnTo>
                    <a:lnTo>
                      <a:pt x="169" y="277"/>
                    </a:lnTo>
                    <a:lnTo>
                      <a:pt x="144" y="260"/>
                    </a:lnTo>
                    <a:lnTo>
                      <a:pt x="122" y="242"/>
                    </a:lnTo>
                    <a:lnTo>
                      <a:pt x="103" y="223"/>
                    </a:lnTo>
                    <a:lnTo>
                      <a:pt x="87" y="202"/>
                    </a:lnTo>
                    <a:lnTo>
                      <a:pt x="74" y="181"/>
                    </a:lnTo>
                    <a:lnTo>
                      <a:pt x="64" y="159"/>
                    </a:lnTo>
                    <a:lnTo>
                      <a:pt x="58" y="135"/>
                    </a:lnTo>
                    <a:lnTo>
                      <a:pt x="57" y="112"/>
                    </a:lnTo>
                    <a:close/>
                  </a:path>
                </a:pathLst>
              </a:custGeom>
              <a:solidFill>
                <a:srgbClr val="396CAF"/>
              </a:solidFill>
              <a:ln w="9525">
                <a:noFill/>
                <a:round/>
                <a:headEnd/>
                <a:tailEnd/>
              </a:ln>
            </p:spPr>
            <p:txBody>
              <a:bodyPr/>
              <a:lstStyle/>
              <a:p>
                <a:pPr algn="ctr">
                  <a:defRPr/>
                </a:pPr>
                <a:endParaRPr lang="fr-FR" sz="1400">
                  <a:latin typeface="+mn-lt"/>
                  <a:cs typeface="Arial" pitchFamily="34" charset="0"/>
                </a:endParaRPr>
              </a:p>
            </p:txBody>
          </p:sp>
          <p:sp>
            <p:nvSpPr>
              <p:cNvPr id="67" name="Freeform 260"/>
              <p:cNvSpPr>
                <a:spLocks/>
              </p:cNvSpPr>
              <p:nvPr/>
            </p:nvSpPr>
            <p:spPr bwMode="auto">
              <a:xfrm>
                <a:off x="2023" y="3000"/>
                <a:ext cx="64" cy="40"/>
              </a:xfrm>
              <a:custGeom>
                <a:avLst/>
                <a:gdLst>
                  <a:gd name="T0" fmla="*/ 0 w 714"/>
                  <a:gd name="T1" fmla="*/ 0 h 422"/>
                  <a:gd name="T2" fmla="*/ 0 w 714"/>
                  <a:gd name="T3" fmla="*/ 0 h 422"/>
                  <a:gd name="T4" fmla="*/ 0 w 714"/>
                  <a:gd name="T5" fmla="*/ 0 h 422"/>
                  <a:gd name="T6" fmla="*/ 0 w 714"/>
                  <a:gd name="T7" fmla="*/ 0 h 422"/>
                  <a:gd name="T8" fmla="*/ 0 w 714"/>
                  <a:gd name="T9" fmla="*/ 0 h 422"/>
                  <a:gd name="T10" fmla="*/ 0 w 714"/>
                  <a:gd name="T11" fmla="*/ 0 h 422"/>
                  <a:gd name="T12" fmla="*/ 0 w 714"/>
                  <a:gd name="T13" fmla="*/ 0 h 422"/>
                  <a:gd name="T14" fmla="*/ 0 w 714"/>
                  <a:gd name="T15" fmla="*/ 0 h 422"/>
                  <a:gd name="T16" fmla="*/ 0 w 714"/>
                  <a:gd name="T17" fmla="*/ 0 h 422"/>
                  <a:gd name="T18" fmla="*/ 0 w 714"/>
                  <a:gd name="T19" fmla="*/ 0 h 422"/>
                  <a:gd name="T20" fmla="*/ 0 w 714"/>
                  <a:gd name="T21" fmla="*/ 0 h 422"/>
                  <a:gd name="T22" fmla="*/ 0 w 714"/>
                  <a:gd name="T23" fmla="*/ 0 h 422"/>
                  <a:gd name="T24" fmla="*/ 0 w 714"/>
                  <a:gd name="T25" fmla="*/ 0 h 422"/>
                  <a:gd name="T26" fmla="*/ 0 w 714"/>
                  <a:gd name="T27" fmla="*/ 0 h 422"/>
                  <a:gd name="T28" fmla="*/ 0 w 714"/>
                  <a:gd name="T29" fmla="*/ 0 h 422"/>
                  <a:gd name="T30" fmla="*/ 0 w 714"/>
                  <a:gd name="T31" fmla="*/ 0 h 422"/>
                  <a:gd name="T32" fmla="*/ 0 w 714"/>
                  <a:gd name="T33" fmla="*/ 0 h 422"/>
                  <a:gd name="T34" fmla="*/ 0 w 714"/>
                  <a:gd name="T35" fmla="*/ 0 h 422"/>
                  <a:gd name="T36" fmla="*/ 0 w 714"/>
                  <a:gd name="T37" fmla="*/ 0 h 422"/>
                  <a:gd name="T38" fmla="*/ 0 w 714"/>
                  <a:gd name="T39" fmla="*/ 0 h 422"/>
                  <a:gd name="T40" fmla="*/ 0 w 714"/>
                  <a:gd name="T41" fmla="*/ 0 h 422"/>
                  <a:gd name="T42" fmla="*/ 0 w 714"/>
                  <a:gd name="T43" fmla="*/ 0 h 422"/>
                  <a:gd name="T44" fmla="*/ 0 w 714"/>
                  <a:gd name="T45" fmla="*/ 0 h 422"/>
                  <a:gd name="T46" fmla="*/ 0 w 714"/>
                  <a:gd name="T47" fmla="*/ 0 h 422"/>
                  <a:gd name="T48" fmla="*/ 0 w 714"/>
                  <a:gd name="T49" fmla="*/ 0 h 422"/>
                  <a:gd name="T50" fmla="*/ 0 w 714"/>
                  <a:gd name="T51" fmla="*/ 0 h 422"/>
                  <a:gd name="T52" fmla="*/ 0 w 714"/>
                  <a:gd name="T53" fmla="*/ 0 h 422"/>
                  <a:gd name="T54" fmla="*/ 0 w 714"/>
                  <a:gd name="T55" fmla="*/ 0 h 422"/>
                  <a:gd name="T56" fmla="*/ 0 w 714"/>
                  <a:gd name="T57" fmla="*/ 0 h 422"/>
                  <a:gd name="T58" fmla="*/ 0 w 714"/>
                  <a:gd name="T59" fmla="*/ 0 h 422"/>
                  <a:gd name="T60" fmla="*/ 0 w 714"/>
                  <a:gd name="T61" fmla="*/ 0 h 422"/>
                  <a:gd name="T62" fmla="*/ 0 w 714"/>
                  <a:gd name="T63" fmla="*/ 0 h 422"/>
                  <a:gd name="T64" fmla="*/ 0 w 714"/>
                  <a:gd name="T65" fmla="*/ 0 h 422"/>
                  <a:gd name="T66" fmla="*/ 0 w 714"/>
                  <a:gd name="T67" fmla="*/ 0 h 422"/>
                  <a:gd name="T68" fmla="*/ 0 w 714"/>
                  <a:gd name="T69" fmla="*/ 0 h 422"/>
                  <a:gd name="T70" fmla="*/ 0 w 714"/>
                  <a:gd name="T71" fmla="*/ 0 h 422"/>
                  <a:gd name="T72" fmla="*/ 0 w 714"/>
                  <a:gd name="T73" fmla="*/ 0 h 422"/>
                  <a:gd name="T74" fmla="*/ 0 w 714"/>
                  <a:gd name="T75" fmla="*/ 0 h 422"/>
                  <a:gd name="T76" fmla="*/ 0 w 714"/>
                  <a:gd name="T77" fmla="*/ 0 h 422"/>
                  <a:gd name="T78" fmla="*/ 0 w 714"/>
                  <a:gd name="T79" fmla="*/ 0 h 422"/>
                  <a:gd name="T80" fmla="*/ 0 w 714"/>
                  <a:gd name="T81" fmla="*/ 0 h 422"/>
                  <a:gd name="T82" fmla="*/ 0 w 714"/>
                  <a:gd name="T83" fmla="*/ 0 h 422"/>
                  <a:gd name="T84" fmla="*/ 0 w 714"/>
                  <a:gd name="T85" fmla="*/ 0 h 422"/>
                  <a:gd name="T86" fmla="*/ 0 w 714"/>
                  <a:gd name="T87" fmla="*/ 0 h 422"/>
                  <a:gd name="T88" fmla="*/ 0 w 714"/>
                  <a:gd name="T89" fmla="*/ 0 h 422"/>
                  <a:gd name="T90" fmla="*/ 0 w 714"/>
                  <a:gd name="T91" fmla="*/ 0 h 422"/>
                  <a:gd name="T92" fmla="*/ 0 w 714"/>
                  <a:gd name="T93" fmla="*/ 0 h 422"/>
                  <a:gd name="T94" fmla="*/ 0 w 714"/>
                  <a:gd name="T95" fmla="*/ 0 h 4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4"/>
                  <a:gd name="T145" fmla="*/ 0 h 422"/>
                  <a:gd name="T146" fmla="*/ 714 w 714"/>
                  <a:gd name="T147" fmla="*/ 422 h 4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4" h="422">
                    <a:moveTo>
                      <a:pt x="328" y="0"/>
                    </a:moveTo>
                    <a:lnTo>
                      <a:pt x="307" y="0"/>
                    </a:lnTo>
                    <a:lnTo>
                      <a:pt x="286" y="1"/>
                    </a:lnTo>
                    <a:lnTo>
                      <a:pt x="266" y="2"/>
                    </a:lnTo>
                    <a:lnTo>
                      <a:pt x="247" y="5"/>
                    </a:lnTo>
                    <a:lnTo>
                      <a:pt x="227" y="8"/>
                    </a:lnTo>
                    <a:lnTo>
                      <a:pt x="208" y="11"/>
                    </a:lnTo>
                    <a:lnTo>
                      <a:pt x="190" y="15"/>
                    </a:lnTo>
                    <a:lnTo>
                      <a:pt x="172" y="20"/>
                    </a:lnTo>
                    <a:lnTo>
                      <a:pt x="154" y="25"/>
                    </a:lnTo>
                    <a:lnTo>
                      <a:pt x="136" y="31"/>
                    </a:lnTo>
                    <a:lnTo>
                      <a:pt x="119" y="37"/>
                    </a:lnTo>
                    <a:lnTo>
                      <a:pt x="103" y="43"/>
                    </a:lnTo>
                    <a:lnTo>
                      <a:pt x="87" y="50"/>
                    </a:lnTo>
                    <a:lnTo>
                      <a:pt x="72" y="58"/>
                    </a:lnTo>
                    <a:lnTo>
                      <a:pt x="58" y="66"/>
                    </a:lnTo>
                    <a:lnTo>
                      <a:pt x="45" y="75"/>
                    </a:lnTo>
                    <a:lnTo>
                      <a:pt x="39" y="81"/>
                    </a:lnTo>
                    <a:lnTo>
                      <a:pt x="34" y="87"/>
                    </a:lnTo>
                    <a:lnTo>
                      <a:pt x="30" y="94"/>
                    </a:lnTo>
                    <a:lnTo>
                      <a:pt x="25" y="100"/>
                    </a:lnTo>
                    <a:lnTo>
                      <a:pt x="21" y="107"/>
                    </a:lnTo>
                    <a:lnTo>
                      <a:pt x="18" y="115"/>
                    </a:lnTo>
                    <a:lnTo>
                      <a:pt x="14" y="121"/>
                    </a:lnTo>
                    <a:lnTo>
                      <a:pt x="11" y="128"/>
                    </a:lnTo>
                    <a:lnTo>
                      <a:pt x="8" y="135"/>
                    </a:lnTo>
                    <a:lnTo>
                      <a:pt x="6" y="143"/>
                    </a:lnTo>
                    <a:lnTo>
                      <a:pt x="4" y="150"/>
                    </a:lnTo>
                    <a:lnTo>
                      <a:pt x="2" y="157"/>
                    </a:lnTo>
                    <a:lnTo>
                      <a:pt x="1" y="164"/>
                    </a:lnTo>
                    <a:lnTo>
                      <a:pt x="0" y="172"/>
                    </a:lnTo>
                    <a:lnTo>
                      <a:pt x="0" y="179"/>
                    </a:lnTo>
                    <a:lnTo>
                      <a:pt x="0" y="187"/>
                    </a:lnTo>
                    <a:lnTo>
                      <a:pt x="1" y="210"/>
                    </a:lnTo>
                    <a:lnTo>
                      <a:pt x="7" y="234"/>
                    </a:lnTo>
                    <a:lnTo>
                      <a:pt x="17" y="256"/>
                    </a:lnTo>
                    <a:lnTo>
                      <a:pt x="30" y="277"/>
                    </a:lnTo>
                    <a:lnTo>
                      <a:pt x="46" y="298"/>
                    </a:lnTo>
                    <a:lnTo>
                      <a:pt x="65" y="317"/>
                    </a:lnTo>
                    <a:lnTo>
                      <a:pt x="87" y="335"/>
                    </a:lnTo>
                    <a:lnTo>
                      <a:pt x="112" y="352"/>
                    </a:lnTo>
                    <a:lnTo>
                      <a:pt x="139" y="367"/>
                    </a:lnTo>
                    <a:lnTo>
                      <a:pt x="170" y="380"/>
                    </a:lnTo>
                    <a:lnTo>
                      <a:pt x="201" y="392"/>
                    </a:lnTo>
                    <a:lnTo>
                      <a:pt x="235" y="402"/>
                    </a:lnTo>
                    <a:lnTo>
                      <a:pt x="270" y="410"/>
                    </a:lnTo>
                    <a:lnTo>
                      <a:pt x="306" y="416"/>
                    </a:lnTo>
                    <a:lnTo>
                      <a:pt x="344" y="420"/>
                    </a:lnTo>
                    <a:lnTo>
                      <a:pt x="384" y="422"/>
                    </a:lnTo>
                    <a:lnTo>
                      <a:pt x="405" y="421"/>
                    </a:lnTo>
                    <a:lnTo>
                      <a:pt x="426" y="420"/>
                    </a:lnTo>
                    <a:lnTo>
                      <a:pt x="446" y="417"/>
                    </a:lnTo>
                    <a:lnTo>
                      <a:pt x="466" y="415"/>
                    </a:lnTo>
                    <a:lnTo>
                      <a:pt x="485" y="412"/>
                    </a:lnTo>
                    <a:lnTo>
                      <a:pt x="504" y="409"/>
                    </a:lnTo>
                    <a:lnTo>
                      <a:pt x="523" y="404"/>
                    </a:lnTo>
                    <a:lnTo>
                      <a:pt x="541" y="400"/>
                    </a:lnTo>
                    <a:lnTo>
                      <a:pt x="558" y="395"/>
                    </a:lnTo>
                    <a:lnTo>
                      <a:pt x="576" y="389"/>
                    </a:lnTo>
                    <a:lnTo>
                      <a:pt x="592" y="383"/>
                    </a:lnTo>
                    <a:lnTo>
                      <a:pt x="608" y="376"/>
                    </a:lnTo>
                    <a:lnTo>
                      <a:pt x="624" y="369"/>
                    </a:lnTo>
                    <a:lnTo>
                      <a:pt x="639" y="361"/>
                    </a:lnTo>
                    <a:lnTo>
                      <a:pt x="654" y="353"/>
                    </a:lnTo>
                    <a:lnTo>
                      <a:pt x="668" y="345"/>
                    </a:lnTo>
                    <a:lnTo>
                      <a:pt x="673" y="338"/>
                    </a:lnTo>
                    <a:lnTo>
                      <a:pt x="678" y="332"/>
                    </a:lnTo>
                    <a:lnTo>
                      <a:pt x="683" y="326"/>
                    </a:lnTo>
                    <a:lnTo>
                      <a:pt x="687" y="319"/>
                    </a:lnTo>
                    <a:lnTo>
                      <a:pt x="691" y="312"/>
                    </a:lnTo>
                    <a:lnTo>
                      <a:pt x="695" y="306"/>
                    </a:lnTo>
                    <a:lnTo>
                      <a:pt x="698" y="299"/>
                    </a:lnTo>
                    <a:lnTo>
                      <a:pt x="701" y="292"/>
                    </a:lnTo>
                    <a:lnTo>
                      <a:pt x="704" y="285"/>
                    </a:lnTo>
                    <a:lnTo>
                      <a:pt x="707" y="278"/>
                    </a:lnTo>
                    <a:lnTo>
                      <a:pt x="709" y="271"/>
                    </a:lnTo>
                    <a:lnTo>
                      <a:pt x="710" y="264"/>
                    </a:lnTo>
                    <a:lnTo>
                      <a:pt x="712" y="257"/>
                    </a:lnTo>
                    <a:lnTo>
                      <a:pt x="713" y="249"/>
                    </a:lnTo>
                    <a:lnTo>
                      <a:pt x="713" y="242"/>
                    </a:lnTo>
                    <a:lnTo>
                      <a:pt x="714" y="235"/>
                    </a:lnTo>
                    <a:lnTo>
                      <a:pt x="712" y="211"/>
                    </a:lnTo>
                    <a:lnTo>
                      <a:pt x="706" y="187"/>
                    </a:lnTo>
                    <a:lnTo>
                      <a:pt x="696" y="165"/>
                    </a:lnTo>
                    <a:lnTo>
                      <a:pt x="683" y="144"/>
                    </a:lnTo>
                    <a:lnTo>
                      <a:pt x="667" y="123"/>
                    </a:lnTo>
                    <a:lnTo>
                      <a:pt x="647" y="103"/>
                    </a:lnTo>
                    <a:lnTo>
                      <a:pt x="624" y="85"/>
                    </a:lnTo>
                    <a:lnTo>
                      <a:pt x="600" y="68"/>
                    </a:lnTo>
                    <a:lnTo>
                      <a:pt x="572" y="53"/>
                    </a:lnTo>
                    <a:lnTo>
                      <a:pt x="543" y="40"/>
                    </a:lnTo>
                    <a:lnTo>
                      <a:pt x="511" y="28"/>
                    </a:lnTo>
                    <a:lnTo>
                      <a:pt x="478" y="18"/>
                    </a:lnTo>
                    <a:lnTo>
                      <a:pt x="442" y="10"/>
                    </a:lnTo>
                    <a:lnTo>
                      <a:pt x="406" y="4"/>
                    </a:lnTo>
                    <a:lnTo>
                      <a:pt x="367" y="1"/>
                    </a:lnTo>
                    <a:lnTo>
                      <a:pt x="328" y="0"/>
                    </a:lnTo>
                    <a:close/>
                  </a:path>
                </a:pathLst>
              </a:custGeom>
              <a:solidFill>
                <a:srgbClr val="0C429B"/>
              </a:solidFill>
              <a:ln w="9525">
                <a:noFill/>
                <a:round/>
                <a:headEnd/>
                <a:tailEnd/>
              </a:ln>
            </p:spPr>
            <p:txBody>
              <a:bodyPr/>
              <a:lstStyle/>
              <a:p>
                <a:pPr algn="ctr">
                  <a:defRPr/>
                </a:pPr>
                <a:endParaRPr lang="fr-FR" sz="1400">
                  <a:latin typeface="+mn-lt"/>
                  <a:cs typeface="Arial" pitchFamily="34" charset="0"/>
                </a:endParaRPr>
              </a:p>
            </p:txBody>
          </p:sp>
          <p:sp>
            <p:nvSpPr>
              <p:cNvPr id="68" name="Freeform 261"/>
              <p:cNvSpPr>
                <a:spLocks noEditPoints="1"/>
              </p:cNvSpPr>
              <p:nvPr/>
            </p:nvSpPr>
            <p:spPr bwMode="auto">
              <a:xfrm>
                <a:off x="2044" y="3005"/>
                <a:ext cx="28" cy="31"/>
              </a:xfrm>
              <a:custGeom>
                <a:avLst/>
                <a:gdLst>
                  <a:gd name="T0" fmla="*/ 0 w 322"/>
                  <a:gd name="T1" fmla="*/ 0 h 295"/>
                  <a:gd name="T2" fmla="*/ 0 w 322"/>
                  <a:gd name="T3" fmla="*/ 0 h 295"/>
                  <a:gd name="T4" fmla="*/ 0 w 322"/>
                  <a:gd name="T5" fmla="*/ 0 h 295"/>
                  <a:gd name="T6" fmla="*/ 0 w 322"/>
                  <a:gd name="T7" fmla="*/ 0 h 295"/>
                  <a:gd name="T8" fmla="*/ 0 w 322"/>
                  <a:gd name="T9" fmla="*/ 0 h 295"/>
                  <a:gd name="T10" fmla="*/ 0 w 322"/>
                  <a:gd name="T11" fmla="*/ 0 h 295"/>
                  <a:gd name="T12" fmla="*/ 0 w 322"/>
                  <a:gd name="T13" fmla="*/ 0 h 295"/>
                  <a:gd name="T14" fmla="*/ 0 w 322"/>
                  <a:gd name="T15" fmla="*/ 0 h 295"/>
                  <a:gd name="T16" fmla="*/ 0 w 322"/>
                  <a:gd name="T17" fmla="*/ 0 h 295"/>
                  <a:gd name="T18" fmla="*/ 0 w 322"/>
                  <a:gd name="T19" fmla="*/ 0 h 295"/>
                  <a:gd name="T20" fmla="*/ 0 w 322"/>
                  <a:gd name="T21" fmla="*/ 0 h 295"/>
                  <a:gd name="T22" fmla="*/ 0 w 322"/>
                  <a:gd name="T23" fmla="*/ 0 h 295"/>
                  <a:gd name="T24" fmla="*/ 0 w 322"/>
                  <a:gd name="T25" fmla="*/ 0 h 295"/>
                  <a:gd name="T26" fmla="*/ 0 w 322"/>
                  <a:gd name="T27" fmla="*/ 0 h 295"/>
                  <a:gd name="T28" fmla="*/ 0 w 322"/>
                  <a:gd name="T29" fmla="*/ 0 h 295"/>
                  <a:gd name="T30" fmla="*/ 0 w 322"/>
                  <a:gd name="T31" fmla="*/ 0 h 295"/>
                  <a:gd name="T32" fmla="*/ 0 w 322"/>
                  <a:gd name="T33" fmla="*/ 0 h 295"/>
                  <a:gd name="T34" fmla="*/ 0 w 322"/>
                  <a:gd name="T35" fmla="*/ 0 h 295"/>
                  <a:gd name="T36" fmla="*/ 0 w 322"/>
                  <a:gd name="T37" fmla="*/ 0 h 295"/>
                  <a:gd name="T38" fmla="*/ 0 w 322"/>
                  <a:gd name="T39" fmla="*/ 0 h 295"/>
                  <a:gd name="T40" fmla="*/ 0 w 322"/>
                  <a:gd name="T41" fmla="*/ 0 h 295"/>
                  <a:gd name="T42" fmla="*/ 0 w 322"/>
                  <a:gd name="T43" fmla="*/ 0 h 295"/>
                  <a:gd name="T44" fmla="*/ 0 w 322"/>
                  <a:gd name="T45" fmla="*/ 0 h 295"/>
                  <a:gd name="T46" fmla="*/ 0 w 322"/>
                  <a:gd name="T47" fmla="*/ 0 h 295"/>
                  <a:gd name="T48" fmla="*/ 0 w 322"/>
                  <a:gd name="T49" fmla="*/ 0 h 295"/>
                  <a:gd name="T50" fmla="*/ 0 w 322"/>
                  <a:gd name="T51" fmla="*/ 0 h 295"/>
                  <a:gd name="T52" fmla="*/ 0 w 322"/>
                  <a:gd name="T53" fmla="*/ 0 h 295"/>
                  <a:gd name="T54" fmla="*/ 0 w 322"/>
                  <a:gd name="T55" fmla="*/ 0 h 295"/>
                  <a:gd name="T56" fmla="*/ 0 w 322"/>
                  <a:gd name="T57" fmla="*/ 0 h 295"/>
                  <a:gd name="T58" fmla="*/ 0 w 322"/>
                  <a:gd name="T59" fmla="*/ 0 h 295"/>
                  <a:gd name="T60" fmla="*/ 0 w 322"/>
                  <a:gd name="T61" fmla="*/ 0 h 295"/>
                  <a:gd name="T62" fmla="*/ 0 w 322"/>
                  <a:gd name="T63" fmla="*/ 0 h 295"/>
                  <a:gd name="T64" fmla="*/ 0 w 322"/>
                  <a:gd name="T65" fmla="*/ 0 h 295"/>
                  <a:gd name="T66" fmla="*/ 0 w 322"/>
                  <a:gd name="T67" fmla="*/ 0 h 295"/>
                  <a:gd name="T68" fmla="*/ 0 w 322"/>
                  <a:gd name="T69" fmla="*/ 0 h 295"/>
                  <a:gd name="T70" fmla="*/ 0 w 322"/>
                  <a:gd name="T71" fmla="*/ 0 h 295"/>
                  <a:gd name="T72" fmla="*/ 0 w 322"/>
                  <a:gd name="T73" fmla="*/ 0 h 295"/>
                  <a:gd name="T74" fmla="*/ 0 w 322"/>
                  <a:gd name="T75" fmla="*/ 0 h 295"/>
                  <a:gd name="T76" fmla="*/ 0 w 322"/>
                  <a:gd name="T77" fmla="*/ 0 h 295"/>
                  <a:gd name="T78" fmla="*/ 0 w 322"/>
                  <a:gd name="T79" fmla="*/ 0 h 295"/>
                  <a:gd name="T80" fmla="*/ 0 w 322"/>
                  <a:gd name="T81" fmla="*/ 0 h 295"/>
                  <a:gd name="T82" fmla="*/ 0 w 322"/>
                  <a:gd name="T83" fmla="*/ 0 h 295"/>
                  <a:gd name="T84" fmla="*/ 0 w 322"/>
                  <a:gd name="T85" fmla="*/ 0 h 295"/>
                  <a:gd name="T86" fmla="*/ 0 w 322"/>
                  <a:gd name="T87" fmla="*/ 0 h 295"/>
                  <a:gd name="T88" fmla="*/ 0 w 322"/>
                  <a:gd name="T89" fmla="*/ 0 h 295"/>
                  <a:gd name="T90" fmla="*/ 0 w 322"/>
                  <a:gd name="T91" fmla="*/ 0 h 295"/>
                  <a:gd name="T92" fmla="*/ 0 w 322"/>
                  <a:gd name="T93" fmla="*/ 0 h 295"/>
                  <a:gd name="T94" fmla="*/ 0 w 322"/>
                  <a:gd name="T95" fmla="*/ 0 h 295"/>
                  <a:gd name="T96" fmla="*/ 0 w 322"/>
                  <a:gd name="T97" fmla="*/ 0 h 295"/>
                  <a:gd name="T98" fmla="*/ 0 w 322"/>
                  <a:gd name="T99" fmla="*/ 0 h 295"/>
                  <a:gd name="T100" fmla="*/ 0 w 322"/>
                  <a:gd name="T101" fmla="*/ 0 h 295"/>
                  <a:gd name="T102" fmla="*/ 0 w 322"/>
                  <a:gd name="T103" fmla="*/ 0 h 295"/>
                  <a:gd name="T104" fmla="*/ 0 w 322"/>
                  <a:gd name="T105" fmla="*/ 0 h 295"/>
                  <a:gd name="T106" fmla="*/ 0 w 322"/>
                  <a:gd name="T107" fmla="*/ 0 h 295"/>
                  <a:gd name="T108" fmla="*/ 0 w 322"/>
                  <a:gd name="T109" fmla="*/ 0 h 295"/>
                  <a:gd name="T110" fmla="*/ 0 w 322"/>
                  <a:gd name="T111" fmla="*/ 0 h 29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22"/>
                  <a:gd name="T169" fmla="*/ 0 h 295"/>
                  <a:gd name="T170" fmla="*/ 322 w 322"/>
                  <a:gd name="T171" fmla="*/ 295 h 29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22" h="295">
                    <a:moveTo>
                      <a:pt x="318" y="225"/>
                    </a:moveTo>
                    <a:lnTo>
                      <a:pt x="268" y="168"/>
                    </a:lnTo>
                    <a:lnTo>
                      <a:pt x="300" y="152"/>
                    </a:lnTo>
                    <a:lnTo>
                      <a:pt x="301" y="151"/>
                    </a:lnTo>
                    <a:lnTo>
                      <a:pt x="302" y="150"/>
                    </a:lnTo>
                    <a:lnTo>
                      <a:pt x="303" y="149"/>
                    </a:lnTo>
                    <a:lnTo>
                      <a:pt x="305" y="148"/>
                    </a:lnTo>
                    <a:lnTo>
                      <a:pt x="306" y="146"/>
                    </a:lnTo>
                    <a:lnTo>
                      <a:pt x="306" y="145"/>
                    </a:lnTo>
                    <a:lnTo>
                      <a:pt x="307" y="144"/>
                    </a:lnTo>
                    <a:lnTo>
                      <a:pt x="308" y="142"/>
                    </a:lnTo>
                    <a:lnTo>
                      <a:pt x="308" y="141"/>
                    </a:lnTo>
                    <a:lnTo>
                      <a:pt x="308" y="139"/>
                    </a:lnTo>
                    <a:lnTo>
                      <a:pt x="309" y="138"/>
                    </a:lnTo>
                    <a:lnTo>
                      <a:pt x="309" y="136"/>
                    </a:lnTo>
                    <a:lnTo>
                      <a:pt x="309" y="135"/>
                    </a:lnTo>
                    <a:lnTo>
                      <a:pt x="308" y="133"/>
                    </a:lnTo>
                    <a:lnTo>
                      <a:pt x="308" y="132"/>
                    </a:lnTo>
                    <a:lnTo>
                      <a:pt x="308" y="131"/>
                    </a:lnTo>
                    <a:lnTo>
                      <a:pt x="307" y="129"/>
                    </a:lnTo>
                    <a:lnTo>
                      <a:pt x="306" y="128"/>
                    </a:lnTo>
                    <a:lnTo>
                      <a:pt x="305" y="127"/>
                    </a:lnTo>
                    <a:lnTo>
                      <a:pt x="304" y="125"/>
                    </a:lnTo>
                    <a:lnTo>
                      <a:pt x="302" y="124"/>
                    </a:lnTo>
                    <a:lnTo>
                      <a:pt x="301" y="124"/>
                    </a:lnTo>
                    <a:lnTo>
                      <a:pt x="300" y="123"/>
                    </a:lnTo>
                    <a:lnTo>
                      <a:pt x="298" y="122"/>
                    </a:lnTo>
                    <a:lnTo>
                      <a:pt x="297" y="122"/>
                    </a:lnTo>
                    <a:lnTo>
                      <a:pt x="295" y="122"/>
                    </a:lnTo>
                    <a:lnTo>
                      <a:pt x="294" y="121"/>
                    </a:lnTo>
                    <a:lnTo>
                      <a:pt x="292" y="121"/>
                    </a:lnTo>
                    <a:lnTo>
                      <a:pt x="291" y="121"/>
                    </a:lnTo>
                    <a:lnTo>
                      <a:pt x="289" y="122"/>
                    </a:lnTo>
                    <a:lnTo>
                      <a:pt x="288" y="122"/>
                    </a:lnTo>
                    <a:lnTo>
                      <a:pt x="287" y="123"/>
                    </a:lnTo>
                    <a:lnTo>
                      <a:pt x="246" y="143"/>
                    </a:lnTo>
                    <a:lnTo>
                      <a:pt x="205" y="96"/>
                    </a:lnTo>
                    <a:lnTo>
                      <a:pt x="229" y="84"/>
                    </a:lnTo>
                    <a:lnTo>
                      <a:pt x="230" y="83"/>
                    </a:lnTo>
                    <a:lnTo>
                      <a:pt x="231" y="82"/>
                    </a:lnTo>
                    <a:lnTo>
                      <a:pt x="232" y="81"/>
                    </a:lnTo>
                    <a:lnTo>
                      <a:pt x="234" y="80"/>
                    </a:lnTo>
                    <a:lnTo>
                      <a:pt x="235" y="78"/>
                    </a:lnTo>
                    <a:lnTo>
                      <a:pt x="235" y="77"/>
                    </a:lnTo>
                    <a:lnTo>
                      <a:pt x="236" y="76"/>
                    </a:lnTo>
                    <a:lnTo>
                      <a:pt x="237" y="75"/>
                    </a:lnTo>
                    <a:lnTo>
                      <a:pt x="237" y="72"/>
                    </a:lnTo>
                    <a:lnTo>
                      <a:pt x="237" y="71"/>
                    </a:lnTo>
                    <a:lnTo>
                      <a:pt x="238" y="69"/>
                    </a:lnTo>
                    <a:lnTo>
                      <a:pt x="238" y="68"/>
                    </a:lnTo>
                    <a:lnTo>
                      <a:pt x="238" y="66"/>
                    </a:lnTo>
                    <a:lnTo>
                      <a:pt x="237" y="65"/>
                    </a:lnTo>
                    <a:lnTo>
                      <a:pt x="237" y="63"/>
                    </a:lnTo>
                    <a:lnTo>
                      <a:pt x="237" y="62"/>
                    </a:lnTo>
                    <a:lnTo>
                      <a:pt x="236" y="60"/>
                    </a:lnTo>
                    <a:lnTo>
                      <a:pt x="235" y="59"/>
                    </a:lnTo>
                    <a:lnTo>
                      <a:pt x="234" y="58"/>
                    </a:lnTo>
                    <a:lnTo>
                      <a:pt x="233" y="56"/>
                    </a:lnTo>
                    <a:lnTo>
                      <a:pt x="231" y="56"/>
                    </a:lnTo>
                    <a:lnTo>
                      <a:pt x="230" y="55"/>
                    </a:lnTo>
                    <a:lnTo>
                      <a:pt x="229" y="54"/>
                    </a:lnTo>
                    <a:lnTo>
                      <a:pt x="227" y="54"/>
                    </a:lnTo>
                    <a:lnTo>
                      <a:pt x="226" y="53"/>
                    </a:lnTo>
                    <a:lnTo>
                      <a:pt x="224" y="53"/>
                    </a:lnTo>
                    <a:lnTo>
                      <a:pt x="223" y="53"/>
                    </a:lnTo>
                    <a:lnTo>
                      <a:pt x="221" y="53"/>
                    </a:lnTo>
                    <a:lnTo>
                      <a:pt x="220" y="53"/>
                    </a:lnTo>
                    <a:lnTo>
                      <a:pt x="218" y="53"/>
                    </a:lnTo>
                    <a:lnTo>
                      <a:pt x="217" y="54"/>
                    </a:lnTo>
                    <a:lnTo>
                      <a:pt x="216" y="55"/>
                    </a:lnTo>
                    <a:lnTo>
                      <a:pt x="183" y="71"/>
                    </a:lnTo>
                    <a:lnTo>
                      <a:pt x="125" y="6"/>
                    </a:lnTo>
                    <a:lnTo>
                      <a:pt x="123" y="4"/>
                    </a:lnTo>
                    <a:lnTo>
                      <a:pt x="122" y="3"/>
                    </a:lnTo>
                    <a:lnTo>
                      <a:pt x="121" y="3"/>
                    </a:lnTo>
                    <a:lnTo>
                      <a:pt x="119" y="2"/>
                    </a:lnTo>
                    <a:lnTo>
                      <a:pt x="118" y="1"/>
                    </a:lnTo>
                    <a:lnTo>
                      <a:pt x="116" y="1"/>
                    </a:lnTo>
                    <a:lnTo>
                      <a:pt x="115" y="1"/>
                    </a:lnTo>
                    <a:lnTo>
                      <a:pt x="114" y="1"/>
                    </a:lnTo>
                    <a:lnTo>
                      <a:pt x="112" y="0"/>
                    </a:lnTo>
                    <a:lnTo>
                      <a:pt x="111" y="1"/>
                    </a:lnTo>
                    <a:lnTo>
                      <a:pt x="109" y="1"/>
                    </a:lnTo>
                    <a:lnTo>
                      <a:pt x="108" y="1"/>
                    </a:lnTo>
                    <a:lnTo>
                      <a:pt x="106" y="2"/>
                    </a:lnTo>
                    <a:lnTo>
                      <a:pt x="105" y="3"/>
                    </a:lnTo>
                    <a:lnTo>
                      <a:pt x="104" y="3"/>
                    </a:lnTo>
                    <a:lnTo>
                      <a:pt x="103" y="5"/>
                    </a:lnTo>
                    <a:lnTo>
                      <a:pt x="101" y="5"/>
                    </a:lnTo>
                    <a:lnTo>
                      <a:pt x="100" y="7"/>
                    </a:lnTo>
                    <a:lnTo>
                      <a:pt x="99" y="8"/>
                    </a:lnTo>
                    <a:lnTo>
                      <a:pt x="99" y="9"/>
                    </a:lnTo>
                    <a:lnTo>
                      <a:pt x="98" y="10"/>
                    </a:lnTo>
                    <a:lnTo>
                      <a:pt x="98" y="12"/>
                    </a:lnTo>
                    <a:lnTo>
                      <a:pt x="97" y="13"/>
                    </a:lnTo>
                    <a:lnTo>
                      <a:pt x="97" y="15"/>
                    </a:lnTo>
                    <a:lnTo>
                      <a:pt x="97" y="16"/>
                    </a:lnTo>
                    <a:lnTo>
                      <a:pt x="97" y="18"/>
                    </a:lnTo>
                    <a:lnTo>
                      <a:pt x="98" y="19"/>
                    </a:lnTo>
                    <a:lnTo>
                      <a:pt x="98" y="21"/>
                    </a:lnTo>
                    <a:lnTo>
                      <a:pt x="99" y="22"/>
                    </a:lnTo>
                    <a:lnTo>
                      <a:pt x="100" y="24"/>
                    </a:lnTo>
                    <a:lnTo>
                      <a:pt x="100" y="25"/>
                    </a:lnTo>
                    <a:lnTo>
                      <a:pt x="102" y="27"/>
                    </a:lnTo>
                    <a:lnTo>
                      <a:pt x="153" y="86"/>
                    </a:lnTo>
                    <a:lnTo>
                      <a:pt x="90" y="117"/>
                    </a:lnTo>
                    <a:lnTo>
                      <a:pt x="32" y="50"/>
                    </a:lnTo>
                    <a:lnTo>
                      <a:pt x="31" y="48"/>
                    </a:lnTo>
                    <a:lnTo>
                      <a:pt x="29" y="47"/>
                    </a:lnTo>
                    <a:lnTo>
                      <a:pt x="28" y="46"/>
                    </a:lnTo>
                    <a:lnTo>
                      <a:pt x="27" y="46"/>
                    </a:lnTo>
                    <a:lnTo>
                      <a:pt x="26" y="45"/>
                    </a:lnTo>
                    <a:lnTo>
                      <a:pt x="24" y="44"/>
                    </a:lnTo>
                    <a:lnTo>
                      <a:pt x="23" y="44"/>
                    </a:lnTo>
                    <a:lnTo>
                      <a:pt x="21" y="44"/>
                    </a:lnTo>
                    <a:lnTo>
                      <a:pt x="20" y="44"/>
                    </a:lnTo>
                    <a:lnTo>
                      <a:pt x="18" y="44"/>
                    </a:lnTo>
                    <a:lnTo>
                      <a:pt x="17" y="44"/>
                    </a:lnTo>
                    <a:lnTo>
                      <a:pt x="15" y="45"/>
                    </a:lnTo>
                    <a:lnTo>
                      <a:pt x="14" y="45"/>
                    </a:lnTo>
                    <a:lnTo>
                      <a:pt x="12" y="46"/>
                    </a:lnTo>
                    <a:lnTo>
                      <a:pt x="11" y="47"/>
                    </a:lnTo>
                    <a:lnTo>
                      <a:pt x="10" y="48"/>
                    </a:lnTo>
                    <a:lnTo>
                      <a:pt x="8" y="49"/>
                    </a:lnTo>
                    <a:lnTo>
                      <a:pt x="7" y="50"/>
                    </a:lnTo>
                    <a:lnTo>
                      <a:pt x="7" y="51"/>
                    </a:lnTo>
                    <a:lnTo>
                      <a:pt x="6" y="53"/>
                    </a:lnTo>
                    <a:lnTo>
                      <a:pt x="5" y="54"/>
                    </a:lnTo>
                    <a:lnTo>
                      <a:pt x="5" y="56"/>
                    </a:lnTo>
                    <a:lnTo>
                      <a:pt x="5" y="57"/>
                    </a:lnTo>
                    <a:lnTo>
                      <a:pt x="5" y="59"/>
                    </a:lnTo>
                    <a:lnTo>
                      <a:pt x="4" y="60"/>
                    </a:lnTo>
                    <a:lnTo>
                      <a:pt x="5" y="62"/>
                    </a:lnTo>
                    <a:lnTo>
                      <a:pt x="5" y="63"/>
                    </a:lnTo>
                    <a:lnTo>
                      <a:pt x="5" y="65"/>
                    </a:lnTo>
                    <a:lnTo>
                      <a:pt x="6" y="66"/>
                    </a:lnTo>
                    <a:lnTo>
                      <a:pt x="7" y="68"/>
                    </a:lnTo>
                    <a:lnTo>
                      <a:pt x="7" y="69"/>
                    </a:lnTo>
                    <a:lnTo>
                      <a:pt x="9" y="71"/>
                    </a:lnTo>
                    <a:lnTo>
                      <a:pt x="61" y="131"/>
                    </a:lnTo>
                    <a:lnTo>
                      <a:pt x="9" y="156"/>
                    </a:lnTo>
                    <a:lnTo>
                      <a:pt x="7" y="156"/>
                    </a:lnTo>
                    <a:lnTo>
                      <a:pt x="6" y="157"/>
                    </a:lnTo>
                    <a:lnTo>
                      <a:pt x="5" y="158"/>
                    </a:lnTo>
                    <a:lnTo>
                      <a:pt x="3" y="159"/>
                    </a:lnTo>
                    <a:lnTo>
                      <a:pt x="3" y="161"/>
                    </a:lnTo>
                    <a:lnTo>
                      <a:pt x="2" y="162"/>
                    </a:lnTo>
                    <a:lnTo>
                      <a:pt x="1" y="163"/>
                    </a:lnTo>
                    <a:lnTo>
                      <a:pt x="1" y="165"/>
                    </a:lnTo>
                    <a:lnTo>
                      <a:pt x="0" y="166"/>
                    </a:lnTo>
                    <a:lnTo>
                      <a:pt x="0" y="167"/>
                    </a:lnTo>
                    <a:lnTo>
                      <a:pt x="0" y="169"/>
                    </a:lnTo>
                    <a:lnTo>
                      <a:pt x="0" y="170"/>
                    </a:lnTo>
                    <a:lnTo>
                      <a:pt x="0" y="172"/>
                    </a:lnTo>
                    <a:lnTo>
                      <a:pt x="0" y="173"/>
                    </a:lnTo>
                    <a:lnTo>
                      <a:pt x="1" y="175"/>
                    </a:lnTo>
                    <a:lnTo>
                      <a:pt x="2" y="177"/>
                    </a:lnTo>
                    <a:lnTo>
                      <a:pt x="2" y="178"/>
                    </a:lnTo>
                    <a:lnTo>
                      <a:pt x="3" y="179"/>
                    </a:lnTo>
                    <a:lnTo>
                      <a:pt x="4" y="180"/>
                    </a:lnTo>
                    <a:lnTo>
                      <a:pt x="5" y="182"/>
                    </a:lnTo>
                    <a:lnTo>
                      <a:pt x="7" y="182"/>
                    </a:lnTo>
                    <a:lnTo>
                      <a:pt x="8" y="183"/>
                    </a:lnTo>
                    <a:lnTo>
                      <a:pt x="9" y="184"/>
                    </a:lnTo>
                    <a:lnTo>
                      <a:pt x="11" y="185"/>
                    </a:lnTo>
                    <a:lnTo>
                      <a:pt x="12" y="185"/>
                    </a:lnTo>
                    <a:lnTo>
                      <a:pt x="13" y="185"/>
                    </a:lnTo>
                    <a:lnTo>
                      <a:pt x="15" y="185"/>
                    </a:lnTo>
                    <a:lnTo>
                      <a:pt x="16" y="185"/>
                    </a:lnTo>
                    <a:lnTo>
                      <a:pt x="18" y="185"/>
                    </a:lnTo>
                    <a:lnTo>
                      <a:pt x="19" y="185"/>
                    </a:lnTo>
                    <a:lnTo>
                      <a:pt x="21" y="184"/>
                    </a:lnTo>
                    <a:lnTo>
                      <a:pt x="23" y="184"/>
                    </a:lnTo>
                    <a:lnTo>
                      <a:pt x="83" y="155"/>
                    </a:lnTo>
                    <a:lnTo>
                      <a:pt x="124" y="202"/>
                    </a:lnTo>
                    <a:lnTo>
                      <a:pt x="80" y="224"/>
                    </a:lnTo>
                    <a:lnTo>
                      <a:pt x="78" y="224"/>
                    </a:lnTo>
                    <a:lnTo>
                      <a:pt x="77" y="225"/>
                    </a:lnTo>
                    <a:lnTo>
                      <a:pt x="76" y="226"/>
                    </a:lnTo>
                    <a:lnTo>
                      <a:pt x="74" y="227"/>
                    </a:lnTo>
                    <a:lnTo>
                      <a:pt x="74" y="229"/>
                    </a:lnTo>
                    <a:lnTo>
                      <a:pt x="73" y="230"/>
                    </a:lnTo>
                    <a:lnTo>
                      <a:pt x="72" y="231"/>
                    </a:lnTo>
                    <a:lnTo>
                      <a:pt x="72" y="233"/>
                    </a:lnTo>
                    <a:lnTo>
                      <a:pt x="71" y="234"/>
                    </a:lnTo>
                    <a:lnTo>
                      <a:pt x="71" y="235"/>
                    </a:lnTo>
                    <a:lnTo>
                      <a:pt x="71" y="237"/>
                    </a:lnTo>
                    <a:lnTo>
                      <a:pt x="71" y="238"/>
                    </a:lnTo>
                    <a:lnTo>
                      <a:pt x="71" y="240"/>
                    </a:lnTo>
                    <a:lnTo>
                      <a:pt x="71" y="241"/>
                    </a:lnTo>
                    <a:lnTo>
                      <a:pt x="72" y="243"/>
                    </a:lnTo>
                    <a:lnTo>
                      <a:pt x="73" y="245"/>
                    </a:lnTo>
                    <a:lnTo>
                      <a:pt x="73" y="246"/>
                    </a:lnTo>
                    <a:lnTo>
                      <a:pt x="74" y="247"/>
                    </a:lnTo>
                    <a:lnTo>
                      <a:pt x="75" y="248"/>
                    </a:lnTo>
                    <a:lnTo>
                      <a:pt x="76" y="250"/>
                    </a:lnTo>
                    <a:lnTo>
                      <a:pt x="78" y="250"/>
                    </a:lnTo>
                    <a:lnTo>
                      <a:pt x="79" y="251"/>
                    </a:lnTo>
                    <a:lnTo>
                      <a:pt x="80" y="252"/>
                    </a:lnTo>
                    <a:lnTo>
                      <a:pt x="82" y="253"/>
                    </a:lnTo>
                    <a:lnTo>
                      <a:pt x="83" y="253"/>
                    </a:lnTo>
                    <a:lnTo>
                      <a:pt x="84" y="253"/>
                    </a:lnTo>
                    <a:lnTo>
                      <a:pt x="86" y="253"/>
                    </a:lnTo>
                    <a:lnTo>
                      <a:pt x="87" y="253"/>
                    </a:lnTo>
                    <a:lnTo>
                      <a:pt x="89" y="253"/>
                    </a:lnTo>
                    <a:lnTo>
                      <a:pt x="90" y="253"/>
                    </a:lnTo>
                    <a:lnTo>
                      <a:pt x="92" y="252"/>
                    </a:lnTo>
                    <a:lnTo>
                      <a:pt x="94" y="252"/>
                    </a:lnTo>
                    <a:lnTo>
                      <a:pt x="146" y="227"/>
                    </a:lnTo>
                    <a:lnTo>
                      <a:pt x="202" y="290"/>
                    </a:lnTo>
                    <a:lnTo>
                      <a:pt x="203" y="291"/>
                    </a:lnTo>
                    <a:lnTo>
                      <a:pt x="204" y="292"/>
                    </a:lnTo>
                    <a:lnTo>
                      <a:pt x="205" y="292"/>
                    </a:lnTo>
                    <a:lnTo>
                      <a:pt x="207" y="293"/>
                    </a:lnTo>
                    <a:lnTo>
                      <a:pt x="208" y="294"/>
                    </a:lnTo>
                    <a:lnTo>
                      <a:pt x="210" y="294"/>
                    </a:lnTo>
                    <a:lnTo>
                      <a:pt x="211" y="294"/>
                    </a:lnTo>
                    <a:lnTo>
                      <a:pt x="213" y="295"/>
                    </a:lnTo>
                    <a:lnTo>
                      <a:pt x="214" y="295"/>
                    </a:lnTo>
                    <a:lnTo>
                      <a:pt x="215" y="294"/>
                    </a:lnTo>
                    <a:lnTo>
                      <a:pt x="217" y="294"/>
                    </a:lnTo>
                    <a:lnTo>
                      <a:pt x="218" y="294"/>
                    </a:lnTo>
                    <a:lnTo>
                      <a:pt x="220" y="293"/>
                    </a:lnTo>
                    <a:lnTo>
                      <a:pt x="221" y="292"/>
                    </a:lnTo>
                    <a:lnTo>
                      <a:pt x="222" y="292"/>
                    </a:lnTo>
                    <a:lnTo>
                      <a:pt x="224" y="291"/>
                    </a:lnTo>
                    <a:lnTo>
                      <a:pt x="225" y="290"/>
                    </a:lnTo>
                    <a:lnTo>
                      <a:pt x="226" y="288"/>
                    </a:lnTo>
                    <a:lnTo>
                      <a:pt x="227" y="287"/>
                    </a:lnTo>
                    <a:lnTo>
                      <a:pt x="227" y="286"/>
                    </a:lnTo>
                    <a:lnTo>
                      <a:pt x="228" y="285"/>
                    </a:lnTo>
                    <a:lnTo>
                      <a:pt x="229" y="283"/>
                    </a:lnTo>
                    <a:lnTo>
                      <a:pt x="229" y="282"/>
                    </a:lnTo>
                    <a:lnTo>
                      <a:pt x="229" y="280"/>
                    </a:lnTo>
                    <a:lnTo>
                      <a:pt x="229" y="279"/>
                    </a:lnTo>
                    <a:lnTo>
                      <a:pt x="229" y="277"/>
                    </a:lnTo>
                    <a:lnTo>
                      <a:pt x="229" y="276"/>
                    </a:lnTo>
                    <a:lnTo>
                      <a:pt x="228" y="274"/>
                    </a:lnTo>
                    <a:lnTo>
                      <a:pt x="228" y="273"/>
                    </a:lnTo>
                    <a:lnTo>
                      <a:pt x="227" y="271"/>
                    </a:lnTo>
                    <a:lnTo>
                      <a:pt x="226" y="270"/>
                    </a:lnTo>
                    <a:lnTo>
                      <a:pt x="226" y="269"/>
                    </a:lnTo>
                    <a:lnTo>
                      <a:pt x="176" y="213"/>
                    </a:lnTo>
                    <a:lnTo>
                      <a:pt x="238" y="182"/>
                    </a:lnTo>
                    <a:lnTo>
                      <a:pt x="295" y="246"/>
                    </a:lnTo>
                    <a:lnTo>
                      <a:pt x="295" y="247"/>
                    </a:lnTo>
                    <a:lnTo>
                      <a:pt x="297" y="248"/>
                    </a:lnTo>
                    <a:lnTo>
                      <a:pt x="298" y="249"/>
                    </a:lnTo>
                    <a:lnTo>
                      <a:pt x="299" y="249"/>
                    </a:lnTo>
                    <a:lnTo>
                      <a:pt x="300" y="250"/>
                    </a:lnTo>
                    <a:lnTo>
                      <a:pt x="302" y="251"/>
                    </a:lnTo>
                    <a:lnTo>
                      <a:pt x="303" y="251"/>
                    </a:lnTo>
                    <a:lnTo>
                      <a:pt x="305" y="251"/>
                    </a:lnTo>
                    <a:lnTo>
                      <a:pt x="306" y="251"/>
                    </a:lnTo>
                    <a:lnTo>
                      <a:pt x="308" y="251"/>
                    </a:lnTo>
                    <a:lnTo>
                      <a:pt x="309" y="251"/>
                    </a:lnTo>
                    <a:lnTo>
                      <a:pt x="311" y="250"/>
                    </a:lnTo>
                    <a:lnTo>
                      <a:pt x="312" y="250"/>
                    </a:lnTo>
                    <a:lnTo>
                      <a:pt x="314" y="249"/>
                    </a:lnTo>
                    <a:lnTo>
                      <a:pt x="315" y="248"/>
                    </a:lnTo>
                    <a:lnTo>
                      <a:pt x="317" y="248"/>
                    </a:lnTo>
                    <a:lnTo>
                      <a:pt x="318" y="246"/>
                    </a:lnTo>
                    <a:lnTo>
                      <a:pt x="319" y="245"/>
                    </a:lnTo>
                    <a:lnTo>
                      <a:pt x="319" y="244"/>
                    </a:lnTo>
                    <a:lnTo>
                      <a:pt x="320" y="242"/>
                    </a:lnTo>
                    <a:lnTo>
                      <a:pt x="321" y="241"/>
                    </a:lnTo>
                    <a:lnTo>
                      <a:pt x="321" y="239"/>
                    </a:lnTo>
                    <a:lnTo>
                      <a:pt x="321" y="238"/>
                    </a:lnTo>
                    <a:lnTo>
                      <a:pt x="322" y="236"/>
                    </a:lnTo>
                    <a:lnTo>
                      <a:pt x="322" y="235"/>
                    </a:lnTo>
                    <a:lnTo>
                      <a:pt x="321" y="233"/>
                    </a:lnTo>
                    <a:lnTo>
                      <a:pt x="321" y="232"/>
                    </a:lnTo>
                    <a:lnTo>
                      <a:pt x="321" y="230"/>
                    </a:lnTo>
                    <a:lnTo>
                      <a:pt x="320" y="229"/>
                    </a:lnTo>
                    <a:lnTo>
                      <a:pt x="319" y="227"/>
                    </a:lnTo>
                    <a:lnTo>
                      <a:pt x="319" y="226"/>
                    </a:lnTo>
                    <a:lnTo>
                      <a:pt x="318" y="225"/>
                    </a:lnTo>
                    <a:close/>
                    <a:moveTo>
                      <a:pt x="153" y="188"/>
                    </a:moveTo>
                    <a:lnTo>
                      <a:pt x="112" y="141"/>
                    </a:lnTo>
                    <a:lnTo>
                      <a:pt x="175" y="110"/>
                    </a:lnTo>
                    <a:lnTo>
                      <a:pt x="217" y="158"/>
                    </a:lnTo>
                    <a:lnTo>
                      <a:pt x="153" y="188"/>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69" name="Freeform 262"/>
              <p:cNvSpPr>
                <a:spLocks/>
              </p:cNvSpPr>
              <p:nvPr/>
            </p:nvSpPr>
            <p:spPr bwMode="auto">
              <a:xfrm>
                <a:off x="2111" y="3075"/>
                <a:ext cx="64" cy="38"/>
              </a:xfrm>
              <a:custGeom>
                <a:avLst/>
                <a:gdLst>
                  <a:gd name="T0" fmla="*/ 0 w 721"/>
                  <a:gd name="T1" fmla="*/ 0 h 423"/>
                  <a:gd name="T2" fmla="*/ 0 w 721"/>
                  <a:gd name="T3" fmla="*/ 0 h 423"/>
                  <a:gd name="T4" fmla="*/ 0 w 721"/>
                  <a:gd name="T5" fmla="*/ 0 h 423"/>
                  <a:gd name="T6" fmla="*/ 0 w 721"/>
                  <a:gd name="T7" fmla="*/ 0 h 423"/>
                  <a:gd name="T8" fmla="*/ 0 w 721"/>
                  <a:gd name="T9" fmla="*/ 0 h 423"/>
                  <a:gd name="T10" fmla="*/ 0 w 721"/>
                  <a:gd name="T11" fmla="*/ 0 h 423"/>
                  <a:gd name="T12" fmla="*/ 0 w 721"/>
                  <a:gd name="T13" fmla="*/ 0 h 423"/>
                  <a:gd name="T14" fmla="*/ 0 w 721"/>
                  <a:gd name="T15" fmla="*/ 0 h 423"/>
                  <a:gd name="T16" fmla="*/ 0 w 721"/>
                  <a:gd name="T17" fmla="*/ 0 h 423"/>
                  <a:gd name="T18" fmla="*/ 0 w 721"/>
                  <a:gd name="T19" fmla="*/ 0 h 423"/>
                  <a:gd name="T20" fmla="*/ 0 w 721"/>
                  <a:gd name="T21" fmla="*/ 0 h 423"/>
                  <a:gd name="T22" fmla="*/ 0 w 721"/>
                  <a:gd name="T23" fmla="*/ 0 h 423"/>
                  <a:gd name="T24" fmla="*/ 0 w 721"/>
                  <a:gd name="T25" fmla="*/ 0 h 423"/>
                  <a:gd name="T26" fmla="*/ 0 w 721"/>
                  <a:gd name="T27" fmla="*/ 0 h 423"/>
                  <a:gd name="T28" fmla="*/ 0 w 721"/>
                  <a:gd name="T29" fmla="*/ 0 h 423"/>
                  <a:gd name="T30" fmla="*/ 0 w 721"/>
                  <a:gd name="T31" fmla="*/ 0 h 423"/>
                  <a:gd name="T32" fmla="*/ 0 w 721"/>
                  <a:gd name="T33" fmla="*/ 0 h 423"/>
                  <a:gd name="T34" fmla="*/ 0 w 721"/>
                  <a:gd name="T35" fmla="*/ 0 h 423"/>
                  <a:gd name="T36" fmla="*/ 0 w 721"/>
                  <a:gd name="T37" fmla="*/ 0 h 423"/>
                  <a:gd name="T38" fmla="*/ 0 w 721"/>
                  <a:gd name="T39" fmla="*/ 0 h 423"/>
                  <a:gd name="T40" fmla="*/ 0 w 721"/>
                  <a:gd name="T41" fmla="*/ 0 h 423"/>
                  <a:gd name="T42" fmla="*/ 0 w 721"/>
                  <a:gd name="T43" fmla="*/ 0 h 423"/>
                  <a:gd name="T44" fmla="*/ 0 w 721"/>
                  <a:gd name="T45" fmla="*/ 0 h 423"/>
                  <a:gd name="T46" fmla="*/ 0 w 721"/>
                  <a:gd name="T47" fmla="*/ 0 h 423"/>
                  <a:gd name="T48" fmla="*/ 0 w 721"/>
                  <a:gd name="T49" fmla="*/ 0 h 423"/>
                  <a:gd name="T50" fmla="*/ 0 w 721"/>
                  <a:gd name="T51" fmla="*/ 0 h 423"/>
                  <a:gd name="T52" fmla="*/ 0 w 721"/>
                  <a:gd name="T53" fmla="*/ 0 h 423"/>
                  <a:gd name="T54" fmla="*/ 0 w 721"/>
                  <a:gd name="T55" fmla="*/ 0 h 423"/>
                  <a:gd name="T56" fmla="*/ 0 w 721"/>
                  <a:gd name="T57" fmla="*/ 0 h 423"/>
                  <a:gd name="T58" fmla="*/ 0 w 721"/>
                  <a:gd name="T59" fmla="*/ 0 h 423"/>
                  <a:gd name="T60" fmla="*/ 0 w 721"/>
                  <a:gd name="T61" fmla="*/ 0 h 423"/>
                  <a:gd name="T62" fmla="*/ 0 w 721"/>
                  <a:gd name="T63" fmla="*/ 0 h 423"/>
                  <a:gd name="T64" fmla="*/ 0 w 721"/>
                  <a:gd name="T65" fmla="*/ 0 h 423"/>
                  <a:gd name="T66" fmla="*/ 0 w 721"/>
                  <a:gd name="T67" fmla="*/ 0 h 423"/>
                  <a:gd name="T68" fmla="*/ 0 w 721"/>
                  <a:gd name="T69" fmla="*/ 0 h 423"/>
                  <a:gd name="T70" fmla="*/ 0 w 721"/>
                  <a:gd name="T71" fmla="*/ 0 h 423"/>
                  <a:gd name="T72" fmla="*/ 0 w 721"/>
                  <a:gd name="T73" fmla="*/ 0 h 423"/>
                  <a:gd name="T74" fmla="*/ 0 w 721"/>
                  <a:gd name="T75" fmla="*/ 0 h 423"/>
                  <a:gd name="T76" fmla="*/ 0 w 721"/>
                  <a:gd name="T77" fmla="*/ 0 h 423"/>
                  <a:gd name="T78" fmla="*/ 0 w 721"/>
                  <a:gd name="T79" fmla="*/ 0 h 423"/>
                  <a:gd name="T80" fmla="*/ 0 w 721"/>
                  <a:gd name="T81" fmla="*/ 0 h 423"/>
                  <a:gd name="T82" fmla="*/ 0 w 721"/>
                  <a:gd name="T83" fmla="*/ 0 h 423"/>
                  <a:gd name="T84" fmla="*/ 0 w 721"/>
                  <a:gd name="T85" fmla="*/ 0 h 423"/>
                  <a:gd name="T86" fmla="*/ 0 w 721"/>
                  <a:gd name="T87" fmla="*/ 0 h 423"/>
                  <a:gd name="T88" fmla="*/ 0 w 721"/>
                  <a:gd name="T89" fmla="*/ 0 h 423"/>
                  <a:gd name="T90" fmla="*/ 0 w 721"/>
                  <a:gd name="T91" fmla="*/ 0 h 423"/>
                  <a:gd name="T92" fmla="*/ 0 w 721"/>
                  <a:gd name="T93" fmla="*/ 0 h 423"/>
                  <a:gd name="T94" fmla="*/ 0 w 721"/>
                  <a:gd name="T95" fmla="*/ 0 h 4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1"/>
                  <a:gd name="T145" fmla="*/ 0 h 423"/>
                  <a:gd name="T146" fmla="*/ 721 w 721"/>
                  <a:gd name="T147" fmla="*/ 423 h 4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1" h="423">
                    <a:moveTo>
                      <a:pt x="33" y="130"/>
                    </a:moveTo>
                    <a:lnTo>
                      <a:pt x="33" y="121"/>
                    </a:lnTo>
                    <a:lnTo>
                      <a:pt x="33" y="112"/>
                    </a:lnTo>
                    <a:lnTo>
                      <a:pt x="34" y="103"/>
                    </a:lnTo>
                    <a:lnTo>
                      <a:pt x="36" y="94"/>
                    </a:lnTo>
                    <a:lnTo>
                      <a:pt x="38" y="86"/>
                    </a:lnTo>
                    <a:lnTo>
                      <a:pt x="40" y="77"/>
                    </a:lnTo>
                    <a:lnTo>
                      <a:pt x="43" y="69"/>
                    </a:lnTo>
                    <a:lnTo>
                      <a:pt x="46" y="61"/>
                    </a:lnTo>
                    <a:lnTo>
                      <a:pt x="49" y="53"/>
                    </a:lnTo>
                    <a:lnTo>
                      <a:pt x="53" y="45"/>
                    </a:lnTo>
                    <a:lnTo>
                      <a:pt x="57" y="37"/>
                    </a:lnTo>
                    <a:lnTo>
                      <a:pt x="62" y="29"/>
                    </a:lnTo>
                    <a:lnTo>
                      <a:pt x="67" y="21"/>
                    </a:lnTo>
                    <a:lnTo>
                      <a:pt x="72" y="14"/>
                    </a:lnTo>
                    <a:lnTo>
                      <a:pt x="78" y="7"/>
                    </a:lnTo>
                    <a:lnTo>
                      <a:pt x="84" y="0"/>
                    </a:lnTo>
                    <a:lnTo>
                      <a:pt x="74" y="8"/>
                    </a:lnTo>
                    <a:lnTo>
                      <a:pt x="65" y="17"/>
                    </a:lnTo>
                    <a:lnTo>
                      <a:pt x="56" y="25"/>
                    </a:lnTo>
                    <a:lnTo>
                      <a:pt x="48" y="35"/>
                    </a:lnTo>
                    <a:lnTo>
                      <a:pt x="41" y="44"/>
                    </a:lnTo>
                    <a:lnTo>
                      <a:pt x="34" y="54"/>
                    </a:lnTo>
                    <a:lnTo>
                      <a:pt x="28" y="64"/>
                    </a:lnTo>
                    <a:lnTo>
                      <a:pt x="22" y="74"/>
                    </a:lnTo>
                    <a:lnTo>
                      <a:pt x="17" y="84"/>
                    </a:lnTo>
                    <a:lnTo>
                      <a:pt x="12" y="95"/>
                    </a:lnTo>
                    <a:lnTo>
                      <a:pt x="9" y="105"/>
                    </a:lnTo>
                    <a:lnTo>
                      <a:pt x="5" y="116"/>
                    </a:lnTo>
                    <a:lnTo>
                      <a:pt x="3" y="127"/>
                    </a:lnTo>
                    <a:lnTo>
                      <a:pt x="1" y="139"/>
                    </a:lnTo>
                    <a:lnTo>
                      <a:pt x="0" y="150"/>
                    </a:lnTo>
                    <a:lnTo>
                      <a:pt x="0" y="162"/>
                    </a:lnTo>
                    <a:lnTo>
                      <a:pt x="1" y="188"/>
                    </a:lnTo>
                    <a:lnTo>
                      <a:pt x="7" y="214"/>
                    </a:lnTo>
                    <a:lnTo>
                      <a:pt x="17" y="240"/>
                    </a:lnTo>
                    <a:lnTo>
                      <a:pt x="30" y="264"/>
                    </a:lnTo>
                    <a:lnTo>
                      <a:pt x="46" y="287"/>
                    </a:lnTo>
                    <a:lnTo>
                      <a:pt x="65" y="308"/>
                    </a:lnTo>
                    <a:lnTo>
                      <a:pt x="87" y="328"/>
                    </a:lnTo>
                    <a:lnTo>
                      <a:pt x="112" y="347"/>
                    </a:lnTo>
                    <a:lnTo>
                      <a:pt x="139" y="363"/>
                    </a:lnTo>
                    <a:lnTo>
                      <a:pt x="169" y="378"/>
                    </a:lnTo>
                    <a:lnTo>
                      <a:pt x="201" y="391"/>
                    </a:lnTo>
                    <a:lnTo>
                      <a:pt x="235" y="402"/>
                    </a:lnTo>
                    <a:lnTo>
                      <a:pt x="271" y="411"/>
                    </a:lnTo>
                    <a:lnTo>
                      <a:pt x="308" y="417"/>
                    </a:lnTo>
                    <a:lnTo>
                      <a:pt x="346" y="421"/>
                    </a:lnTo>
                    <a:lnTo>
                      <a:pt x="386" y="423"/>
                    </a:lnTo>
                    <a:lnTo>
                      <a:pt x="412" y="422"/>
                    </a:lnTo>
                    <a:lnTo>
                      <a:pt x="438" y="420"/>
                    </a:lnTo>
                    <a:lnTo>
                      <a:pt x="465" y="417"/>
                    </a:lnTo>
                    <a:lnTo>
                      <a:pt x="490" y="413"/>
                    </a:lnTo>
                    <a:lnTo>
                      <a:pt x="514" y="408"/>
                    </a:lnTo>
                    <a:lnTo>
                      <a:pt x="537" y="402"/>
                    </a:lnTo>
                    <a:lnTo>
                      <a:pt x="560" y="394"/>
                    </a:lnTo>
                    <a:lnTo>
                      <a:pt x="582" y="386"/>
                    </a:lnTo>
                    <a:lnTo>
                      <a:pt x="603" y="377"/>
                    </a:lnTo>
                    <a:lnTo>
                      <a:pt x="623" y="367"/>
                    </a:lnTo>
                    <a:lnTo>
                      <a:pt x="642" y="356"/>
                    </a:lnTo>
                    <a:lnTo>
                      <a:pt x="660" y="345"/>
                    </a:lnTo>
                    <a:lnTo>
                      <a:pt x="677" y="333"/>
                    </a:lnTo>
                    <a:lnTo>
                      <a:pt x="692" y="320"/>
                    </a:lnTo>
                    <a:lnTo>
                      <a:pt x="706" y="306"/>
                    </a:lnTo>
                    <a:lnTo>
                      <a:pt x="721" y="292"/>
                    </a:lnTo>
                    <a:lnTo>
                      <a:pt x="706" y="302"/>
                    </a:lnTo>
                    <a:lnTo>
                      <a:pt x="692" y="313"/>
                    </a:lnTo>
                    <a:lnTo>
                      <a:pt x="676" y="323"/>
                    </a:lnTo>
                    <a:lnTo>
                      <a:pt x="660" y="332"/>
                    </a:lnTo>
                    <a:lnTo>
                      <a:pt x="643" y="341"/>
                    </a:lnTo>
                    <a:lnTo>
                      <a:pt x="626" y="349"/>
                    </a:lnTo>
                    <a:lnTo>
                      <a:pt x="608" y="357"/>
                    </a:lnTo>
                    <a:lnTo>
                      <a:pt x="589" y="364"/>
                    </a:lnTo>
                    <a:lnTo>
                      <a:pt x="570" y="370"/>
                    </a:lnTo>
                    <a:lnTo>
                      <a:pt x="550" y="375"/>
                    </a:lnTo>
                    <a:lnTo>
                      <a:pt x="529" y="380"/>
                    </a:lnTo>
                    <a:lnTo>
                      <a:pt x="508" y="383"/>
                    </a:lnTo>
                    <a:lnTo>
                      <a:pt x="486" y="387"/>
                    </a:lnTo>
                    <a:lnTo>
                      <a:pt x="465" y="389"/>
                    </a:lnTo>
                    <a:lnTo>
                      <a:pt x="441" y="390"/>
                    </a:lnTo>
                    <a:lnTo>
                      <a:pt x="419" y="391"/>
                    </a:lnTo>
                    <a:lnTo>
                      <a:pt x="379" y="389"/>
                    </a:lnTo>
                    <a:lnTo>
                      <a:pt x="341" y="385"/>
                    </a:lnTo>
                    <a:lnTo>
                      <a:pt x="304" y="379"/>
                    </a:lnTo>
                    <a:lnTo>
                      <a:pt x="268" y="370"/>
                    </a:lnTo>
                    <a:lnTo>
                      <a:pt x="235" y="359"/>
                    </a:lnTo>
                    <a:lnTo>
                      <a:pt x="202" y="346"/>
                    </a:lnTo>
                    <a:lnTo>
                      <a:pt x="172" y="331"/>
                    </a:lnTo>
                    <a:lnTo>
                      <a:pt x="145" y="314"/>
                    </a:lnTo>
                    <a:lnTo>
                      <a:pt x="120" y="296"/>
                    </a:lnTo>
                    <a:lnTo>
                      <a:pt x="98" y="276"/>
                    </a:lnTo>
                    <a:lnTo>
                      <a:pt x="79" y="254"/>
                    </a:lnTo>
                    <a:lnTo>
                      <a:pt x="63" y="231"/>
                    </a:lnTo>
                    <a:lnTo>
                      <a:pt x="50" y="207"/>
                    </a:lnTo>
                    <a:lnTo>
                      <a:pt x="40" y="182"/>
                    </a:lnTo>
                    <a:lnTo>
                      <a:pt x="34" y="156"/>
                    </a:lnTo>
                    <a:lnTo>
                      <a:pt x="33" y="130"/>
                    </a:lnTo>
                    <a:close/>
                  </a:path>
                </a:pathLst>
              </a:custGeom>
              <a:solidFill>
                <a:srgbClr val="67C092"/>
              </a:solidFill>
              <a:ln w="9525">
                <a:noFill/>
                <a:round/>
                <a:headEnd/>
                <a:tailEnd/>
              </a:ln>
            </p:spPr>
            <p:txBody>
              <a:bodyPr/>
              <a:lstStyle/>
              <a:p>
                <a:pPr algn="ctr">
                  <a:defRPr/>
                </a:pPr>
                <a:endParaRPr lang="fr-FR" sz="1400">
                  <a:latin typeface="+mn-lt"/>
                  <a:cs typeface="Arial" pitchFamily="34" charset="0"/>
                </a:endParaRPr>
              </a:p>
            </p:txBody>
          </p:sp>
          <p:sp>
            <p:nvSpPr>
              <p:cNvPr id="70" name="Freeform 263"/>
              <p:cNvSpPr>
                <a:spLocks/>
              </p:cNvSpPr>
              <p:nvPr/>
            </p:nvSpPr>
            <p:spPr bwMode="auto">
              <a:xfrm>
                <a:off x="2113" y="3066"/>
                <a:ext cx="66" cy="45"/>
              </a:xfrm>
              <a:custGeom>
                <a:avLst/>
                <a:gdLst>
                  <a:gd name="T0" fmla="*/ 0 w 739"/>
                  <a:gd name="T1" fmla="*/ 0 h 491"/>
                  <a:gd name="T2" fmla="*/ 0 w 739"/>
                  <a:gd name="T3" fmla="*/ 0 h 491"/>
                  <a:gd name="T4" fmla="*/ 0 w 739"/>
                  <a:gd name="T5" fmla="*/ 0 h 491"/>
                  <a:gd name="T6" fmla="*/ 0 w 739"/>
                  <a:gd name="T7" fmla="*/ 0 h 491"/>
                  <a:gd name="T8" fmla="*/ 0 w 739"/>
                  <a:gd name="T9" fmla="*/ 0 h 491"/>
                  <a:gd name="T10" fmla="*/ 0 w 739"/>
                  <a:gd name="T11" fmla="*/ 0 h 491"/>
                  <a:gd name="T12" fmla="*/ 0 w 739"/>
                  <a:gd name="T13" fmla="*/ 0 h 491"/>
                  <a:gd name="T14" fmla="*/ 0 w 739"/>
                  <a:gd name="T15" fmla="*/ 0 h 491"/>
                  <a:gd name="T16" fmla="*/ 0 w 739"/>
                  <a:gd name="T17" fmla="*/ 0 h 491"/>
                  <a:gd name="T18" fmla="*/ 0 w 739"/>
                  <a:gd name="T19" fmla="*/ 0 h 491"/>
                  <a:gd name="T20" fmla="*/ 0 w 739"/>
                  <a:gd name="T21" fmla="*/ 0 h 491"/>
                  <a:gd name="T22" fmla="*/ 0 w 739"/>
                  <a:gd name="T23" fmla="*/ 0 h 491"/>
                  <a:gd name="T24" fmla="*/ 0 w 739"/>
                  <a:gd name="T25" fmla="*/ 0 h 491"/>
                  <a:gd name="T26" fmla="*/ 0 w 739"/>
                  <a:gd name="T27" fmla="*/ 0 h 491"/>
                  <a:gd name="T28" fmla="*/ 0 w 739"/>
                  <a:gd name="T29" fmla="*/ 0 h 491"/>
                  <a:gd name="T30" fmla="*/ 0 w 739"/>
                  <a:gd name="T31" fmla="*/ 0 h 491"/>
                  <a:gd name="T32" fmla="*/ 0 w 739"/>
                  <a:gd name="T33" fmla="*/ 0 h 491"/>
                  <a:gd name="T34" fmla="*/ 0 w 739"/>
                  <a:gd name="T35" fmla="*/ 0 h 491"/>
                  <a:gd name="T36" fmla="*/ 0 w 739"/>
                  <a:gd name="T37" fmla="*/ 0 h 491"/>
                  <a:gd name="T38" fmla="*/ 0 w 739"/>
                  <a:gd name="T39" fmla="*/ 0 h 491"/>
                  <a:gd name="T40" fmla="*/ 0 w 739"/>
                  <a:gd name="T41" fmla="*/ 0 h 491"/>
                  <a:gd name="T42" fmla="*/ 0 w 739"/>
                  <a:gd name="T43" fmla="*/ 0 h 491"/>
                  <a:gd name="T44" fmla="*/ 0 w 739"/>
                  <a:gd name="T45" fmla="*/ 0 h 491"/>
                  <a:gd name="T46" fmla="*/ 0 w 739"/>
                  <a:gd name="T47" fmla="*/ 0 h 491"/>
                  <a:gd name="T48" fmla="*/ 0 w 739"/>
                  <a:gd name="T49" fmla="*/ 0 h 491"/>
                  <a:gd name="T50" fmla="*/ 0 w 739"/>
                  <a:gd name="T51" fmla="*/ 0 h 491"/>
                  <a:gd name="T52" fmla="*/ 0 w 739"/>
                  <a:gd name="T53" fmla="*/ 0 h 491"/>
                  <a:gd name="T54" fmla="*/ 0 w 739"/>
                  <a:gd name="T55" fmla="*/ 0 h 491"/>
                  <a:gd name="T56" fmla="*/ 0 w 739"/>
                  <a:gd name="T57" fmla="*/ 0 h 491"/>
                  <a:gd name="T58" fmla="*/ 0 w 739"/>
                  <a:gd name="T59" fmla="*/ 0 h 491"/>
                  <a:gd name="T60" fmla="*/ 0 w 739"/>
                  <a:gd name="T61" fmla="*/ 0 h 491"/>
                  <a:gd name="T62" fmla="*/ 0 w 739"/>
                  <a:gd name="T63" fmla="*/ 0 h 491"/>
                  <a:gd name="T64" fmla="*/ 0 w 739"/>
                  <a:gd name="T65" fmla="*/ 0 h 491"/>
                  <a:gd name="T66" fmla="*/ 0 w 739"/>
                  <a:gd name="T67" fmla="*/ 0 h 491"/>
                  <a:gd name="T68" fmla="*/ 0 w 739"/>
                  <a:gd name="T69" fmla="*/ 0 h 491"/>
                  <a:gd name="T70" fmla="*/ 0 w 739"/>
                  <a:gd name="T71" fmla="*/ 0 h 491"/>
                  <a:gd name="T72" fmla="*/ 0 w 739"/>
                  <a:gd name="T73" fmla="*/ 0 h 491"/>
                  <a:gd name="T74" fmla="*/ 0 w 739"/>
                  <a:gd name="T75" fmla="*/ 0 h 491"/>
                  <a:gd name="T76" fmla="*/ 0 w 739"/>
                  <a:gd name="T77" fmla="*/ 0 h 491"/>
                  <a:gd name="T78" fmla="*/ 0 w 739"/>
                  <a:gd name="T79" fmla="*/ 0 h 491"/>
                  <a:gd name="T80" fmla="*/ 0 w 739"/>
                  <a:gd name="T81" fmla="*/ 0 h 491"/>
                  <a:gd name="T82" fmla="*/ 0 w 739"/>
                  <a:gd name="T83" fmla="*/ 0 h 491"/>
                  <a:gd name="T84" fmla="*/ 0 w 739"/>
                  <a:gd name="T85" fmla="*/ 0 h 491"/>
                  <a:gd name="T86" fmla="*/ 0 w 739"/>
                  <a:gd name="T87" fmla="*/ 0 h 491"/>
                  <a:gd name="T88" fmla="*/ 0 w 739"/>
                  <a:gd name="T89" fmla="*/ 0 h 491"/>
                  <a:gd name="T90" fmla="*/ 0 w 739"/>
                  <a:gd name="T91" fmla="*/ 0 h 491"/>
                  <a:gd name="T92" fmla="*/ 0 w 739"/>
                  <a:gd name="T93" fmla="*/ 0 h 491"/>
                  <a:gd name="T94" fmla="*/ 0 w 739"/>
                  <a:gd name="T95" fmla="*/ 0 h 4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39"/>
                  <a:gd name="T145" fmla="*/ 0 h 491"/>
                  <a:gd name="T146" fmla="*/ 739 w 739"/>
                  <a:gd name="T147" fmla="*/ 491 h 49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39" h="491">
                    <a:moveTo>
                      <a:pt x="353" y="0"/>
                    </a:moveTo>
                    <a:lnTo>
                      <a:pt x="330" y="0"/>
                    </a:lnTo>
                    <a:lnTo>
                      <a:pt x="307" y="1"/>
                    </a:lnTo>
                    <a:lnTo>
                      <a:pt x="285" y="3"/>
                    </a:lnTo>
                    <a:lnTo>
                      <a:pt x="264" y="7"/>
                    </a:lnTo>
                    <a:lnTo>
                      <a:pt x="243" y="10"/>
                    </a:lnTo>
                    <a:lnTo>
                      <a:pt x="222" y="16"/>
                    </a:lnTo>
                    <a:lnTo>
                      <a:pt x="202" y="21"/>
                    </a:lnTo>
                    <a:lnTo>
                      <a:pt x="183" y="28"/>
                    </a:lnTo>
                    <a:lnTo>
                      <a:pt x="163" y="34"/>
                    </a:lnTo>
                    <a:lnTo>
                      <a:pt x="144" y="42"/>
                    </a:lnTo>
                    <a:lnTo>
                      <a:pt x="127" y="50"/>
                    </a:lnTo>
                    <a:lnTo>
                      <a:pt x="110" y="59"/>
                    </a:lnTo>
                    <a:lnTo>
                      <a:pt x="94" y="68"/>
                    </a:lnTo>
                    <a:lnTo>
                      <a:pt x="79" y="78"/>
                    </a:lnTo>
                    <a:lnTo>
                      <a:pt x="64" y="89"/>
                    </a:lnTo>
                    <a:lnTo>
                      <a:pt x="51" y="100"/>
                    </a:lnTo>
                    <a:lnTo>
                      <a:pt x="45" y="107"/>
                    </a:lnTo>
                    <a:lnTo>
                      <a:pt x="39" y="114"/>
                    </a:lnTo>
                    <a:lnTo>
                      <a:pt x="34" y="121"/>
                    </a:lnTo>
                    <a:lnTo>
                      <a:pt x="29" y="129"/>
                    </a:lnTo>
                    <a:lnTo>
                      <a:pt x="24" y="137"/>
                    </a:lnTo>
                    <a:lnTo>
                      <a:pt x="20" y="145"/>
                    </a:lnTo>
                    <a:lnTo>
                      <a:pt x="16" y="153"/>
                    </a:lnTo>
                    <a:lnTo>
                      <a:pt x="13" y="161"/>
                    </a:lnTo>
                    <a:lnTo>
                      <a:pt x="10" y="169"/>
                    </a:lnTo>
                    <a:lnTo>
                      <a:pt x="7" y="177"/>
                    </a:lnTo>
                    <a:lnTo>
                      <a:pt x="5" y="186"/>
                    </a:lnTo>
                    <a:lnTo>
                      <a:pt x="3" y="194"/>
                    </a:lnTo>
                    <a:lnTo>
                      <a:pt x="1" y="203"/>
                    </a:lnTo>
                    <a:lnTo>
                      <a:pt x="0" y="212"/>
                    </a:lnTo>
                    <a:lnTo>
                      <a:pt x="0" y="221"/>
                    </a:lnTo>
                    <a:lnTo>
                      <a:pt x="0" y="230"/>
                    </a:lnTo>
                    <a:lnTo>
                      <a:pt x="1" y="256"/>
                    </a:lnTo>
                    <a:lnTo>
                      <a:pt x="7" y="282"/>
                    </a:lnTo>
                    <a:lnTo>
                      <a:pt x="17" y="307"/>
                    </a:lnTo>
                    <a:lnTo>
                      <a:pt x="30" y="331"/>
                    </a:lnTo>
                    <a:lnTo>
                      <a:pt x="46" y="354"/>
                    </a:lnTo>
                    <a:lnTo>
                      <a:pt x="65" y="376"/>
                    </a:lnTo>
                    <a:lnTo>
                      <a:pt x="87" y="396"/>
                    </a:lnTo>
                    <a:lnTo>
                      <a:pt x="112" y="414"/>
                    </a:lnTo>
                    <a:lnTo>
                      <a:pt x="139" y="431"/>
                    </a:lnTo>
                    <a:lnTo>
                      <a:pt x="169" y="446"/>
                    </a:lnTo>
                    <a:lnTo>
                      <a:pt x="202" y="459"/>
                    </a:lnTo>
                    <a:lnTo>
                      <a:pt x="235" y="470"/>
                    </a:lnTo>
                    <a:lnTo>
                      <a:pt x="271" y="479"/>
                    </a:lnTo>
                    <a:lnTo>
                      <a:pt x="308" y="485"/>
                    </a:lnTo>
                    <a:lnTo>
                      <a:pt x="346" y="489"/>
                    </a:lnTo>
                    <a:lnTo>
                      <a:pt x="386" y="491"/>
                    </a:lnTo>
                    <a:lnTo>
                      <a:pt x="408" y="490"/>
                    </a:lnTo>
                    <a:lnTo>
                      <a:pt x="432" y="489"/>
                    </a:lnTo>
                    <a:lnTo>
                      <a:pt x="453" y="487"/>
                    </a:lnTo>
                    <a:lnTo>
                      <a:pt x="475" y="483"/>
                    </a:lnTo>
                    <a:lnTo>
                      <a:pt x="496" y="480"/>
                    </a:lnTo>
                    <a:lnTo>
                      <a:pt x="517" y="475"/>
                    </a:lnTo>
                    <a:lnTo>
                      <a:pt x="537" y="470"/>
                    </a:lnTo>
                    <a:lnTo>
                      <a:pt x="556" y="464"/>
                    </a:lnTo>
                    <a:lnTo>
                      <a:pt x="575" y="457"/>
                    </a:lnTo>
                    <a:lnTo>
                      <a:pt x="593" y="449"/>
                    </a:lnTo>
                    <a:lnTo>
                      <a:pt x="610" y="441"/>
                    </a:lnTo>
                    <a:lnTo>
                      <a:pt x="627" y="432"/>
                    </a:lnTo>
                    <a:lnTo>
                      <a:pt x="643" y="423"/>
                    </a:lnTo>
                    <a:lnTo>
                      <a:pt x="659" y="413"/>
                    </a:lnTo>
                    <a:lnTo>
                      <a:pt x="673" y="402"/>
                    </a:lnTo>
                    <a:lnTo>
                      <a:pt x="688" y="392"/>
                    </a:lnTo>
                    <a:lnTo>
                      <a:pt x="693" y="384"/>
                    </a:lnTo>
                    <a:lnTo>
                      <a:pt x="699" y="377"/>
                    </a:lnTo>
                    <a:lnTo>
                      <a:pt x="704" y="370"/>
                    </a:lnTo>
                    <a:lnTo>
                      <a:pt x="709" y="362"/>
                    </a:lnTo>
                    <a:lnTo>
                      <a:pt x="714" y="354"/>
                    </a:lnTo>
                    <a:lnTo>
                      <a:pt x="718" y="346"/>
                    </a:lnTo>
                    <a:lnTo>
                      <a:pt x="722" y="338"/>
                    </a:lnTo>
                    <a:lnTo>
                      <a:pt x="725" y="330"/>
                    </a:lnTo>
                    <a:lnTo>
                      <a:pt x="728" y="322"/>
                    </a:lnTo>
                    <a:lnTo>
                      <a:pt x="731" y="313"/>
                    </a:lnTo>
                    <a:lnTo>
                      <a:pt x="733" y="305"/>
                    </a:lnTo>
                    <a:lnTo>
                      <a:pt x="735" y="296"/>
                    </a:lnTo>
                    <a:lnTo>
                      <a:pt x="737" y="288"/>
                    </a:lnTo>
                    <a:lnTo>
                      <a:pt x="738" y="279"/>
                    </a:lnTo>
                    <a:lnTo>
                      <a:pt x="738" y="270"/>
                    </a:lnTo>
                    <a:lnTo>
                      <a:pt x="739" y="262"/>
                    </a:lnTo>
                    <a:lnTo>
                      <a:pt x="737" y="235"/>
                    </a:lnTo>
                    <a:lnTo>
                      <a:pt x="731" y="209"/>
                    </a:lnTo>
                    <a:lnTo>
                      <a:pt x="721" y="184"/>
                    </a:lnTo>
                    <a:lnTo>
                      <a:pt x="708" y="160"/>
                    </a:lnTo>
                    <a:lnTo>
                      <a:pt x="692" y="137"/>
                    </a:lnTo>
                    <a:lnTo>
                      <a:pt x="672" y="116"/>
                    </a:lnTo>
                    <a:lnTo>
                      <a:pt x="650" y="96"/>
                    </a:lnTo>
                    <a:lnTo>
                      <a:pt x="625" y="77"/>
                    </a:lnTo>
                    <a:lnTo>
                      <a:pt x="598" y="60"/>
                    </a:lnTo>
                    <a:lnTo>
                      <a:pt x="568" y="45"/>
                    </a:lnTo>
                    <a:lnTo>
                      <a:pt x="537" y="32"/>
                    </a:lnTo>
                    <a:lnTo>
                      <a:pt x="503" y="21"/>
                    </a:lnTo>
                    <a:lnTo>
                      <a:pt x="468" y="11"/>
                    </a:lnTo>
                    <a:lnTo>
                      <a:pt x="431" y="5"/>
                    </a:lnTo>
                    <a:lnTo>
                      <a:pt x="392" y="1"/>
                    </a:lnTo>
                    <a:lnTo>
                      <a:pt x="353" y="0"/>
                    </a:lnTo>
                    <a:close/>
                  </a:path>
                </a:pathLst>
              </a:custGeom>
              <a:solidFill>
                <a:srgbClr val="42A47B"/>
              </a:solidFill>
              <a:ln w="9525">
                <a:noFill/>
                <a:round/>
                <a:headEnd/>
                <a:tailEnd/>
              </a:ln>
            </p:spPr>
            <p:txBody>
              <a:bodyPr/>
              <a:lstStyle/>
              <a:p>
                <a:pPr algn="ctr">
                  <a:defRPr/>
                </a:pPr>
                <a:endParaRPr lang="fr-FR" sz="1400">
                  <a:latin typeface="+mn-lt"/>
                  <a:cs typeface="Arial" pitchFamily="34" charset="0"/>
                </a:endParaRPr>
              </a:p>
            </p:txBody>
          </p:sp>
          <p:sp>
            <p:nvSpPr>
              <p:cNvPr id="71" name="Freeform 264"/>
              <p:cNvSpPr>
                <a:spLocks/>
              </p:cNvSpPr>
              <p:nvPr/>
            </p:nvSpPr>
            <p:spPr bwMode="auto">
              <a:xfrm>
                <a:off x="2122" y="3071"/>
                <a:ext cx="40" cy="28"/>
              </a:xfrm>
              <a:custGeom>
                <a:avLst/>
                <a:gdLst>
                  <a:gd name="T0" fmla="*/ 0 w 462"/>
                  <a:gd name="T1" fmla="*/ 0 h 330"/>
                  <a:gd name="T2" fmla="*/ 0 w 462"/>
                  <a:gd name="T3" fmla="*/ 0 h 330"/>
                  <a:gd name="T4" fmla="*/ 0 w 462"/>
                  <a:gd name="T5" fmla="*/ 0 h 330"/>
                  <a:gd name="T6" fmla="*/ 0 w 462"/>
                  <a:gd name="T7" fmla="*/ 0 h 330"/>
                  <a:gd name="T8" fmla="*/ 0 w 462"/>
                  <a:gd name="T9" fmla="*/ 0 h 330"/>
                  <a:gd name="T10" fmla="*/ 0 w 462"/>
                  <a:gd name="T11" fmla="*/ 0 h 330"/>
                  <a:gd name="T12" fmla="*/ 0 w 462"/>
                  <a:gd name="T13" fmla="*/ 0 h 330"/>
                  <a:gd name="T14" fmla="*/ 0 w 462"/>
                  <a:gd name="T15" fmla="*/ 0 h 330"/>
                  <a:gd name="T16" fmla="*/ 0 w 462"/>
                  <a:gd name="T17" fmla="*/ 0 h 330"/>
                  <a:gd name="T18" fmla="*/ 0 w 462"/>
                  <a:gd name="T19" fmla="*/ 0 h 330"/>
                  <a:gd name="T20" fmla="*/ 0 w 462"/>
                  <a:gd name="T21" fmla="*/ 0 h 330"/>
                  <a:gd name="T22" fmla="*/ 0 w 462"/>
                  <a:gd name="T23" fmla="*/ 0 h 330"/>
                  <a:gd name="T24" fmla="*/ 0 w 462"/>
                  <a:gd name="T25" fmla="*/ 0 h 330"/>
                  <a:gd name="T26" fmla="*/ 0 w 462"/>
                  <a:gd name="T27" fmla="*/ 0 h 330"/>
                  <a:gd name="T28" fmla="*/ 0 w 462"/>
                  <a:gd name="T29" fmla="*/ 0 h 330"/>
                  <a:gd name="T30" fmla="*/ 0 w 462"/>
                  <a:gd name="T31" fmla="*/ 0 h 330"/>
                  <a:gd name="T32" fmla="*/ 0 w 462"/>
                  <a:gd name="T33" fmla="*/ 0 h 330"/>
                  <a:gd name="T34" fmla="*/ 0 w 462"/>
                  <a:gd name="T35" fmla="*/ 0 h 330"/>
                  <a:gd name="T36" fmla="*/ 0 w 462"/>
                  <a:gd name="T37" fmla="*/ 0 h 330"/>
                  <a:gd name="T38" fmla="*/ 0 w 462"/>
                  <a:gd name="T39" fmla="*/ 0 h 330"/>
                  <a:gd name="T40" fmla="*/ 0 w 462"/>
                  <a:gd name="T41" fmla="*/ 0 h 330"/>
                  <a:gd name="T42" fmla="*/ 0 w 462"/>
                  <a:gd name="T43" fmla="*/ 0 h 330"/>
                  <a:gd name="T44" fmla="*/ 0 w 462"/>
                  <a:gd name="T45" fmla="*/ 0 h 330"/>
                  <a:gd name="T46" fmla="*/ 0 w 462"/>
                  <a:gd name="T47" fmla="*/ 0 h 330"/>
                  <a:gd name="T48" fmla="*/ 0 w 462"/>
                  <a:gd name="T49" fmla="*/ 0 h 330"/>
                  <a:gd name="T50" fmla="*/ 0 w 462"/>
                  <a:gd name="T51" fmla="*/ 0 h 330"/>
                  <a:gd name="T52" fmla="*/ 0 w 462"/>
                  <a:gd name="T53" fmla="*/ 0 h 330"/>
                  <a:gd name="T54" fmla="*/ 0 w 462"/>
                  <a:gd name="T55" fmla="*/ 0 h 330"/>
                  <a:gd name="T56" fmla="*/ 0 w 462"/>
                  <a:gd name="T57" fmla="*/ 0 h 330"/>
                  <a:gd name="T58" fmla="*/ 0 w 462"/>
                  <a:gd name="T59" fmla="*/ 0 h 330"/>
                  <a:gd name="T60" fmla="*/ 0 w 462"/>
                  <a:gd name="T61" fmla="*/ 0 h 330"/>
                  <a:gd name="T62" fmla="*/ 0 w 462"/>
                  <a:gd name="T63" fmla="*/ 0 h 330"/>
                  <a:gd name="T64" fmla="*/ 0 w 462"/>
                  <a:gd name="T65" fmla="*/ 0 h 330"/>
                  <a:gd name="T66" fmla="*/ 0 w 462"/>
                  <a:gd name="T67" fmla="*/ 0 h 330"/>
                  <a:gd name="T68" fmla="*/ 0 w 462"/>
                  <a:gd name="T69" fmla="*/ 0 h 330"/>
                  <a:gd name="T70" fmla="*/ 0 w 462"/>
                  <a:gd name="T71" fmla="*/ 0 h 330"/>
                  <a:gd name="T72" fmla="*/ 0 w 462"/>
                  <a:gd name="T73" fmla="*/ 0 h 330"/>
                  <a:gd name="T74" fmla="*/ 0 w 462"/>
                  <a:gd name="T75" fmla="*/ 0 h 330"/>
                  <a:gd name="T76" fmla="*/ 0 w 462"/>
                  <a:gd name="T77" fmla="*/ 0 h 330"/>
                  <a:gd name="T78" fmla="*/ 0 w 462"/>
                  <a:gd name="T79" fmla="*/ 0 h 330"/>
                  <a:gd name="T80" fmla="*/ 0 w 462"/>
                  <a:gd name="T81" fmla="*/ 0 h 330"/>
                  <a:gd name="T82" fmla="*/ 0 w 462"/>
                  <a:gd name="T83" fmla="*/ 0 h 330"/>
                  <a:gd name="T84" fmla="*/ 0 w 462"/>
                  <a:gd name="T85" fmla="*/ 0 h 330"/>
                  <a:gd name="T86" fmla="*/ 0 w 462"/>
                  <a:gd name="T87" fmla="*/ 0 h 330"/>
                  <a:gd name="T88" fmla="*/ 0 w 462"/>
                  <a:gd name="T89" fmla="*/ 0 h 330"/>
                  <a:gd name="T90" fmla="*/ 0 w 462"/>
                  <a:gd name="T91" fmla="*/ 0 h 330"/>
                  <a:gd name="T92" fmla="*/ 0 w 462"/>
                  <a:gd name="T93" fmla="*/ 0 h 330"/>
                  <a:gd name="T94" fmla="*/ 0 w 462"/>
                  <a:gd name="T95" fmla="*/ 0 h 330"/>
                  <a:gd name="T96" fmla="*/ 0 w 462"/>
                  <a:gd name="T97" fmla="*/ 0 h 330"/>
                  <a:gd name="T98" fmla="*/ 0 w 462"/>
                  <a:gd name="T99" fmla="*/ 0 h 330"/>
                  <a:gd name="T100" fmla="*/ 0 w 462"/>
                  <a:gd name="T101" fmla="*/ 0 h 330"/>
                  <a:gd name="T102" fmla="*/ 0 w 462"/>
                  <a:gd name="T103" fmla="*/ 0 h 3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2"/>
                  <a:gd name="T157" fmla="*/ 0 h 330"/>
                  <a:gd name="T158" fmla="*/ 462 w 462"/>
                  <a:gd name="T159" fmla="*/ 330 h 33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2" h="330">
                    <a:moveTo>
                      <a:pt x="0" y="109"/>
                    </a:moveTo>
                    <a:lnTo>
                      <a:pt x="427" y="330"/>
                    </a:lnTo>
                    <a:lnTo>
                      <a:pt x="462" y="317"/>
                    </a:lnTo>
                    <a:lnTo>
                      <a:pt x="461" y="315"/>
                    </a:lnTo>
                    <a:lnTo>
                      <a:pt x="459" y="311"/>
                    </a:lnTo>
                    <a:lnTo>
                      <a:pt x="457" y="304"/>
                    </a:lnTo>
                    <a:lnTo>
                      <a:pt x="453" y="294"/>
                    </a:lnTo>
                    <a:lnTo>
                      <a:pt x="447" y="280"/>
                    </a:lnTo>
                    <a:lnTo>
                      <a:pt x="440" y="265"/>
                    </a:lnTo>
                    <a:lnTo>
                      <a:pt x="432" y="248"/>
                    </a:lnTo>
                    <a:lnTo>
                      <a:pt x="423" y="228"/>
                    </a:lnTo>
                    <a:lnTo>
                      <a:pt x="411" y="207"/>
                    </a:lnTo>
                    <a:lnTo>
                      <a:pt x="398" y="183"/>
                    </a:lnTo>
                    <a:lnTo>
                      <a:pt x="384" y="157"/>
                    </a:lnTo>
                    <a:lnTo>
                      <a:pt x="367" y="129"/>
                    </a:lnTo>
                    <a:lnTo>
                      <a:pt x="349" y="99"/>
                    </a:lnTo>
                    <a:lnTo>
                      <a:pt x="329" y="67"/>
                    </a:lnTo>
                    <a:lnTo>
                      <a:pt x="306" y="34"/>
                    </a:lnTo>
                    <a:lnTo>
                      <a:pt x="282" y="0"/>
                    </a:lnTo>
                    <a:lnTo>
                      <a:pt x="199" y="26"/>
                    </a:lnTo>
                    <a:lnTo>
                      <a:pt x="201" y="28"/>
                    </a:lnTo>
                    <a:lnTo>
                      <a:pt x="205" y="32"/>
                    </a:lnTo>
                    <a:lnTo>
                      <a:pt x="209" y="37"/>
                    </a:lnTo>
                    <a:lnTo>
                      <a:pt x="215" y="43"/>
                    </a:lnTo>
                    <a:lnTo>
                      <a:pt x="222" y="51"/>
                    </a:lnTo>
                    <a:lnTo>
                      <a:pt x="229" y="59"/>
                    </a:lnTo>
                    <a:lnTo>
                      <a:pt x="237" y="68"/>
                    </a:lnTo>
                    <a:lnTo>
                      <a:pt x="246" y="79"/>
                    </a:lnTo>
                    <a:lnTo>
                      <a:pt x="255" y="90"/>
                    </a:lnTo>
                    <a:lnTo>
                      <a:pt x="264" y="102"/>
                    </a:lnTo>
                    <a:lnTo>
                      <a:pt x="274" y="115"/>
                    </a:lnTo>
                    <a:lnTo>
                      <a:pt x="283" y="128"/>
                    </a:lnTo>
                    <a:lnTo>
                      <a:pt x="293" y="142"/>
                    </a:lnTo>
                    <a:lnTo>
                      <a:pt x="302" y="156"/>
                    </a:lnTo>
                    <a:lnTo>
                      <a:pt x="313" y="171"/>
                    </a:lnTo>
                    <a:lnTo>
                      <a:pt x="310" y="170"/>
                    </a:lnTo>
                    <a:lnTo>
                      <a:pt x="307" y="168"/>
                    </a:lnTo>
                    <a:lnTo>
                      <a:pt x="301" y="166"/>
                    </a:lnTo>
                    <a:lnTo>
                      <a:pt x="293" y="162"/>
                    </a:lnTo>
                    <a:lnTo>
                      <a:pt x="284" y="158"/>
                    </a:lnTo>
                    <a:lnTo>
                      <a:pt x="272" y="152"/>
                    </a:lnTo>
                    <a:lnTo>
                      <a:pt x="259" y="146"/>
                    </a:lnTo>
                    <a:lnTo>
                      <a:pt x="245" y="140"/>
                    </a:lnTo>
                    <a:lnTo>
                      <a:pt x="229" y="132"/>
                    </a:lnTo>
                    <a:lnTo>
                      <a:pt x="211" y="124"/>
                    </a:lnTo>
                    <a:lnTo>
                      <a:pt x="193" y="116"/>
                    </a:lnTo>
                    <a:lnTo>
                      <a:pt x="174" y="107"/>
                    </a:lnTo>
                    <a:lnTo>
                      <a:pt x="153" y="98"/>
                    </a:lnTo>
                    <a:lnTo>
                      <a:pt x="132" y="89"/>
                    </a:lnTo>
                    <a:lnTo>
                      <a:pt x="111" y="79"/>
                    </a:lnTo>
                    <a:lnTo>
                      <a:pt x="89" y="70"/>
                    </a:lnTo>
                    <a:lnTo>
                      <a:pt x="0" y="109"/>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72" name="Freeform 265"/>
              <p:cNvSpPr>
                <a:spLocks/>
              </p:cNvSpPr>
              <p:nvPr/>
            </p:nvSpPr>
            <p:spPr bwMode="auto">
              <a:xfrm>
                <a:off x="1016" y="2777"/>
                <a:ext cx="915" cy="704"/>
              </a:xfrm>
              <a:custGeom>
                <a:avLst/>
                <a:gdLst>
                  <a:gd name="T0" fmla="*/ 0 w 10047"/>
                  <a:gd name="T1" fmla="*/ 0 h 7754"/>
                  <a:gd name="T2" fmla="*/ 0 w 10047"/>
                  <a:gd name="T3" fmla="*/ 0 h 7754"/>
                  <a:gd name="T4" fmla="*/ 0 w 10047"/>
                  <a:gd name="T5" fmla="*/ 0 h 7754"/>
                  <a:gd name="T6" fmla="*/ 0 w 10047"/>
                  <a:gd name="T7" fmla="*/ 0 h 7754"/>
                  <a:gd name="T8" fmla="*/ 0 w 10047"/>
                  <a:gd name="T9" fmla="*/ 0 h 7754"/>
                  <a:gd name="T10" fmla="*/ 0 w 10047"/>
                  <a:gd name="T11" fmla="*/ 0 h 7754"/>
                  <a:gd name="T12" fmla="*/ 0 w 10047"/>
                  <a:gd name="T13" fmla="*/ 0 h 7754"/>
                  <a:gd name="T14" fmla="*/ 0 w 10047"/>
                  <a:gd name="T15" fmla="*/ 0 h 7754"/>
                  <a:gd name="T16" fmla="*/ 0 w 10047"/>
                  <a:gd name="T17" fmla="*/ 0 h 7754"/>
                  <a:gd name="T18" fmla="*/ 0 w 10047"/>
                  <a:gd name="T19" fmla="*/ 0 h 7754"/>
                  <a:gd name="T20" fmla="*/ 0 w 10047"/>
                  <a:gd name="T21" fmla="*/ 0 h 7754"/>
                  <a:gd name="T22" fmla="*/ 0 w 10047"/>
                  <a:gd name="T23" fmla="*/ 0 h 7754"/>
                  <a:gd name="T24" fmla="*/ 0 w 10047"/>
                  <a:gd name="T25" fmla="*/ 0 h 7754"/>
                  <a:gd name="T26" fmla="*/ 0 w 10047"/>
                  <a:gd name="T27" fmla="*/ 0 h 7754"/>
                  <a:gd name="T28" fmla="*/ 0 w 10047"/>
                  <a:gd name="T29" fmla="*/ 0 h 7754"/>
                  <a:gd name="T30" fmla="*/ 0 w 10047"/>
                  <a:gd name="T31" fmla="*/ 0 h 7754"/>
                  <a:gd name="T32" fmla="*/ 0 w 10047"/>
                  <a:gd name="T33" fmla="*/ 0 h 7754"/>
                  <a:gd name="T34" fmla="*/ 0 w 10047"/>
                  <a:gd name="T35" fmla="*/ 0 h 7754"/>
                  <a:gd name="T36" fmla="*/ 0 w 10047"/>
                  <a:gd name="T37" fmla="*/ 0 h 7754"/>
                  <a:gd name="T38" fmla="*/ 0 w 10047"/>
                  <a:gd name="T39" fmla="*/ 0 h 7754"/>
                  <a:gd name="T40" fmla="*/ 0 w 10047"/>
                  <a:gd name="T41" fmla="*/ 0 h 7754"/>
                  <a:gd name="T42" fmla="*/ 0 w 10047"/>
                  <a:gd name="T43" fmla="*/ 0 h 7754"/>
                  <a:gd name="T44" fmla="*/ 0 w 10047"/>
                  <a:gd name="T45" fmla="*/ 0 h 7754"/>
                  <a:gd name="T46" fmla="*/ 0 w 10047"/>
                  <a:gd name="T47" fmla="*/ 0 h 7754"/>
                  <a:gd name="T48" fmla="*/ 0 w 10047"/>
                  <a:gd name="T49" fmla="*/ 0 h 7754"/>
                  <a:gd name="T50" fmla="*/ 0 w 10047"/>
                  <a:gd name="T51" fmla="*/ 0 h 7754"/>
                  <a:gd name="T52" fmla="*/ 0 w 10047"/>
                  <a:gd name="T53" fmla="*/ 0 h 7754"/>
                  <a:gd name="T54" fmla="*/ 0 w 10047"/>
                  <a:gd name="T55" fmla="*/ 0 h 7754"/>
                  <a:gd name="T56" fmla="*/ 0 w 10047"/>
                  <a:gd name="T57" fmla="*/ 0 h 7754"/>
                  <a:gd name="T58" fmla="*/ 0 w 10047"/>
                  <a:gd name="T59" fmla="*/ 0 h 7754"/>
                  <a:gd name="T60" fmla="*/ 0 w 10047"/>
                  <a:gd name="T61" fmla="*/ 0 h 7754"/>
                  <a:gd name="T62" fmla="*/ 0 w 10047"/>
                  <a:gd name="T63" fmla="*/ 0 h 7754"/>
                  <a:gd name="T64" fmla="*/ 0 w 10047"/>
                  <a:gd name="T65" fmla="*/ 0 h 7754"/>
                  <a:gd name="T66" fmla="*/ 0 w 10047"/>
                  <a:gd name="T67" fmla="*/ 0 h 7754"/>
                  <a:gd name="T68" fmla="*/ 0 w 10047"/>
                  <a:gd name="T69" fmla="*/ 0 h 7754"/>
                  <a:gd name="T70" fmla="*/ 0 w 10047"/>
                  <a:gd name="T71" fmla="*/ 0 h 7754"/>
                  <a:gd name="T72" fmla="*/ 0 w 10047"/>
                  <a:gd name="T73" fmla="*/ 0 h 7754"/>
                  <a:gd name="T74" fmla="*/ 0 w 10047"/>
                  <a:gd name="T75" fmla="*/ 0 h 7754"/>
                  <a:gd name="T76" fmla="*/ 0 w 10047"/>
                  <a:gd name="T77" fmla="*/ 0 h 7754"/>
                  <a:gd name="T78" fmla="*/ 0 w 10047"/>
                  <a:gd name="T79" fmla="*/ 0 h 7754"/>
                  <a:gd name="T80" fmla="*/ 0 w 10047"/>
                  <a:gd name="T81" fmla="*/ 0 h 7754"/>
                  <a:gd name="T82" fmla="*/ 0 w 10047"/>
                  <a:gd name="T83" fmla="*/ 0 h 7754"/>
                  <a:gd name="T84" fmla="*/ 0 w 10047"/>
                  <a:gd name="T85" fmla="*/ 0 h 7754"/>
                  <a:gd name="T86" fmla="*/ 0 w 10047"/>
                  <a:gd name="T87" fmla="*/ 0 h 7754"/>
                  <a:gd name="T88" fmla="*/ 0 w 10047"/>
                  <a:gd name="T89" fmla="*/ 0 h 7754"/>
                  <a:gd name="T90" fmla="*/ 0 w 10047"/>
                  <a:gd name="T91" fmla="*/ 0 h 7754"/>
                  <a:gd name="T92" fmla="*/ 0 w 10047"/>
                  <a:gd name="T93" fmla="*/ 0 h 7754"/>
                  <a:gd name="T94" fmla="*/ 0 w 10047"/>
                  <a:gd name="T95" fmla="*/ 0 h 7754"/>
                  <a:gd name="T96" fmla="*/ 0 w 10047"/>
                  <a:gd name="T97" fmla="*/ 0 h 77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47"/>
                  <a:gd name="T148" fmla="*/ 0 h 7754"/>
                  <a:gd name="T149" fmla="*/ 10047 w 10047"/>
                  <a:gd name="T150" fmla="*/ 7754 h 77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47" h="7754">
                    <a:moveTo>
                      <a:pt x="10039" y="6903"/>
                    </a:moveTo>
                    <a:lnTo>
                      <a:pt x="9986" y="6877"/>
                    </a:lnTo>
                    <a:lnTo>
                      <a:pt x="9933" y="6849"/>
                    </a:lnTo>
                    <a:lnTo>
                      <a:pt x="9883" y="6820"/>
                    </a:lnTo>
                    <a:lnTo>
                      <a:pt x="9835" y="6791"/>
                    </a:lnTo>
                    <a:lnTo>
                      <a:pt x="9790" y="6761"/>
                    </a:lnTo>
                    <a:lnTo>
                      <a:pt x="9747" y="6732"/>
                    </a:lnTo>
                    <a:lnTo>
                      <a:pt x="9706" y="6703"/>
                    </a:lnTo>
                    <a:lnTo>
                      <a:pt x="9668" y="6675"/>
                    </a:lnTo>
                    <a:lnTo>
                      <a:pt x="9634" y="6649"/>
                    </a:lnTo>
                    <a:lnTo>
                      <a:pt x="9604" y="6625"/>
                    </a:lnTo>
                    <a:lnTo>
                      <a:pt x="9578" y="6603"/>
                    </a:lnTo>
                    <a:lnTo>
                      <a:pt x="9556" y="6584"/>
                    </a:lnTo>
                    <a:lnTo>
                      <a:pt x="9538" y="6569"/>
                    </a:lnTo>
                    <a:lnTo>
                      <a:pt x="9525" y="6556"/>
                    </a:lnTo>
                    <a:lnTo>
                      <a:pt x="9517" y="6549"/>
                    </a:lnTo>
                    <a:lnTo>
                      <a:pt x="9515" y="6547"/>
                    </a:lnTo>
                    <a:lnTo>
                      <a:pt x="9403" y="6444"/>
                    </a:lnTo>
                    <a:lnTo>
                      <a:pt x="9024" y="6123"/>
                    </a:lnTo>
                    <a:lnTo>
                      <a:pt x="8608" y="5783"/>
                    </a:lnTo>
                    <a:lnTo>
                      <a:pt x="8164" y="5428"/>
                    </a:lnTo>
                    <a:lnTo>
                      <a:pt x="7699" y="5064"/>
                    </a:lnTo>
                    <a:lnTo>
                      <a:pt x="7220" y="4694"/>
                    </a:lnTo>
                    <a:lnTo>
                      <a:pt x="6734" y="4325"/>
                    </a:lnTo>
                    <a:lnTo>
                      <a:pt x="6249" y="3961"/>
                    </a:lnTo>
                    <a:lnTo>
                      <a:pt x="5772" y="3606"/>
                    </a:lnTo>
                    <a:lnTo>
                      <a:pt x="5310" y="3266"/>
                    </a:lnTo>
                    <a:lnTo>
                      <a:pt x="4872" y="2945"/>
                    </a:lnTo>
                    <a:lnTo>
                      <a:pt x="4463" y="2648"/>
                    </a:lnTo>
                    <a:lnTo>
                      <a:pt x="4091" y="2379"/>
                    </a:lnTo>
                    <a:lnTo>
                      <a:pt x="3765" y="2145"/>
                    </a:lnTo>
                    <a:lnTo>
                      <a:pt x="3491" y="1948"/>
                    </a:lnTo>
                    <a:lnTo>
                      <a:pt x="3276" y="1796"/>
                    </a:lnTo>
                    <a:lnTo>
                      <a:pt x="3129" y="1692"/>
                    </a:lnTo>
                    <a:lnTo>
                      <a:pt x="3021" y="1619"/>
                    </a:lnTo>
                    <a:lnTo>
                      <a:pt x="2887" y="1534"/>
                    </a:lnTo>
                    <a:lnTo>
                      <a:pt x="2727" y="1437"/>
                    </a:lnTo>
                    <a:lnTo>
                      <a:pt x="2547" y="1330"/>
                    </a:lnTo>
                    <a:lnTo>
                      <a:pt x="2351" y="1217"/>
                    </a:lnTo>
                    <a:lnTo>
                      <a:pt x="2140" y="1098"/>
                    </a:lnTo>
                    <a:lnTo>
                      <a:pt x="1920" y="974"/>
                    </a:lnTo>
                    <a:lnTo>
                      <a:pt x="1695" y="849"/>
                    </a:lnTo>
                    <a:lnTo>
                      <a:pt x="1467" y="722"/>
                    </a:lnTo>
                    <a:lnTo>
                      <a:pt x="1241" y="599"/>
                    </a:lnTo>
                    <a:lnTo>
                      <a:pt x="1021" y="479"/>
                    </a:lnTo>
                    <a:lnTo>
                      <a:pt x="811" y="364"/>
                    </a:lnTo>
                    <a:lnTo>
                      <a:pt x="612" y="257"/>
                    </a:lnTo>
                    <a:lnTo>
                      <a:pt x="430" y="160"/>
                    </a:lnTo>
                    <a:lnTo>
                      <a:pt x="268" y="73"/>
                    </a:lnTo>
                    <a:lnTo>
                      <a:pt x="132" y="0"/>
                    </a:lnTo>
                    <a:lnTo>
                      <a:pt x="124" y="11"/>
                    </a:lnTo>
                    <a:lnTo>
                      <a:pt x="117" y="22"/>
                    </a:lnTo>
                    <a:lnTo>
                      <a:pt x="109" y="35"/>
                    </a:lnTo>
                    <a:lnTo>
                      <a:pt x="102" y="48"/>
                    </a:lnTo>
                    <a:lnTo>
                      <a:pt x="96" y="63"/>
                    </a:lnTo>
                    <a:lnTo>
                      <a:pt x="89" y="78"/>
                    </a:lnTo>
                    <a:lnTo>
                      <a:pt x="83" y="93"/>
                    </a:lnTo>
                    <a:lnTo>
                      <a:pt x="78" y="110"/>
                    </a:lnTo>
                    <a:lnTo>
                      <a:pt x="72" y="128"/>
                    </a:lnTo>
                    <a:lnTo>
                      <a:pt x="68" y="147"/>
                    </a:lnTo>
                    <a:lnTo>
                      <a:pt x="64" y="166"/>
                    </a:lnTo>
                    <a:lnTo>
                      <a:pt x="60" y="187"/>
                    </a:lnTo>
                    <a:lnTo>
                      <a:pt x="57" y="208"/>
                    </a:lnTo>
                    <a:lnTo>
                      <a:pt x="55" y="230"/>
                    </a:lnTo>
                    <a:lnTo>
                      <a:pt x="54" y="253"/>
                    </a:lnTo>
                    <a:lnTo>
                      <a:pt x="54" y="277"/>
                    </a:lnTo>
                    <a:lnTo>
                      <a:pt x="53" y="346"/>
                    </a:lnTo>
                    <a:lnTo>
                      <a:pt x="51" y="446"/>
                    </a:lnTo>
                    <a:lnTo>
                      <a:pt x="49" y="571"/>
                    </a:lnTo>
                    <a:lnTo>
                      <a:pt x="45" y="716"/>
                    </a:lnTo>
                    <a:lnTo>
                      <a:pt x="40" y="878"/>
                    </a:lnTo>
                    <a:lnTo>
                      <a:pt x="36" y="1050"/>
                    </a:lnTo>
                    <a:lnTo>
                      <a:pt x="31" y="1229"/>
                    </a:lnTo>
                    <a:lnTo>
                      <a:pt x="26" y="1410"/>
                    </a:lnTo>
                    <a:lnTo>
                      <a:pt x="21" y="1586"/>
                    </a:lnTo>
                    <a:lnTo>
                      <a:pt x="16" y="1756"/>
                    </a:lnTo>
                    <a:lnTo>
                      <a:pt x="12" y="1911"/>
                    </a:lnTo>
                    <a:lnTo>
                      <a:pt x="8" y="2050"/>
                    </a:lnTo>
                    <a:lnTo>
                      <a:pt x="4" y="2166"/>
                    </a:lnTo>
                    <a:lnTo>
                      <a:pt x="2" y="2254"/>
                    </a:lnTo>
                    <a:lnTo>
                      <a:pt x="0" y="2312"/>
                    </a:lnTo>
                    <a:lnTo>
                      <a:pt x="0" y="2332"/>
                    </a:lnTo>
                    <a:lnTo>
                      <a:pt x="9906" y="7706"/>
                    </a:lnTo>
                    <a:lnTo>
                      <a:pt x="9909" y="7707"/>
                    </a:lnTo>
                    <a:lnTo>
                      <a:pt x="9912" y="7708"/>
                    </a:lnTo>
                    <a:lnTo>
                      <a:pt x="9917" y="7710"/>
                    </a:lnTo>
                    <a:lnTo>
                      <a:pt x="9924" y="7712"/>
                    </a:lnTo>
                    <a:lnTo>
                      <a:pt x="9931" y="7714"/>
                    </a:lnTo>
                    <a:lnTo>
                      <a:pt x="9940" y="7717"/>
                    </a:lnTo>
                    <a:lnTo>
                      <a:pt x="9950" y="7721"/>
                    </a:lnTo>
                    <a:lnTo>
                      <a:pt x="9960" y="7724"/>
                    </a:lnTo>
                    <a:lnTo>
                      <a:pt x="9971" y="7728"/>
                    </a:lnTo>
                    <a:lnTo>
                      <a:pt x="9983" y="7732"/>
                    </a:lnTo>
                    <a:lnTo>
                      <a:pt x="9995" y="7736"/>
                    </a:lnTo>
                    <a:lnTo>
                      <a:pt x="10007" y="7740"/>
                    </a:lnTo>
                    <a:lnTo>
                      <a:pt x="10020" y="7745"/>
                    </a:lnTo>
                    <a:lnTo>
                      <a:pt x="10033" y="7749"/>
                    </a:lnTo>
                    <a:lnTo>
                      <a:pt x="10047" y="7754"/>
                    </a:lnTo>
                    <a:lnTo>
                      <a:pt x="10039" y="6903"/>
                    </a:lnTo>
                    <a:close/>
                  </a:path>
                </a:pathLst>
              </a:custGeom>
              <a:solidFill>
                <a:srgbClr val="DED6CE"/>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73" name="Freeform 266"/>
              <p:cNvSpPr>
                <a:spLocks/>
              </p:cNvSpPr>
              <p:nvPr/>
            </p:nvSpPr>
            <p:spPr bwMode="auto">
              <a:xfrm>
                <a:off x="1021" y="2995"/>
                <a:ext cx="2" cy="5"/>
              </a:xfrm>
              <a:custGeom>
                <a:avLst/>
                <a:gdLst>
                  <a:gd name="T0" fmla="*/ 0 w 40"/>
                  <a:gd name="T1" fmla="*/ 0 h 41"/>
                  <a:gd name="T2" fmla="*/ 0 w 40"/>
                  <a:gd name="T3" fmla="*/ 0 h 41"/>
                  <a:gd name="T4" fmla="*/ 0 w 40"/>
                  <a:gd name="T5" fmla="*/ 0 h 41"/>
                  <a:gd name="T6" fmla="*/ 0 w 40"/>
                  <a:gd name="T7" fmla="*/ 0 h 41"/>
                  <a:gd name="T8" fmla="*/ 0 60000 65536"/>
                  <a:gd name="T9" fmla="*/ 0 60000 65536"/>
                  <a:gd name="T10" fmla="*/ 0 60000 65536"/>
                  <a:gd name="T11" fmla="*/ 0 60000 65536"/>
                  <a:gd name="T12" fmla="*/ 0 w 40"/>
                  <a:gd name="T13" fmla="*/ 0 h 41"/>
                  <a:gd name="T14" fmla="*/ 40 w 40"/>
                  <a:gd name="T15" fmla="*/ 41 h 41"/>
                </a:gdLst>
                <a:ahLst/>
                <a:cxnLst>
                  <a:cxn ang="T8">
                    <a:pos x="T0" y="T1"/>
                  </a:cxn>
                  <a:cxn ang="T9">
                    <a:pos x="T2" y="T3"/>
                  </a:cxn>
                  <a:cxn ang="T10">
                    <a:pos x="T4" y="T5"/>
                  </a:cxn>
                  <a:cxn ang="T11">
                    <a:pos x="T6" y="T7"/>
                  </a:cxn>
                </a:cxnLst>
                <a:rect l="T12" t="T13" r="T14" b="T15"/>
                <a:pathLst>
                  <a:path w="40" h="41">
                    <a:moveTo>
                      <a:pt x="37" y="0"/>
                    </a:moveTo>
                    <a:lnTo>
                      <a:pt x="0" y="20"/>
                    </a:lnTo>
                    <a:lnTo>
                      <a:pt x="40" y="41"/>
                    </a:lnTo>
                    <a:lnTo>
                      <a:pt x="37" y="0"/>
                    </a:lnTo>
                    <a:close/>
                  </a:path>
                </a:pathLst>
              </a:custGeom>
              <a:solidFill>
                <a:srgbClr val="524C48"/>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74" name="Freeform 267"/>
              <p:cNvSpPr>
                <a:spLocks/>
              </p:cNvSpPr>
              <p:nvPr/>
            </p:nvSpPr>
            <p:spPr bwMode="auto">
              <a:xfrm>
                <a:off x="2504" y="3153"/>
                <a:ext cx="0" cy="2"/>
              </a:xfrm>
              <a:custGeom>
                <a:avLst/>
                <a:gdLst>
                  <a:gd name="T0" fmla="*/ 0 w 45"/>
                  <a:gd name="T1" fmla="*/ 0 h 47"/>
                  <a:gd name="T2" fmla="*/ 0 w 45"/>
                  <a:gd name="T3" fmla="*/ 0 h 47"/>
                  <a:gd name="T4" fmla="*/ 0 w 45"/>
                  <a:gd name="T5" fmla="*/ 0 h 47"/>
                  <a:gd name="T6" fmla="*/ 0 w 45"/>
                  <a:gd name="T7" fmla="*/ 0 h 47"/>
                  <a:gd name="T8" fmla="*/ 0 60000 65536"/>
                  <a:gd name="T9" fmla="*/ 0 60000 65536"/>
                  <a:gd name="T10" fmla="*/ 0 60000 65536"/>
                  <a:gd name="T11" fmla="*/ 0 60000 65536"/>
                  <a:gd name="T12" fmla="*/ 0 w 45"/>
                  <a:gd name="T13" fmla="*/ 0 h 47"/>
                  <a:gd name="T14" fmla="*/ 45 w 45"/>
                  <a:gd name="T15" fmla="*/ 47 h 47"/>
                </a:gdLst>
                <a:ahLst/>
                <a:cxnLst>
                  <a:cxn ang="T8">
                    <a:pos x="T0" y="T1"/>
                  </a:cxn>
                  <a:cxn ang="T9">
                    <a:pos x="T2" y="T3"/>
                  </a:cxn>
                  <a:cxn ang="T10">
                    <a:pos x="T4" y="T5"/>
                  </a:cxn>
                  <a:cxn ang="T11">
                    <a:pos x="T6" y="T7"/>
                  </a:cxn>
                </a:cxnLst>
                <a:rect l="T12" t="T13" r="T14" b="T15"/>
                <a:pathLst>
                  <a:path w="45" h="47">
                    <a:moveTo>
                      <a:pt x="45" y="18"/>
                    </a:moveTo>
                    <a:lnTo>
                      <a:pt x="0" y="47"/>
                    </a:lnTo>
                    <a:lnTo>
                      <a:pt x="3" y="0"/>
                    </a:lnTo>
                    <a:lnTo>
                      <a:pt x="45" y="18"/>
                    </a:lnTo>
                    <a:close/>
                  </a:path>
                </a:pathLst>
              </a:custGeom>
              <a:solidFill>
                <a:srgbClr val="000000"/>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75" name="Freeform 268"/>
              <p:cNvSpPr>
                <a:spLocks/>
              </p:cNvSpPr>
              <p:nvPr/>
            </p:nvSpPr>
            <p:spPr bwMode="auto">
              <a:xfrm>
                <a:off x="2068" y="3251"/>
                <a:ext cx="270" cy="181"/>
              </a:xfrm>
              <a:custGeom>
                <a:avLst/>
                <a:gdLst>
                  <a:gd name="T0" fmla="*/ 0 w 2960"/>
                  <a:gd name="T1" fmla="*/ 0 h 2017"/>
                  <a:gd name="T2" fmla="*/ 0 w 2960"/>
                  <a:gd name="T3" fmla="*/ 0 h 2017"/>
                  <a:gd name="T4" fmla="*/ 0 w 2960"/>
                  <a:gd name="T5" fmla="*/ 0 h 2017"/>
                  <a:gd name="T6" fmla="*/ 0 w 2960"/>
                  <a:gd name="T7" fmla="*/ 0 h 2017"/>
                  <a:gd name="T8" fmla="*/ 0 w 2960"/>
                  <a:gd name="T9" fmla="*/ 0 h 2017"/>
                  <a:gd name="T10" fmla="*/ 0 60000 65536"/>
                  <a:gd name="T11" fmla="*/ 0 60000 65536"/>
                  <a:gd name="T12" fmla="*/ 0 60000 65536"/>
                  <a:gd name="T13" fmla="*/ 0 60000 65536"/>
                  <a:gd name="T14" fmla="*/ 0 60000 65536"/>
                  <a:gd name="T15" fmla="*/ 0 w 2960"/>
                  <a:gd name="T16" fmla="*/ 0 h 2017"/>
                  <a:gd name="T17" fmla="*/ 2960 w 2960"/>
                  <a:gd name="T18" fmla="*/ 2017 h 2017"/>
                </a:gdLst>
                <a:ahLst/>
                <a:cxnLst>
                  <a:cxn ang="T10">
                    <a:pos x="T0" y="T1"/>
                  </a:cxn>
                  <a:cxn ang="T11">
                    <a:pos x="T2" y="T3"/>
                  </a:cxn>
                  <a:cxn ang="T12">
                    <a:pos x="T4" y="T5"/>
                  </a:cxn>
                  <a:cxn ang="T13">
                    <a:pos x="T6" y="T7"/>
                  </a:cxn>
                  <a:cxn ang="T14">
                    <a:pos x="T8" y="T9"/>
                  </a:cxn>
                </a:cxnLst>
                <a:rect l="T15" t="T16" r="T17" b="T18"/>
                <a:pathLst>
                  <a:path w="2960" h="2017">
                    <a:moveTo>
                      <a:pt x="0" y="1761"/>
                    </a:moveTo>
                    <a:lnTo>
                      <a:pt x="0" y="2017"/>
                    </a:lnTo>
                    <a:lnTo>
                      <a:pt x="2960" y="139"/>
                    </a:lnTo>
                    <a:lnTo>
                      <a:pt x="2771" y="0"/>
                    </a:lnTo>
                    <a:lnTo>
                      <a:pt x="0" y="1761"/>
                    </a:lnTo>
                    <a:close/>
                  </a:path>
                </a:pathLst>
              </a:custGeom>
              <a:solidFill>
                <a:srgbClr val="262626"/>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76" name="Freeform 269"/>
              <p:cNvSpPr>
                <a:spLocks/>
              </p:cNvSpPr>
              <p:nvPr/>
            </p:nvSpPr>
            <p:spPr bwMode="auto">
              <a:xfrm>
                <a:off x="2319" y="3242"/>
                <a:ext cx="21" cy="21"/>
              </a:xfrm>
              <a:custGeom>
                <a:avLst/>
                <a:gdLst>
                  <a:gd name="T0" fmla="*/ 0 w 198"/>
                  <a:gd name="T1" fmla="*/ 0 h 263"/>
                  <a:gd name="T2" fmla="*/ 0 w 198"/>
                  <a:gd name="T3" fmla="*/ 0 h 263"/>
                  <a:gd name="T4" fmla="*/ 0 w 198"/>
                  <a:gd name="T5" fmla="*/ 0 h 263"/>
                  <a:gd name="T6" fmla="*/ 0 w 198"/>
                  <a:gd name="T7" fmla="*/ 0 h 263"/>
                  <a:gd name="T8" fmla="*/ 0 60000 65536"/>
                  <a:gd name="T9" fmla="*/ 0 60000 65536"/>
                  <a:gd name="T10" fmla="*/ 0 60000 65536"/>
                  <a:gd name="T11" fmla="*/ 0 60000 65536"/>
                  <a:gd name="T12" fmla="*/ 0 w 198"/>
                  <a:gd name="T13" fmla="*/ 0 h 263"/>
                  <a:gd name="T14" fmla="*/ 198 w 198"/>
                  <a:gd name="T15" fmla="*/ 263 h 263"/>
                </a:gdLst>
                <a:ahLst/>
                <a:cxnLst>
                  <a:cxn ang="T8">
                    <a:pos x="T0" y="T1"/>
                  </a:cxn>
                  <a:cxn ang="T9">
                    <a:pos x="T2" y="T3"/>
                  </a:cxn>
                  <a:cxn ang="T10">
                    <a:pos x="T4" y="T5"/>
                  </a:cxn>
                  <a:cxn ang="T11">
                    <a:pos x="T6" y="T7"/>
                  </a:cxn>
                </a:cxnLst>
                <a:rect l="T12" t="T13" r="T14" b="T15"/>
                <a:pathLst>
                  <a:path w="198" h="263">
                    <a:moveTo>
                      <a:pt x="0" y="124"/>
                    </a:moveTo>
                    <a:lnTo>
                      <a:pt x="189" y="263"/>
                    </a:lnTo>
                    <a:lnTo>
                      <a:pt x="198" y="0"/>
                    </a:lnTo>
                    <a:lnTo>
                      <a:pt x="0" y="124"/>
                    </a:lnTo>
                    <a:close/>
                  </a:path>
                </a:pathLst>
              </a:custGeom>
              <a:solidFill>
                <a:srgbClr val="0A0A0A"/>
              </a:solid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77" name="Freeform 270"/>
              <p:cNvSpPr>
                <a:spLocks/>
              </p:cNvSpPr>
              <p:nvPr/>
            </p:nvSpPr>
            <p:spPr bwMode="auto">
              <a:xfrm>
                <a:off x="1931" y="3387"/>
                <a:ext cx="47" cy="26"/>
              </a:xfrm>
              <a:custGeom>
                <a:avLst/>
                <a:gdLst>
                  <a:gd name="T0" fmla="*/ 0 w 534"/>
                  <a:gd name="T1" fmla="*/ 0 h 282"/>
                  <a:gd name="T2" fmla="*/ 0 w 534"/>
                  <a:gd name="T3" fmla="*/ 0 h 282"/>
                  <a:gd name="T4" fmla="*/ 0 w 534"/>
                  <a:gd name="T5" fmla="*/ 0 h 282"/>
                  <a:gd name="T6" fmla="*/ 0 w 534"/>
                  <a:gd name="T7" fmla="*/ 0 h 282"/>
                  <a:gd name="T8" fmla="*/ 0 w 534"/>
                  <a:gd name="T9" fmla="*/ 0 h 282"/>
                  <a:gd name="T10" fmla="*/ 0 w 534"/>
                  <a:gd name="T11" fmla="*/ 0 h 282"/>
                  <a:gd name="T12" fmla="*/ 0 w 534"/>
                  <a:gd name="T13" fmla="*/ 0 h 282"/>
                  <a:gd name="T14" fmla="*/ 0 w 534"/>
                  <a:gd name="T15" fmla="*/ 0 h 282"/>
                  <a:gd name="T16" fmla="*/ 0 w 534"/>
                  <a:gd name="T17" fmla="*/ 0 h 282"/>
                  <a:gd name="T18" fmla="*/ 0 w 534"/>
                  <a:gd name="T19" fmla="*/ 0 h 282"/>
                  <a:gd name="T20" fmla="*/ 0 w 534"/>
                  <a:gd name="T21" fmla="*/ 0 h 282"/>
                  <a:gd name="T22" fmla="*/ 0 w 534"/>
                  <a:gd name="T23" fmla="*/ 0 h 282"/>
                  <a:gd name="T24" fmla="*/ 0 w 534"/>
                  <a:gd name="T25" fmla="*/ 0 h 282"/>
                  <a:gd name="T26" fmla="*/ 0 w 534"/>
                  <a:gd name="T27" fmla="*/ 0 h 282"/>
                  <a:gd name="T28" fmla="*/ 0 w 534"/>
                  <a:gd name="T29" fmla="*/ 0 h 282"/>
                  <a:gd name="T30" fmla="*/ 0 w 534"/>
                  <a:gd name="T31" fmla="*/ 0 h 282"/>
                  <a:gd name="T32" fmla="*/ 0 w 534"/>
                  <a:gd name="T33" fmla="*/ 0 h 282"/>
                  <a:gd name="T34" fmla="*/ 0 w 534"/>
                  <a:gd name="T35" fmla="*/ 0 h 282"/>
                  <a:gd name="T36" fmla="*/ 0 w 534"/>
                  <a:gd name="T37" fmla="*/ 0 h 282"/>
                  <a:gd name="T38" fmla="*/ 0 w 534"/>
                  <a:gd name="T39" fmla="*/ 0 h 282"/>
                  <a:gd name="T40" fmla="*/ 0 w 534"/>
                  <a:gd name="T41" fmla="*/ 0 h 282"/>
                  <a:gd name="T42" fmla="*/ 0 w 534"/>
                  <a:gd name="T43" fmla="*/ 0 h 282"/>
                  <a:gd name="T44" fmla="*/ 0 w 534"/>
                  <a:gd name="T45" fmla="*/ 0 h 282"/>
                  <a:gd name="T46" fmla="*/ 0 w 534"/>
                  <a:gd name="T47" fmla="*/ 0 h 282"/>
                  <a:gd name="T48" fmla="*/ 0 w 534"/>
                  <a:gd name="T49" fmla="*/ 0 h 282"/>
                  <a:gd name="T50" fmla="*/ 0 w 534"/>
                  <a:gd name="T51" fmla="*/ 0 h 282"/>
                  <a:gd name="T52" fmla="*/ 0 w 534"/>
                  <a:gd name="T53" fmla="*/ 0 h 282"/>
                  <a:gd name="T54" fmla="*/ 0 w 534"/>
                  <a:gd name="T55" fmla="*/ 0 h 282"/>
                  <a:gd name="T56" fmla="*/ 0 w 534"/>
                  <a:gd name="T57" fmla="*/ 0 h 282"/>
                  <a:gd name="T58" fmla="*/ 0 w 534"/>
                  <a:gd name="T59" fmla="*/ 0 h 282"/>
                  <a:gd name="T60" fmla="*/ 0 w 534"/>
                  <a:gd name="T61" fmla="*/ 0 h 282"/>
                  <a:gd name="T62" fmla="*/ 0 w 534"/>
                  <a:gd name="T63" fmla="*/ 0 h 282"/>
                  <a:gd name="T64" fmla="*/ 0 w 534"/>
                  <a:gd name="T65" fmla="*/ 0 h 282"/>
                  <a:gd name="T66" fmla="*/ 0 w 534"/>
                  <a:gd name="T67" fmla="*/ 0 h 282"/>
                  <a:gd name="T68" fmla="*/ 0 w 534"/>
                  <a:gd name="T69" fmla="*/ 0 h 2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4"/>
                  <a:gd name="T106" fmla="*/ 0 h 282"/>
                  <a:gd name="T107" fmla="*/ 534 w 534"/>
                  <a:gd name="T108" fmla="*/ 282 h 2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4" h="282">
                    <a:moveTo>
                      <a:pt x="534" y="257"/>
                    </a:moveTo>
                    <a:lnTo>
                      <a:pt x="534" y="60"/>
                    </a:lnTo>
                    <a:lnTo>
                      <a:pt x="495" y="72"/>
                    </a:lnTo>
                    <a:lnTo>
                      <a:pt x="459" y="82"/>
                    </a:lnTo>
                    <a:lnTo>
                      <a:pt x="424" y="90"/>
                    </a:lnTo>
                    <a:lnTo>
                      <a:pt x="390" y="95"/>
                    </a:lnTo>
                    <a:lnTo>
                      <a:pt x="358" y="97"/>
                    </a:lnTo>
                    <a:lnTo>
                      <a:pt x="327" y="98"/>
                    </a:lnTo>
                    <a:lnTo>
                      <a:pt x="296" y="96"/>
                    </a:lnTo>
                    <a:lnTo>
                      <a:pt x="265" y="92"/>
                    </a:lnTo>
                    <a:lnTo>
                      <a:pt x="235" y="86"/>
                    </a:lnTo>
                    <a:lnTo>
                      <a:pt x="204" y="79"/>
                    </a:lnTo>
                    <a:lnTo>
                      <a:pt x="173" y="69"/>
                    </a:lnTo>
                    <a:lnTo>
                      <a:pt x="140" y="58"/>
                    </a:lnTo>
                    <a:lnTo>
                      <a:pt x="107" y="46"/>
                    </a:lnTo>
                    <a:lnTo>
                      <a:pt x="73" y="32"/>
                    </a:lnTo>
                    <a:lnTo>
                      <a:pt x="37" y="16"/>
                    </a:lnTo>
                    <a:lnTo>
                      <a:pt x="0" y="0"/>
                    </a:lnTo>
                    <a:lnTo>
                      <a:pt x="0" y="189"/>
                    </a:lnTo>
                    <a:lnTo>
                      <a:pt x="32" y="203"/>
                    </a:lnTo>
                    <a:lnTo>
                      <a:pt x="65" y="216"/>
                    </a:lnTo>
                    <a:lnTo>
                      <a:pt x="98" y="229"/>
                    </a:lnTo>
                    <a:lnTo>
                      <a:pt x="132" y="240"/>
                    </a:lnTo>
                    <a:lnTo>
                      <a:pt x="167" y="250"/>
                    </a:lnTo>
                    <a:lnTo>
                      <a:pt x="200" y="259"/>
                    </a:lnTo>
                    <a:lnTo>
                      <a:pt x="234" y="267"/>
                    </a:lnTo>
                    <a:lnTo>
                      <a:pt x="268" y="273"/>
                    </a:lnTo>
                    <a:lnTo>
                      <a:pt x="302" y="278"/>
                    </a:lnTo>
                    <a:lnTo>
                      <a:pt x="336" y="281"/>
                    </a:lnTo>
                    <a:lnTo>
                      <a:pt x="369" y="282"/>
                    </a:lnTo>
                    <a:lnTo>
                      <a:pt x="402" y="281"/>
                    </a:lnTo>
                    <a:lnTo>
                      <a:pt x="436" y="278"/>
                    </a:lnTo>
                    <a:lnTo>
                      <a:pt x="469" y="273"/>
                    </a:lnTo>
                    <a:lnTo>
                      <a:pt x="502" y="266"/>
                    </a:lnTo>
                    <a:lnTo>
                      <a:pt x="534" y="257"/>
                    </a:lnTo>
                    <a:close/>
                  </a:path>
                </a:pathLst>
              </a:custGeom>
              <a:solidFill>
                <a:srgbClr val="FDFDF8"/>
              </a:solidFill>
              <a:ln w="9525">
                <a:noFill/>
                <a:round/>
                <a:headEnd/>
                <a:tailEnd/>
              </a:ln>
            </p:spPr>
            <p:txBody>
              <a:bodyPr/>
              <a:lstStyle/>
              <a:p>
                <a:pPr algn="ctr">
                  <a:defRPr/>
                </a:pPr>
                <a:endParaRPr lang="fr-FR" sz="1400">
                  <a:latin typeface="+mn-lt"/>
                  <a:cs typeface="Arial" pitchFamily="34" charset="0"/>
                </a:endParaRPr>
              </a:p>
            </p:txBody>
          </p:sp>
          <p:sp>
            <p:nvSpPr>
              <p:cNvPr id="78" name="Freeform 271"/>
              <p:cNvSpPr>
                <a:spLocks/>
              </p:cNvSpPr>
              <p:nvPr/>
            </p:nvSpPr>
            <p:spPr bwMode="auto">
              <a:xfrm>
                <a:off x="1028" y="2770"/>
                <a:ext cx="910" cy="631"/>
              </a:xfrm>
              <a:custGeom>
                <a:avLst/>
                <a:gdLst>
                  <a:gd name="T0" fmla="*/ 0 w 10007"/>
                  <a:gd name="T1" fmla="*/ 0 h 6973"/>
                  <a:gd name="T2" fmla="*/ 0 w 10007"/>
                  <a:gd name="T3" fmla="*/ 0 h 6973"/>
                  <a:gd name="T4" fmla="*/ 0 w 10007"/>
                  <a:gd name="T5" fmla="*/ 0 h 6973"/>
                  <a:gd name="T6" fmla="*/ 0 w 10007"/>
                  <a:gd name="T7" fmla="*/ 0 h 6973"/>
                  <a:gd name="T8" fmla="*/ 0 w 10007"/>
                  <a:gd name="T9" fmla="*/ 0 h 6973"/>
                  <a:gd name="T10" fmla="*/ 0 w 10007"/>
                  <a:gd name="T11" fmla="*/ 0 h 6973"/>
                  <a:gd name="T12" fmla="*/ 0 w 10007"/>
                  <a:gd name="T13" fmla="*/ 0 h 6973"/>
                  <a:gd name="T14" fmla="*/ 0 w 10007"/>
                  <a:gd name="T15" fmla="*/ 0 h 6973"/>
                  <a:gd name="T16" fmla="*/ 0 w 10007"/>
                  <a:gd name="T17" fmla="*/ 0 h 6973"/>
                  <a:gd name="T18" fmla="*/ 0 w 10007"/>
                  <a:gd name="T19" fmla="*/ 0 h 6973"/>
                  <a:gd name="T20" fmla="*/ 0 w 10007"/>
                  <a:gd name="T21" fmla="*/ 0 h 6973"/>
                  <a:gd name="T22" fmla="*/ 0 w 10007"/>
                  <a:gd name="T23" fmla="*/ 0 h 6973"/>
                  <a:gd name="T24" fmla="*/ 0 w 10007"/>
                  <a:gd name="T25" fmla="*/ 0 h 6973"/>
                  <a:gd name="T26" fmla="*/ 0 w 10007"/>
                  <a:gd name="T27" fmla="*/ 0 h 6973"/>
                  <a:gd name="T28" fmla="*/ 0 w 10007"/>
                  <a:gd name="T29" fmla="*/ 0 h 6973"/>
                  <a:gd name="T30" fmla="*/ 0 w 10007"/>
                  <a:gd name="T31" fmla="*/ 0 h 6973"/>
                  <a:gd name="T32" fmla="*/ 0 w 10007"/>
                  <a:gd name="T33" fmla="*/ 0 h 6973"/>
                  <a:gd name="T34" fmla="*/ 0 w 10007"/>
                  <a:gd name="T35" fmla="*/ 0 h 6973"/>
                  <a:gd name="T36" fmla="*/ 0 w 10007"/>
                  <a:gd name="T37" fmla="*/ 0 h 6973"/>
                  <a:gd name="T38" fmla="*/ 0 w 10007"/>
                  <a:gd name="T39" fmla="*/ 0 h 6973"/>
                  <a:gd name="T40" fmla="*/ 0 w 10007"/>
                  <a:gd name="T41" fmla="*/ 0 h 6973"/>
                  <a:gd name="T42" fmla="*/ 0 w 10007"/>
                  <a:gd name="T43" fmla="*/ 0 h 6973"/>
                  <a:gd name="T44" fmla="*/ 0 w 10007"/>
                  <a:gd name="T45" fmla="*/ 0 h 6973"/>
                  <a:gd name="T46" fmla="*/ 0 w 10007"/>
                  <a:gd name="T47" fmla="*/ 0 h 6973"/>
                  <a:gd name="T48" fmla="*/ 0 w 10007"/>
                  <a:gd name="T49" fmla="*/ 0 h 6973"/>
                  <a:gd name="T50" fmla="*/ 0 w 10007"/>
                  <a:gd name="T51" fmla="*/ 0 h 6973"/>
                  <a:gd name="T52" fmla="*/ 0 w 10007"/>
                  <a:gd name="T53" fmla="*/ 0 h 6973"/>
                  <a:gd name="T54" fmla="*/ 0 w 10007"/>
                  <a:gd name="T55" fmla="*/ 0 h 6973"/>
                  <a:gd name="T56" fmla="*/ 0 w 10007"/>
                  <a:gd name="T57" fmla="*/ 0 h 6973"/>
                  <a:gd name="T58" fmla="*/ 0 w 10007"/>
                  <a:gd name="T59" fmla="*/ 0 h 6973"/>
                  <a:gd name="T60" fmla="*/ 0 w 10007"/>
                  <a:gd name="T61" fmla="*/ 0 h 6973"/>
                  <a:gd name="T62" fmla="*/ 0 w 10007"/>
                  <a:gd name="T63" fmla="*/ 0 h 6973"/>
                  <a:gd name="T64" fmla="*/ 0 w 10007"/>
                  <a:gd name="T65" fmla="*/ 0 h 6973"/>
                  <a:gd name="T66" fmla="*/ 0 w 10007"/>
                  <a:gd name="T67" fmla="*/ 0 h 6973"/>
                  <a:gd name="T68" fmla="*/ 0 w 10007"/>
                  <a:gd name="T69" fmla="*/ 0 h 6973"/>
                  <a:gd name="T70" fmla="*/ 0 w 10007"/>
                  <a:gd name="T71" fmla="*/ 0 h 6973"/>
                  <a:gd name="T72" fmla="*/ 0 w 10007"/>
                  <a:gd name="T73" fmla="*/ 0 h 6973"/>
                  <a:gd name="T74" fmla="*/ 0 w 10007"/>
                  <a:gd name="T75" fmla="*/ 0 h 6973"/>
                  <a:gd name="T76" fmla="*/ 0 w 10007"/>
                  <a:gd name="T77" fmla="*/ 0 h 6973"/>
                  <a:gd name="T78" fmla="*/ 0 w 10007"/>
                  <a:gd name="T79" fmla="*/ 0 h 6973"/>
                  <a:gd name="T80" fmla="*/ 0 w 10007"/>
                  <a:gd name="T81" fmla="*/ 0 h 6973"/>
                  <a:gd name="T82" fmla="*/ 0 w 10007"/>
                  <a:gd name="T83" fmla="*/ 0 h 6973"/>
                  <a:gd name="T84" fmla="*/ 0 w 10007"/>
                  <a:gd name="T85" fmla="*/ 0 h 6973"/>
                  <a:gd name="T86" fmla="*/ 0 w 10007"/>
                  <a:gd name="T87" fmla="*/ 0 h 6973"/>
                  <a:gd name="T88" fmla="*/ 0 w 10007"/>
                  <a:gd name="T89" fmla="*/ 0 h 6973"/>
                  <a:gd name="T90" fmla="*/ 0 w 10007"/>
                  <a:gd name="T91" fmla="*/ 0 h 6973"/>
                  <a:gd name="T92" fmla="*/ 0 w 10007"/>
                  <a:gd name="T93" fmla="*/ 0 h 6973"/>
                  <a:gd name="T94" fmla="*/ 0 w 10007"/>
                  <a:gd name="T95" fmla="*/ 0 h 6973"/>
                  <a:gd name="T96" fmla="*/ 0 w 10007"/>
                  <a:gd name="T97" fmla="*/ 0 h 6973"/>
                  <a:gd name="T98" fmla="*/ 0 w 10007"/>
                  <a:gd name="T99" fmla="*/ 0 h 6973"/>
                  <a:gd name="T100" fmla="*/ 0 w 10007"/>
                  <a:gd name="T101" fmla="*/ 0 h 6973"/>
                  <a:gd name="T102" fmla="*/ 0 w 10007"/>
                  <a:gd name="T103" fmla="*/ 0 h 6973"/>
                  <a:gd name="T104" fmla="*/ 0 w 10007"/>
                  <a:gd name="T105" fmla="*/ 0 h 6973"/>
                  <a:gd name="T106" fmla="*/ 0 w 10007"/>
                  <a:gd name="T107" fmla="*/ 0 h 6973"/>
                  <a:gd name="T108" fmla="*/ 0 w 10007"/>
                  <a:gd name="T109" fmla="*/ 0 h 6973"/>
                  <a:gd name="T110" fmla="*/ 0 w 10007"/>
                  <a:gd name="T111" fmla="*/ 0 h 6973"/>
                  <a:gd name="T112" fmla="*/ 0 w 10007"/>
                  <a:gd name="T113" fmla="*/ 0 h 6973"/>
                  <a:gd name="T114" fmla="*/ 0 w 10007"/>
                  <a:gd name="T115" fmla="*/ 0 h 69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007"/>
                  <a:gd name="T175" fmla="*/ 0 h 6973"/>
                  <a:gd name="T176" fmla="*/ 10007 w 10007"/>
                  <a:gd name="T177" fmla="*/ 6973 h 697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007" h="6973">
                    <a:moveTo>
                      <a:pt x="9271" y="6514"/>
                    </a:moveTo>
                    <a:lnTo>
                      <a:pt x="9384" y="6617"/>
                    </a:lnTo>
                    <a:lnTo>
                      <a:pt x="9386" y="6619"/>
                    </a:lnTo>
                    <a:lnTo>
                      <a:pt x="9394" y="6626"/>
                    </a:lnTo>
                    <a:lnTo>
                      <a:pt x="9407" y="6638"/>
                    </a:lnTo>
                    <a:lnTo>
                      <a:pt x="9425" y="6654"/>
                    </a:lnTo>
                    <a:lnTo>
                      <a:pt x="9447" y="6673"/>
                    </a:lnTo>
                    <a:lnTo>
                      <a:pt x="9473" y="6695"/>
                    </a:lnTo>
                    <a:lnTo>
                      <a:pt x="9503" y="6719"/>
                    </a:lnTo>
                    <a:lnTo>
                      <a:pt x="9537" y="6745"/>
                    </a:lnTo>
                    <a:lnTo>
                      <a:pt x="9575" y="6773"/>
                    </a:lnTo>
                    <a:lnTo>
                      <a:pt x="9615" y="6802"/>
                    </a:lnTo>
                    <a:lnTo>
                      <a:pt x="9658" y="6831"/>
                    </a:lnTo>
                    <a:lnTo>
                      <a:pt x="9703" y="6861"/>
                    </a:lnTo>
                    <a:lnTo>
                      <a:pt x="9751" y="6890"/>
                    </a:lnTo>
                    <a:lnTo>
                      <a:pt x="9801" y="6919"/>
                    </a:lnTo>
                    <a:lnTo>
                      <a:pt x="9854" y="6946"/>
                    </a:lnTo>
                    <a:lnTo>
                      <a:pt x="9907" y="6973"/>
                    </a:lnTo>
                    <a:lnTo>
                      <a:pt x="10007" y="6827"/>
                    </a:lnTo>
                    <a:lnTo>
                      <a:pt x="9951" y="6801"/>
                    </a:lnTo>
                    <a:lnTo>
                      <a:pt x="9896" y="6772"/>
                    </a:lnTo>
                    <a:lnTo>
                      <a:pt x="9840" y="6741"/>
                    </a:lnTo>
                    <a:lnTo>
                      <a:pt x="9784" y="6709"/>
                    </a:lnTo>
                    <a:lnTo>
                      <a:pt x="9730" y="6676"/>
                    </a:lnTo>
                    <a:lnTo>
                      <a:pt x="9678" y="6641"/>
                    </a:lnTo>
                    <a:lnTo>
                      <a:pt x="9628" y="6608"/>
                    </a:lnTo>
                    <a:lnTo>
                      <a:pt x="9581" y="6576"/>
                    </a:lnTo>
                    <a:lnTo>
                      <a:pt x="9537" y="6545"/>
                    </a:lnTo>
                    <a:lnTo>
                      <a:pt x="9497" y="6516"/>
                    </a:lnTo>
                    <a:lnTo>
                      <a:pt x="9462" y="6491"/>
                    </a:lnTo>
                    <a:lnTo>
                      <a:pt x="9432" y="6468"/>
                    </a:lnTo>
                    <a:lnTo>
                      <a:pt x="9408" y="6449"/>
                    </a:lnTo>
                    <a:lnTo>
                      <a:pt x="9390" y="6435"/>
                    </a:lnTo>
                    <a:lnTo>
                      <a:pt x="9378" y="6427"/>
                    </a:lnTo>
                    <a:lnTo>
                      <a:pt x="9375" y="6424"/>
                    </a:lnTo>
                    <a:lnTo>
                      <a:pt x="8994" y="6103"/>
                    </a:lnTo>
                    <a:lnTo>
                      <a:pt x="8579" y="5763"/>
                    </a:lnTo>
                    <a:lnTo>
                      <a:pt x="8134" y="5409"/>
                    </a:lnTo>
                    <a:lnTo>
                      <a:pt x="7668" y="5045"/>
                    </a:lnTo>
                    <a:lnTo>
                      <a:pt x="7187" y="4677"/>
                    </a:lnTo>
                    <a:lnTo>
                      <a:pt x="6700" y="4309"/>
                    </a:lnTo>
                    <a:lnTo>
                      <a:pt x="6214" y="3946"/>
                    </a:lnTo>
                    <a:lnTo>
                      <a:pt x="5735" y="3592"/>
                    </a:lnTo>
                    <a:lnTo>
                      <a:pt x="5273" y="3252"/>
                    </a:lnTo>
                    <a:lnTo>
                      <a:pt x="4832" y="2932"/>
                    </a:lnTo>
                    <a:lnTo>
                      <a:pt x="4422" y="2635"/>
                    </a:lnTo>
                    <a:lnTo>
                      <a:pt x="4050" y="2369"/>
                    </a:lnTo>
                    <a:lnTo>
                      <a:pt x="3722" y="2135"/>
                    </a:lnTo>
                    <a:lnTo>
                      <a:pt x="3447" y="1939"/>
                    </a:lnTo>
                    <a:lnTo>
                      <a:pt x="3233" y="1787"/>
                    </a:lnTo>
                    <a:lnTo>
                      <a:pt x="3085" y="1682"/>
                    </a:lnTo>
                    <a:lnTo>
                      <a:pt x="2954" y="1594"/>
                    </a:lnTo>
                    <a:lnTo>
                      <a:pt x="2791" y="1493"/>
                    </a:lnTo>
                    <a:lnTo>
                      <a:pt x="2601" y="1378"/>
                    </a:lnTo>
                    <a:lnTo>
                      <a:pt x="2389" y="1255"/>
                    </a:lnTo>
                    <a:lnTo>
                      <a:pt x="2162" y="1125"/>
                    </a:lnTo>
                    <a:lnTo>
                      <a:pt x="1924" y="992"/>
                    </a:lnTo>
                    <a:lnTo>
                      <a:pt x="1683" y="858"/>
                    </a:lnTo>
                    <a:lnTo>
                      <a:pt x="1442" y="726"/>
                    </a:lnTo>
                    <a:lnTo>
                      <a:pt x="1210" y="600"/>
                    </a:lnTo>
                    <a:lnTo>
                      <a:pt x="989" y="480"/>
                    </a:lnTo>
                    <a:lnTo>
                      <a:pt x="787" y="372"/>
                    </a:lnTo>
                    <a:lnTo>
                      <a:pt x="608" y="277"/>
                    </a:lnTo>
                    <a:lnTo>
                      <a:pt x="460" y="197"/>
                    </a:lnTo>
                    <a:lnTo>
                      <a:pt x="346" y="138"/>
                    </a:lnTo>
                    <a:lnTo>
                      <a:pt x="275" y="100"/>
                    </a:lnTo>
                    <a:lnTo>
                      <a:pt x="250" y="87"/>
                    </a:lnTo>
                    <a:lnTo>
                      <a:pt x="66" y="0"/>
                    </a:lnTo>
                    <a:lnTo>
                      <a:pt x="62" y="2"/>
                    </a:lnTo>
                    <a:lnTo>
                      <a:pt x="58" y="5"/>
                    </a:lnTo>
                    <a:lnTo>
                      <a:pt x="55" y="8"/>
                    </a:lnTo>
                    <a:lnTo>
                      <a:pt x="51" y="12"/>
                    </a:lnTo>
                    <a:lnTo>
                      <a:pt x="47" y="15"/>
                    </a:lnTo>
                    <a:lnTo>
                      <a:pt x="43" y="19"/>
                    </a:lnTo>
                    <a:lnTo>
                      <a:pt x="39" y="23"/>
                    </a:lnTo>
                    <a:lnTo>
                      <a:pt x="35" y="27"/>
                    </a:lnTo>
                    <a:lnTo>
                      <a:pt x="30" y="32"/>
                    </a:lnTo>
                    <a:lnTo>
                      <a:pt x="26" y="37"/>
                    </a:lnTo>
                    <a:lnTo>
                      <a:pt x="22" y="41"/>
                    </a:lnTo>
                    <a:lnTo>
                      <a:pt x="17" y="47"/>
                    </a:lnTo>
                    <a:lnTo>
                      <a:pt x="13" y="52"/>
                    </a:lnTo>
                    <a:lnTo>
                      <a:pt x="8" y="58"/>
                    </a:lnTo>
                    <a:lnTo>
                      <a:pt x="4" y="63"/>
                    </a:lnTo>
                    <a:lnTo>
                      <a:pt x="0" y="70"/>
                    </a:lnTo>
                    <a:lnTo>
                      <a:pt x="136" y="143"/>
                    </a:lnTo>
                    <a:lnTo>
                      <a:pt x="298" y="230"/>
                    </a:lnTo>
                    <a:lnTo>
                      <a:pt x="480" y="327"/>
                    </a:lnTo>
                    <a:lnTo>
                      <a:pt x="678" y="434"/>
                    </a:lnTo>
                    <a:lnTo>
                      <a:pt x="889" y="549"/>
                    </a:lnTo>
                    <a:lnTo>
                      <a:pt x="1110" y="669"/>
                    </a:lnTo>
                    <a:lnTo>
                      <a:pt x="1336" y="792"/>
                    </a:lnTo>
                    <a:lnTo>
                      <a:pt x="1563" y="919"/>
                    </a:lnTo>
                    <a:lnTo>
                      <a:pt x="1789" y="1044"/>
                    </a:lnTo>
                    <a:lnTo>
                      <a:pt x="2008" y="1168"/>
                    </a:lnTo>
                    <a:lnTo>
                      <a:pt x="2219" y="1287"/>
                    </a:lnTo>
                    <a:lnTo>
                      <a:pt x="2415" y="1400"/>
                    </a:lnTo>
                    <a:lnTo>
                      <a:pt x="2595" y="1507"/>
                    </a:lnTo>
                    <a:lnTo>
                      <a:pt x="2755" y="1604"/>
                    </a:lnTo>
                    <a:lnTo>
                      <a:pt x="2889" y="1689"/>
                    </a:lnTo>
                    <a:lnTo>
                      <a:pt x="2997" y="1762"/>
                    </a:lnTo>
                    <a:lnTo>
                      <a:pt x="3144" y="1866"/>
                    </a:lnTo>
                    <a:lnTo>
                      <a:pt x="3359" y="2018"/>
                    </a:lnTo>
                    <a:lnTo>
                      <a:pt x="3633" y="2215"/>
                    </a:lnTo>
                    <a:lnTo>
                      <a:pt x="3959" y="2449"/>
                    </a:lnTo>
                    <a:lnTo>
                      <a:pt x="4331" y="2718"/>
                    </a:lnTo>
                    <a:lnTo>
                      <a:pt x="4739" y="3015"/>
                    </a:lnTo>
                    <a:lnTo>
                      <a:pt x="5178" y="3336"/>
                    </a:lnTo>
                    <a:lnTo>
                      <a:pt x="5640" y="3676"/>
                    </a:lnTo>
                    <a:lnTo>
                      <a:pt x="6117" y="4031"/>
                    </a:lnTo>
                    <a:lnTo>
                      <a:pt x="6602" y="4395"/>
                    </a:lnTo>
                    <a:lnTo>
                      <a:pt x="7088" y="4764"/>
                    </a:lnTo>
                    <a:lnTo>
                      <a:pt x="7567" y="5134"/>
                    </a:lnTo>
                    <a:lnTo>
                      <a:pt x="8032" y="5498"/>
                    </a:lnTo>
                    <a:lnTo>
                      <a:pt x="8476" y="5853"/>
                    </a:lnTo>
                    <a:lnTo>
                      <a:pt x="8892" y="6193"/>
                    </a:lnTo>
                    <a:lnTo>
                      <a:pt x="9271" y="6514"/>
                    </a:lnTo>
                    <a:close/>
                  </a:path>
                </a:pathLst>
              </a:custGeom>
              <a:solidFill>
                <a:srgbClr val="FCFCF5"/>
              </a:solidFill>
              <a:ln w="9525">
                <a:noFill/>
                <a:round/>
                <a:headEnd/>
                <a:tailEnd/>
              </a:ln>
            </p:spPr>
            <p:txBody>
              <a:bodyPr/>
              <a:lstStyle/>
              <a:p>
                <a:pPr algn="ctr">
                  <a:defRPr/>
                </a:pPr>
                <a:endParaRPr lang="fr-FR" sz="1400">
                  <a:latin typeface="+mn-lt"/>
                  <a:cs typeface="Arial" pitchFamily="34" charset="0"/>
                </a:endParaRPr>
              </a:p>
            </p:txBody>
          </p:sp>
          <p:sp>
            <p:nvSpPr>
              <p:cNvPr id="79" name="Freeform 272"/>
              <p:cNvSpPr>
                <a:spLocks/>
              </p:cNvSpPr>
              <p:nvPr/>
            </p:nvSpPr>
            <p:spPr bwMode="auto">
              <a:xfrm>
                <a:off x="1973" y="3059"/>
                <a:ext cx="528" cy="352"/>
              </a:xfrm>
              <a:custGeom>
                <a:avLst/>
                <a:gdLst>
                  <a:gd name="T0" fmla="*/ 0 w 5826"/>
                  <a:gd name="T1" fmla="*/ 0 h 3863"/>
                  <a:gd name="T2" fmla="*/ 0 w 5826"/>
                  <a:gd name="T3" fmla="*/ 0 h 3863"/>
                  <a:gd name="T4" fmla="*/ 0 w 5826"/>
                  <a:gd name="T5" fmla="*/ 0 h 3863"/>
                  <a:gd name="T6" fmla="*/ 0 w 5826"/>
                  <a:gd name="T7" fmla="*/ 0 h 3863"/>
                  <a:gd name="T8" fmla="*/ 0 w 5826"/>
                  <a:gd name="T9" fmla="*/ 0 h 3863"/>
                  <a:gd name="T10" fmla="*/ 0 w 5826"/>
                  <a:gd name="T11" fmla="*/ 0 h 3863"/>
                  <a:gd name="T12" fmla="*/ 0 w 5826"/>
                  <a:gd name="T13" fmla="*/ 0 h 3863"/>
                  <a:gd name="T14" fmla="*/ 0 w 5826"/>
                  <a:gd name="T15" fmla="*/ 0 h 3863"/>
                  <a:gd name="T16" fmla="*/ 0 w 5826"/>
                  <a:gd name="T17" fmla="*/ 0 h 3863"/>
                  <a:gd name="T18" fmla="*/ 0 w 5826"/>
                  <a:gd name="T19" fmla="*/ 0 h 3863"/>
                  <a:gd name="T20" fmla="*/ 0 w 5826"/>
                  <a:gd name="T21" fmla="*/ 0 h 3863"/>
                  <a:gd name="T22" fmla="*/ 0 w 5826"/>
                  <a:gd name="T23" fmla="*/ 0 h 3863"/>
                  <a:gd name="T24" fmla="*/ 0 w 5826"/>
                  <a:gd name="T25" fmla="*/ 0 h 3863"/>
                  <a:gd name="T26" fmla="*/ 0 w 5826"/>
                  <a:gd name="T27" fmla="*/ 0 h 3863"/>
                  <a:gd name="T28" fmla="*/ 0 w 5826"/>
                  <a:gd name="T29" fmla="*/ 0 h 3863"/>
                  <a:gd name="T30" fmla="*/ 0 w 5826"/>
                  <a:gd name="T31" fmla="*/ 0 h 3863"/>
                  <a:gd name="T32" fmla="*/ 0 w 5826"/>
                  <a:gd name="T33" fmla="*/ 0 h 3863"/>
                  <a:gd name="T34" fmla="*/ 0 w 5826"/>
                  <a:gd name="T35" fmla="*/ 0 h 3863"/>
                  <a:gd name="T36" fmla="*/ 0 w 5826"/>
                  <a:gd name="T37" fmla="*/ 0 h 3863"/>
                  <a:gd name="T38" fmla="*/ 0 w 5826"/>
                  <a:gd name="T39" fmla="*/ 0 h 3863"/>
                  <a:gd name="T40" fmla="*/ 0 w 5826"/>
                  <a:gd name="T41" fmla="*/ 0 h 3863"/>
                  <a:gd name="T42" fmla="*/ 0 w 5826"/>
                  <a:gd name="T43" fmla="*/ 0 h 3863"/>
                  <a:gd name="T44" fmla="*/ 0 w 5826"/>
                  <a:gd name="T45" fmla="*/ 0 h 3863"/>
                  <a:gd name="T46" fmla="*/ 0 w 5826"/>
                  <a:gd name="T47" fmla="*/ 0 h 3863"/>
                  <a:gd name="T48" fmla="*/ 0 w 5826"/>
                  <a:gd name="T49" fmla="*/ 0 h 3863"/>
                  <a:gd name="T50" fmla="*/ 0 w 5826"/>
                  <a:gd name="T51" fmla="*/ 0 h 3863"/>
                  <a:gd name="T52" fmla="*/ 0 w 5826"/>
                  <a:gd name="T53" fmla="*/ 0 h 3863"/>
                  <a:gd name="T54" fmla="*/ 0 w 5826"/>
                  <a:gd name="T55" fmla="*/ 0 h 3863"/>
                  <a:gd name="T56" fmla="*/ 0 w 5826"/>
                  <a:gd name="T57" fmla="*/ 0 h 3863"/>
                  <a:gd name="T58" fmla="*/ 0 w 5826"/>
                  <a:gd name="T59" fmla="*/ 0 h 3863"/>
                  <a:gd name="T60" fmla="*/ 0 w 5826"/>
                  <a:gd name="T61" fmla="*/ 0 h 3863"/>
                  <a:gd name="T62" fmla="*/ 0 w 5826"/>
                  <a:gd name="T63" fmla="*/ 0 h 3863"/>
                  <a:gd name="T64" fmla="*/ 0 w 5826"/>
                  <a:gd name="T65" fmla="*/ 0 h 3863"/>
                  <a:gd name="T66" fmla="*/ 0 w 5826"/>
                  <a:gd name="T67" fmla="*/ 0 h 3863"/>
                  <a:gd name="T68" fmla="*/ 0 w 5826"/>
                  <a:gd name="T69" fmla="*/ 0 h 3863"/>
                  <a:gd name="T70" fmla="*/ 0 w 5826"/>
                  <a:gd name="T71" fmla="*/ 0 h 3863"/>
                  <a:gd name="T72" fmla="*/ 0 w 5826"/>
                  <a:gd name="T73" fmla="*/ 0 h 3863"/>
                  <a:gd name="T74" fmla="*/ 0 w 5826"/>
                  <a:gd name="T75" fmla="*/ 0 h 3863"/>
                  <a:gd name="T76" fmla="*/ 0 w 5826"/>
                  <a:gd name="T77" fmla="*/ 0 h 3863"/>
                  <a:gd name="T78" fmla="*/ 0 w 5826"/>
                  <a:gd name="T79" fmla="*/ 0 h 3863"/>
                  <a:gd name="T80" fmla="*/ 0 w 5826"/>
                  <a:gd name="T81" fmla="*/ 0 h 3863"/>
                  <a:gd name="T82" fmla="*/ 0 w 5826"/>
                  <a:gd name="T83" fmla="*/ 0 h 3863"/>
                  <a:gd name="T84" fmla="*/ 0 w 5826"/>
                  <a:gd name="T85" fmla="*/ 0 h 3863"/>
                  <a:gd name="T86" fmla="*/ 0 w 5826"/>
                  <a:gd name="T87" fmla="*/ 0 h 3863"/>
                  <a:gd name="T88" fmla="*/ 0 w 5826"/>
                  <a:gd name="T89" fmla="*/ 0 h 3863"/>
                  <a:gd name="T90" fmla="*/ 0 w 5826"/>
                  <a:gd name="T91" fmla="*/ 0 h 3863"/>
                  <a:gd name="T92" fmla="*/ 0 w 5826"/>
                  <a:gd name="T93" fmla="*/ 0 h 3863"/>
                  <a:gd name="T94" fmla="*/ 0 w 5826"/>
                  <a:gd name="T95" fmla="*/ 0 h 3863"/>
                  <a:gd name="T96" fmla="*/ 0 w 5826"/>
                  <a:gd name="T97" fmla="*/ 0 h 3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26"/>
                  <a:gd name="T148" fmla="*/ 0 h 3863"/>
                  <a:gd name="T149" fmla="*/ 5826 w 5826"/>
                  <a:gd name="T150" fmla="*/ 3863 h 3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26" h="3863">
                    <a:moveTo>
                      <a:pt x="141" y="3826"/>
                    </a:moveTo>
                    <a:lnTo>
                      <a:pt x="264" y="3751"/>
                    </a:lnTo>
                    <a:lnTo>
                      <a:pt x="469" y="3625"/>
                    </a:lnTo>
                    <a:lnTo>
                      <a:pt x="746" y="3452"/>
                    </a:lnTo>
                    <a:lnTo>
                      <a:pt x="1084" y="3241"/>
                    </a:lnTo>
                    <a:lnTo>
                      <a:pt x="1472" y="2997"/>
                    </a:lnTo>
                    <a:lnTo>
                      <a:pt x="1897" y="2729"/>
                    </a:lnTo>
                    <a:lnTo>
                      <a:pt x="2350" y="2443"/>
                    </a:lnTo>
                    <a:lnTo>
                      <a:pt x="2820" y="2147"/>
                    </a:lnTo>
                    <a:lnTo>
                      <a:pt x="3294" y="1847"/>
                    </a:lnTo>
                    <a:lnTo>
                      <a:pt x="3763" y="1550"/>
                    </a:lnTo>
                    <a:lnTo>
                      <a:pt x="4214" y="1264"/>
                    </a:lnTo>
                    <a:lnTo>
                      <a:pt x="4637" y="996"/>
                    </a:lnTo>
                    <a:lnTo>
                      <a:pt x="5021" y="754"/>
                    </a:lnTo>
                    <a:lnTo>
                      <a:pt x="5354" y="542"/>
                    </a:lnTo>
                    <a:lnTo>
                      <a:pt x="5626" y="369"/>
                    </a:lnTo>
                    <a:lnTo>
                      <a:pt x="5826" y="244"/>
                    </a:lnTo>
                    <a:lnTo>
                      <a:pt x="5826" y="243"/>
                    </a:lnTo>
                    <a:lnTo>
                      <a:pt x="5826" y="240"/>
                    </a:lnTo>
                    <a:lnTo>
                      <a:pt x="5826" y="234"/>
                    </a:lnTo>
                    <a:lnTo>
                      <a:pt x="5826" y="225"/>
                    </a:lnTo>
                    <a:lnTo>
                      <a:pt x="5826" y="213"/>
                    </a:lnTo>
                    <a:lnTo>
                      <a:pt x="5826" y="198"/>
                    </a:lnTo>
                    <a:lnTo>
                      <a:pt x="5825" y="181"/>
                    </a:lnTo>
                    <a:lnTo>
                      <a:pt x="5824" y="162"/>
                    </a:lnTo>
                    <a:lnTo>
                      <a:pt x="5822" y="143"/>
                    </a:lnTo>
                    <a:lnTo>
                      <a:pt x="5819" y="122"/>
                    </a:lnTo>
                    <a:lnTo>
                      <a:pt x="5815" y="102"/>
                    </a:lnTo>
                    <a:lnTo>
                      <a:pt x="5809" y="80"/>
                    </a:lnTo>
                    <a:lnTo>
                      <a:pt x="5803" y="61"/>
                    </a:lnTo>
                    <a:lnTo>
                      <a:pt x="5795" y="43"/>
                    </a:lnTo>
                    <a:lnTo>
                      <a:pt x="5785" y="26"/>
                    </a:lnTo>
                    <a:lnTo>
                      <a:pt x="5772" y="11"/>
                    </a:lnTo>
                    <a:lnTo>
                      <a:pt x="5759" y="0"/>
                    </a:lnTo>
                    <a:lnTo>
                      <a:pt x="5759" y="15"/>
                    </a:lnTo>
                    <a:lnTo>
                      <a:pt x="5758" y="30"/>
                    </a:lnTo>
                    <a:lnTo>
                      <a:pt x="5755" y="43"/>
                    </a:lnTo>
                    <a:lnTo>
                      <a:pt x="5751" y="56"/>
                    </a:lnTo>
                    <a:lnTo>
                      <a:pt x="5746" y="68"/>
                    </a:lnTo>
                    <a:lnTo>
                      <a:pt x="5739" y="80"/>
                    </a:lnTo>
                    <a:lnTo>
                      <a:pt x="5733" y="91"/>
                    </a:lnTo>
                    <a:lnTo>
                      <a:pt x="5725" y="101"/>
                    </a:lnTo>
                    <a:lnTo>
                      <a:pt x="5718" y="109"/>
                    </a:lnTo>
                    <a:lnTo>
                      <a:pt x="5711" y="116"/>
                    </a:lnTo>
                    <a:lnTo>
                      <a:pt x="5704" y="123"/>
                    </a:lnTo>
                    <a:lnTo>
                      <a:pt x="5697" y="128"/>
                    </a:lnTo>
                    <a:lnTo>
                      <a:pt x="5692" y="132"/>
                    </a:lnTo>
                    <a:lnTo>
                      <a:pt x="5688" y="135"/>
                    </a:lnTo>
                    <a:lnTo>
                      <a:pt x="5685" y="137"/>
                    </a:lnTo>
                    <a:lnTo>
                      <a:pt x="5685" y="138"/>
                    </a:lnTo>
                    <a:lnTo>
                      <a:pt x="5627" y="174"/>
                    </a:lnTo>
                    <a:lnTo>
                      <a:pt x="5465" y="276"/>
                    </a:lnTo>
                    <a:lnTo>
                      <a:pt x="5211" y="437"/>
                    </a:lnTo>
                    <a:lnTo>
                      <a:pt x="4881" y="646"/>
                    </a:lnTo>
                    <a:lnTo>
                      <a:pt x="4488" y="894"/>
                    </a:lnTo>
                    <a:lnTo>
                      <a:pt x="4048" y="1173"/>
                    </a:lnTo>
                    <a:lnTo>
                      <a:pt x="3574" y="1473"/>
                    </a:lnTo>
                    <a:lnTo>
                      <a:pt x="3080" y="1785"/>
                    </a:lnTo>
                    <a:lnTo>
                      <a:pt x="2580" y="2101"/>
                    </a:lnTo>
                    <a:lnTo>
                      <a:pt x="2089" y="2410"/>
                    </a:lnTo>
                    <a:lnTo>
                      <a:pt x="1622" y="2704"/>
                    </a:lnTo>
                    <a:lnTo>
                      <a:pt x="1192" y="2974"/>
                    </a:lnTo>
                    <a:lnTo>
                      <a:pt x="814" y="3211"/>
                    </a:lnTo>
                    <a:lnTo>
                      <a:pt x="502" y="3405"/>
                    </a:lnTo>
                    <a:lnTo>
                      <a:pt x="270" y="3549"/>
                    </a:lnTo>
                    <a:lnTo>
                      <a:pt x="132" y="3632"/>
                    </a:lnTo>
                    <a:lnTo>
                      <a:pt x="126" y="3634"/>
                    </a:lnTo>
                    <a:lnTo>
                      <a:pt x="120" y="3638"/>
                    </a:lnTo>
                    <a:lnTo>
                      <a:pt x="113" y="3641"/>
                    </a:lnTo>
                    <a:lnTo>
                      <a:pt x="104" y="3645"/>
                    </a:lnTo>
                    <a:lnTo>
                      <a:pt x="95" y="3649"/>
                    </a:lnTo>
                    <a:lnTo>
                      <a:pt x="86" y="3653"/>
                    </a:lnTo>
                    <a:lnTo>
                      <a:pt x="76" y="3657"/>
                    </a:lnTo>
                    <a:lnTo>
                      <a:pt x="66" y="3661"/>
                    </a:lnTo>
                    <a:lnTo>
                      <a:pt x="56" y="3666"/>
                    </a:lnTo>
                    <a:lnTo>
                      <a:pt x="46" y="3670"/>
                    </a:lnTo>
                    <a:lnTo>
                      <a:pt x="37" y="3673"/>
                    </a:lnTo>
                    <a:lnTo>
                      <a:pt x="28" y="3677"/>
                    </a:lnTo>
                    <a:lnTo>
                      <a:pt x="19" y="3680"/>
                    </a:lnTo>
                    <a:lnTo>
                      <a:pt x="12" y="3683"/>
                    </a:lnTo>
                    <a:lnTo>
                      <a:pt x="5" y="3686"/>
                    </a:lnTo>
                    <a:lnTo>
                      <a:pt x="0" y="3688"/>
                    </a:lnTo>
                    <a:lnTo>
                      <a:pt x="56" y="3863"/>
                    </a:lnTo>
                    <a:lnTo>
                      <a:pt x="61" y="3861"/>
                    </a:lnTo>
                    <a:lnTo>
                      <a:pt x="66" y="3859"/>
                    </a:lnTo>
                    <a:lnTo>
                      <a:pt x="72" y="3857"/>
                    </a:lnTo>
                    <a:lnTo>
                      <a:pt x="77" y="3855"/>
                    </a:lnTo>
                    <a:lnTo>
                      <a:pt x="83" y="3853"/>
                    </a:lnTo>
                    <a:lnTo>
                      <a:pt x="88" y="3851"/>
                    </a:lnTo>
                    <a:lnTo>
                      <a:pt x="93" y="3849"/>
                    </a:lnTo>
                    <a:lnTo>
                      <a:pt x="99" y="3846"/>
                    </a:lnTo>
                    <a:lnTo>
                      <a:pt x="104" y="3844"/>
                    </a:lnTo>
                    <a:lnTo>
                      <a:pt x="109" y="3841"/>
                    </a:lnTo>
                    <a:lnTo>
                      <a:pt x="115" y="3839"/>
                    </a:lnTo>
                    <a:lnTo>
                      <a:pt x="120" y="3836"/>
                    </a:lnTo>
                    <a:lnTo>
                      <a:pt x="125" y="3834"/>
                    </a:lnTo>
                    <a:lnTo>
                      <a:pt x="130" y="3831"/>
                    </a:lnTo>
                    <a:lnTo>
                      <a:pt x="135" y="3828"/>
                    </a:lnTo>
                    <a:lnTo>
                      <a:pt x="141" y="3826"/>
                    </a:lnTo>
                    <a:close/>
                  </a:path>
                </a:pathLst>
              </a:custGeom>
              <a:solidFill>
                <a:srgbClr val="EAE4DE"/>
              </a:solidFill>
              <a:ln w="9525">
                <a:noFill/>
                <a:round/>
                <a:headEnd/>
                <a:tailEnd/>
              </a:ln>
            </p:spPr>
            <p:txBody>
              <a:bodyPr/>
              <a:lstStyle/>
              <a:p>
                <a:pPr algn="ctr">
                  <a:defRPr/>
                </a:pPr>
                <a:endParaRPr lang="fr-FR" sz="1400">
                  <a:latin typeface="+mn-lt"/>
                  <a:cs typeface="Arial" pitchFamily="34" charset="0"/>
                </a:endParaRPr>
              </a:p>
            </p:txBody>
          </p:sp>
          <p:sp>
            <p:nvSpPr>
              <p:cNvPr id="80" name="Freeform 273"/>
              <p:cNvSpPr>
                <a:spLocks/>
              </p:cNvSpPr>
              <p:nvPr/>
            </p:nvSpPr>
            <p:spPr bwMode="auto">
              <a:xfrm>
                <a:off x="1978" y="3409"/>
                <a:ext cx="7" cy="2"/>
              </a:xfrm>
              <a:custGeom>
                <a:avLst/>
                <a:gdLst>
                  <a:gd name="T0" fmla="*/ 0 w 85"/>
                  <a:gd name="T1" fmla="*/ 0 h 37"/>
                  <a:gd name="T2" fmla="*/ 0 w 85"/>
                  <a:gd name="T3" fmla="*/ 0 h 37"/>
                  <a:gd name="T4" fmla="*/ 0 w 85"/>
                  <a:gd name="T5" fmla="*/ 0 h 37"/>
                  <a:gd name="T6" fmla="*/ 0 w 85"/>
                  <a:gd name="T7" fmla="*/ 0 h 37"/>
                  <a:gd name="T8" fmla="*/ 0 w 85"/>
                  <a:gd name="T9" fmla="*/ 0 h 37"/>
                  <a:gd name="T10" fmla="*/ 0 w 85"/>
                  <a:gd name="T11" fmla="*/ 0 h 37"/>
                  <a:gd name="T12" fmla="*/ 0 w 85"/>
                  <a:gd name="T13" fmla="*/ 0 h 37"/>
                  <a:gd name="T14" fmla="*/ 0 w 85"/>
                  <a:gd name="T15" fmla="*/ 0 h 37"/>
                  <a:gd name="T16" fmla="*/ 0 w 85"/>
                  <a:gd name="T17" fmla="*/ 0 h 37"/>
                  <a:gd name="T18" fmla="*/ 0 w 85"/>
                  <a:gd name="T19" fmla="*/ 0 h 37"/>
                  <a:gd name="T20" fmla="*/ 0 w 85"/>
                  <a:gd name="T21" fmla="*/ 0 h 37"/>
                  <a:gd name="T22" fmla="*/ 0 w 85"/>
                  <a:gd name="T23" fmla="*/ 0 h 37"/>
                  <a:gd name="T24" fmla="*/ 0 w 85"/>
                  <a:gd name="T25" fmla="*/ 0 h 37"/>
                  <a:gd name="T26" fmla="*/ 0 w 85"/>
                  <a:gd name="T27" fmla="*/ 0 h 37"/>
                  <a:gd name="T28" fmla="*/ 0 w 85"/>
                  <a:gd name="T29" fmla="*/ 0 h 37"/>
                  <a:gd name="T30" fmla="*/ 0 w 85"/>
                  <a:gd name="T31" fmla="*/ 0 h 37"/>
                  <a:gd name="T32" fmla="*/ 0 w 85"/>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37"/>
                  <a:gd name="T53" fmla="*/ 85 w 85"/>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37">
                    <a:moveTo>
                      <a:pt x="0" y="37"/>
                    </a:moveTo>
                    <a:lnTo>
                      <a:pt x="5" y="35"/>
                    </a:lnTo>
                    <a:lnTo>
                      <a:pt x="10" y="33"/>
                    </a:lnTo>
                    <a:lnTo>
                      <a:pt x="16" y="31"/>
                    </a:lnTo>
                    <a:lnTo>
                      <a:pt x="21" y="29"/>
                    </a:lnTo>
                    <a:lnTo>
                      <a:pt x="27" y="27"/>
                    </a:lnTo>
                    <a:lnTo>
                      <a:pt x="32" y="25"/>
                    </a:lnTo>
                    <a:lnTo>
                      <a:pt x="37" y="23"/>
                    </a:lnTo>
                    <a:lnTo>
                      <a:pt x="43" y="20"/>
                    </a:lnTo>
                    <a:lnTo>
                      <a:pt x="48" y="18"/>
                    </a:lnTo>
                    <a:lnTo>
                      <a:pt x="53" y="15"/>
                    </a:lnTo>
                    <a:lnTo>
                      <a:pt x="59" y="13"/>
                    </a:lnTo>
                    <a:lnTo>
                      <a:pt x="64" y="10"/>
                    </a:lnTo>
                    <a:lnTo>
                      <a:pt x="69" y="8"/>
                    </a:lnTo>
                    <a:lnTo>
                      <a:pt x="74" y="5"/>
                    </a:lnTo>
                    <a:lnTo>
                      <a:pt x="79" y="2"/>
                    </a:lnTo>
                    <a:lnTo>
                      <a:pt x="85"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81" name="Freeform 274"/>
              <p:cNvSpPr>
                <a:spLocks/>
              </p:cNvSpPr>
              <p:nvPr/>
            </p:nvSpPr>
            <p:spPr bwMode="auto">
              <a:xfrm>
                <a:off x="1976" y="3411"/>
                <a:ext cx="7" cy="2"/>
              </a:xfrm>
              <a:custGeom>
                <a:avLst/>
                <a:gdLst>
                  <a:gd name="T0" fmla="*/ 0 w 13"/>
                  <a:gd name="T1" fmla="*/ 0 h 20"/>
                  <a:gd name="T2" fmla="*/ 0 w 13"/>
                  <a:gd name="T3" fmla="*/ 0 h 20"/>
                  <a:gd name="T4" fmla="*/ 0 w 13"/>
                  <a:gd name="T5" fmla="*/ 0 h 20"/>
                  <a:gd name="T6" fmla="*/ 0 w 13"/>
                  <a:gd name="T7" fmla="*/ 0 h 20"/>
                  <a:gd name="T8" fmla="*/ 0 w 13"/>
                  <a:gd name="T9" fmla="*/ 0 h 20"/>
                  <a:gd name="T10" fmla="*/ 0 w 13"/>
                  <a:gd name="T11" fmla="*/ 0 h 20"/>
                  <a:gd name="T12" fmla="*/ 0 w 13"/>
                  <a:gd name="T13" fmla="*/ 0 h 20"/>
                  <a:gd name="T14" fmla="*/ 0 w 13"/>
                  <a:gd name="T15" fmla="*/ 0 h 20"/>
                  <a:gd name="T16" fmla="*/ 0 w 13"/>
                  <a:gd name="T17" fmla="*/ 0 h 20"/>
                  <a:gd name="T18" fmla="*/ 0 w 13"/>
                  <a:gd name="T19" fmla="*/ 0 h 20"/>
                  <a:gd name="T20" fmla="*/ 0 w 13"/>
                  <a:gd name="T21" fmla="*/ 0 h 20"/>
                  <a:gd name="T22" fmla="*/ 0 w 13"/>
                  <a:gd name="T23" fmla="*/ 0 h 20"/>
                  <a:gd name="T24" fmla="*/ 0 w 13"/>
                  <a:gd name="T25" fmla="*/ 0 h 20"/>
                  <a:gd name="T26" fmla="*/ 0 w 13"/>
                  <a:gd name="T27" fmla="*/ 0 h 20"/>
                  <a:gd name="T28" fmla="*/ 0 w 13"/>
                  <a:gd name="T29" fmla="*/ 0 h 20"/>
                  <a:gd name="T30" fmla="*/ 0 w 13"/>
                  <a:gd name="T31" fmla="*/ 0 h 20"/>
                  <a:gd name="T32" fmla="*/ 0 w 13"/>
                  <a:gd name="T33" fmla="*/ 0 h 20"/>
                  <a:gd name="T34" fmla="*/ 0 w 13"/>
                  <a:gd name="T35" fmla="*/ 0 h 20"/>
                  <a:gd name="T36" fmla="*/ 0 w 13"/>
                  <a:gd name="T37" fmla="*/ 0 h 20"/>
                  <a:gd name="T38" fmla="*/ 0 w 13"/>
                  <a:gd name="T39" fmla="*/ 0 h 20"/>
                  <a:gd name="T40" fmla="*/ 0 w 13"/>
                  <a:gd name="T41" fmla="*/ 0 h 20"/>
                  <a:gd name="T42" fmla="*/ 0 w 13"/>
                  <a:gd name="T43" fmla="*/ 0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20"/>
                  <a:gd name="T68" fmla="*/ 13 w 13"/>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20">
                    <a:moveTo>
                      <a:pt x="13" y="20"/>
                    </a:moveTo>
                    <a:lnTo>
                      <a:pt x="13" y="20"/>
                    </a:lnTo>
                    <a:lnTo>
                      <a:pt x="11" y="20"/>
                    </a:lnTo>
                    <a:lnTo>
                      <a:pt x="10" y="20"/>
                    </a:lnTo>
                    <a:lnTo>
                      <a:pt x="8" y="20"/>
                    </a:lnTo>
                    <a:lnTo>
                      <a:pt x="6" y="19"/>
                    </a:lnTo>
                    <a:lnTo>
                      <a:pt x="5" y="18"/>
                    </a:lnTo>
                    <a:lnTo>
                      <a:pt x="3" y="17"/>
                    </a:lnTo>
                    <a:lnTo>
                      <a:pt x="2" y="16"/>
                    </a:lnTo>
                    <a:lnTo>
                      <a:pt x="1" y="14"/>
                    </a:lnTo>
                    <a:lnTo>
                      <a:pt x="0" y="13"/>
                    </a:lnTo>
                    <a:lnTo>
                      <a:pt x="0" y="11"/>
                    </a:lnTo>
                    <a:lnTo>
                      <a:pt x="0" y="10"/>
                    </a:lnTo>
                    <a:lnTo>
                      <a:pt x="0" y="8"/>
                    </a:lnTo>
                    <a:lnTo>
                      <a:pt x="1" y="6"/>
                    </a:lnTo>
                    <a:lnTo>
                      <a:pt x="2" y="5"/>
                    </a:lnTo>
                    <a:lnTo>
                      <a:pt x="3" y="3"/>
                    </a:lnTo>
                    <a:lnTo>
                      <a:pt x="4" y="2"/>
                    </a:lnTo>
                    <a:lnTo>
                      <a:pt x="6" y="1"/>
                    </a:lnTo>
                    <a:lnTo>
                      <a:pt x="7" y="0"/>
                    </a:lnTo>
                    <a:lnTo>
                      <a:pt x="13" y="2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82" name="Freeform 275"/>
              <p:cNvSpPr>
                <a:spLocks/>
              </p:cNvSpPr>
              <p:nvPr/>
            </p:nvSpPr>
            <p:spPr bwMode="auto">
              <a:xfrm>
                <a:off x="1985" y="3406"/>
                <a:ext cx="2" cy="2"/>
              </a:xfrm>
              <a:custGeom>
                <a:avLst/>
                <a:gdLst>
                  <a:gd name="T0" fmla="*/ 0 w 15"/>
                  <a:gd name="T1" fmla="*/ 0 h 19"/>
                  <a:gd name="T2" fmla="*/ 0 w 15"/>
                  <a:gd name="T3" fmla="*/ 0 h 19"/>
                  <a:gd name="T4" fmla="*/ 0 w 15"/>
                  <a:gd name="T5" fmla="*/ 0 h 19"/>
                  <a:gd name="T6" fmla="*/ 0 w 15"/>
                  <a:gd name="T7" fmla="*/ 0 h 19"/>
                  <a:gd name="T8" fmla="*/ 0 w 15"/>
                  <a:gd name="T9" fmla="*/ 0 h 19"/>
                  <a:gd name="T10" fmla="*/ 0 w 15"/>
                  <a:gd name="T11" fmla="*/ 0 h 19"/>
                  <a:gd name="T12" fmla="*/ 0 w 15"/>
                  <a:gd name="T13" fmla="*/ 0 h 19"/>
                  <a:gd name="T14" fmla="*/ 0 w 15"/>
                  <a:gd name="T15" fmla="*/ 0 h 19"/>
                  <a:gd name="T16" fmla="*/ 0 w 15"/>
                  <a:gd name="T17" fmla="*/ 0 h 19"/>
                  <a:gd name="T18" fmla="*/ 0 w 15"/>
                  <a:gd name="T19" fmla="*/ 0 h 19"/>
                  <a:gd name="T20" fmla="*/ 0 w 15"/>
                  <a:gd name="T21" fmla="*/ 0 h 19"/>
                  <a:gd name="T22" fmla="*/ 0 w 15"/>
                  <a:gd name="T23" fmla="*/ 0 h 19"/>
                  <a:gd name="T24" fmla="*/ 0 w 15"/>
                  <a:gd name="T25" fmla="*/ 0 h 19"/>
                  <a:gd name="T26" fmla="*/ 0 w 15"/>
                  <a:gd name="T27" fmla="*/ 0 h 19"/>
                  <a:gd name="T28" fmla="*/ 0 w 15"/>
                  <a:gd name="T29" fmla="*/ 0 h 19"/>
                  <a:gd name="T30" fmla="*/ 0 w 15"/>
                  <a:gd name="T31" fmla="*/ 0 h 19"/>
                  <a:gd name="T32" fmla="*/ 0 w 15"/>
                  <a:gd name="T33" fmla="*/ 0 h 19"/>
                  <a:gd name="T34" fmla="*/ 0 w 15"/>
                  <a:gd name="T35" fmla="*/ 0 h 19"/>
                  <a:gd name="T36" fmla="*/ 0 w 15"/>
                  <a:gd name="T37" fmla="*/ 0 h 19"/>
                  <a:gd name="T38" fmla="*/ 0 w 15"/>
                  <a:gd name="T39" fmla="*/ 0 h 19"/>
                  <a:gd name="T40" fmla="*/ 0 w 15"/>
                  <a:gd name="T41" fmla="*/ 0 h 19"/>
                  <a:gd name="T42" fmla="*/ 0 w 15"/>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9"/>
                  <a:gd name="T68" fmla="*/ 15 w 15"/>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9">
                    <a:moveTo>
                      <a:pt x="0" y="1"/>
                    </a:moveTo>
                    <a:lnTo>
                      <a:pt x="0" y="1"/>
                    </a:lnTo>
                    <a:lnTo>
                      <a:pt x="2" y="1"/>
                    </a:lnTo>
                    <a:lnTo>
                      <a:pt x="4" y="0"/>
                    </a:lnTo>
                    <a:lnTo>
                      <a:pt x="5" y="0"/>
                    </a:lnTo>
                    <a:lnTo>
                      <a:pt x="6" y="0"/>
                    </a:lnTo>
                    <a:lnTo>
                      <a:pt x="8" y="1"/>
                    </a:lnTo>
                    <a:lnTo>
                      <a:pt x="10" y="1"/>
                    </a:lnTo>
                    <a:lnTo>
                      <a:pt x="11" y="3"/>
                    </a:lnTo>
                    <a:lnTo>
                      <a:pt x="13" y="4"/>
                    </a:lnTo>
                    <a:lnTo>
                      <a:pt x="14" y="5"/>
                    </a:lnTo>
                    <a:lnTo>
                      <a:pt x="14" y="7"/>
                    </a:lnTo>
                    <a:lnTo>
                      <a:pt x="15" y="9"/>
                    </a:lnTo>
                    <a:lnTo>
                      <a:pt x="15" y="10"/>
                    </a:lnTo>
                    <a:lnTo>
                      <a:pt x="15" y="11"/>
                    </a:lnTo>
                    <a:lnTo>
                      <a:pt x="14" y="13"/>
                    </a:lnTo>
                    <a:lnTo>
                      <a:pt x="14" y="15"/>
                    </a:lnTo>
                    <a:lnTo>
                      <a:pt x="12" y="16"/>
                    </a:lnTo>
                    <a:lnTo>
                      <a:pt x="11" y="18"/>
                    </a:lnTo>
                    <a:lnTo>
                      <a:pt x="10" y="19"/>
                    </a:lnTo>
                    <a:lnTo>
                      <a:pt x="0" y="1"/>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83" name="Freeform 276"/>
              <p:cNvSpPr>
                <a:spLocks/>
              </p:cNvSpPr>
              <p:nvPr/>
            </p:nvSpPr>
            <p:spPr bwMode="auto">
              <a:xfrm>
                <a:off x="1985" y="3085"/>
                <a:ext cx="514" cy="324"/>
              </a:xfrm>
              <a:custGeom>
                <a:avLst/>
                <a:gdLst>
                  <a:gd name="T0" fmla="*/ 0 w 5665"/>
                  <a:gd name="T1" fmla="*/ 0 h 3563"/>
                  <a:gd name="T2" fmla="*/ 0 w 5665"/>
                  <a:gd name="T3" fmla="*/ 0 h 3563"/>
                  <a:gd name="T4" fmla="*/ 0 w 5665"/>
                  <a:gd name="T5" fmla="*/ 0 h 3563"/>
                  <a:gd name="T6" fmla="*/ 0 w 5665"/>
                  <a:gd name="T7" fmla="*/ 0 h 3563"/>
                  <a:gd name="T8" fmla="*/ 0 w 5665"/>
                  <a:gd name="T9" fmla="*/ 0 h 3563"/>
                  <a:gd name="T10" fmla="*/ 0 w 5665"/>
                  <a:gd name="T11" fmla="*/ 0 h 3563"/>
                  <a:gd name="T12" fmla="*/ 0 w 5665"/>
                  <a:gd name="T13" fmla="*/ 0 h 3563"/>
                  <a:gd name="T14" fmla="*/ 0 w 5665"/>
                  <a:gd name="T15" fmla="*/ 0 h 3563"/>
                  <a:gd name="T16" fmla="*/ 0 w 5665"/>
                  <a:gd name="T17" fmla="*/ 0 h 3563"/>
                  <a:gd name="T18" fmla="*/ 0 w 5665"/>
                  <a:gd name="T19" fmla="*/ 0 h 3563"/>
                  <a:gd name="T20" fmla="*/ 0 w 5665"/>
                  <a:gd name="T21" fmla="*/ 0 h 3563"/>
                  <a:gd name="T22" fmla="*/ 0 w 5665"/>
                  <a:gd name="T23" fmla="*/ 0 h 3563"/>
                  <a:gd name="T24" fmla="*/ 0 w 5665"/>
                  <a:gd name="T25" fmla="*/ 0 h 3563"/>
                  <a:gd name="T26" fmla="*/ 0 w 5665"/>
                  <a:gd name="T27" fmla="*/ 0 h 3563"/>
                  <a:gd name="T28" fmla="*/ 0 w 5665"/>
                  <a:gd name="T29" fmla="*/ 0 h 3563"/>
                  <a:gd name="T30" fmla="*/ 0 w 5665"/>
                  <a:gd name="T31" fmla="*/ 0 h 3563"/>
                  <a:gd name="T32" fmla="*/ 0 w 5665"/>
                  <a:gd name="T33" fmla="*/ 0 h 3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65"/>
                  <a:gd name="T52" fmla="*/ 0 h 3563"/>
                  <a:gd name="T53" fmla="*/ 5665 w 5665"/>
                  <a:gd name="T54" fmla="*/ 3563 h 356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65" h="3563">
                    <a:moveTo>
                      <a:pt x="0" y="3563"/>
                    </a:moveTo>
                    <a:lnTo>
                      <a:pt x="122" y="3488"/>
                    </a:lnTo>
                    <a:lnTo>
                      <a:pt x="327" y="3363"/>
                    </a:lnTo>
                    <a:lnTo>
                      <a:pt x="603" y="3191"/>
                    </a:lnTo>
                    <a:lnTo>
                      <a:pt x="940" y="2981"/>
                    </a:lnTo>
                    <a:lnTo>
                      <a:pt x="1326" y="2739"/>
                    </a:lnTo>
                    <a:lnTo>
                      <a:pt x="1749" y="2472"/>
                    </a:lnTo>
                    <a:lnTo>
                      <a:pt x="2201" y="2188"/>
                    </a:lnTo>
                    <a:lnTo>
                      <a:pt x="2669" y="1894"/>
                    </a:lnTo>
                    <a:lnTo>
                      <a:pt x="3142" y="1595"/>
                    </a:lnTo>
                    <a:lnTo>
                      <a:pt x="3607" y="1301"/>
                    </a:lnTo>
                    <a:lnTo>
                      <a:pt x="4057" y="1016"/>
                    </a:lnTo>
                    <a:lnTo>
                      <a:pt x="4479" y="751"/>
                    </a:lnTo>
                    <a:lnTo>
                      <a:pt x="4861" y="508"/>
                    </a:lnTo>
                    <a:lnTo>
                      <a:pt x="5194" y="298"/>
                    </a:lnTo>
                    <a:lnTo>
                      <a:pt x="5465" y="125"/>
                    </a:lnTo>
                    <a:lnTo>
                      <a:pt x="5665"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84" name="Freeform 277"/>
              <p:cNvSpPr>
                <a:spLocks/>
              </p:cNvSpPr>
              <p:nvPr/>
            </p:nvSpPr>
            <p:spPr bwMode="auto">
              <a:xfrm>
                <a:off x="1985" y="3406"/>
                <a:ext cx="0" cy="2"/>
              </a:xfrm>
              <a:custGeom>
                <a:avLst/>
                <a:gdLst>
                  <a:gd name="T0" fmla="*/ 0 w 15"/>
                  <a:gd name="T1" fmla="*/ 0 h 19"/>
                  <a:gd name="T2" fmla="*/ 0 w 15"/>
                  <a:gd name="T3" fmla="*/ 0 h 19"/>
                  <a:gd name="T4" fmla="*/ 0 w 15"/>
                  <a:gd name="T5" fmla="*/ 0 h 19"/>
                  <a:gd name="T6" fmla="*/ 0 w 15"/>
                  <a:gd name="T7" fmla="*/ 0 h 19"/>
                  <a:gd name="T8" fmla="*/ 0 w 15"/>
                  <a:gd name="T9" fmla="*/ 0 h 19"/>
                  <a:gd name="T10" fmla="*/ 0 w 15"/>
                  <a:gd name="T11" fmla="*/ 0 h 19"/>
                  <a:gd name="T12" fmla="*/ 0 w 15"/>
                  <a:gd name="T13" fmla="*/ 0 h 19"/>
                  <a:gd name="T14" fmla="*/ 0 w 15"/>
                  <a:gd name="T15" fmla="*/ 0 h 19"/>
                  <a:gd name="T16" fmla="*/ 0 w 15"/>
                  <a:gd name="T17" fmla="*/ 0 h 19"/>
                  <a:gd name="T18" fmla="*/ 0 w 15"/>
                  <a:gd name="T19" fmla="*/ 0 h 19"/>
                  <a:gd name="T20" fmla="*/ 0 w 15"/>
                  <a:gd name="T21" fmla="*/ 0 h 19"/>
                  <a:gd name="T22" fmla="*/ 0 w 15"/>
                  <a:gd name="T23" fmla="*/ 0 h 19"/>
                  <a:gd name="T24" fmla="*/ 0 w 15"/>
                  <a:gd name="T25" fmla="*/ 0 h 19"/>
                  <a:gd name="T26" fmla="*/ 0 w 15"/>
                  <a:gd name="T27" fmla="*/ 0 h 19"/>
                  <a:gd name="T28" fmla="*/ 0 w 15"/>
                  <a:gd name="T29" fmla="*/ 0 h 19"/>
                  <a:gd name="T30" fmla="*/ 0 w 15"/>
                  <a:gd name="T31" fmla="*/ 0 h 19"/>
                  <a:gd name="T32" fmla="*/ 0 w 15"/>
                  <a:gd name="T33" fmla="*/ 0 h 19"/>
                  <a:gd name="T34" fmla="*/ 0 w 15"/>
                  <a:gd name="T35" fmla="*/ 0 h 19"/>
                  <a:gd name="T36" fmla="*/ 0 w 15"/>
                  <a:gd name="T37" fmla="*/ 0 h 19"/>
                  <a:gd name="T38" fmla="*/ 0 w 15"/>
                  <a:gd name="T39" fmla="*/ 0 h 19"/>
                  <a:gd name="T40" fmla="*/ 0 w 15"/>
                  <a:gd name="T41" fmla="*/ 0 h 19"/>
                  <a:gd name="T42" fmla="*/ 0 w 15"/>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9"/>
                  <a:gd name="T68" fmla="*/ 15 w 15"/>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9">
                    <a:moveTo>
                      <a:pt x="15" y="18"/>
                    </a:moveTo>
                    <a:lnTo>
                      <a:pt x="15" y="18"/>
                    </a:lnTo>
                    <a:lnTo>
                      <a:pt x="13" y="18"/>
                    </a:lnTo>
                    <a:lnTo>
                      <a:pt x="11" y="19"/>
                    </a:lnTo>
                    <a:lnTo>
                      <a:pt x="10" y="19"/>
                    </a:lnTo>
                    <a:lnTo>
                      <a:pt x="9" y="19"/>
                    </a:lnTo>
                    <a:lnTo>
                      <a:pt x="7" y="18"/>
                    </a:lnTo>
                    <a:lnTo>
                      <a:pt x="5" y="18"/>
                    </a:lnTo>
                    <a:lnTo>
                      <a:pt x="4" y="17"/>
                    </a:lnTo>
                    <a:lnTo>
                      <a:pt x="2" y="15"/>
                    </a:lnTo>
                    <a:lnTo>
                      <a:pt x="1" y="14"/>
                    </a:lnTo>
                    <a:lnTo>
                      <a:pt x="1" y="12"/>
                    </a:lnTo>
                    <a:lnTo>
                      <a:pt x="0" y="10"/>
                    </a:lnTo>
                    <a:lnTo>
                      <a:pt x="0" y="9"/>
                    </a:lnTo>
                    <a:lnTo>
                      <a:pt x="0" y="8"/>
                    </a:lnTo>
                    <a:lnTo>
                      <a:pt x="1" y="6"/>
                    </a:lnTo>
                    <a:lnTo>
                      <a:pt x="1" y="4"/>
                    </a:lnTo>
                    <a:lnTo>
                      <a:pt x="2" y="3"/>
                    </a:lnTo>
                    <a:lnTo>
                      <a:pt x="4" y="1"/>
                    </a:lnTo>
                    <a:lnTo>
                      <a:pt x="5" y="0"/>
                    </a:lnTo>
                    <a:lnTo>
                      <a:pt x="15" y="18"/>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85" name="Freeform 278"/>
              <p:cNvSpPr>
                <a:spLocks/>
              </p:cNvSpPr>
              <p:nvPr/>
            </p:nvSpPr>
            <p:spPr bwMode="auto">
              <a:xfrm>
                <a:off x="2504" y="3082"/>
                <a:ext cx="0" cy="2"/>
              </a:xfrm>
              <a:custGeom>
                <a:avLst/>
                <a:gdLst>
                  <a:gd name="T0" fmla="*/ 0 w 15"/>
                  <a:gd name="T1" fmla="*/ 0 h 18"/>
                  <a:gd name="T2" fmla="*/ 0 w 15"/>
                  <a:gd name="T3" fmla="*/ 0 h 18"/>
                  <a:gd name="T4" fmla="*/ 0 w 15"/>
                  <a:gd name="T5" fmla="*/ 0 h 18"/>
                  <a:gd name="T6" fmla="*/ 0 w 15"/>
                  <a:gd name="T7" fmla="*/ 0 h 18"/>
                  <a:gd name="T8" fmla="*/ 0 w 15"/>
                  <a:gd name="T9" fmla="*/ 0 h 18"/>
                  <a:gd name="T10" fmla="*/ 0 w 15"/>
                  <a:gd name="T11" fmla="*/ 0 h 18"/>
                  <a:gd name="T12" fmla="*/ 0 w 15"/>
                  <a:gd name="T13" fmla="*/ 0 h 18"/>
                  <a:gd name="T14" fmla="*/ 0 w 15"/>
                  <a:gd name="T15" fmla="*/ 0 h 18"/>
                  <a:gd name="T16" fmla="*/ 0 w 15"/>
                  <a:gd name="T17" fmla="*/ 0 h 18"/>
                  <a:gd name="T18" fmla="*/ 0 w 15"/>
                  <a:gd name="T19" fmla="*/ 0 h 18"/>
                  <a:gd name="T20" fmla="*/ 0 w 15"/>
                  <a:gd name="T21" fmla="*/ 0 h 18"/>
                  <a:gd name="T22" fmla="*/ 0 w 15"/>
                  <a:gd name="T23" fmla="*/ 0 h 18"/>
                  <a:gd name="T24" fmla="*/ 0 w 15"/>
                  <a:gd name="T25" fmla="*/ 0 h 18"/>
                  <a:gd name="T26" fmla="*/ 0 w 15"/>
                  <a:gd name="T27" fmla="*/ 0 h 18"/>
                  <a:gd name="T28" fmla="*/ 0 w 15"/>
                  <a:gd name="T29" fmla="*/ 0 h 18"/>
                  <a:gd name="T30" fmla="*/ 0 w 15"/>
                  <a:gd name="T31" fmla="*/ 0 h 18"/>
                  <a:gd name="T32" fmla="*/ 0 w 15"/>
                  <a:gd name="T33" fmla="*/ 0 h 18"/>
                  <a:gd name="T34" fmla="*/ 0 w 15"/>
                  <a:gd name="T35" fmla="*/ 0 h 18"/>
                  <a:gd name="T36" fmla="*/ 0 w 15"/>
                  <a:gd name="T37" fmla="*/ 0 h 18"/>
                  <a:gd name="T38" fmla="*/ 0 w 15"/>
                  <a:gd name="T39" fmla="*/ 0 h 18"/>
                  <a:gd name="T40" fmla="*/ 0 w 15"/>
                  <a:gd name="T41" fmla="*/ 0 h 18"/>
                  <a:gd name="T42" fmla="*/ 0 w 15"/>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8"/>
                  <a:gd name="T68" fmla="*/ 15 w 15"/>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8">
                    <a:moveTo>
                      <a:pt x="0" y="2"/>
                    </a:moveTo>
                    <a:lnTo>
                      <a:pt x="0" y="2"/>
                    </a:lnTo>
                    <a:lnTo>
                      <a:pt x="1" y="1"/>
                    </a:lnTo>
                    <a:lnTo>
                      <a:pt x="3" y="0"/>
                    </a:lnTo>
                    <a:lnTo>
                      <a:pt x="5" y="0"/>
                    </a:lnTo>
                    <a:lnTo>
                      <a:pt x="6" y="0"/>
                    </a:lnTo>
                    <a:lnTo>
                      <a:pt x="8" y="0"/>
                    </a:lnTo>
                    <a:lnTo>
                      <a:pt x="9" y="1"/>
                    </a:lnTo>
                    <a:lnTo>
                      <a:pt x="11" y="2"/>
                    </a:lnTo>
                    <a:lnTo>
                      <a:pt x="12" y="3"/>
                    </a:lnTo>
                    <a:lnTo>
                      <a:pt x="13" y="5"/>
                    </a:lnTo>
                    <a:lnTo>
                      <a:pt x="14" y="6"/>
                    </a:lnTo>
                    <a:lnTo>
                      <a:pt x="15" y="8"/>
                    </a:lnTo>
                    <a:lnTo>
                      <a:pt x="15" y="10"/>
                    </a:lnTo>
                    <a:lnTo>
                      <a:pt x="15" y="11"/>
                    </a:lnTo>
                    <a:lnTo>
                      <a:pt x="15" y="13"/>
                    </a:lnTo>
                    <a:lnTo>
                      <a:pt x="14" y="14"/>
                    </a:lnTo>
                    <a:lnTo>
                      <a:pt x="13" y="16"/>
                    </a:lnTo>
                    <a:lnTo>
                      <a:pt x="12" y="17"/>
                    </a:lnTo>
                    <a:lnTo>
                      <a:pt x="10" y="18"/>
                    </a:lnTo>
                    <a:lnTo>
                      <a:pt x="0" y="2"/>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86" name="Freeform 279"/>
              <p:cNvSpPr>
                <a:spLocks/>
              </p:cNvSpPr>
              <p:nvPr/>
            </p:nvSpPr>
            <p:spPr bwMode="auto">
              <a:xfrm>
                <a:off x="2494" y="3059"/>
                <a:ext cx="5" cy="26"/>
              </a:xfrm>
              <a:custGeom>
                <a:avLst/>
                <a:gdLst>
                  <a:gd name="T0" fmla="*/ 0 w 67"/>
                  <a:gd name="T1" fmla="*/ 0 h 263"/>
                  <a:gd name="T2" fmla="*/ 0 w 67"/>
                  <a:gd name="T3" fmla="*/ 0 h 263"/>
                  <a:gd name="T4" fmla="*/ 0 w 67"/>
                  <a:gd name="T5" fmla="*/ 0 h 263"/>
                  <a:gd name="T6" fmla="*/ 0 w 67"/>
                  <a:gd name="T7" fmla="*/ 0 h 263"/>
                  <a:gd name="T8" fmla="*/ 0 w 67"/>
                  <a:gd name="T9" fmla="*/ 0 h 263"/>
                  <a:gd name="T10" fmla="*/ 0 w 67"/>
                  <a:gd name="T11" fmla="*/ 0 h 263"/>
                  <a:gd name="T12" fmla="*/ 0 w 67"/>
                  <a:gd name="T13" fmla="*/ 0 h 263"/>
                  <a:gd name="T14" fmla="*/ 0 w 67"/>
                  <a:gd name="T15" fmla="*/ 0 h 263"/>
                  <a:gd name="T16" fmla="*/ 0 w 67"/>
                  <a:gd name="T17" fmla="*/ 0 h 263"/>
                  <a:gd name="T18" fmla="*/ 0 w 67"/>
                  <a:gd name="T19" fmla="*/ 0 h 263"/>
                  <a:gd name="T20" fmla="*/ 0 w 67"/>
                  <a:gd name="T21" fmla="*/ 0 h 263"/>
                  <a:gd name="T22" fmla="*/ 0 w 67"/>
                  <a:gd name="T23" fmla="*/ 0 h 263"/>
                  <a:gd name="T24" fmla="*/ 0 w 67"/>
                  <a:gd name="T25" fmla="*/ 0 h 263"/>
                  <a:gd name="T26" fmla="*/ 0 w 67"/>
                  <a:gd name="T27" fmla="*/ 0 h 263"/>
                  <a:gd name="T28" fmla="*/ 0 w 67"/>
                  <a:gd name="T29" fmla="*/ 0 h 263"/>
                  <a:gd name="T30" fmla="*/ 0 w 67"/>
                  <a:gd name="T31" fmla="*/ 0 h 263"/>
                  <a:gd name="T32" fmla="*/ 0 w 67"/>
                  <a:gd name="T33" fmla="*/ 0 h 2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263"/>
                  <a:gd name="T53" fmla="*/ 67 w 67"/>
                  <a:gd name="T54" fmla="*/ 263 h 26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263">
                    <a:moveTo>
                      <a:pt x="67" y="263"/>
                    </a:moveTo>
                    <a:lnTo>
                      <a:pt x="67" y="260"/>
                    </a:lnTo>
                    <a:lnTo>
                      <a:pt x="67" y="254"/>
                    </a:lnTo>
                    <a:lnTo>
                      <a:pt x="67" y="243"/>
                    </a:lnTo>
                    <a:lnTo>
                      <a:pt x="67" y="229"/>
                    </a:lnTo>
                    <a:lnTo>
                      <a:pt x="67" y="213"/>
                    </a:lnTo>
                    <a:lnTo>
                      <a:pt x="66" y="194"/>
                    </a:lnTo>
                    <a:lnTo>
                      <a:pt x="65" y="174"/>
                    </a:lnTo>
                    <a:lnTo>
                      <a:pt x="63" y="153"/>
                    </a:lnTo>
                    <a:lnTo>
                      <a:pt x="60" y="130"/>
                    </a:lnTo>
                    <a:lnTo>
                      <a:pt x="56" y="108"/>
                    </a:lnTo>
                    <a:lnTo>
                      <a:pt x="50" y="85"/>
                    </a:lnTo>
                    <a:lnTo>
                      <a:pt x="44" y="64"/>
                    </a:lnTo>
                    <a:lnTo>
                      <a:pt x="36" y="44"/>
                    </a:lnTo>
                    <a:lnTo>
                      <a:pt x="26" y="27"/>
                    </a:lnTo>
                    <a:lnTo>
                      <a:pt x="13" y="12"/>
                    </a:lnTo>
                    <a:lnTo>
                      <a:pt x="0" y="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87" name="Freeform 280"/>
              <p:cNvSpPr>
                <a:spLocks/>
              </p:cNvSpPr>
              <p:nvPr/>
            </p:nvSpPr>
            <p:spPr bwMode="auto">
              <a:xfrm>
                <a:off x="2504" y="3085"/>
                <a:ext cx="0" cy="0"/>
              </a:xfrm>
              <a:custGeom>
                <a:avLst/>
                <a:gdLst>
                  <a:gd name="T0" fmla="*/ 0 w 20"/>
                  <a:gd name="T1" fmla="*/ 0 h 1"/>
                  <a:gd name="T2" fmla="*/ 0 w 20"/>
                  <a:gd name="T3" fmla="*/ 0 h 1"/>
                  <a:gd name="T4" fmla="*/ 0 w 20"/>
                  <a:gd name="T5" fmla="*/ 0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0" y="0"/>
                    </a:lnTo>
                    <a:lnTo>
                      <a:pt x="20" y="0"/>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88" name="Freeform 281"/>
              <p:cNvSpPr>
                <a:spLocks/>
              </p:cNvSpPr>
              <p:nvPr/>
            </p:nvSpPr>
            <p:spPr bwMode="auto">
              <a:xfrm>
                <a:off x="2494" y="3059"/>
                <a:ext cx="0" cy="2"/>
              </a:xfrm>
              <a:custGeom>
                <a:avLst/>
                <a:gdLst>
                  <a:gd name="T0" fmla="*/ 0 w 12"/>
                  <a:gd name="T1" fmla="*/ 0 h 16"/>
                  <a:gd name="T2" fmla="*/ 0 w 12"/>
                  <a:gd name="T3" fmla="*/ 0 h 16"/>
                  <a:gd name="T4" fmla="*/ 0 w 12"/>
                  <a:gd name="T5" fmla="*/ 0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16"/>
                    </a:moveTo>
                    <a:lnTo>
                      <a:pt x="12" y="0"/>
                    </a:lnTo>
                    <a:lnTo>
                      <a:pt x="0" y="16"/>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89" name="Freeform 282"/>
              <p:cNvSpPr>
                <a:spLocks/>
              </p:cNvSpPr>
              <p:nvPr/>
            </p:nvSpPr>
            <p:spPr bwMode="auto">
              <a:xfrm>
                <a:off x="1978" y="3073"/>
                <a:ext cx="507" cy="322"/>
              </a:xfrm>
              <a:custGeom>
                <a:avLst/>
                <a:gdLst>
                  <a:gd name="T0" fmla="*/ 0 w 5625"/>
                  <a:gd name="T1" fmla="*/ 0 h 3537"/>
                  <a:gd name="T2" fmla="*/ 0 w 5625"/>
                  <a:gd name="T3" fmla="*/ 0 h 3537"/>
                  <a:gd name="T4" fmla="*/ 0 w 5625"/>
                  <a:gd name="T5" fmla="*/ 0 h 3537"/>
                  <a:gd name="T6" fmla="*/ 0 w 5625"/>
                  <a:gd name="T7" fmla="*/ 0 h 3537"/>
                  <a:gd name="T8" fmla="*/ 0 w 5625"/>
                  <a:gd name="T9" fmla="*/ 0 h 3537"/>
                  <a:gd name="T10" fmla="*/ 0 w 5625"/>
                  <a:gd name="T11" fmla="*/ 0 h 3537"/>
                  <a:gd name="T12" fmla="*/ 0 w 5625"/>
                  <a:gd name="T13" fmla="*/ 0 h 3537"/>
                  <a:gd name="T14" fmla="*/ 0 w 5625"/>
                  <a:gd name="T15" fmla="*/ 0 h 3537"/>
                  <a:gd name="T16" fmla="*/ 0 w 5625"/>
                  <a:gd name="T17" fmla="*/ 0 h 3537"/>
                  <a:gd name="T18" fmla="*/ 0 w 5625"/>
                  <a:gd name="T19" fmla="*/ 0 h 3537"/>
                  <a:gd name="T20" fmla="*/ 0 w 5625"/>
                  <a:gd name="T21" fmla="*/ 0 h 3537"/>
                  <a:gd name="T22" fmla="*/ 0 w 5625"/>
                  <a:gd name="T23" fmla="*/ 0 h 3537"/>
                  <a:gd name="T24" fmla="*/ 0 w 5625"/>
                  <a:gd name="T25" fmla="*/ 0 h 3537"/>
                  <a:gd name="T26" fmla="*/ 0 w 5625"/>
                  <a:gd name="T27" fmla="*/ 0 h 3537"/>
                  <a:gd name="T28" fmla="*/ 0 w 5625"/>
                  <a:gd name="T29" fmla="*/ 0 h 3537"/>
                  <a:gd name="T30" fmla="*/ 0 w 5625"/>
                  <a:gd name="T31" fmla="*/ 0 h 3537"/>
                  <a:gd name="T32" fmla="*/ 0 w 5625"/>
                  <a:gd name="T33" fmla="*/ 0 h 35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25"/>
                  <a:gd name="T52" fmla="*/ 0 h 3537"/>
                  <a:gd name="T53" fmla="*/ 5625 w 5625"/>
                  <a:gd name="T54" fmla="*/ 3537 h 35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25" h="3537">
                    <a:moveTo>
                      <a:pt x="0" y="3537"/>
                    </a:moveTo>
                    <a:lnTo>
                      <a:pt x="137" y="3454"/>
                    </a:lnTo>
                    <a:lnTo>
                      <a:pt x="372" y="3309"/>
                    </a:lnTo>
                    <a:lnTo>
                      <a:pt x="689" y="3113"/>
                    </a:lnTo>
                    <a:lnTo>
                      <a:pt x="1071" y="2873"/>
                    </a:lnTo>
                    <a:lnTo>
                      <a:pt x="1507" y="2600"/>
                    </a:lnTo>
                    <a:lnTo>
                      <a:pt x="1980" y="2302"/>
                    </a:lnTo>
                    <a:lnTo>
                      <a:pt x="2477" y="1989"/>
                    </a:lnTo>
                    <a:lnTo>
                      <a:pt x="2984" y="1669"/>
                    </a:lnTo>
                    <a:lnTo>
                      <a:pt x="3485" y="1353"/>
                    </a:lnTo>
                    <a:lnTo>
                      <a:pt x="3966" y="1049"/>
                    </a:lnTo>
                    <a:lnTo>
                      <a:pt x="4412" y="767"/>
                    </a:lnTo>
                    <a:lnTo>
                      <a:pt x="4810" y="515"/>
                    </a:lnTo>
                    <a:lnTo>
                      <a:pt x="5144" y="303"/>
                    </a:lnTo>
                    <a:lnTo>
                      <a:pt x="5401" y="140"/>
                    </a:lnTo>
                    <a:lnTo>
                      <a:pt x="5567" y="36"/>
                    </a:lnTo>
                    <a:lnTo>
                      <a:pt x="5625"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90" name="Freeform 283"/>
              <p:cNvSpPr>
                <a:spLocks/>
              </p:cNvSpPr>
              <p:nvPr/>
            </p:nvSpPr>
            <p:spPr bwMode="auto">
              <a:xfrm>
                <a:off x="1976" y="3390"/>
                <a:ext cx="7" cy="2"/>
              </a:xfrm>
              <a:custGeom>
                <a:avLst/>
                <a:gdLst>
                  <a:gd name="T0" fmla="*/ 0 w 15"/>
                  <a:gd name="T1" fmla="*/ 0 h 19"/>
                  <a:gd name="T2" fmla="*/ 0 w 15"/>
                  <a:gd name="T3" fmla="*/ 0 h 19"/>
                  <a:gd name="T4" fmla="*/ 0 w 15"/>
                  <a:gd name="T5" fmla="*/ 0 h 19"/>
                  <a:gd name="T6" fmla="*/ 0 w 15"/>
                  <a:gd name="T7" fmla="*/ 0 h 19"/>
                  <a:gd name="T8" fmla="*/ 0 w 15"/>
                  <a:gd name="T9" fmla="*/ 0 h 19"/>
                  <a:gd name="T10" fmla="*/ 0 w 15"/>
                  <a:gd name="T11" fmla="*/ 0 h 19"/>
                  <a:gd name="T12" fmla="*/ 0 w 15"/>
                  <a:gd name="T13" fmla="*/ 0 h 19"/>
                  <a:gd name="T14" fmla="*/ 0 w 15"/>
                  <a:gd name="T15" fmla="*/ 0 h 19"/>
                  <a:gd name="T16" fmla="*/ 0 w 15"/>
                  <a:gd name="T17" fmla="*/ 0 h 19"/>
                  <a:gd name="T18" fmla="*/ 0 w 15"/>
                  <a:gd name="T19" fmla="*/ 0 h 19"/>
                  <a:gd name="T20" fmla="*/ 0 w 15"/>
                  <a:gd name="T21" fmla="*/ 0 h 19"/>
                  <a:gd name="T22" fmla="*/ 0 w 15"/>
                  <a:gd name="T23" fmla="*/ 0 h 19"/>
                  <a:gd name="T24" fmla="*/ 0 w 15"/>
                  <a:gd name="T25" fmla="*/ 0 h 19"/>
                  <a:gd name="T26" fmla="*/ 0 w 15"/>
                  <a:gd name="T27" fmla="*/ 0 h 19"/>
                  <a:gd name="T28" fmla="*/ 0 w 15"/>
                  <a:gd name="T29" fmla="*/ 0 h 19"/>
                  <a:gd name="T30" fmla="*/ 0 w 15"/>
                  <a:gd name="T31" fmla="*/ 0 h 19"/>
                  <a:gd name="T32" fmla="*/ 0 w 15"/>
                  <a:gd name="T33" fmla="*/ 0 h 19"/>
                  <a:gd name="T34" fmla="*/ 0 w 15"/>
                  <a:gd name="T35" fmla="*/ 0 h 19"/>
                  <a:gd name="T36" fmla="*/ 0 w 15"/>
                  <a:gd name="T37" fmla="*/ 0 h 19"/>
                  <a:gd name="T38" fmla="*/ 0 w 15"/>
                  <a:gd name="T39" fmla="*/ 0 h 19"/>
                  <a:gd name="T40" fmla="*/ 0 w 15"/>
                  <a:gd name="T41" fmla="*/ 0 h 19"/>
                  <a:gd name="T42" fmla="*/ 0 w 15"/>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9"/>
                  <a:gd name="T68" fmla="*/ 15 w 15"/>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9">
                    <a:moveTo>
                      <a:pt x="15" y="18"/>
                    </a:moveTo>
                    <a:lnTo>
                      <a:pt x="15" y="18"/>
                    </a:lnTo>
                    <a:lnTo>
                      <a:pt x="13" y="18"/>
                    </a:lnTo>
                    <a:lnTo>
                      <a:pt x="11" y="19"/>
                    </a:lnTo>
                    <a:lnTo>
                      <a:pt x="10" y="19"/>
                    </a:lnTo>
                    <a:lnTo>
                      <a:pt x="9" y="19"/>
                    </a:lnTo>
                    <a:lnTo>
                      <a:pt x="7" y="18"/>
                    </a:lnTo>
                    <a:lnTo>
                      <a:pt x="5" y="18"/>
                    </a:lnTo>
                    <a:lnTo>
                      <a:pt x="4" y="17"/>
                    </a:lnTo>
                    <a:lnTo>
                      <a:pt x="2" y="15"/>
                    </a:lnTo>
                    <a:lnTo>
                      <a:pt x="1" y="14"/>
                    </a:lnTo>
                    <a:lnTo>
                      <a:pt x="1" y="12"/>
                    </a:lnTo>
                    <a:lnTo>
                      <a:pt x="0" y="10"/>
                    </a:lnTo>
                    <a:lnTo>
                      <a:pt x="0" y="9"/>
                    </a:lnTo>
                    <a:lnTo>
                      <a:pt x="0" y="8"/>
                    </a:lnTo>
                    <a:lnTo>
                      <a:pt x="1" y="6"/>
                    </a:lnTo>
                    <a:lnTo>
                      <a:pt x="1" y="4"/>
                    </a:lnTo>
                    <a:lnTo>
                      <a:pt x="2" y="3"/>
                    </a:lnTo>
                    <a:lnTo>
                      <a:pt x="4" y="1"/>
                    </a:lnTo>
                    <a:lnTo>
                      <a:pt x="5" y="0"/>
                    </a:lnTo>
                    <a:lnTo>
                      <a:pt x="15" y="18"/>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1" name="Freeform 284"/>
              <p:cNvSpPr>
                <a:spLocks/>
              </p:cNvSpPr>
              <p:nvPr/>
            </p:nvSpPr>
            <p:spPr bwMode="auto">
              <a:xfrm>
                <a:off x="2492" y="3071"/>
                <a:ext cx="0" cy="2"/>
              </a:xfrm>
              <a:custGeom>
                <a:avLst/>
                <a:gdLst>
                  <a:gd name="T0" fmla="*/ 0 w 15"/>
                  <a:gd name="T1" fmla="*/ 0 h 18"/>
                  <a:gd name="T2" fmla="*/ 0 w 15"/>
                  <a:gd name="T3" fmla="*/ 0 h 18"/>
                  <a:gd name="T4" fmla="*/ 0 w 15"/>
                  <a:gd name="T5" fmla="*/ 0 h 18"/>
                  <a:gd name="T6" fmla="*/ 0 w 15"/>
                  <a:gd name="T7" fmla="*/ 0 h 18"/>
                  <a:gd name="T8" fmla="*/ 0 w 15"/>
                  <a:gd name="T9" fmla="*/ 0 h 18"/>
                  <a:gd name="T10" fmla="*/ 0 w 15"/>
                  <a:gd name="T11" fmla="*/ 0 h 18"/>
                  <a:gd name="T12" fmla="*/ 0 w 15"/>
                  <a:gd name="T13" fmla="*/ 0 h 18"/>
                  <a:gd name="T14" fmla="*/ 0 w 15"/>
                  <a:gd name="T15" fmla="*/ 0 h 18"/>
                  <a:gd name="T16" fmla="*/ 0 w 15"/>
                  <a:gd name="T17" fmla="*/ 0 h 18"/>
                  <a:gd name="T18" fmla="*/ 0 w 15"/>
                  <a:gd name="T19" fmla="*/ 0 h 18"/>
                  <a:gd name="T20" fmla="*/ 0 w 15"/>
                  <a:gd name="T21" fmla="*/ 0 h 18"/>
                  <a:gd name="T22" fmla="*/ 0 w 15"/>
                  <a:gd name="T23" fmla="*/ 0 h 18"/>
                  <a:gd name="T24" fmla="*/ 0 w 15"/>
                  <a:gd name="T25" fmla="*/ 0 h 18"/>
                  <a:gd name="T26" fmla="*/ 0 w 15"/>
                  <a:gd name="T27" fmla="*/ 0 h 18"/>
                  <a:gd name="T28" fmla="*/ 0 w 15"/>
                  <a:gd name="T29" fmla="*/ 0 h 18"/>
                  <a:gd name="T30" fmla="*/ 0 w 15"/>
                  <a:gd name="T31" fmla="*/ 0 h 18"/>
                  <a:gd name="T32" fmla="*/ 0 w 15"/>
                  <a:gd name="T33" fmla="*/ 0 h 18"/>
                  <a:gd name="T34" fmla="*/ 0 w 15"/>
                  <a:gd name="T35" fmla="*/ 0 h 18"/>
                  <a:gd name="T36" fmla="*/ 0 w 15"/>
                  <a:gd name="T37" fmla="*/ 0 h 18"/>
                  <a:gd name="T38" fmla="*/ 0 w 15"/>
                  <a:gd name="T39" fmla="*/ 0 h 18"/>
                  <a:gd name="T40" fmla="*/ 0 w 15"/>
                  <a:gd name="T41" fmla="*/ 0 h 18"/>
                  <a:gd name="T42" fmla="*/ 0 w 15"/>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8"/>
                  <a:gd name="T68" fmla="*/ 15 w 15"/>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8">
                    <a:moveTo>
                      <a:pt x="0" y="2"/>
                    </a:moveTo>
                    <a:lnTo>
                      <a:pt x="0" y="2"/>
                    </a:lnTo>
                    <a:lnTo>
                      <a:pt x="2" y="1"/>
                    </a:lnTo>
                    <a:lnTo>
                      <a:pt x="3" y="0"/>
                    </a:lnTo>
                    <a:lnTo>
                      <a:pt x="5" y="0"/>
                    </a:lnTo>
                    <a:lnTo>
                      <a:pt x="6" y="0"/>
                    </a:lnTo>
                    <a:lnTo>
                      <a:pt x="8" y="0"/>
                    </a:lnTo>
                    <a:lnTo>
                      <a:pt x="9" y="1"/>
                    </a:lnTo>
                    <a:lnTo>
                      <a:pt x="11" y="2"/>
                    </a:lnTo>
                    <a:lnTo>
                      <a:pt x="12" y="3"/>
                    </a:lnTo>
                    <a:lnTo>
                      <a:pt x="13" y="5"/>
                    </a:lnTo>
                    <a:lnTo>
                      <a:pt x="14" y="7"/>
                    </a:lnTo>
                    <a:lnTo>
                      <a:pt x="15" y="8"/>
                    </a:lnTo>
                    <a:lnTo>
                      <a:pt x="15" y="10"/>
                    </a:lnTo>
                    <a:lnTo>
                      <a:pt x="15" y="11"/>
                    </a:lnTo>
                    <a:lnTo>
                      <a:pt x="15" y="13"/>
                    </a:lnTo>
                    <a:lnTo>
                      <a:pt x="14" y="14"/>
                    </a:lnTo>
                    <a:lnTo>
                      <a:pt x="13" y="16"/>
                    </a:lnTo>
                    <a:lnTo>
                      <a:pt x="12" y="17"/>
                    </a:lnTo>
                    <a:lnTo>
                      <a:pt x="10" y="18"/>
                    </a:lnTo>
                    <a:lnTo>
                      <a:pt x="0" y="2"/>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2" name="Freeform 285"/>
              <p:cNvSpPr>
                <a:spLocks/>
              </p:cNvSpPr>
              <p:nvPr/>
            </p:nvSpPr>
            <p:spPr bwMode="auto">
              <a:xfrm>
                <a:off x="2492" y="3061"/>
                <a:ext cx="5" cy="12"/>
              </a:xfrm>
              <a:custGeom>
                <a:avLst/>
                <a:gdLst>
                  <a:gd name="T0" fmla="*/ 0 w 68"/>
                  <a:gd name="T1" fmla="*/ 0 h 112"/>
                  <a:gd name="T2" fmla="*/ 0 w 68"/>
                  <a:gd name="T3" fmla="*/ 0 h 112"/>
                  <a:gd name="T4" fmla="*/ 0 w 68"/>
                  <a:gd name="T5" fmla="*/ 0 h 112"/>
                  <a:gd name="T6" fmla="*/ 0 w 68"/>
                  <a:gd name="T7" fmla="*/ 0 h 112"/>
                  <a:gd name="T8" fmla="*/ 0 w 68"/>
                  <a:gd name="T9" fmla="*/ 0 h 112"/>
                  <a:gd name="T10" fmla="*/ 0 w 68"/>
                  <a:gd name="T11" fmla="*/ 0 h 112"/>
                  <a:gd name="T12" fmla="*/ 0 w 68"/>
                  <a:gd name="T13" fmla="*/ 0 h 112"/>
                  <a:gd name="T14" fmla="*/ 0 w 68"/>
                  <a:gd name="T15" fmla="*/ 0 h 112"/>
                  <a:gd name="T16" fmla="*/ 0 w 68"/>
                  <a:gd name="T17" fmla="*/ 0 h 112"/>
                  <a:gd name="T18" fmla="*/ 0 w 68"/>
                  <a:gd name="T19" fmla="*/ 0 h 112"/>
                  <a:gd name="T20" fmla="*/ 0 w 68"/>
                  <a:gd name="T21" fmla="*/ 0 h 112"/>
                  <a:gd name="T22" fmla="*/ 0 w 68"/>
                  <a:gd name="T23" fmla="*/ 0 h 112"/>
                  <a:gd name="T24" fmla="*/ 0 w 68"/>
                  <a:gd name="T25" fmla="*/ 0 h 112"/>
                  <a:gd name="T26" fmla="*/ 0 w 68"/>
                  <a:gd name="T27" fmla="*/ 0 h 112"/>
                  <a:gd name="T28" fmla="*/ 0 w 68"/>
                  <a:gd name="T29" fmla="*/ 0 h 112"/>
                  <a:gd name="T30" fmla="*/ 0 w 68"/>
                  <a:gd name="T31" fmla="*/ 0 h 112"/>
                  <a:gd name="T32" fmla="*/ 0 w 68"/>
                  <a:gd name="T33" fmla="*/ 0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112"/>
                  <a:gd name="T53" fmla="*/ 68 w 68"/>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112">
                    <a:moveTo>
                      <a:pt x="0" y="112"/>
                    </a:moveTo>
                    <a:lnTo>
                      <a:pt x="0" y="111"/>
                    </a:lnTo>
                    <a:lnTo>
                      <a:pt x="3" y="110"/>
                    </a:lnTo>
                    <a:lnTo>
                      <a:pt x="6" y="109"/>
                    </a:lnTo>
                    <a:lnTo>
                      <a:pt x="11" y="106"/>
                    </a:lnTo>
                    <a:lnTo>
                      <a:pt x="16" y="103"/>
                    </a:lnTo>
                    <a:lnTo>
                      <a:pt x="22" y="99"/>
                    </a:lnTo>
                    <a:lnTo>
                      <a:pt x="28" y="94"/>
                    </a:lnTo>
                    <a:lnTo>
                      <a:pt x="35" y="88"/>
                    </a:lnTo>
                    <a:lnTo>
                      <a:pt x="42" y="81"/>
                    </a:lnTo>
                    <a:lnTo>
                      <a:pt x="48" y="73"/>
                    </a:lnTo>
                    <a:lnTo>
                      <a:pt x="54" y="63"/>
                    </a:lnTo>
                    <a:lnTo>
                      <a:pt x="59" y="53"/>
                    </a:lnTo>
                    <a:lnTo>
                      <a:pt x="63" y="41"/>
                    </a:lnTo>
                    <a:lnTo>
                      <a:pt x="66" y="29"/>
                    </a:lnTo>
                    <a:lnTo>
                      <a:pt x="67" y="15"/>
                    </a:lnTo>
                    <a:lnTo>
                      <a:pt x="68"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93" name="Freeform 286"/>
              <p:cNvSpPr>
                <a:spLocks/>
              </p:cNvSpPr>
              <p:nvPr/>
            </p:nvSpPr>
            <p:spPr bwMode="auto">
              <a:xfrm>
                <a:off x="2485" y="3071"/>
                <a:ext cx="7" cy="2"/>
              </a:xfrm>
              <a:custGeom>
                <a:avLst/>
                <a:gdLst>
                  <a:gd name="T0" fmla="*/ 0 w 13"/>
                  <a:gd name="T1" fmla="*/ 0 h 19"/>
                  <a:gd name="T2" fmla="*/ 0 w 13"/>
                  <a:gd name="T3" fmla="*/ 0 h 19"/>
                  <a:gd name="T4" fmla="*/ 0 w 13"/>
                  <a:gd name="T5" fmla="*/ 0 h 19"/>
                  <a:gd name="T6" fmla="*/ 0 w 13"/>
                  <a:gd name="T7" fmla="*/ 0 h 19"/>
                  <a:gd name="T8" fmla="*/ 0 w 13"/>
                  <a:gd name="T9" fmla="*/ 0 h 19"/>
                  <a:gd name="T10" fmla="*/ 0 w 13"/>
                  <a:gd name="T11" fmla="*/ 0 h 19"/>
                  <a:gd name="T12" fmla="*/ 0 w 13"/>
                  <a:gd name="T13" fmla="*/ 0 h 19"/>
                  <a:gd name="T14" fmla="*/ 0 w 13"/>
                  <a:gd name="T15" fmla="*/ 0 h 19"/>
                  <a:gd name="T16" fmla="*/ 0 w 13"/>
                  <a:gd name="T17" fmla="*/ 0 h 19"/>
                  <a:gd name="T18" fmla="*/ 0 w 13"/>
                  <a:gd name="T19" fmla="*/ 0 h 19"/>
                  <a:gd name="T20" fmla="*/ 0 w 13"/>
                  <a:gd name="T21" fmla="*/ 0 h 19"/>
                  <a:gd name="T22" fmla="*/ 0 w 13"/>
                  <a:gd name="T23" fmla="*/ 0 h 19"/>
                  <a:gd name="T24" fmla="*/ 0 w 13"/>
                  <a:gd name="T25" fmla="*/ 0 h 19"/>
                  <a:gd name="T26" fmla="*/ 0 w 13"/>
                  <a:gd name="T27" fmla="*/ 0 h 19"/>
                  <a:gd name="T28" fmla="*/ 0 w 13"/>
                  <a:gd name="T29" fmla="*/ 0 h 19"/>
                  <a:gd name="T30" fmla="*/ 0 w 13"/>
                  <a:gd name="T31" fmla="*/ 0 h 19"/>
                  <a:gd name="T32" fmla="*/ 0 w 13"/>
                  <a:gd name="T33" fmla="*/ 0 h 19"/>
                  <a:gd name="T34" fmla="*/ 0 w 13"/>
                  <a:gd name="T35" fmla="*/ 0 h 19"/>
                  <a:gd name="T36" fmla="*/ 0 w 13"/>
                  <a:gd name="T37" fmla="*/ 0 h 19"/>
                  <a:gd name="T38" fmla="*/ 0 w 13"/>
                  <a:gd name="T39" fmla="*/ 0 h 19"/>
                  <a:gd name="T40" fmla="*/ 0 w 13"/>
                  <a:gd name="T41" fmla="*/ 0 h 19"/>
                  <a:gd name="T42" fmla="*/ 0 w 13"/>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9"/>
                  <a:gd name="T68" fmla="*/ 13 w 13"/>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9">
                    <a:moveTo>
                      <a:pt x="13" y="18"/>
                    </a:moveTo>
                    <a:lnTo>
                      <a:pt x="13" y="18"/>
                    </a:lnTo>
                    <a:lnTo>
                      <a:pt x="11" y="19"/>
                    </a:lnTo>
                    <a:lnTo>
                      <a:pt x="10" y="19"/>
                    </a:lnTo>
                    <a:lnTo>
                      <a:pt x="9" y="19"/>
                    </a:lnTo>
                    <a:lnTo>
                      <a:pt x="7" y="18"/>
                    </a:lnTo>
                    <a:lnTo>
                      <a:pt x="5" y="18"/>
                    </a:lnTo>
                    <a:lnTo>
                      <a:pt x="4" y="17"/>
                    </a:lnTo>
                    <a:lnTo>
                      <a:pt x="2" y="15"/>
                    </a:lnTo>
                    <a:lnTo>
                      <a:pt x="1" y="14"/>
                    </a:lnTo>
                    <a:lnTo>
                      <a:pt x="1" y="12"/>
                    </a:lnTo>
                    <a:lnTo>
                      <a:pt x="0" y="10"/>
                    </a:lnTo>
                    <a:lnTo>
                      <a:pt x="0" y="9"/>
                    </a:lnTo>
                    <a:lnTo>
                      <a:pt x="0" y="8"/>
                    </a:lnTo>
                    <a:lnTo>
                      <a:pt x="1" y="6"/>
                    </a:lnTo>
                    <a:lnTo>
                      <a:pt x="1" y="4"/>
                    </a:lnTo>
                    <a:lnTo>
                      <a:pt x="2" y="3"/>
                    </a:lnTo>
                    <a:lnTo>
                      <a:pt x="4" y="1"/>
                    </a:lnTo>
                    <a:lnTo>
                      <a:pt x="5" y="0"/>
                    </a:lnTo>
                    <a:lnTo>
                      <a:pt x="7" y="0"/>
                    </a:lnTo>
                    <a:lnTo>
                      <a:pt x="13" y="18"/>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4" name="Freeform 287"/>
              <p:cNvSpPr>
                <a:spLocks/>
              </p:cNvSpPr>
              <p:nvPr/>
            </p:nvSpPr>
            <p:spPr bwMode="auto">
              <a:xfrm>
                <a:off x="2494" y="3061"/>
                <a:ext cx="2" cy="0"/>
              </a:xfrm>
              <a:custGeom>
                <a:avLst/>
                <a:gdLst>
                  <a:gd name="T0" fmla="*/ 0 w 20"/>
                  <a:gd name="T1" fmla="*/ 0 h 10"/>
                  <a:gd name="T2" fmla="*/ 0 w 20"/>
                  <a:gd name="T3" fmla="*/ 0 h 10"/>
                  <a:gd name="T4" fmla="*/ 0 w 20"/>
                  <a:gd name="T5" fmla="*/ 0 h 10"/>
                  <a:gd name="T6" fmla="*/ 0 w 20"/>
                  <a:gd name="T7" fmla="*/ 0 h 10"/>
                  <a:gd name="T8" fmla="*/ 0 w 20"/>
                  <a:gd name="T9" fmla="*/ 0 h 10"/>
                  <a:gd name="T10" fmla="*/ 0 w 20"/>
                  <a:gd name="T11" fmla="*/ 0 h 10"/>
                  <a:gd name="T12" fmla="*/ 0 w 20"/>
                  <a:gd name="T13" fmla="*/ 0 h 10"/>
                  <a:gd name="T14" fmla="*/ 0 w 20"/>
                  <a:gd name="T15" fmla="*/ 0 h 10"/>
                  <a:gd name="T16" fmla="*/ 0 w 20"/>
                  <a:gd name="T17" fmla="*/ 0 h 10"/>
                  <a:gd name="T18" fmla="*/ 0 w 20"/>
                  <a:gd name="T19" fmla="*/ 0 h 10"/>
                  <a:gd name="T20" fmla="*/ 0 w 20"/>
                  <a:gd name="T21" fmla="*/ 0 h 10"/>
                  <a:gd name="T22" fmla="*/ 0 w 20"/>
                  <a:gd name="T23" fmla="*/ 0 h 10"/>
                  <a:gd name="T24" fmla="*/ 0 w 20"/>
                  <a:gd name="T25" fmla="*/ 0 h 10"/>
                  <a:gd name="T26" fmla="*/ 0 w 20"/>
                  <a:gd name="T27" fmla="*/ 0 h 10"/>
                  <a:gd name="T28" fmla="*/ 0 w 20"/>
                  <a:gd name="T29" fmla="*/ 0 h 10"/>
                  <a:gd name="T30" fmla="*/ 0 w 20"/>
                  <a:gd name="T31" fmla="*/ 0 h 10"/>
                  <a:gd name="T32" fmla="*/ 0 w 20"/>
                  <a:gd name="T33" fmla="*/ 0 h 10"/>
                  <a:gd name="T34" fmla="*/ 0 w 20"/>
                  <a:gd name="T35" fmla="*/ 0 h 10"/>
                  <a:gd name="T36" fmla="*/ 0 w 20"/>
                  <a:gd name="T37" fmla="*/ 0 h 10"/>
                  <a:gd name="T38" fmla="*/ 0 w 20"/>
                  <a:gd name="T39" fmla="*/ 0 h 10"/>
                  <a:gd name="T40" fmla="*/ 0 w 20"/>
                  <a:gd name="T41" fmla="*/ 0 h 10"/>
                  <a:gd name="T42" fmla="*/ 0 w 20"/>
                  <a:gd name="T43" fmla="*/ 0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
                  <a:gd name="T67" fmla="*/ 0 h 10"/>
                  <a:gd name="T68" fmla="*/ 20 w 20"/>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 h="10">
                    <a:moveTo>
                      <a:pt x="0" y="10"/>
                    </a:moveTo>
                    <a:lnTo>
                      <a:pt x="0" y="10"/>
                    </a:lnTo>
                    <a:lnTo>
                      <a:pt x="0" y="9"/>
                    </a:lnTo>
                    <a:lnTo>
                      <a:pt x="0" y="7"/>
                    </a:lnTo>
                    <a:lnTo>
                      <a:pt x="1" y="6"/>
                    </a:lnTo>
                    <a:lnTo>
                      <a:pt x="2" y="4"/>
                    </a:lnTo>
                    <a:lnTo>
                      <a:pt x="3" y="3"/>
                    </a:lnTo>
                    <a:lnTo>
                      <a:pt x="5" y="2"/>
                    </a:lnTo>
                    <a:lnTo>
                      <a:pt x="6" y="1"/>
                    </a:lnTo>
                    <a:lnTo>
                      <a:pt x="8" y="0"/>
                    </a:lnTo>
                    <a:lnTo>
                      <a:pt x="10" y="0"/>
                    </a:lnTo>
                    <a:lnTo>
                      <a:pt x="11" y="0"/>
                    </a:lnTo>
                    <a:lnTo>
                      <a:pt x="13" y="0"/>
                    </a:lnTo>
                    <a:lnTo>
                      <a:pt x="14" y="1"/>
                    </a:lnTo>
                    <a:lnTo>
                      <a:pt x="16" y="2"/>
                    </a:lnTo>
                    <a:lnTo>
                      <a:pt x="17" y="3"/>
                    </a:lnTo>
                    <a:lnTo>
                      <a:pt x="18" y="5"/>
                    </a:lnTo>
                    <a:lnTo>
                      <a:pt x="19" y="6"/>
                    </a:lnTo>
                    <a:lnTo>
                      <a:pt x="20" y="8"/>
                    </a:lnTo>
                    <a:lnTo>
                      <a:pt x="20" y="10"/>
                    </a:lnTo>
                    <a:lnTo>
                      <a:pt x="0" y="1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5" name="Freeform 288"/>
              <p:cNvSpPr>
                <a:spLocks/>
              </p:cNvSpPr>
              <p:nvPr/>
            </p:nvSpPr>
            <p:spPr bwMode="auto">
              <a:xfrm>
                <a:off x="1931" y="3406"/>
                <a:ext cx="47" cy="7"/>
              </a:xfrm>
              <a:custGeom>
                <a:avLst/>
                <a:gdLst>
                  <a:gd name="T0" fmla="*/ 0 w 534"/>
                  <a:gd name="T1" fmla="*/ 0 h 93"/>
                  <a:gd name="T2" fmla="*/ 0 w 534"/>
                  <a:gd name="T3" fmla="*/ 0 h 93"/>
                  <a:gd name="T4" fmla="*/ 0 w 534"/>
                  <a:gd name="T5" fmla="*/ 0 h 93"/>
                  <a:gd name="T6" fmla="*/ 0 w 534"/>
                  <a:gd name="T7" fmla="*/ 0 h 93"/>
                  <a:gd name="T8" fmla="*/ 0 w 534"/>
                  <a:gd name="T9" fmla="*/ 0 h 93"/>
                  <a:gd name="T10" fmla="*/ 0 w 534"/>
                  <a:gd name="T11" fmla="*/ 0 h 93"/>
                  <a:gd name="T12" fmla="*/ 0 w 534"/>
                  <a:gd name="T13" fmla="*/ 0 h 93"/>
                  <a:gd name="T14" fmla="*/ 0 w 534"/>
                  <a:gd name="T15" fmla="*/ 0 h 93"/>
                  <a:gd name="T16" fmla="*/ 0 w 534"/>
                  <a:gd name="T17" fmla="*/ 0 h 93"/>
                  <a:gd name="T18" fmla="*/ 0 w 534"/>
                  <a:gd name="T19" fmla="*/ 0 h 93"/>
                  <a:gd name="T20" fmla="*/ 0 w 534"/>
                  <a:gd name="T21" fmla="*/ 0 h 93"/>
                  <a:gd name="T22" fmla="*/ 0 w 534"/>
                  <a:gd name="T23" fmla="*/ 0 h 93"/>
                  <a:gd name="T24" fmla="*/ 0 w 534"/>
                  <a:gd name="T25" fmla="*/ 0 h 93"/>
                  <a:gd name="T26" fmla="*/ 0 w 534"/>
                  <a:gd name="T27" fmla="*/ 0 h 93"/>
                  <a:gd name="T28" fmla="*/ 0 w 534"/>
                  <a:gd name="T29" fmla="*/ 0 h 93"/>
                  <a:gd name="T30" fmla="*/ 0 w 534"/>
                  <a:gd name="T31" fmla="*/ 0 h 93"/>
                  <a:gd name="T32" fmla="*/ 0 w 534"/>
                  <a:gd name="T33" fmla="*/ 0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4"/>
                  <a:gd name="T52" fmla="*/ 0 h 93"/>
                  <a:gd name="T53" fmla="*/ 534 w 534"/>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4" h="93">
                    <a:moveTo>
                      <a:pt x="0" y="0"/>
                    </a:moveTo>
                    <a:lnTo>
                      <a:pt x="32" y="14"/>
                    </a:lnTo>
                    <a:lnTo>
                      <a:pt x="65" y="27"/>
                    </a:lnTo>
                    <a:lnTo>
                      <a:pt x="98" y="40"/>
                    </a:lnTo>
                    <a:lnTo>
                      <a:pt x="132" y="51"/>
                    </a:lnTo>
                    <a:lnTo>
                      <a:pt x="167" y="61"/>
                    </a:lnTo>
                    <a:lnTo>
                      <a:pt x="200" y="70"/>
                    </a:lnTo>
                    <a:lnTo>
                      <a:pt x="234" y="78"/>
                    </a:lnTo>
                    <a:lnTo>
                      <a:pt x="268" y="84"/>
                    </a:lnTo>
                    <a:lnTo>
                      <a:pt x="302" y="89"/>
                    </a:lnTo>
                    <a:lnTo>
                      <a:pt x="336" y="92"/>
                    </a:lnTo>
                    <a:lnTo>
                      <a:pt x="369" y="93"/>
                    </a:lnTo>
                    <a:lnTo>
                      <a:pt x="402" y="92"/>
                    </a:lnTo>
                    <a:lnTo>
                      <a:pt x="436" y="89"/>
                    </a:lnTo>
                    <a:lnTo>
                      <a:pt x="469" y="84"/>
                    </a:lnTo>
                    <a:lnTo>
                      <a:pt x="502" y="77"/>
                    </a:lnTo>
                    <a:lnTo>
                      <a:pt x="534" y="68"/>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96" name="Freeform 289"/>
              <p:cNvSpPr>
                <a:spLocks/>
              </p:cNvSpPr>
              <p:nvPr/>
            </p:nvSpPr>
            <p:spPr bwMode="auto">
              <a:xfrm>
                <a:off x="1926" y="3401"/>
                <a:ext cx="5" cy="5"/>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6" y="19"/>
                    </a:moveTo>
                    <a:lnTo>
                      <a:pt x="6" y="19"/>
                    </a:lnTo>
                    <a:lnTo>
                      <a:pt x="5" y="18"/>
                    </a:lnTo>
                    <a:lnTo>
                      <a:pt x="3" y="17"/>
                    </a:lnTo>
                    <a:lnTo>
                      <a:pt x="2" y="16"/>
                    </a:lnTo>
                    <a:lnTo>
                      <a:pt x="1" y="14"/>
                    </a:lnTo>
                    <a:lnTo>
                      <a:pt x="0" y="12"/>
                    </a:lnTo>
                    <a:lnTo>
                      <a:pt x="0" y="11"/>
                    </a:lnTo>
                    <a:lnTo>
                      <a:pt x="0" y="10"/>
                    </a:lnTo>
                    <a:lnTo>
                      <a:pt x="0" y="8"/>
                    </a:lnTo>
                    <a:lnTo>
                      <a:pt x="1" y="6"/>
                    </a:lnTo>
                    <a:lnTo>
                      <a:pt x="2" y="5"/>
                    </a:lnTo>
                    <a:lnTo>
                      <a:pt x="3" y="3"/>
                    </a:lnTo>
                    <a:lnTo>
                      <a:pt x="4" y="2"/>
                    </a:lnTo>
                    <a:lnTo>
                      <a:pt x="6" y="1"/>
                    </a:lnTo>
                    <a:lnTo>
                      <a:pt x="8" y="0"/>
                    </a:lnTo>
                    <a:lnTo>
                      <a:pt x="9" y="0"/>
                    </a:lnTo>
                    <a:lnTo>
                      <a:pt x="10" y="0"/>
                    </a:lnTo>
                    <a:lnTo>
                      <a:pt x="12" y="0"/>
                    </a:lnTo>
                    <a:lnTo>
                      <a:pt x="14" y="1"/>
                    </a:lnTo>
                    <a:lnTo>
                      <a:pt x="6" y="19"/>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7" name="Freeform 290"/>
              <p:cNvSpPr>
                <a:spLocks/>
              </p:cNvSpPr>
              <p:nvPr/>
            </p:nvSpPr>
            <p:spPr bwMode="auto">
              <a:xfrm>
                <a:off x="1978" y="3411"/>
                <a:ext cx="2" cy="2"/>
              </a:xfrm>
              <a:custGeom>
                <a:avLst/>
                <a:gdLst>
                  <a:gd name="T0" fmla="*/ 0 w 13"/>
                  <a:gd name="T1" fmla="*/ 0 h 19"/>
                  <a:gd name="T2" fmla="*/ 0 w 13"/>
                  <a:gd name="T3" fmla="*/ 0 h 19"/>
                  <a:gd name="T4" fmla="*/ 0 w 13"/>
                  <a:gd name="T5" fmla="*/ 0 h 19"/>
                  <a:gd name="T6" fmla="*/ 0 w 13"/>
                  <a:gd name="T7" fmla="*/ 0 h 19"/>
                  <a:gd name="T8" fmla="*/ 0 w 13"/>
                  <a:gd name="T9" fmla="*/ 0 h 19"/>
                  <a:gd name="T10" fmla="*/ 0 w 13"/>
                  <a:gd name="T11" fmla="*/ 0 h 19"/>
                  <a:gd name="T12" fmla="*/ 0 w 13"/>
                  <a:gd name="T13" fmla="*/ 0 h 19"/>
                  <a:gd name="T14" fmla="*/ 0 w 13"/>
                  <a:gd name="T15" fmla="*/ 0 h 19"/>
                  <a:gd name="T16" fmla="*/ 0 w 13"/>
                  <a:gd name="T17" fmla="*/ 0 h 19"/>
                  <a:gd name="T18" fmla="*/ 0 w 13"/>
                  <a:gd name="T19" fmla="*/ 0 h 19"/>
                  <a:gd name="T20" fmla="*/ 0 w 13"/>
                  <a:gd name="T21" fmla="*/ 0 h 19"/>
                  <a:gd name="T22" fmla="*/ 0 w 13"/>
                  <a:gd name="T23" fmla="*/ 0 h 19"/>
                  <a:gd name="T24" fmla="*/ 0 w 13"/>
                  <a:gd name="T25" fmla="*/ 0 h 19"/>
                  <a:gd name="T26" fmla="*/ 0 w 13"/>
                  <a:gd name="T27" fmla="*/ 0 h 19"/>
                  <a:gd name="T28" fmla="*/ 0 w 13"/>
                  <a:gd name="T29" fmla="*/ 0 h 19"/>
                  <a:gd name="T30" fmla="*/ 0 w 13"/>
                  <a:gd name="T31" fmla="*/ 0 h 19"/>
                  <a:gd name="T32" fmla="*/ 0 w 13"/>
                  <a:gd name="T33" fmla="*/ 0 h 19"/>
                  <a:gd name="T34" fmla="*/ 0 w 13"/>
                  <a:gd name="T35" fmla="*/ 0 h 19"/>
                  <a:gd name="T36" fmla="*/ 0 w 13"/>
                  <a:gd name="T37" fmla="*/ 0 h 19"/>
                  <a:gd name="T38" fmla="*/ 0 w 13"/>
                  <a:gd name="T39" fmla="*/ 0 h 19"/>
                  <a:gd name="T40" fmla="*/ 0 w 13"/>
                  <a:gd name="T41" fmla="*/ 0 h 19"/>
                  <a:gd name="T42" fmla="*/ 0 w 13"/>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9"/>
                  <a:gd name="T68" fmla="*/ 13 w 13"/>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9">
                    <a:moveTo>
                      <a:pt x="0" y="1"/>
                    </a:moveTo>
                    <a:lnTo>
                      <a:pt x="0" y="1"/>
                    </a:lnTo>
                    <a:lnTo>
                      <a:pt x="2" y="0"/>
                    </a:lnTo>
                    <a:lnTo>
                      <a:pt x="3" y="0"/>
                    </a:lnTo>
                    <a:lnTo>
                      <a:pt x="5" y="0"/>
                    </a:lnTo>
                    <a:lnTo>
                      <a:pt x="6" y="1"/>
                    </a:lnTo>
                    <a:lnTo>
                      <a:pt x="8" y="2"/>
                    </a:lnTo>
                    <a:lnTo>
                      <a:pt x="9" y="3"/>
                    </a:lnTo>
                    <a:lnTo>
                      <a:pt x="11" y="4"/>
                    </a:lnTo>
                    <a:lnTo>
                      <a:pt x="12" y="5"/>
                    </a:lnTo>
                    <a:lnTo>
                      <a:pt x="12" y="7"/>
                    </a:lnTo>
                    <a:lnTo>
                      <a:pt x="13" y="9"/>
                    </a:lnTo>
                    <a:lnTo>
                      <a:pt x="13" y="10"/>
                    </a:lnTo>
                    <a:lnTo>
                      <a:pt x="13" y="12"/>
                    </a:lnTo>
                    <a:lnTo>
                      <a:pt x="12" y="13"/>
                    </a:lnTo>
                    <a:lnTo>
                      <a:pt x="11" y="15"/>
                    </a:lnTo>
                    <a:lnTo>
                      <a:pt x="10" y="16"/>
                    </a:lnTo>
                    <a:lnTo>
                      <a:pt x="9" y="18"/>
                    </a:lnTo>
                    <a:lnTo>
                      <a:pt x="8" y="19"/>
                    </a:lnTo>
                    <a:lnTo>
                      <a:pt x="6" y="19"/>
                    </a:lnTo>
                    <a:lnTo>
                      <a:pt x="0" y="1"/>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98" name="Freeform 291"/>
              <p:cNvSpPr>
                <a:spLocks/>
              </p:cNvSpPr>
              <p:nvPr/>
            </p:nvSpPr>
            <p:spPr bwMode="auto">
              <a:xfrm>
                <a:off x="1028" y="2777"/>
                <a:ext cx="272" cy="155"/>
              </a:xfrm>
              <a:custGeom>
                <a:avLst/>
                <a:gdLst>
                  <a:gd name="T0" fmla="*/ 0 w 2997"/>
                  <a:gd name="T1" fmla="*/ 0 h 1692"/>
                  <a:gd name="T2" fmla="*/ 0 w 2997"/>
                  <a:gd name="T3" fmla="*/ 0 h 1692"/>
                  <a:gd name="T4" fmla="*/ 0 w 2997"/>
                  <a:gd name="T5" fmla="*/ 0 h 1692"/>
                  <a:gd name="T6" fmla="*/ 0 w 2997"/>
                  <a:gd name="T7" fmla="*/ 0 h 1692"/>
                  <a:gd name="T8" fmla="*/ 0 w 2997"/>
                  <a:gd name="T9" fmla="*/ 0 h 1692"/>
                  <a:gd name="T10" fmla="*/ 0 w 2997"/>
                  <a:gd name="T11" fmla="*/ 0 h 1692"/>
                  <a:gd name="T12" fmla="*/ 0 w 2997"/>
                  <a:gd name="T13" fmla="*/ 0 h 1692"/>
                  <a:gd name="T14" fmla="*/ 0 w 2997"/>
                  <a:gd name="T15" fmla="*/ 0 h 1692"/>
                  <a:gd name="T16" fmla="*/ 0 w 2997"/>
                  <a:gd name="T17" fmla="*/ 0 h 1692"/>
                  <a:gd name="T18" fmla="*/ 0 w 2997"/>
                  <a:gd name="T19" fmla="*/ 0 h 1692"/>
                  <a:gd name="T20" fmla="*/ 0 w 2997"/>
                  <a:gd name="T21" fmla="*/ 0 h 1692"/>
                  <a:gd name="T22" fmla="*/ 0 w 2997"/>
                  <a:gd name="T23" fmla="*/ 0 h 1692"/>
                  <a:gd name="T24" fmla="*/ 0 w 2997"/>
                  <a:gd name="T25" fmla="*/ 0 h 1692"/>
                  <a:gd name="T26" fmla="*/ 0 w 2997"/>
                  <a:gd name="T27" fmla="*/ 0 h 1692"/>
                  <a:gd name="T28" fmla="*/ 0 w 2997"/>
                  <a:gd name="T29" fmla="*/ 0 h 1692"/>
                  <a:gd name="T30" fmla="*/ 0 w 2997"/>
                  <a:gd name="T31" fmla="*/ 0 h 1692"/>
                  <a:gd name="T32" fmla="*/ 0 w 2997"/>
                  <a:gd name="T33" fmla="*/ 0 h 16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97"/>
                  <a:gd name="T52" fmla="*/ 0 h 1692"/>
                  <a:gd name="T53" fmla="*/ 2997 w 2997"/>
                  <a:gd name="T54" fmla="*/ 1692 h 16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97" h="1692">
                    <a:moveTo>
                      <a:pt x="0" y="0"/>
                    </a:moveTo>
                    <a:lnTo>
                      <a:pt x="136" y="73"/>
                    </a:lnTo>
                    <a:lnTo>
                      <a:pt x="298" y="160"/>
                    </a:lnTo>
                    <a:lnTo>
                      <a:pt x="480" y="257"/>
                    </a:lnTo>
                    <a:lnTo>
                      <a:pt x="679" y="364"/>
                    </a:lnTo>
                    <a:lnTo>
                      <a:pt x="889" y="479"/>
                    </a:lnTo>
                    <a:lnTo>
                      <a:pt x="1109" y="599"/>
                    </a:lnTo>
                    <a:lnTo>
                      <a:pt x="1335" y="722"/>
                    </a:lnTo>
                    <a:lnTo>
                      <a:pt x="1563" y="849"/>
                    </a:lnTo>
                    <a:lnTo>
                      <a:pt x="1788" y="974"/>
                    </a:lnTo>
                    <a:lnTo>
                      <a:pt x="2008" y="1098"/>
                    </a:lnTo>
                    <a:lnTo>
                      <a:pt x="2219" y="1217"/>
                    </a:lnTo>
                    <a:lnTo>
                      <a:pt x="2415" y="1330"/>
                    </a:lnTo>
                    <a:lnTo>
                      <a:pt x="2595" y="1437"/>
                    </a:lnTo>
                    <a:lnTo>
                      <a:pt x="2755" y="1534"/>
                    </a:lnTo>
                    <a:lnTo>
                      <a:pt x="2889" y="1619"/>
                    </a:lnTo>
                    <a:lnTo>
                      <a:pt x="2997" y="1692"/>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99" name="Freeform 292"/>
              <p:cNvSpPr>
                <a:spLocks/>
              </p:cNvSpPr>
              <p:nvPr/>
            </p:nvSpPr>
            <p:spPr bwMode="auto">
              <a:xfrm>
                <a:off x="1028" y="2775"/>
                <a:ext cx="2" cy="2"/>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6" y="19"/>
                    </a:moveTo>
                    <a:lnTo>
                      <a:pt x="6" y="19"/>
                    </a:lnTo>
                    <a:lnTo>
                      <a:pt x="4" y="18"/>
                    </a:lnTo>
                    <a:lnTo>
                      <a:pt x="3" y="17"/>
                    </a:lnTo>
                    <a:lnTo>
                      <a:pt x="2" y="15"/>
                    </a:lnTo>
                    <a:lnTo>
                      <a:pt x="1" y="13"/>
                    </a:lnTo>
                    <a:lnTo>
                      <a:pt x="0" y="12"/>
                    </a:lnTo>
                    <a:lnTo>
                      <a:pt x="0" y="10"/>
                    </a:lnTo>
                    <a:lnTo>
                      <a:pt x="0" y="9"/>
                    </a:lnTo>
                    <a:lnTo>
                      <a:pt x="1" y="7"/>
                    </a:lnTo>
                    <a:lnTo>
                      <a:pt x="1" y="6"/>
                    </a:lnTo>
                    <a:lnTo>
                      <a:pt x="2" y="4"/>
                    </a:lnTo>
                    <a:lnTo>
                      <a:pt x="3" y="3"/>
                    </a:lnTo>
                    <a:lnTo>
                      <a:pt x="5" y="2"/>
                    </a:lnTo>
                    <a:lnTo>
                      <a:pt x="7" y="1"/>
                    </a:lnTo>
                    <a:lnTo>
                      <a:pt x="8" y="0"/>
                    </a:lnTo>
                    <a:lnTo>
                      <a:pt x="10" y="0"/>
                    </a:lnTo>
                    <a:lnTo>
                      <a:pt x="11" y="0"/>
                    </a:lnTo>
                    <a:lnTo>
                      <a:pt x="13" y="1"/>
                    </a:lnTo>
                    <a:lnTo>
                      <a:pt x="14" y="1"/>
                    </a:lnTo>
                    <a:lnTo>
                      <a:pt x="6" y="19"/>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0" name="Freeform 293"/>
              <p:cNvSpPr>
                <a:spLocks/>
              </p:cNvSpPr>
              <p:nvPr/>
            </p:nvSpPr>
            <p:spPr bwMode="auto">
              <a:xfrm>
                <a:off x="1300" y="2930"/>
                <a:ext cx="2" cy="2"/>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w 16"/>
                  <a:gd name="T35" fmla="*/ 0 h 18"/>
                  <a:gd name="T36" fmla="*/ 0 w 16"/>
                  <a:gd name="T37" fmla="*/ 0 h 18"/>
                  <a:gd name="T38" fmla="*/ 0 w 16"/>
                  <a:gd name="T39" fmla="*/ 0 h 18"/>
                  <a:gd name="T40" fmla="*/ 0 w 16"/>
                  <a:gd name="T41" fmla="*/ 0 h 18"/>
                  <a:gd name="T42" fmla="*/ 0 w 16"/>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12" y="0"/>
                    </a:moveTo>
                    <a:lnTo>
                      <a:pt x="12" y="0"/>
                    </a:lnTo>
                    <a:lnTo>
                      <a:pt x="13" y="1"/>
                    </a:lnTo>
                    <a:lnTo>
                      <a:pt x="14" y="3"/>
                    </a:lnTo>
                    <a:lnTo>
                      <a:pt x="15" y="4"/>
                    </a:lnTo>
                    <a:lnTo>
                      <a:pt x="16" y="6"/>
                    </a:lnTo>
                    <a:lnTo>
                      <a:pt x="16" y="8"/>
                    </a:lnTo>
                    <a:lnTo>
                      <a:pt x="16" y="10"/>
                    </a:lnTo>
                    <a:lnTo>
                      <a:pt x="15" y="12"/>
                    </a:lnTo>
                    <a:lnTo>
                      <a:pt x="14" y="14"/>
                    </a:lnTo>
                    <a:lnTo>
                      <a:pt x="13" y="15"/>
                    </a:lnTo>
                    <a:lnTo>
                      <a:pt x="11" y="16"/>
                    </a:lnTo>
                    <a:lnTo>
                      <a:pt x="10" y="17"/>
                    </a:lnTo>
                    <a:lnTo>
                      <a:pt x="8" y="18"/>
                    </a:lnTo>
                    <a:lnTo>
                      <a:pt x="6" y="18"/>
                    </a:lnTo>
                    <a:lnTo>
                      <a:pt x="4" y="18"/>
                    </a:lnTo>
                    <a:lnTo>
                      <a:pt x="2" y="17"/>
                    </a:lnTo>
                    <a:lnTo>
                      <a:pt x="0" y="16"/>
                    </a:lnTo>
                    <a:lnTo>
                      <a:pt x="12"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1" name="Freeform 294"/>
              <p:cNvSpPr>
                <a:spLocks/>
              </p:cNvSpPr>
              <p:nvPr/>
            </p:nvSpPr>
            <p:spPr bwMode="auto">
              <a:xfrm>
                <a:off x="1300" y="2932"/>
                <a:ext cx="573" cy="432"/>
              </a:xfrm>
              <a:custGeom>
                <a:avLst/>
                <a:gdLst>
                  <a:gd name="T0" fmla="*/ 0 w 6274"/>
                  <a:gd name="T1" fmla="*/ 0 h 4752"/>
                  <a:gd name="T2" fmla="*/ 0 w 6274"/>
                  <a:gd name="T3" fmla="*/ 0 h 4752"/>
                  <a:gd name="T4" fmla="*/ 0 w 6274"/>
                  <a:gd name="T5" fmla="*/ 0 h 4752"/>
                  <a:gd name="T6" fmla="*/ 0 w 6274"/>
                  <a:gd name="T7" fmla="*/ 0 h 4752"/>
                  <a:gd name="T8" fmla="*/ 0 w 6274"/>
                  <a:gd name="T9" fmla="*/ 0 h 4752"/>
                  <a:gd name="T10" fmla="*/ 0 w 6274"/>
                  <a:gd name="T11" fmla="*/ 0 h 4752"/>
                  <a:gd name="T12" fmla="*/ 0 w 6274"/>
                  <a:gd name="T13" fmla="*/ 0 h 4752"/>
                  <a:gd name="T14" fmla="*/ 0 w 6274"/>
                  <a:gd name="T15" fmla="*/ 0 h 4752"/>
                  <a:gd name="T16" fmla="*/ 0 w 6274"/>
                  <a:gd name="T17" fmla="*/ 0 h 4752"/>
                  <a:gd name="T18" fmla="*/ 0 w 6274"/>
                  <a:gd name="T19" fmla="*/ 0 h 4752"/>
                  <a:gd name="T20" fmla="*/ 0 w 6274"/>
                  <a:gd name="T21" fmla="*/ 0 h 4752"/>
                  <a:gd name="T22" fmla="*/ 0 w 6274"/>
                  <a:gd name="T23" fmla="*/ 0 h 4752"/>
                  <a:gd name="T24" fmla="*/ 0 w 6274"/>
                  <a:gd name="T25" fmla="*/ 0 h 4752"/>
                  <a:gd name="T26" fmla="*/ 0 w 6274"/>
                  <a:gd name="T27" fmla="*/ 0 h 4752"/>
                  <a:gd name="T28" fmla="*/ 0 w 6274"/>
                  <a:gd name="T29" fmla="*/ 0 h 4752"/>
                  <a:gd name="T30" fmla="*/ 0 w 6274"/>
                  <a:gd name="T31" fmla="*/ 0 h 4752"/>
                  <a:gd name="T32" fmla="*/ 0 w 6274"/>
                  <a:gd name="T33" fmla="*/ 0 h 47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74"/>
                  <a:gd name="T52" fmla="*/ 0 h 4752"/>
                  <a:gd name="T53" fmla="*/ 6274 w 6274"/>
                  <a:gd name="T54" fmla="*/ 4752 h 47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74" h="4752">
                    <a:moveTo>
                      <a:pt x="0" y="0"/>
                    </a:moveTo>
                    <a:lnTo>
                      <a:pt x="147" y="104"/>
                    </a:lnTo>
                    <a:lnTo>
                      <a:pt x="362" y="256"/>
                    </a:lnTo>
                    <a:lnTo>
                      <a:pt x="636" y="453"/>
                    </a:lnTo>
                    <a:lnTo>
                      <a:pt x="962" y="687"/>
                    </a:lnTo>
                    <a:lnTo>
                      <a:pt x="1334" y="956"/>
                    </a:lnTo>
                    <a:lnTo>
                      <a:pt x="1743" y="1253"/>
                    </a:lnTo>
                    <a:lnTo>
                      <a:pt x="2181" y="1574"/>
                    </a:lnTo>
                    <a:lnTo>
                      <a:pt x="2643" y="1914"/>
                    </a:lnTo>
                    <a:lnTo>
                      <a:pt x="3120" y="2269"/>
                    </a:lnTo>
                    <a:lnTo>
                      <a:pt x="3605" y="2633"/>
                    </a:lnTo>
                    <a:lnTo>
                      <a:pt x="4091" y="3002"/>
                    </a:lnTo>
                    <a:lnTo>
                      <a:pt x="4570" y="3372"/>
                    </a:lnTo>
                    <a:lnTo>
                      <a:pt x="5035" y="3736"/>
                    </a:lnTo>
                    <a:lnTo>
                      <a:pt x="5479" y="4091"/>
                    </a:lnTo>
                    <a:lnTo>
                      <a:pt x="5895" y="4431"/>
                    </a:lnTo>
                    <a:lnTo>
                      <a:pt x="6274" y="4752"/>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02" name="Freeform 295"/>
              <p:cNvSpPr>
                <a:spLocks/>
              </p:cNvSpPr>
              <p:nvPr/>
            </p:nvSpPr>
            <p:spPr bwMode="auto">
              <a:xfrm>
                <a:off x="1300" y="2930"/>
                <a:ext cx="2" cy="2"/>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w 16"/>
                  <a:gd name="T35" fmla="*/ 0 h 18"/>
                  <a:gd name="T36" fmla="*/ 0 w 16"/>
                  <a:gd name="T37" fmla="*/ 0 h 18"/>
                  <a:gd name="T38" fmla="*/ 0 w 16"/>
                  <a:gd name="T39" fmla="*/ 0 h 18"/>
                  <a:gd name="T40" fmla="*/ 0 w 16"/>
                  <a:gd name="T41" fmla="*/ 0 h 18"/>
                  <a:gd name="T42" fmla="*/ 0 w 16"/>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4" y="18"/>
                    </a:moveTo>
                    <a:lnTo>
                      <a:pt x="4" y="18"/>
                    </a:lnTo>
                    <a:lnTo>
                      <a:pt x="3" y="17"/>
                    </a:lnTo>
                    <a:lnTo>
                      <a:pt x="2" y="15"/>
                    </a:lnTo>
                    <a:lnTo>
                      <a:pt x="1" y="14"/>
                    </a:lnTo>
                    <a:lnTo>
                      <a:pt x="0" y="12"/>
                    </a:lnTo>
                    <a:lnTo>
                      <a:pt x="0" y="10"/>
                    </a:lnTo>
                    <a:lnTo>
                      <a:pt x="0" y="8"/>
                    </a:lnTo>
                    <a:lnTo>
                      <a:pt x="1" y="6"/>
                    </a:lnTo>
                    <a:lnTo>
                      <a:pt x="2" y="4"/>
                    </a:lnTo>
                    <a:lnTo>
                      <a:pt x="3" y="3"/>
                    </a:lnTo>
                    <a:lnTo>
                      <a:pt x="5" y="2"/>
                    </a:lnTo>
                    <a:lnTo>
                      <a:pt x="6" y="1"/>
                    </a:lnTo>
                    <a:lnTo>
                      <a:pt x="8" y="0"/>
                    </a:lnTo>
                    <a:lnTo>
                      <a:pt x="10" y="0"/>
                    </a:lnTo>
                    <a:lnTo>
                      <a:pt x="12" y="0"/>
                    </a:lnTo>
                    <a:lnTo>
                      <a:pt x="14" y="1"/>
                    </a:lnTo>
                    <a:lnTo>
                      <a:pt x="16" y="2"/>
                    </a:lnTo>
                    <a:lnTo>
                      <a:pt x="4" y="18"/>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3" name="Freeform 296"/>
              <p:cNvSpPr>
                <a:spLocks/>
              </p:cNvSpPr>
              <p:nvPr/>
            </p:nvSpPr>
            <p:spPr bwMode="auto">
              <a:xfrm>
                <a:off x="1871" y="3362"/>
                <a:ext cx="2" cy="2"/>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w 16"/>
                  <a:gd name="T37" fmla="*/ 0 h 17"/>
                  <a:gd name="T38" fmla="*/ 0 w 16"/>
                  <a:gd name="T39" fmla="*/ 0 h 17"/>
                  <a:gd name="T40" fmla="*/ 0 w 16"/>
                  <a:gd name="T41" fmla="*/ 0 h 17"/>
                  <a:gd name="T42" fmla="*/ 0 w 16"/>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7"/>
                  <a:gd name="T68" fmla="*/ 16 w 16"/>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7">
                    <a:moveTo>
                      <a:pt x="12" y="0"/>
                    </a:moveTo>
                    <a:lnTo>
                      <a:pt x="12" y="0"/>
                    </a:lnTo>
                    <a:lnTo>
                      <a:pt x="14" y="1"/>
                    </a:lnTo>
                    <a:lnTo>
                      <a:pt x="15" y="2"/>
                    </a:lnTo>
                    <a:lnTo>
                      <a:pt x="15" y="4"/>
                    </a:lnTo>
                    <a:lnTo>
                      <a:pt x="16" y="6"/>
                    </a:lnTo>
                    <a:lnTo>
                      <a:pt x="16" y="7"/>
                    </a:lnTo>
                    <a:lnTo>
                      <a:pt x="16" y="8"/>
                    </a:lnTo>
                    <a:lnTo>
                      <a:pt x="15" y="10"/>
                    </a:lnTo>
                    <a:lnTo>
                      <a:pt x="15" y="12"/>
                    </a:lnTo>
                    <a:lnTo>
                      <a:pt x="13" y="13"/>
                    </a:lnTo>
                    <a:lnTo>
                      <a:pt x="12" y="15"/>
                    </a:lnTo>
                    <a:lnTo>
                      <a:pt x="11" y="16"/>
                    </a:lnTo>
                    <a:lnTo>
                      <a:pt x="9" y="16"/>
                    </a:lnTo>
                    <a:lnTo>
                      <a:pt x="7" y="17"/>
                    </a:lnTo>
                    <a:lnTo>
                      <a:pt x="6" y="17"/>
                    </a:lnTo>
                    <a:lnTo>
                      <a:pt x="5" y="17"/>
                    </a:lnTo>
                    <a:lnTo>
                      <a:pt x="3" y="16"/>
                    </a:lnTo>
                    <a:lnTo>
                      <a:pt x="1" y="16"/>
                    </a:lnTo>
                    <a:lnTo>
                      <a:pt x="0" y="14"/>
                    </a:lnTo>
                    <a:lnTo>
                      <a:pt x="12"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4" name="Line 297"/>
              <p:cNvSpPr>
                <a:spLocks noChangeShapeType="1"/>
              </p:cNvSpPr>
              <p:nvPr/>
            </p:nvSpPr>
            <p:spPr bwMode="auto">
              <a:xfrm>
                <a:off x="1874" y="3362"/>
                <a:ext cx="7" cy="9"/>
              </a:xfrm>
              <a:prstGeom prst="line">
                <a:avLst/>
              </a:pr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05" name="Freeform 298"/>
              <p:cNvSpPr>
                <a:spLocks/>
              </p:cNvSpPr>
              <p:nvPr/>
            </p:nvSpPr>
            <p:spPr bwMode="auto">
              <a:xfrm>
                <a:off x="1881" y="3371"/>
                <a:ext cx="50" cy="35"/>
              </a:xfrm>
              <a:custGeom>
                <a:avLst/>
                <a:gdLst>
                  <a:gd name="T0" fmla="*/ 0 w 524"/>
                  <a:gd name="T1" fmla="*/ 0 h 356"/>
                  <a:gd name="T2" fmla="*/ 0 w 524"/>
                  <a:gd name="T3" fmla="*/ 0 h 356"/>
                  <a:gd name="T4" fmla="*/ 0 w 524"/>
                  <a:gd name="T5" fmla="*/ 0 h 356"/>
                  <a:gd name="T6" fmla="*/ 0 w 524"/>
                  <a:gd name="T7" fmla="*/ 0 h 356"/>
                  <a:gd name="T8" fmla="*/ 0 w 524"/>
                  <a:gd name="T9" fmla="*/ 0 h 356"/>
                  <a:gd name="T10" fmla="*/ 0 w 524"/>
                  <a:gd name="T11" fmla="*/ 0 h 356"/>
                  <a:gd name="T12" fmla="*/ 0 w 524"/>
                  <a:gd name="T13" fmla="*/ 0 h 356"/>
                  <a:gd name="T14" fmla="*/ 0 w 524"/>
                  <a:gd name="T15" fmla="*/ 0 h 356"/>
                  <a:gd name="T16" fmla="*/ 0 w 524"/>
                  <a:gd name="T17" fmla="*/ 0 h 356"/>
                  <a:gd name="T18" fmla="*/ 0 w 524"/>
                  <a:gd name="T19" fmla="*/ 0 h 356"/>
                  <a:gd name="T20" fmla="*/ 0 w 524"/>
                  <a:gd name="T21" fmla="*/ 0 h 356"/>
                  <a:gd name="T22" fmla="*/ 0 w 524"/>
                  <a:gd name="T23" fmla="*/ 0 h 356"/>
                  <a:gd name="T24" fmla="*/ 0 w 524"/>
                  <a:gd name="T25" fmla="*/ 0 h 356"/>
                  <a:gd name="T26" fmla="*/ 0 w 524"/>
                  <a:gd name="T27" fmla="*/ 0 h 356"/>
                  <a:gd name="T28" fmla="*/ 0 w 524"/>
                  <a:gd name="T29" fmla="*/ 0 h 356"/>
                  <a:gd name="T30" fmla="*/ 0 w 524"/>
                  <a:gd name="T31" fmla="*/ 0 h 356"/>
                  <a:gd name="T32" fmla="*/ 0 w 524"/>
                  <a:gd name="T33" fmla="*/ 0 h 3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4"/>
                  <a:gd name="T52" fmla="*/ 0 h 356"/>
                  <a:gd name="T53" fmla="*/ 524 w 524"/>
                  <a:gd name="T54" fmla="*/ 356 h 3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4" h="356">
                    <a:moveTo>
                      <a:pt x="0" y="0"/>
                    </a:moveTo>
                    <a:lnTo>
                      <a:pt x="2" y="2"/>
                    </a:lnTo>
                    <a:lnTo>
                      <a:pt x="10" y="9"/>
                    </a:lnTo>
                    <a:lnTo>
                      <a:pt x="23" y="22"/>
                    </a:lnTo>
                    <a:lnTo>
                      <a:pt x="41" y="37"/>
                    </a:lnTo>
                    <a:lnTo>
                      <a:pt x="63" y="56"/>
                    </a:lnTo>
                    <a:lnTo>
                      <a:pt x="89" y="78"/>
                    </a:lnTo>
                    <a:lnTo>
                      <a:pt x="119" y="102"/>
                    </a:lnTo>
                    <a:lnTo>
                      <a:pt x="153" y="128"/>
                    </a:lnTo>
                    <a:lnTo>
                      <a:pt x="191" y="156"/>
                    </a:lnTo>
                    <a:lnTo>
                      <a:pt x="232" y="185"/>
                    </a:lnTo>
                    <a:lnTo>
                      <a:pt x="275" y="214"/>
                    </a:lnTo>
                    <a:lnTo>
                      <a:pt x="320" y="244"/>
                    </a:lnTo>
                    <a:lnTo>
                      <a:pt x="368" y="273"/>
                    </a:lnTo>
                    <a:lnTo>
                      <a:pt x="418" y="302"/>
                    </a:lnTo>
                    <a:lnTo>
                      <a:pt x="471" y="330"/>
                    </a:lnTo>
                    <a:lnTo>
                      <a:pt x="524" y="356"/>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06" name="Freeform 299"/>
              <p:cNvSpPr>
                <a:spLocks/>
              </p:cNvSpPr>
              <p:nvPr/>
            </p:nvSpPr>
            <p:spPr bwMode="auto">
              <a:xfrm>
                <a:off x="1881" y="3371"/>
                <a:ext cx="0" cy="0"/>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w 17"/>
                  <a:gd name="T37" fmla="*/ 0 h 17"/>
                  <a:gd name="T38" fmla="*/ 0 w 17"/>
                  <a:gd name="T39" fmla="*/ 0 h 17"/>
                  <a:gd name="T40" fmla="*/ 0 w 17"/>
                  <a:gd name="T41" fmla="*/ 0 h 17"/>
                  <a:gd name="T42" fmla="*/ 0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3" y="17"/>
                    </a:moveTo>
                    <a:lnTo>
                      <a:pt x="3" y="17"/>
                    </a:lnTo>
                    <a:lnTo>
                      <a:pt x="2" y="16"/>
                    </a:lnTo>
                    <a:lnTo>
                      <a:pt x="1" y="14"/>
                    </a:lnTo>
                    <a:lnTo>
                      <a:pt x="0" y="13"/>
                    </a:lnTo>
                    <a:lnTo>
                      <a:pt x="0" y="11"/>
                    </a:lnTo>
                    <a:lnTo>
                      <a:pt x="0" y="10"/>
                    </a:lnTo>
                    <a:lnTo>
                      <a:pt x="0" y="8"/>
                    </a:lnTo>
                    <a:lnTo>
                      <a:pt x="1" y="6"/>
                    </a:lnTo>
                    <a:lnTo>
                      <a:pt x="2" y="5"/>
                    </a:lnTo>
                    <a:lnTo>
                      <a:pt x="3" y="3"/>
                    </a:lnTo>
                    <a:lnTo>
                      <a:pt x="4" y="2"/>
                    </a:lnTo>
                    <a:lnTo>
                      <a:pt x="6" y="1"/>
                    </a:lnTo>
                    <a:lnTo>
                      <a:pt x="7" y="0"/>
                    </a:lnTo>
                    <a:lnTo>
                      <a:pt x="9" y="0"/>
                    </a:lnTo>
                    <a:lnTo>
                      <a:pt x="10" y="0"/>
                    </a:lnTo>
                    <a:lnTo>
                      <a:pt x="12" y="0"/>
                    </a:lnTo>
                    <a:lnTo>
                      <a:pt x="14" y="1"/>
                    </a:lnTo>
                    <a:lnTo>
                      <a:pt x="15" y="2"/>
                    </a:lnTo>
                    <a:lnTo>
                      <a:pt x="17" y="3"/>
                    </a:lnTo>
                    <a:lnTo>
                      <a:pt x="3" y="17"/>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7" name="Freeform 300"/>
              <p:cNvSpPr>
                <a:spLocks/>
              </p:cNvSpPr>
              <p:nvPr/>
            </p:nvSpPr>
            <p:spPr bwMode="auto">
              <a:xfrm>
                <a:off x="1931" y="3401"/>
                <a:ext cx="0" cy="5"/>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8" y="0"/>
                    </a:moveTo>
                    <a:lnTo>
                      <a:pt x="8" y="0"/>
                    </a:lnTo>
                    <a:lnTo>
                      <a:pt x="9" y="1"/>
                    </a:lnTo>
                    <a:lnTo>
                      <a:pt x="11" y="2"/>
                    </a:lnTo>
                    <a:lnTo>
                      <a:pt x="12" y="3"/>
                    </a:lnTo>
                    <a:lnTo>
                      <a:pt x="13" y="5"/>
                    </a:lnTo>
                    <a:lnTo>
                      <a:pt x="14" y="7"/>
                    </a:lnTo>
                    <a:lnTo>
                      <a:pt x="14" y="9"/>
                    </a:lnTo>
                    <a:lnTo>
                      <a:pt x="14" y="11"/>
                    </a:lnTo>
                    <a:lnTo>
                      <a:pt x="13" y="13"/>
                    </a:lnTo>
                    <a:lnTo>
                      <a:pt x="12" y="14"/>
                    </a:lnTo>
                    <a:lnTo>
                      <a:pt x="11" y="16"/>
                    </a:lnTo>
                    <a:lnTo>
                      <a:pt x="10" y="17"/>
                    </a:lnTo>
                    <a:lnTo>
                      <a:pt x="8" y="18"/>
                    </a:lnTo>
                    <a:lnTo>
                      <a:pt x="6" y="19"/>
                    </a:lnTo>
                    <a:lnTo>
                      <a:pt x="4" y="19"/>
                    </a:lnTo>
                    <a:lnTo>
                      <a:pt x="2" y="19"/>
                    </a:lnTo>
                    <a:lnTo>
                      <a:pt x="0" y="18"/>
                    </a:lnTo>
                    <a:lnTo>
                      <a:pt x="8"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08" name="Freeform 301"/>
              <p:cNvSpPr>
                <a:spLocks/>
              </p:cNvSpPr>
              <p:nvPr/>
            </p:nvSpPr>
            <p:spPr bwMode="auto">
              <a:xfrm>
                <a:off x="1182" y="2610"/>
                <a:ext cx="263" cy="263"/>
              </a:xfrm>
              <a:custGeom>
                <a:avLst/>
                <a:gdLst>
                  <a:gd name="T0" fmla="*/ 0 w 2882"/>
                  <a:gd name="T1" fmla="*/ 0 h 2880"/>
                  <a:gd name="T2" fmla="*/ 0 w 2882"/>
                  <a:gd name="T3" fmla="*/ 0 h 2880"/>
                  <a:gd name="T4" fmla="*/ 0 w 2882"/>
                  <a:gd name="T5" fmla="*/ 0 h 2880"/>
                  <a:gd name="T6" fmla="*/ 0 60000 65536"/>
                  <a:gd name="T7" fmla="*/ 0 60000 65536"/>
                  <a:gd name="T8" fmla="*/ 0 60000 65536"/>
                  <a:gd name="T9" fmla="*/ 0 w 2882"/>
                  <a:gd name="T10" fmla="*/ 0 h 2880"/>
                  <a:gd name="T11" fmla="*/ 2882 w 2882"/>
                  <a:gd name="T12" fmla="*/ 2880 h 2880"/>
                </a:gdLst>
                <a:ahLst/>
                <a:cxnLst>
                  <a:cxn ang="T6">
                    <a:pos x="T0" y="T1"/>
                  </a:cxn>
                  <a:cxn ang="T7">
                    <a:pos x="T2" y="T3"/>
                  </a:cxn>
                  <a:cxn ang="T8">
                    <a:pos x="T4" y="T5"/>
                  </a:cxn>
                </a:cxnLst>
                <a:rect l="T9" t="T10" r="T11" b="T12"/>
                <a:pathLst>
                  <a:path w="2882" h="2880">
                    <a:moveTo>
                      <a:pt x="2882" y="0"/>
                    </a:moveTo>
                    <a:lnTo>
                      <a:pt x="0" y="1405"/>
                    </a:lnTo>
                    <a:lnTo>
                      <a:pt x="2583" y="288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09" name="Freeform 302"/>
              <p:cNvSpPr>
                <a:spLocks/>
              </p:cNvSpPr>
              <p:nvPr/>
            </p:nvSpPr>
            <p:spPr bwMode="auto">
              <a:xfrm>
                <a:off x="1416" y="2873"/>
                <a:ext cx="476" cy="333"/>
              </a:xfrm>
              <a:custGeom>
                <a:avLst/>
                <a:gdLst>
                  <a:gd name="T0" fmla="*/ 0 w 5254"/>
                  <a:gd name="T1" fmla="*/ 0 h 3670"/>
                  <a:gd name="T2" fmla="*/ 0 w 5254"/>
                  <a:gd name="T3" fmla="*/ 0 h 3670"/>
                  <a:gd name="T4" fmla="*/ 0 w 5254"/>
                  <a:gd name="T5" fmla="*/ 0 h 3670"/>
                  <a:gd name="T6" fmla="*/ 0 w 5254"/>
                  <a:gd name="T7" fmla="*/ 0 h 3670"/>
                  <a:gd name="T8" fmla="*/ 0 w 5254"/>
                  <a:gd name="T9" fmla="*/ 0 h 3670"/>
                  <a:gd name="T10" fmla="*/ 0 w 5254"/>
                  <a:gd name="T11" fmla="*/ 0 h 3670"/>
                  <a:gd name="T12" fmla="*/ 0 w 5254"/>
                  <a:gd name="T13" fmla="*/ 0 h 3670"/>
                  <a:gd name="T14" fmla="*/ 0 w 5254"/>
                  <a:gd name="T15" fmla="*/ 0 h 3670"/>
                  <a:gd name="T16" fmla="*/ 0 w 5254"/>
                  <a:gd name="T17" fmla="*/ 0 h 3670"/>
                  <a:gd name="T18" fmla="*/ 0 w 5254"/>
                  <a:gd name="T19" fmla="*/ 0 h 3670"/>
                  <a:gd name="T20" fmla="*/ 0 w 5254"/>
                  <a:gd name="T21" fmla="*/ 0 h 3670"/>
                  <a:gd name="T22" fmla="*/ 0 w 5254"/>
                  <a:gd name="T23" fmla="*/ 0 h 3670"/>
                  <a:gd name="T24" fmla="*/ 0 w 5254"/>
                  <a:gd name="T25" fmla="*/ 0 h 3670"/>
                  <a:gd name="T26" fmla="*/ 0 w 5254"/>
                  <a:gd name="T27" fmla="*/ 0 h 3670"/>
                  <a:gd name="T28" fmla="*/ 0 w 5254"/>
                  <a:gd name="T29" fmla="*/ 0 h 3670"/>
                  <a:gd name="T30" fmla="*/ 0 w 5254"/>
                  <a:gd name="T31" fmla="*/ 0 h 3670"/>
                  <a:gd name="T32" fmla="*/ 0 w 5254"/>
                  <a:gd name="T33" fmla="*/ 0 h 36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54"/>
                  <a:gd name="T52" fmla="*/ 0 h 3670"/>
                  <a:gd name="T53" fmla="*/ 5254 w 5254"/>
                  <a:gd name="T54" fmla="*/ 3670 h 36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54" h="3670">
                    <a:moveTo>
                      <a:pt x="0" y="0"/>
                    </a:moveTo>
                    <a:lnTo>
                      <a:pt x="37" y="25"/>
                    </a:lnTo>
                    <a:lnTo>
                      <a:pt x="145" y="96"/>
                    </a:lnTo>
                    <a:lnTo>
                      <a:pt x="317" y="208"/>
                    </a:lnTo>
                    <a:lnTo>
                      <a:pt x="546" y="360"/>
                    </a:lnTo>
                    <a:lnTo>
                      <a:pt x="825" y="545"/>
                    </a:lnTo>
                    <a:lnTo>
                      <a:pt x="1148" y="761"/>
                    </a:lnTo>
                    <a:lnTo>
                      <a:pt x="1507" y="1003"/>
                    </a:lnTo>
                    <a:lnTo>
                      <a:pt x="1896" y="1266"/>
                    </a:lnTo>
                    <a:lnTo>
                      <a:pt x="2308" y="1547"/>
                    </a:lnTo>
                    <a:lnTo>
                      <a:pt x="2734" y="1842"/>
                    </a:lnTo>
                    <a:lnTo>
                      <a:pt x="3171" y="2147"/>
                    </a:lnTo>
                    <a:lnTo>
                      <a:pt x="3611" y="2457"/>
                    </a:lnTo>
                    <a:lnTo>
                      <a:pt x="4046" y="2768"/>
                    </a:lnTo>
                    <a:lnTo>
                      <a:pt x="4468" y="3077"/>
                    </a:lnTo>
                    <a:lnTo>
                      <a:pt x="4874" y="3379"/>
                    </a:lnTo>
                    <a:lnTo>
                      <a:pt x="5254" y="367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10" name="Freeform 303"/>
              <p:cNvSpPr>
                <a:spLocks/>
              </p:cNvSpPr>
              <p:nvPr/>
            </p:nvSpPr>
            <p:spPr bwMode="auto">
              <a:xfrm>
                <a:off x="1414" y="2873"/>
                <a:ext cx="5" cy="0"/>
              </a:xfrm>
              <a:custGeom>
                <a:avLst/>
                <a:gdLst>
                  <a:gd name="T0" fmla="*/ 0 w 10"/>
                  <a:gd name="T1" fmla="*/ 0 h 17"/>
                  <a:gd name="T2" fmla="*/ 0 w 10"/>
                  <a:gd name="T3" fmla="*/ 0 h 17"/>
                  <a:gd name="T4" fmla="*/ 0 w 10"/>
                  <a:gd name="T5" fmla="*/ 0 h 17"/>
                  <a:gd name="T6" fmla="*/ 0 60000 65536"/>
                  <a:gd name="T7" fmla="*/ 0 60000 65536"/>
                  <a:gd name="T8" fmla="*/ 0 60000 65536"/>
                  <a:gd name="T9" fmla="*/ 0 w 10"/>
                  <a:gd name="T10" fmla="*/ 0 h 17"/>
                  <a:gd name="T11" fmla="*/ 10 w 10"/>
                  <a:gd name="T12" fmla="*/ 17 h 17"/>
                </a:gdLst>
                <a:ahLst/>
                <a:cxnLst>
                  <a:cxn ang="T6">
                    <a:pos x="T0" y="T1"/>
                  </a:cxn>
                  <a:cxn ang="T7">
                    <a:pos x="T2" y="T3"/>
                  </a:cxn>
                  <a:cxn ang="T8">
                    <a:pos x="T4" y="T5"/>
                  </a:cxn>
                </a:cxnLst>
                <a:rect l="T9" t="T10" r="T11" b="T12"/>
                <a:pathLst>
                  <a:path w="10" h="17">
                    <a:moveTo>
                      <a:pt x="0" y="17"/>
                    </a:moveTo>
                    <a:lnTo>
                      <a:pt x="10" y="0"/>
                    </a:lnTo>
                    <a:lnTo>
                      <a:pt x="0" y="17"/>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1" name="Freeform 304"/>
              <p:cNvSpPr>
                <a:spLocks/>
              </p:cNvSpPr>
              <p:nvPr/>
            </p:nvSpPr>
            <p:spPr bwMode="auto">
              <a:xfrm>
                <a:off x="1893" y="3207"/>
                <a:ext cx="2" cy="0"/>
              </a:xfrm>
              <a:custGeom>
                <a:avLst/>
                <a:gdLst>
                  <a:gd name="T0" fmla="*/ 0 w 12"/>
                  <a:gd name="T1" fmla="*/ 0 h 17"/>
                  <a:gd name="T2" fmla="*/ 0 w 12"/>
                  <a:gd name="T3" fmla="*/ 0 h 17"/>
                  <a:gd name="T4" fmla="*/ 0 w 12"/>
                  <a:gd name="T5" fmla="*/ 0 h 17"/>
                  <a:gd name="T6" fmla="*/ 0 60000 65536"/>
                  <a:gd name="T7" fmla="*/ 0 60000 65536"/>
                  <a:gd name="T8" fmla="*/ 0 60000 65536"/>
                  <a:gd name="T9" fmla="*/ 0 w 12"/>
                  <a:gd name="T10" fmla="*/ 0 h 17"/>
                  <a:gd name="T11" fmla="*/ 12 w 12"/>
                  <a:gd name="T12" fmla="*/ 17 h 17"/>
                </a:gdLst>
                <a:ahLst/>
                <a:cxnLst>
                  <a:cxn ang="T6">
                    <a:pos x="T0" y="T1"/>
                  </a:cxn>
                  <a:cxn ang="T7">
                    <a:pos x="T2" y="T3"/>
                  </a:cxn>
                  <a:cxn ang="T8">
                    <a:pos x="T4" y="T5"/>
                  </a:cxn>
                </a:cxnLst>
                <a:rect l="T9" t="T10" r="T11" b="T12"/>
                <a:pathLst>
                  <a:path w="12" h="17">
                    <a:moveTo>
                      <a:pt x="12" y="0"/>
                    </a:moveTo>
                    <a:lnTo>
                      <a:pt x="0" y="17"/>
                    </a:lnTo>
                    <a:lnTo>
                      <a:pt x="12" y="0"/>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2" name="Freeform 305"/>
              <p:cNvSpPr>
                <a:spLocks/>
              </p:cNvSpPr>
              <p:nvPr/>
            </p:nvSpPr>
            <p:spPr bwMode="auto">
              <a:xfrm>
                <a:off x="1893" y="3207"/>
                <a:ext cx="161" cy="129"/>
              </a:xfrm>
              <a:custGeom>
                <a:avLst/>
                <a:gdLst>
                  <a:gd name="T0" fmla="*/ 0 w 1776"/>
                  <a:gd name="T1" fmla="*/ 0 h 1423"/>
                  <a:gd name="T2" fmla="*/ 0 w 1776"/>
                  <a:gd name="T3" fmla="*/ 0 h 1423"/>
                  <a:gd name="T4" fmla="*/ 0 w 1776"/>
                  <a:gd name="T5" fmla="*/ 0 h 1423"/>
                  <a:gd name="T6" fmla="*/ 0 w 1776"/>
                  <a:gd name="T7" fmla="*/ 0 h 1423"/>
                  <a:gd name="T8" fmla="*/ 0 w 1776"/>
                  <a:gd name="T9" fmla="*/ 0 h 1423"/>
                  <a:gd name="T10" fmla="*/ 0 w 1776"/>
                  <a:gd name="T11" fmla="*/ 0 h 1423"/>
                  <a:gd name="T12" fmla="*/ 0 w 1776"/>
                  <a:gd name="T13" fmla="*/ 0 h 1423"/>
                  <a:gd name="T14" fmla="*/ 0 w 1776"/>
                  <a:gd name="T15" fmla="*/ 0 h 1423"/>
                  <a:gd name="T16" fmla="*/ 0 w 1776"/>
                  <a:gd name="T17" fmla="*/ 0 h 1423"/>
                  <a:gd name="T18" fmla="*/ 0 w 1776"/>
                  <a:gd name="T19" fmla="*/ 0 h 1423"/>
                  <a:gd name="T20" fmla="*/ 0 w 1776"/>
                  <a:gd name="T21" fmla="*/ 0 h 1423"/>
                  <a:gd name="T22" fmla="*/ 0 w 1776"/>
                  <a:gd name="T23" fmla="*/ 0 h 1423"/>
                  <a:gd name="T24" fmla="*/ 0 w 1776"/>
                  <a:gd name="T25" fmla="*/ 0 h 1423"/>
                  <a:gd name="T26" fmla="*/ 0 w 1776"/>
                  <a:gd name="T27" fmla="*/ 0 h 1423"/>
                  <a:gd name="T28" fmla="*/ 0 w 1776"/>
                  <a:gd name="T29" fmla="*/ 0 h 1423"/>
                  <a:gd name="T30" fmla="*/ 0 w 1776"/>
                  <a:gd name="T31" fmla="*/ 0 h 1423"/>
                  <a:gd name="T32" fmla="*/ 0 w 1776"/>
                  <a:gd name="T33" fmla="*/ 0 h 14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76"/>
                  <a:gd name="T52" fmla="*/ 0 h 1423"/>
                  <a:gd name="T53" fmla="*/ 1776 w 1776"/>
                  <a:gd name="T54" fmla="*/ 1423 h 14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76" h="1423">
                    <a:moveTo>
                      <a:pt x="0" y="0"/>
                    </a:moveTo>
                    <a:lnTo>
                      <a:pt x="336" y="262"/>
                    </a:lnTo>
                    <a:lnTo>
                      <a:pt x="626" y="490"/>
                    </a:lnTo>
                    <a:lnTo>
                      <a:pt x="875" y="686"/>
                    </a:lnTo>
                    <a:lnTo>
                      <a:pt x="1085" y="852"/>
                    </a:lnTo>
                    <a:lnTo>
                      <a:pt x="1259" y="992"/>
                    </a:lnTo>
                    <a:lnTo>
                      <a:pt x="1403" y="1106"/>
                    </a:lnTo>
                    <a:lnTo>
                      <a:pt x="1516" y="1198"/>
                    </a:lnTo>
                    <a:lnTo>
                      <a:pt x="1605" y="1272"/>
                    </a:lnTo>
                    <a:lnTo>
                      <a:pt x="1671" y="1326"/>
                    </a:lnTo>
                    <a:lnTo>
                      <a:pt x="1717" y="1366"/>
                    </a:lnTo>
                    <a:lnTo>
                      <a:pt x="1748" y="1393"/>
                    </a:lnTo>
                    <a:lnTo>
                      <a:pt x="1766" y="1410"/>
                    </a:lnTo>
                    <a:lnTo>
                      <a:pt x="1774" y="1419"/>
                    </a:lnTo>
                    <a:lnTo>
                      <a:pt x="1776" y="1423"/>
                    </a:lnTo>
                    <a:lnTo>
                      <a:pt x="1775" y="1423"/>
                    </a:lnTo>
                    <a:lnTo>
                      <a:pt x="1774" y="1423"/>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13" name="Freeform 306"/>
              <p:cNvSpPr>
                <a:spLocks/>
              </p:cNvSpPr>
              <p:nvPr/>
            </p:nvSpPr>
            <p:spPr bwMode="auto">
              <a:xfrm>
                <a:off x="1893" y="3207"/>
                <a:ext cx="2" cy="0"/>
              </a:xfrm>
              <a:custGeom>
                <a:avLst/>
                <a:gdLst>
                  <a:gd name="T0" fmla="*/ 0 w 12"/>
                  <a:gd name="T1" fmla="*/ 0 h 17"/>
                  <a:gd name="T2" fmla="*/ 0 w 12"/>
                  <a:gd name="T3" fmla="*/ 0 h 17"/>
                  <a:gd name="T4" fmla="*/ 0 w 12"/>
                  <a:gd name="T5" fmla="*/ 0 h 17"/>
                  <a:gd name="T6" fmla="*/ 0 60000 65536"/>
                  <a:gd name="T7" fmla="*/ 0 60000 65536"/>
                  <a:gd name="T8" fmla="*/ 0 60000 65536"/>
                  <a:gd name="T9" fmla="*/ 0 w 12"/>
                  <a:gd name="T10" fmla="*/ 0 h 17"/>
                  <a:gd name="T11" fmla="*/ 12 w 12"/>
                  <a:gd name="T12" fmla="*/ 17 h 17"/>
                </a:gdLst>
                <a:ahLst/>
                <a:cxnLst>
                  <a:cxn ang="T6">
                    <a:pos x="T0" y="T1"/>
                  </a:cxn>
                  <a:cxn ang="T7">
                    <a:pos x="T2" y="T3"/>
                  </a:cxn>
                  <a:cxn ang="T8">
                    <a:pos x="T4" y="T5"/>
                  </a:cxn>
                </a:cxnLst>
                <a:rect l="T9" t="T10" r="T11" b="T12"/>
                <a:pathLst>
                  <a:path w="12" h="17">
                    <a:moveTo>
                      <a:pt x="0" y="17"/>
                    </a:moveTo>
                    <a:lnTo>
                      <a:pt x="12" y="0"/>
                    </a:lnTo>
                    <a:lnTo>
                      <a:pt x="0" y="17"/>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4" name="Freeform 307"/>
              <p:cNvSpPr>
                <a:spLocks/>
              </p:cNvSpPr>
              <p:nvPr/>
            </p:nvSpPr>
            <p:spPr bwMode="auto">
              <a:xfrm>
                <a:off x="2056" y="3336"/>
                <a:ext cx="0" cy="2"/>
              </a:xfrm>
              <a:custGeom>
                <a:avLst/>
                <a:gdLst>
                  <a:gd name="T0" fmla="*/ 0 w 8"/>
                  <a:gd name="T1" fmla="*/ 0 h 18"/>
                  <a:gd name="T2" fmla="*/ 0 w 8"/>
                  <a:gd name="T3" fmla="*/ 0 h 18"/>
                  <a:gd name="T4" fmla="*/ 0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8" y="0"/>
                    </a:lnTo>
                    <a:lnTo>
                      <a:pt x="0" y="18"/>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5" name="Freeform 308"/>
              <p:cNvSpPr>
                <a:spLocks/>
              </p:cNvSpPr>
              <p:nvPr/>
            </p:nvSpPr>
            <p:spPr bwMode="auto">
              <a:xfrm>
                <a:off x="2056" y="2981"/>
                <a:ext cx="263" cy="354"/>
              </a:xfrm>
              <a:custGeom>
                <a:avLst/>
                <a:gdLst>
                  <a:gd name="T0" fmla="*/ 0 w 2907"/>
                  <a:gd name="T1" fmla="*/ 0 h 3882"/>
                  <a:gd name="T2" fmla="*/ 0 w 2907"/>
                  <a:gd name="T3" fmla="*/ 0 h 3882"/>
                  <a:gd name="T4" fmla="*/ 0 w 2907"/>
                  <a:gd name="T5" fmla="*/ 0 h 3882"/>
                  <a:gd name="T6" fmla="*/ 0 60000 65536"/>
                  <a:gd name="T7" fmla="*/ 0 60000 65536"/>
                  <a:gd name="T8" fmla="*/ 0 60000 65536"/>
                  <a:gd name="T9" fmla="*/ 0 w 2907"/>
                  <a:gd name="T10" fmla="*/ 0 h 3882"/>
                  <a:gd name="T11" fmla="*/ 2907 w 2907"/>
                  <a:gd name="T12" fmla="*/ 3882 h 3882"/>
                </a:gdLst>
                <a:ahLst/>
                <a:cxnLst>
                  <a:cxn ang="T6">
                    <a:pos x="T0" y="T1"/>
                  </a:cxn>
                  <a:cxn ang="T7">
                    <a:pos x="T2" y="T3"/>
                  </a:cxn>
                  <a:cxn ang="T8">
                    <a:pos x="T4" y="T5"/>
                  </a:cxn>
                </a:cxnLst>
                <a:rect l="T9" t="T10" r="T11" b="T12"/>
                <a:pathLst>
                  <a:path w="2907" h="3882">
                    <a:moveTo>
                      <a:pt x="0" y="3882"/>
                    </a:moveTo>
                    <a:lnTo>
                      <a:pt x="2907" y="2055"/>
                    </a:lnTo>
                    <a:lnTo>
                      <a:pt x="124" y="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16" name="Freeform 309"/>
              <p:cNvSpPr>
                <a:spLocks/>
              </p:cNvSpPr>
              <p:nvPr/>
            </p:nvSpPr>
            <p:spPr bwMode="auto">
              <a:xfrm>
                <a:off x="1677" y="2733"/>
                <a:ext cx="391" cy="249"/>
              </a:xfrm>
              <a:custGeom>
                <a:avLst/>
                <a:gdLst>
                  <a:gd name="T0" fmla="*/ 0 w 4323"/>
                  <a:gd name="T1" fmla="*/ 0 h 2738"/>
                  <a:gd name="T2" fmla="*/ 0 w 4323"/>
                  <a:gd name="T3" fmla="*/ 0 h 2738"/>
                  <a:gd name="T4" fmla="*/ 0 w 4323"/>
                  <a:gd name="T5" fmla="*/ 0 h 2738"/>
                  <a:gd name="T6" fmla="*/ 0 w 4323"/>
                  <a:gd name="T7" fmla="*/ 0 h 2738"/>
                  <a:gd name="T8" fmla="*/ 0 w 4323"/>
                  <a:gd name="T9" fmla="*/ 0 h 2738"/>
                  <a:gd name="T10" fmla="*/ 0 w 4323"/>
                  <a:gd name="T11" fmla="*/ 0 h 2738"/>
                  <a:gd name="T12" fmla="*/ 0 w 4323"/>
                  <a:gd name="T13" fmla="*/ 0 h 2738"/>
                  <a:gd name="T14" fmla="*/ 0 w 4323"/>
                  <a:gd name="T15" fmla="*/ 0 h 2738"/>
                  <a:gd name="T16" fmla="*/ 0 w 4323"/>
                  <a:gd name="T17" fmla="*/ 0 h 2738"/>
                  <a:gd name="T18" fmla="*/ 0 w 4323"/>
                  <a:gd name="T19" fmla="*/ 0 h 2738"/>
                  <a:gd name="T20" fmla="*/ 0 w 4323"/>
                  <a:gd name="T21" fmla="*/ 0 h 2738"/>
                  <a:gd name="T22" fmla="*/ 0 w 4323"/>
                  <a:gd name="T23" fmla="*/ 0 h 2738"/>
                  <a:gd name="T24" fmla="*/ 0 w 4323"/>
                  <a:gd name="T25" fmla="*/ 0 h 2738"/>
                  <a:gd name="T26" fmla="*/ 0 w 4323"/>
                  <a:gd name="T27" fmla="*/ 0 h 2738"/>
                  <a:gd name="T28" fmla="*/ 0 w 4323"/>
                  <a:gd name="T29" fmla="*/ 0 h 2738"/>
                  <a:gd name="T30" fmla="*/ 0 w 4323"/>
                  <a:gd name="T31" fmla="*/ 0 h 2738"/>
                  <a:gd name="T32" fmla="*/ 0 w 4323"/>
                  <a:gd name="T33" fmla="*/ 0 h 27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23"/>
                  <a:gd name="T52" fmla="*/ 0 h 2738"/>
                  <a:gd name="T53" fmla="*/ 4323 w 4323"/>
                  <a:gd name="T54" fmla="*/ 2738 h 27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23" h="2738">
                    <a:moveTo>
                      <a:pt x="4323" y="2738"/>
                    </a:moveTo>
                    <a:lnTo>
                      <a:pt x="4293" y="2717"/>
                    </a:lnTo>
                    <a:lnTo>
                      <a:pt x="4205" y="2658"/>
                    </a:lnTo>
                    <a:lnTo>
                      <a:pt x="4068" y="2565"/>
                    </a:lnTo>
                    <a:lnTo>
                      <a:pt x="3884" y="2440"/>
                    </a:lnTo>
                    <a:lnTo>
                      <a:pt x="3659" y="2290"/>
                    </a:lnTo>
                    <a:lnTo>
                      <a:pt x="3399" y="2116"/>
                    </a:lnTo>
                    <a:lnTo>
                      <a:pt x="3109" y="1925"/>
                    </a:lnTo>
                    <a:lnTo>
                      <a:pt x="2794" y="1718"/>
                    </a:lnTo>
                    <a:lnTo>
                      <a:pt x="2459" y="1499"/>
                    </a:lnTo>
                    <a:lnTo>
                      <a:pt x="2108" y="1275"/>
                    </a:lnTo>
                    <a:lnTo>
                      <a:pt x="1750" y="1047"/>
                    </a:lnTo>
                    <a:lnTo>
                      <a:pt x="1386" y="820"/>
                    </a:lnTo>
                    <a:lnTo>
                      <a:pt x="1025" y="597"/>
                    </a:lnTo>
                    <a:lnTo>
                      <a:pt x="669" y="384"/>
                    </a:lnTo>
                    <a:lnTo>
                      <a:pt x="326" y="183"/>
                    </a:lnTo>
                    <a:lnTo>
                      <a:pt x="0" y="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17" name="Freeform 310"/>
              <p:cNvSpPr>
                <a:spLocks/>
              </p:cNvSpPr>
              <p:nvPr/>
            </p:nvSpPr>
            <p:spPr bwMode="auto">
              <a:xfrm>
                <a:off x="2066" y="2981"/>
                <a:ext cx="0" cy="7"/>
              </a:xfrm>
              <a:custGeom>
                <a:avLst/>
                <a:gdLst>
                  <a:gd name="T0" fmla="*/ 0 w 10"/>
                  <a:gd name="T1" fmla="*/ 0 h 16"/>
                  <a:gd name="T2" fmla="*/ 0 w 10"/>
                  <a:gd name="T3" fmla="*/ 0 h 16"/>
                  <a:gd name="T4" fmla="*/ 0 w 10"/>
                  <a:gd name="T5" fmla="*/ 0 h 16"/>
                  <a:gd name="T6" fmla="*/ 0 60000 65536"/>
                  <a:gd name="T7" fmla="*/ 0 60000 65536"/>
                  <a:gd name="T8" fmla="*/ 0 60000 65536"/>
                  <a:gd name="T9" fmla="*/ 0 w 10"/>
                  <a:gd name="T10" fmla="*/ 0 h 16"/>
                  <a:gd name="T11" fmla="*/ 10 w 10"/>
                  <a:gd name="T12" fmla="*/ 16 h 16"/>
                </a:gdLst>
                <a:ahLst/>
                <a:cxnLst>
                  <a:cxn ang="T6">
                    <a:pos x="T0" y="T1"/>
                  </a:cxn>
                  <a:cxn ang="T7">
                    <a:pos x="T2" y="T3"/>
                  </a:cxn>
                  <a:cxn ang="T8">
                    <a:pos x="T4" y="T5"/>
                  </a:cxn>
                </a:cxnLst>
                <a:rect l="T9" t="T10" r="T11" b="T12"/>
                <a:pathLst>
                  <a:path w="10" h="16">
                    <a:moveTo>
                      <a:pt x="10" y="0"/>
                    </a:moveTo>
                    <a:lnTo>
                      <a:pt x="0" y="16"/>
                    </a:lnTo>
                    <a:lnTo>
                      <a:pt x="10" y="0"/>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8" name="Freeform 311"/>
              <p:cNvSpPr>
                <a:spLocks/>
              </p:cNvSpPr>
              <p:nvPr/>
            </p:nvSpPr>
            <p:spPr bwMode="auto">
              <a:xfrm>
                <a:off x="1670" y="2733"/>
                <a:ext cx="5" cy="2"/>
              </a:xfrm>
              <a:custGeom>
                <a:avLst/>
                <a:gdLst>
                  <a:gd name="T0" fmla="*/ 0 w 10"/>
                  <a:gd name="T1" fmla="*/ 0 h 19"/>
                  <a:gd name="T2" fmla="*/ 0 w 10"/>
                  <a:gd name="T3" fmla="*/ 0 h 19"/>
                  <a:gd name="T4" fmla="*/ 0 w 10"/>
                  <a:gd name="T5" fmla="*/ 0 h 19"/>
                  <a:gd name="T6" fmla="*/ 0 60000 65536"/>
                  <a:gd name="T7" fmla="*/ 0 60000 65536"/>
                  <a:gd name="T8" fmla="*/ 0 60000 65536"/>
                  <a:gd name="T9" fmla="*/ 0 w 10"/>
                  <a:gd name="T10" fmla="*/ 0 h 19"/>
                  <a:gd name="T11" fmla="*/ 10 w 10"/>
                  <a:gd name="T12" fmla="*/ 19 h 19"/>
                </a:gdLst>
                <a:ahLst/>
                <a:cxnLst>
                  <a:cxn ang="T6">
                    <a:pos x="T0" y="T1"/>
                  </a:cxn>
                  <a:cxn ang="T7">
                    <a:pos x="T2" y="T3"/>
                  </a:cxn>
                  <a:cxn ang="T8">
                    <a:pos x="T4" y="T5"/>
                  </a:cxn>
                </a:cxnLst>
                <a:rect l="T9" t="T10" r="T11" b="T12"/>
                <a:pathLst>
                  <a:path w="10" h="19">
                    <a:moveTo>
                      <a:pt x="0" y="19"/>
                    </a:moveTo>
                    <a:lnTo>
                      <a:pt x="10" y="0"/>
                    </a:lnTo>
                    <a:lnTo>
                      <a:pt x="0" y="19"/>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19" name="Line 312"/>
              <p:cNvSpPr>
                <a:spLocks noChangeShapeType="1"/>
              </p:cNvSpPr>
              <p:nvPr/>
            </p:nvSpPr>
            <p:spPr bwMode="auto">
              <a:xfrm flipH="1" flipV="1">
                <a:off x="1445" y="2610"/>
                <a:ext cx="230" cy="124"/>
              </a:xfrm>
              <a:prstGeom prst="line">
                <a:avLst/>
              </a:pr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20" name="Freeform 313"/>
              <p:cNvSpPr>
                <a:spLocks/>
              </p:cNvSpPr>
              <p:nvPr/>
            </p:nvSpPr>
            <p:spPr bwMode="auto">
              <a:xfrm>
                <a:off x="1881" y="3352"/>
                <a:ext cx="50" cy="33"/>
              </a:xfrm>
              <a:custGeom>
                <a:avLst/>
                <a:gdLst>
                  <a:gd name="T0" fmla="*/ 0 w 532"/>
                  <a:gd name="T1" fmla="*/ 0 h 360"/>
                  <a:gd name="T2" fmla="*/ 0 w 532"/>
                  <a:gd name="T3" fmla="*/ 0 h 360"/>
                  <a:gd name="T4" fmla="*/ 0 w 532"/>
                  <a:gd name="T5" fmla="*/ 0 h 360"/>
                  <a:gd name="T6" fmla="*/ 0 w 532"/>
                  <a:gd name="T7" fmla="*/ 0 h 360"/>
                  <a:gd name="T8" fmla="*/ 0 w 532"/>
                  <a:gd name="T9" fmla="*/ 0 h 360"/>
                  <a:gd name="T10" fmla="*/ 0 w 532"/>
                  <a:gd name="T11" fmla="*/ 0 h 360"/>
                  <a:gd name="T12" fmla="*/ 0 w 532"/>
                  <a:gd name="T13" fmla="*/ 0 h 360"/>
                  <a:gd name="T14" fmla="*/ 0 w 532"/>
                  <a:gd name="T15" fmla="*/ 0 h 360"/>
                  <a:gd name="T16" fmla="*/ 0 w 532"/>
                  <a:gd name="T17" fmla="*/ 0 h 360"/>
                  <a:gd name="T18" fmla="*/ 0 w 532"/>
                  <a:gd name="T19" fmla="*/ 0 h 360"/>
                  <a:gd name="T20" fmla="*/ 0 w 532"/>
                  <a:gd name="T21" fmla="*/ 0 h 360"/>
                  <a:gd name="T22" fmla="*/ 0 w 532"/>
                  <a:gd name="T23" fmla="*/ 0 h 360"/>
                  <a:gd name="T24" fmla="*/ 0 w 532"/>
                  <a:gd name="T25" fmla="*/ 0 h 360"/>
                  <a:gd name="T26" fmla="*/ 0 w 532"/>
                  <a:gd name="T27" fmla="*/ 0 h 360"/>
                  <a:gd name="T28" fmla="*/ 0 w 532"/>
                  <a:gd name="T29" fmla="*/ 0 h 360"/>
                  <a:gd name="T30" fmla="*/ 0 w 532"/>
                  <a:gd name="T31" fmla="*/ 0 h 360"/>
                  <a:gd name="T32" fmla="*/ 0 w 532"/>
                  <a:gd name="T33" fmla="*/ 0 h 3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2"/>
                  <a:gd name="T52" fmla="*/ 0 h 360"/>
                  <a:gd name="T53" fmla="*/ 532 w 532"/>
                  <a:gd name="T54" fmla="*/ 360 h 3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2" h="360">
                    <a:moveTo>
                      <a:pt x="532" y="360"/>
                    </a:moveTo>
                    <a:lnTo>
                      <a:pt x="478" y="334"/>
                    </a:lnTo>
                    <a:lnTo>
                      <a:pt x="424" y="306"/>
                    </a:lnTo>
                    <a:lnTo>
                      <a:pt x="374" y="278"/>
                    </a:lnTo>
                    <a:lnTo>
                      <a:pt x="325" y="248"/>
                    </a:lnTo>
                    <a:lnTo>
                      <a:pt x="279" y="218"/>
                    </a:lnTo>
                    <a:lnTo>
                      <a:pt x="235" y="187"/>
                    </a:lnTo>
                    <a:lnTo>
                      <a:pt x="194" y="158"/>
                    </a:lnTo>
                    <a:lnTo>
                      <a:pt x="156" y="130"/>
                    </a:lnTo>
                    <a:lnTo>
                      <a:pt x="121" y="103"/>
                    </a:lnTo>
                    <a:lnTo>
                      <a:pt x="91" y="79"/>
                    </a:lnTo>
                    <a:lnTo>
                      <a:pt x="64" y="56"/>
                    </a:lnTo>
                    <a:lnTo>
                      <a:pt x="42" y="37"/>
                    </a:lnTo>
                    <a:lnTo>
                      <a:pt x="24" y="21"/>
                    </a:lnTo>
                    <a:lnTo>
                      <a:pt x="10" y="10"/>
                    </a:lnTo>
                    <a:lnTo>
                      <a:pt x="2" y="2"/>
                    </a:lnTo>
                    <a:lnTo>
                      <a:pt x="0"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21" name="Freeform 314"/>
              <p:cNvSpPr>
                <a:spLocks/>
              </p:cNvSpPr>
              <p:nvPr/>
            </p:nvSpPr>
            <p:spPr bwMode="auto">
              <a:xfrm>
                <a:off x="1931" y="3387"/>
                <a:ext cx="0" cy="2"/>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8" y="0"/>
                    </a:moveTo>
                    <a:lnTo>
                      <a:pt x="8" y="0"/>
                    </a:lnTo>
                    <a:lnTo>
                      <a:pt x="9" y="1"/>
                    </a:lnTo>
                    <a:lnTo>
                      <a:pt x="11" y="2"/>
                    </a:lnTo>
                    <a:lnTo>
                      <a:pt x="12" y="3"/>
                    </a:lnTo>
                    <a:lnTo>
                      <a:pt x="13" y="5"/>
                    </a:lnTo>
                    <a:lnTo>
                      <a:pt x="14" y="7"/>
                    </a:lnTo>
                    <a:lnTo>
                      <a:pt x="14" y="8"/>
                    </a:lnTo>
                    <a:lnTo>
                      <a:pt x="14" y="9"/>
                    </a:lnTo>
                    <a:lnTo>
                      <a:pt x="14" y="11"/>
                    </a:lnTo>
                    <a:lnTo>
                      <a:pt x="13" y="13"/>
                    </a:lnTo>
                    <a:lnTo>
                      <a:pt x="12" y="14"/>
                    </a:lnTo>
                    <a:lnTo>
                      <a:pt x="11" y="16"/>
                    </a:lnTo>
                    <a:lnTo>
                      <a:pt x="10" y="17"/>
                    </a:lnTo>
                    <a:lnTo>
                      <a:pt x="8" y="18"/>
                    </a:lnTo>
                    <a:lnTo>
                      <a:pt x="6" y="19"/>
                    </a:lnTo>
                    <a:lnTo>
                      <a:pt x="5" y="19"/>
                    </a:lnTo>
                    <a:lnTo>
                      <a:pt x="4" y="19"/>
                    </a:lnTo>
                    <a:lnTo>
                      <a:pt x="2" y="19"/>
                    </a:lnTo>
                    <a:lnTo>
                      <a:pt x="0" y="18"/>
                    </a:lnTo>
                    <a:lnTo>
                      <a:pt x="8"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2" name="Freeform 315"/>
              <p:cNvSpPr>
                <a:spLocks/>
              </p:cNvSpPr>
              <p:nvPr/>
            </p:nvSpPr>
            <p:spPr bwMode="auto">
              <a:xfrm>
                <a:off x="1878" y="3352"/>
                <a:ext cx="2" cy="5"/>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w 17"/>
                  <a:gd name="T37" fmla="*/ 0 h 17"/>
                  <a:gd name="T38" fmla="*/ 0 w 17"/>
                  <a:gd name="T39" fmla="*/ 0 h 17"/>
                  <a:gd name="T40" fmla="*/ 0 w 17"/>
                  <a:gd name="T41" fmla="*/ 0 h 17"/>
                  <a:gd name="T42" fmla="*/ 0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3" y="17"/>
                    </a:moveTo>
                    <a:lnTo>
                      <a:pt x="3" y="17"/>
                    </a:lnTo>
                    <a:lnTo>
                      <a:pt x="2" y="16"/>
                    </a:lnTo>
                    <a:lnTo>
                      <a:pt x="1" y="14"/>
                    </a:lnTo>
                    <a:lnTo>
                      <a:pt x="0" y="12"/>
                    </a:lnTo>
                    <a:lnTo>
                      <a:pt x="0" y="11"/>
                    </a:lnTo>
                    <a:lnTo>
                      <a:pt x="0" y="10"/>
                    </a:lnTo>
                    <a:lnTo>
                      <a:pt x="0" y="8"/>
                    </a:lnTo>
                    <a:lnTo>
                      <a:pt x="1" y="6"/>
                    </a:lnTo>
                    <a:lnTo>
                      <a:pt x="2" y="5"/>
                    </a:lnTo>
                    <a:lnTo>
                      <a:pt x="3" y="3"/>
                    </a:lnTo>
                    <a:lnTo>
                      <a:pt x="4" y="2"/>
                    </a:lnTo>
                    <a:lnTo>
                      <a:pt x="6" y="1"/>
                    </a:lnTo>
                    <a:lnTo>
                      <a:pt x="8" y="0"/>
                    </a:lnTo>
                    <a:lnTo>
                      <a:pt x="9" y="0"/>
                    </a:lnTo>
                    <a:lnTo>
                      <a:pt x="10" y="0"/>
                    </a:lnTo>
                    <a:lnTo>
                      <a:pt x="12" y="0"/>
                    </a:lnTo>
                    <a:lnTo>
                      <a:pt x="14" y="1"/>
                    </a:lnTo>
                    <a:lnTo>
                      <a:pt x="15" y="2"/>
                    </a:lnTo>
                    <a:lnTo>
                      <a:pt x="17" y="3"/>
                    </a:lnTo>
                    <a:lnTo>
                      <a:pt x="3" y="17"/>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3" name="Freeform 316"/>
              <p:cNvSpPr>
                <a:spLocks/>
              </p:cNvSpPr>
              <p:nvPr/>
            </p:nvSpPr>
            <p:spPr bwMode="auto">
              <a:xfrm>
                <a:off x="1307" y="2923"/>
                <a:ext cx="573" cy="430"/>
              </a:xfrm>
              <a:custGeom>
                <a:avLst/>
                <a:gdLst>
                  <a:gd name="T0" fmla="*/ 0 w 6291"/>
                  <a:gd name="T1" fmla="*/ 0 h 4742"/>
                  <a:gd name="T2" fmla="*/ 0 w 6291"/>
                  <a:gd name="T3" fmla="*/ 0 h 4742"/>
                  <a:gd name="T4" fmla="*/ 0 w 6291"/>
                  <a:gd name="T5" fmla="*/ 0 h 4742"/>
                  <a:gd name="T6" fmla="*/ 0 w 6291"/>
                  <a:gd name="T7" fmla="*/ 0 h 4742"/>
                  <a:gd name="T8" fmla="*/ 0 w 6291"/>
                  <a:gd name="T9" fmla="*/ 0 h 4742"/>
                  <a:gd name="T10" fmla="*/ 0 w 6291"/>
                  <a:gd name="T11" fmla="*/ 0 h 4742"/>
                  <a:gd name="T12" fmla="*/ 0 w 6291"/>
                  <a:gd name="T13" fmla="*/ 0 h 4742"/>
                  <a:gd name="T14" fmla="*/ 0 w 6291"/>
                  <a:gd name="T15" fmla="*/ 0 h 4742"/>
                  <a:gd name="T16" fmla="*/ 0 w 6291"/>
                  <a:gd name="T17" fmla="*/ 0 h 4742"/>
                  <a:gd name="T18" fmla="*/ 0 w 6291"/>
                  <a:gd name="T19" fmla="*/ 0 h 4742"/>
                  <a:gd name="T20" fmla="*/ 0 w 6291"/>
                  <a:gd name="T21" fmla="*/ 0 h 4742"/>
                  <a:gd name="T22" fmla="*/ 0 w 6291"/>
                  <a:gd name="T23" fmla="*/ 0 h 4742"/>
                  <a:gd name="T24" fmla="*/ 0 w 6291"/>
                  <a:gd name="T25" fmla="*/ 0 h 4742"/>
                  <a:gd name="T26" fmla="*/ 0 w 6291"/>
                  <a:gd name="T27" fmla="*/ 0 h 4742"/>
                  <a:gd name="T28" fmla="*/ 0 w 6291"/>
                  <a:gd name="T29" fmla="*/ 0 h 4742"/>
                  <a:gd name="T30" fmla="*/ 0 w 6291"/>
                  <a:gd name="T31" fmla="*/ 0 h 4742"/>
                  <a:gd name="T32" fmla="*/ 0 w 6291"/>
                  <a:gd name="T33" fmla="*/ 0 h 47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91"/>
                  <a:gd name="T52" fmla="*/ 0 h 4742"/>
                  <a:gd name="T53" fmla="*/ 6291 w 6291"/>
                  <a:gd name="T54" fmla="*/ 4742 h 47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91" h="4742">
                    <a:moveTo>
                      <a:pt x="6291" y="4742"/>
                    </a:moveTo>
                    <a:lnTo>
                      <a:pt x="5910" y="4421"/>
                    </a:lnTo>
                    <a:lnTo>
                      <a:pt x="5495" y="4081"/>
                    </a:lnTo>
                    <a:lnTo>
                      <a:pt x="5050" y="3728"/>
                    </a:lnTo>
                    <a:lnTo>
                      <a:pt x="4583" y="3363"/>
                    </a:lnTo>
                    <a:lnTo>
                      <a:pt x="4103" y="2995"/>
                    </a:lnTo>
                    <a:lnTo>
                      <a:pt x="3615" y="2627"/>
                    </a:lnTo>
                    <a:lnTo>
                      <a:pt x="3129" y="2264"/>
                    </a:lnTo>
                    <a:lnTo>
                      <a:pt x="2650" y="1910"/>
                    </a:lnTo>
                    <a:lnTo>
                      <a:pt x="2188" y="1570"/>
                    </a:lnTo>
                    <a:lnTo>
                      <a:pt x="1747" y="1250"/>
                    </a:lnTo>
                    <a:lnTo>
                      <a:pt x="1337" y="953"/>
                    </a:lnTo>
                    <a:lnTo>
                      <a:pt x="965" y="687"/>
                    </a:lnTo>
                    <a:lnTo>
                      <a:pt x="638" y="453"/>
                    </a:lnTo>
                    <a:lnTo>
                      <a:pt x="362" y="257"/>
                    </a:lnTo>
                    <a:lnTo>
                      <a:pt x="148" y="105"/>
                    </a:lnTo>
                    <a:lnTo>
                      <a:pt x="0"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24" name="Freeform 317"/>
              <p:cNvSpPr>
                <a:spLocks/>
              </p:cNvSpPr>
              <p:nvPr/>
            </p:nvSpPr>
            <p:spPr bwMode="auto">
              <a:xfrm>
                <a:off x="1878" y="3352"/>
                <a:ext cx="2" cy="5"/>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w 16"/>
                  <a:gd name="T37" fmla="*/ 0 h 17"/>
                  <a:gd name="T38" fmla="*/ 0 w 16"/>
                  <a:gd name="T39" fmla="*/ 0 h 17"/>
                  <a:gd name="T40" fmla="*/ 0 w 16"/>
                  <a:gd name="T41" fmla="*/ 0 h 17"/>
                  <a:gd name="T42" fmla="*/ 0 w 16"/>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7"/>
                  <a:gd name="T68" fmla="*/ 16 w 16"/>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7">
                    <a:moveTo>
                      <a:pt x="12" y="0"/>
                    </a:moveTo>
                    <a:lnTo>
                      <a:pt x="12" y="0"/>
                    </a:lnTo>
                    <a:lnTo>
                      <a:pt x="14" y="1"/>
                    </a:lnTo>
                    <a:lnTo>
                      <a:pt x="15" y="2"/>
                    </a:lnTo>
                    <a:lnTo>
                      <a:pt x="15" y="4"/>
                    </a:lnTo>
                    <a:lnTo>
                      <a:pt x="16" y="6"/>
                    </a:lnTo>
                    <a:lnTo>
                      <a:pt x="16" y="7"/>
                    </a:lnTo>
                    <a:lnTo>
                      <a:pt x="16" y="8"/>
                    </a:lnTo>
                    <a:lnTo>
                      <a:pt x="15" y="10"/>
                    </a:lnTo>
                    <a:lnTo>
                      <a:pt x="15" y="12"/>
                    </a:lnTo>
                    <a:lnTo>
                      <a:pt x="13" y="13"/>
                    </a:lnTo>
                    <a:lnTo>
                      <a:pt x="12" y="15"/>
                    </a:lnTo>
                    <a:lnTo>
                      <a:pt x="11" y="16"/>
                    </a:lnTo>
                    <a:lnTo>
                      <a:pt x="9" y="16"/>
                    </a:lnTo>
                    <a:lnTo>
                      <a:pt x="7" y="17"/>
                    </a:lnTo>
                    <a:lnTo>
                      <a:pt x="6" y="17"/>
                    </a:lnTo>
                    <a:lnTo>
                      <a:pt x="5" y="17"/>
                    </a:lnTo>
                    <a:lnTo>
                      <a:pt x="3" y="16"/>
                    </a:lnTo>
                    <a:lnTo>
                      <a:pt x="1" y="16"/>
                    </a:lnTo>
                    <a:lnTo>
                      <a:pt x="0" y="14"/>
                    </a:lnTo>
                    <a:lnTo>
                      <a:pt x="12"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5" name="Freeform 318"/>
              <p:cNvSpPr>
                <a:spLocks/>
              </p:cNvSpPr>
              <p:nvPr/>
            </p:nvSpPr>
            <p:spPr bwMode="auto">
              <a:xfrm>
                <a:off x="1307" y="2923"/>
                <a:ext cx="2" cy="7"/>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w 16"/>
                  <a:gd name="T35" fmla="*/ 0 h 18"/>
                  <a:gd name="T36" fmla="*/ 0 w 16"/>
                  <a:gd name="T37" fmla="*/ 0 h 18"/>
                  <a:gd name="T38" fmla="*/ 0 w 16"/>
                  <a:gd name="T39" fmla="*/ 0 h 18"/>
                  <a:gd name="T40" fmla="*/ 0 w 16"/>
                  <a:gd name="T41" fmla="*/ 0 h 18"/>
                  <a:gd name="T42" fmla="*/ 0 w 16"/>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4" y="18"/>
                    </a:moveTo>
                    <a:lnTo>
                      <a:pt x="4" y="18"/>
                    </a:lnTo>
                    <a:lnTo>
                      <a:pt x="3" y="17"/>
                    </a:lnTo>
                    <a:lnTo>
                      <a:pt x="2" y="15"/>
                    </a:lnTo>
                    <a:lnTo>
                      <a:pt x="1" y="14"/>
                    </a:lnTo>
                    <a:lnTo>
                      <a:pt x="0" y="12"/>
                    </a:lnTo>
                    <a:lnTo>
                      <a:pt x="0" y="10"/>
                    </a:lnTo>
                    <a:lnTo>
                      <a:pt x="0" y="8"/>
                    </a:lnTo>
                    <a:lnTo>
                      <a:pt x="1" y="6"/>
                    </a:lnTo>
                    <a:lnTo>
                      <a:pt x="2" y="4"/>
                    </a:lnTo>
                    <a:lnTo>
                      <a:pt x="3" y="3"/>
                    </a:lnTo>
                    <a:lnTo>
                      <a:pt x="5" y="2"/>
                    </a:lnTo>
                    <a:lnTo>
                      <a:pt x="6" y="1"/>
                    </a:lnTo>
                    <a:lnTo>
                      <a:pt x="8" y="0"/>
                    </a:lnTo>
                    <a:lnTo>
                      <a:pt x="10" y="0"/>
                    </a:lnTo>
                    <a:lnTo>
                      <a:pt x="12" y="0"/>
                    </a:lnTo>
                    <a:lnTo>
                      <a:pt x="14" y="1"/>
                    </a:lnTo>
                    <a:lnTo>
                      <a:pt x="16" y="2"/>
                    </a:lnTo>
                    <a:lnTo>
                      <a:pt x="4" y="18"/>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6" name="Freeform 319"/>
              <p:cNvSpPr>
                <a:spLocks/>
              </p:cNvSpPr>
              <p:nvPr/>
            </p:nvSpPr>
            <p:spPr bwMode="auto">
              <a:xfrm>
                <a:off x="1035" y="2770"/>
                <a:ext cx="275" cy="153"/>
              </a:xfrm>
              <a:custGeom>
                <a:avLst/>
                <a:gdLst>
                  <a:gd name="T0" fmla="*/ 0 w 2998"/>
                  <a:gd name="T1" fmla="*/ 0 h 1684"/>
                  <a:gd name="T2" fmla="*/ 0 w 2998"/>
                  <a:gd name="T3" fmla="*/ 0 h 1684"/>
                  <a:gd name="T4" fmla="*/ 0 w 2998"/>
                  <a:gd name="T5" fmla="*/ 0 h 1684"/>
                  <a:gd name="T6" fmla="*/ 0 w 2998"/>
                  <a:gd name="T7" fmla="*/ 0 h 1684"/>
                  <a:gd name="T8" fmla="*/ 0 w 2998"/>
                  <a:gd name="T9" fmla="*/ 0 h 1684"/>
                  <a:gd name="T10" fmla="*/ 0 w 2998"/>
                  <a:gd name="T11" fmla="*/ 0 h 1684"/>
                  <a:gd name="T12" fmla="*/ 0 w 2998"/>
                  <a:gd name="T13" fmla="*/ 0 h 1684"/>
                  <a:gd name="T14" fmla="*/ 0 w 2998"/>
                  <a:gd name="T15" fmla="*/ 0 h 1684"/>
                  <a:gd name="T16" fmla="*/ 0 w 2998"/>
                  <a:gd name="T17" fmla="*/ 0 h 1684"/>
                  <a:gd name="T18" fmla="*/ 0 w 2998"/>
                  <a:gd name="T19" fmla="*/ 0 h 1684"/>
                  <a:gd name="T20" fmla="*/ 0 w 2998"/>
                  <a:gd name="T21" fmla="*/ 0 h 1684"/>
                  <a:gd name="T22" fmla="*/ 0 w 2998"/>
                  <a:gd name="T23" fmla="*/ 0 h 1684"/>
                  <a:gd name="T24" fmla="*/ 0 w 2998"/>
                  <a:gd name="T25" fmla="*/ 0 h 1684"/>
                  <a:gd name="T26" fmla="*/ 0 w 2998"/>
                  <a:gd name="T27" fmla="*/ 0 h 1684"/>
                  <a:gd name="T28" fmla="*/ 0 w 2998"/>
                  <a:gd name="T29" fmla="*/ 0 h 1684"/>
                  <a:gd name="T30" fmla="*/ 0 w 2998"/>
                  <a:gd name="T31" fmla="*/ 0 h 1684"/>
                  <a:gd name="T32" fmla="*/ 0 w 2998"/>
                  <a:gd name="T33" fmla="*/ 0 h 16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98"/>
                  <a:gd name="T52" fmla="*/ 0 h 1684"/>
                  <a:gd name="T53" fmla="*/ 2998 w 2998"/>
                  <a:gd name="T54" fmla="*/ 1684 h 16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98" h="1684">
                    <a:moveTo>
                      <a:pt x="2998" y="1684"/>
                    </a:moveTo>
                    <a:lnTo>
                      <a:pt x="2865" y="1595"/>
                    </a:lnTo>
                    <a:lnTo>
                      <a:pt x="2697" y="1491"/>
                    </a:lnTo>
                    <a:lnTo>
                      <a:pt x="2499" y="1372"/>
                    </a:lnTo>
                    <a:lnTo>
                      <a:pt x="2277" y="1243"/>
                    </a:lnTo>
                    <a:lnTo>
                      <a:pt x="2037" y="1106"/>
                    </a:lnTo>
                    <a:lnTo>
                      <a:pt x="1786" y="966"/>
                    </a:lnTo>
                    <a:lnTo>
                      <a:pt x="1530" y="824"/>
                    </a:lnTo>
                    <a:lnTo>
                      <a:pt x="1274" y="684"/>
                    </a:lnTo>
                    <a:lnTo>
                      <a:pt x="1026" y="549"/>
                    </a:lnTo>
                    <a:lnTo>
                      <a:pt x="790" y="421"/>
                    </a:lnTo>
                    <a:lnTo>
                      <a:pt x="574" y="305"/>
                    </a:lnTo>
                    <a:lnTo>
                      <a:pt x="384" y="203"/>
                    </a:lnTo>
                    <a:lnTo>
                      <a:pt x="225" y="118"/>
                    </a:lnTo>
                    <a:lnTo>
                      <a:pt x="104" y="54"/>
                    </a:lnTo>
                    <a:lnTo>
                      <a:pt x="26" y="14"/>
                    </a:lnTo>
                    <a:lnTo>
                      <a:pt x="0"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27" name="Freeform 320"/>
              <p:cNvSpPr>
                <a:spLocks/>
              </p:cNvSpPr>
              <p:nvPr/>
            </p:nvSpPr>
            <p:spPr bwMode="auto">
              <a:xfrm>
                <a:off x="1307" y="2923"/>
                <a:ext cx="0" cy="7"/>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w 16"/>
                  <a:gd name="T35" fmla="*/ 0 h 18"/>
                  <a:gd name="T36" fmla="*/ 0 w 16"/>
                  <a:gd name="T37" fmla="*/ 0 h 18"/>
                  <a:gd name="T38" fmla="*/ 0 w 16"/>
                  <a:gd name="T39" fmla="*/ 0 h 18"/>
                  <a:gd name="T40" fmla="*/ 0 w 16"/>
                  <a:gd name="T41" fmla="*/ 0 h 18"/>
                  <a:gd name="T42" fmla="*/ 0 w 16"/>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12" y="0"/>
                    </a:moveTo>
                    <a:lnTo>
                      <a:pt x="12" y="0"/>
                    </a:lnTo>
                    <a:lnTo>
                      <a:pt x="13" y="1"/>
                    </a:lnTo>
                    <a:lnTo>
                      <a:pt x="14" y="3"/>
                    </a:lnTo>
                    <a:lnTo>
                      <a:pt x="15" y="4"/>
                    </a:lnTo>
                    <a:lnTo>
                      <a:pt x="16" y="6"/>
                    </a:lnTo>
                    <a:lnTo>
                      <a:pt x="16" y="8"/>
                    </a:lnTo>
                    <a:lnTo>
                      <a:pt x="16" y="10"/>
                    </a:lnTo>
                    <a:lnTo>
                      <a:pt x="15" y="12"/>
                    </a:lnTo>
                    <a:lnTo>
                      <a:pt x="14" y="14"/>
                    </a:lnTo>
                    <a:lnTo>
                      <a:pt x="13" y="15"/>
                    </a:lnTo>
                    <a:lnTo>
                      <a:pt x="11" y="16"/>
                    </a:lnTo>
                    <a:lnTo>
                      <a:pt x="10" y="17"/>
                    </a:lnTo>
                    <a:lnTo>
                      <a:pt x="8" y="18"/>
                    </a:lnTo>
                    <a:lnTo>
                      <a:pt x="6" y="18"/>
                    </a:lnTo>
                    <a:lnTo>
                      <a:pt x="4" y="18"/>
                    </a:lnTo>
                    <a:lnTo>
                      <a:pt x="2" y="17"/>
                    </a:lnTo>
                    <a:lnTo>
                      <a:pt x="0" y="16"/>
                    </a:lnTo>
                    <a:lnTo>
                      <a:pt x="12" y="0"/>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8" name="Freeform 321"/>
              <p:cNvSpPr>
                <a:spLocks/>
              </p:cNvSpPr>
              <p:nvPr/>
            </p:nvSpPr>
            <p:spPr bwMode="auto">
              <a:xfrm>
                <a:off x="1035" y="2770"/>
                <a:ext cx="0" cy="2"/>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6" y="19"/>
                    </a:moveTo>
                    <a:lnTo>
                      <a:pt x="6" y="19"/>
                    </a:lnTo>
                    <a:lnTo>
                      <a:pt x="4" y="18"/>
                    </a:lnTo>
                    <a:lnTo>
                      <a:pt x="3" y="17"/>
                    </a:lnTo>
                    <a:lnTo>
                      <a:pt x="2" y="15"/>
                    </a:lnTo>
                    <a:lnTo>
                      <a:pt x="1" y="13"/>
                    </a:lnTo>
                    <a:lnTo>
                      <a:pt x="0" y="12"/>
                    </a:lnTo>
                    <a:lnTo>
                      <a:pt x="0" y="10"/>
                    </a:lnTo>
                    <a:lnTo>
                      <a:pt x="0" y="9"/>
                    </a:lnTo>
                    <a:lnTo>
                      <a:pt x="1" y="7"/>
                    </a:lnTo>
                    <a:lnTo>
                      <a:pt x="1" y="6"/>
                    </a:lnTo>
                    <a:lnTo>
                      <a:pt x="2" y="4"/>
                    </a:lnTo>
                    <a:lnTo>
                      <a:pt x="3" y="3"/>
                    </a:lnTo>
                    <a:lnTo>
                      <a:pt x="5" y="2"/>
                    </a:lnTo>
                    <a:lnTo>
                      <a:pt x="7" y="1"/>
                    </a:lnTo>
                    <a:lnTo>
                      <a:pt x="8" y="0"/>
                    </a:lnTo>
                    <a:lnTo>
                      <a:pt x="10" y="0"/>
                    </a:lnTo>
                    <a:lnTo>
                      <a:pt x="11" y="0"/>
                    </a:lnTo>
                    <a:lnTo>
                      <a:pt x="13" y="1"/>
                    </a:lnTo>
                    <a:lnTo>
                      <a:pt x="14" y="1"/>
                    </a:lnTo>
                    <a:lnTo>
                      <a:pt x="6" y="19"/>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29" name="Freeform 322"/>
              <p:cNvSpPr>
                <a:spLocks/>
              </p:cNvSpPr>
              <p:nvPr/>
            </p:nvSpPr>
            <p:spPr bwMode="auto">
              <a:xfrm>
                <a:off x="1931" y="3387"/>
                <a:ext cx="47" cy="12"/>
              </a:xfrm>
              <a:custGeom>
                <a:avLst/>
                <a:gdLst>
                  <a:gd name="T0" fmla="*/ 0 w 534"/>
                  <a:gd name="T1" fmla="*/ 0 h 98"/>
                  <a:gd name="T2" fmla="*/ 0 w 534"/>
                  <a:gd name="T3" fmla="*/ 0 h 98"/>
                  <a:gd name="T4" fmla="*/ 0 w 534"/>
                  <a:gd name="T5" fmla="*/ 0 h 98"/>
                  <a:gd name="T6" fmla="*/ 0 w 534"/>
                  <a:gd name="T7" fmla="*/ 0 h 98"/>
                  <a:gd name="T8" fmla="*/ 0 w 534"/>
                  <a:gd name="T9" fmla="*/ 0 h 98"/>
                  <a:gd name="T10" fmla="*/ 0 w 534"/>
                  <a:gd name="T11" fmla="*/ 0 h 98"/>
                  <a:gd name="T12" fmla="*/ 0 w 534"/>
                  <a:gd name="T13" fmla="*/ 0 h 98"/>
                  <a:gd name="T14" fmla="*/ 0 w 534"/>
                  <a:gd name="T15" fmla="*/ 0 h 98"/>
                  <a:gd name="T16" fmla="*/ 0 w 534"/>
                  <a:gd name="T17" fmla="*/ 0 h 98"/>
                  <a:gd name="T18" fmla="*/ 0 w 534"/>
                  <a:gd name="T19" fmla="*/ 0 h 98"/>
                  <a:gd name="T20" fmla="*/ 0 w 534"/>
                  <a:gd name="T21" fmla="*/ 0 h 98"/>
                  <a:gd name="T22" fmla="*/ 0 w 534"/>
                  <a:gd name="T23" fmla="*/ 0 h 98"/>
                  <a:gd name="T24" fmla="*/ 0 w 534"/>
                  <a:gd name="T25" fmla="*/ 0 h 98"/>
                  <a:gd name="T26" fmla="*/ 0 w 534"/>
                  <a:gd name="T27" fmla="*/ 0 h 98"/>
                  <a:gd name="T28" fmla="*/ 0 w 534"/>
                  <a:gd name="T29" fmla="*/ 0 h 98"/>
                  <a:gd name="T30" fmla="*/ 0 w 534"/>
                  <a:gd name="T31" fmla="*/ 0 h 98"/>
                  <a:gd name="T32" fmla="*/ 0 w 534"/>
                  <a:gd name="T33" fmla="*/ 0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4"/>
                  <a:gd name="T52" fmla="*/ 0 h 98"/>
                  <a:gd name="T53" fmla="*/ 534 w 534"/>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4" h="98">
                    <a:moveTo>
                      <a:pt x="534" y="60"/>
                    </a:moveTo>
                    <a:lnTo>
                      <a:pt x="495" y="72"/>
                    </a:lnTo>
                    <a:lnTo>
                      <a:pt x="459" y="82"/>
                    </a:lnTo>
                    <a:lnTo>
                      <a:pt x="424" y="90"/>
                    </a:lnTo>
                    <a:lnTo>
                      <a:pt x="390" y="95"/>
                    </a:lnTo>
                    <a:lnTo>
                      <a:pt x="358" y="97"/>
                    </a:lnTo>
                    <a:lnTo>
                      <a:pt x="327" y="98"/>
                    </a:lnTo>
                    <a:lnTo>
                      <a:pt x="296" y="96"/>
                    </a:lnTo>
                    <a:lnTo>
                      <a:pt x="265" y="92"/>
                    </a:lnTo>
                    <a:lnTo>
                      <a:pt x="235" y="86"/>
                    </a:lnTo>
                    <a:lnTo>
                      <a:pt x="204" y="79"/>
                    </a:lnTo>
                    <a:lnTo>
                      <a:pt x="173" y="69"/>
                    </a:lnTo>
                    <a:lnTo>
                      <a:pt x="140" y="58"/>
                    </a:lnTo>
                    <a:lnTo>
                      <a:pt x="107" y="46"/>
                    </a:lnTo>
                    <a:lnTo>
                      <a:pt x="73" y="32"/>
                    </a:lnTo>
                    <a:lnTo>
                      <a:pt x="37" y="16"/>
                    </a:lnTo>
                    <a:lnTo>
                      <a:pt x="0" y="0"/>
                    </a:lnTo>
                  </a:path>
                </a:pathLst>
              </a:custGeom>
              <a:noFill/>
              <a:ln w="3175">
                <a:solidFill>
                  <a:srgbClr val="CDC0B5"/>
                </a:solidFill>
                <a:round/>
                <a:headEnd/>
                <a:tailEnd/>
              </a:ln>
            </p:spPr>
            <p:txBody>
              <a:bodyPr/>
              <a:lstStyle/>
              <a:p>
                <a:pPr algn="ctr">
                  <a:defRPr/>
                </a:pPr>
                <a:endParaRPr lang="fr-FR" sz="1400">
                  <a:latin typeface="+mn-lt"/>
                  <a:cs typeface="Arial" pitchFamily="34" charset="0"/>
                </a:endParaRPr>
              </a:p>
            </p:txBody>
          </p:sp>
          <p:sp>
            <p:nvSpPr>
              <p:cNvPr id="130" name="Freeform 323"/>
              <p:cNvSpPr>
                <a:spLocks/>
              </p:cNvSpPr>
              <p:nvPr/>
            </p:nvSpPr>
            <p:spPr bwMode="auto">
              <a:xfrm>
                <a:off x="1978" y="3390"/>
                <a:ext cx="2" cy="2"/>
              </a:xfrm>
              <a:custGeom>
                <a:avLst/>
                <a:gdLst>
                  <a:gd name="T0" fmla="*/ 0 w 13"/>
                  <a:gd name="T1" fmla="*/ 0 h 19"/>
                  <a:gd name="T2" fmla="*/ 0 w 13"/>
                  <a:gd name="T3" fmla="*/ 0 h 19"/>
                  <a:gd name="T4" fmla="*/ 0 w 13"/>
                  <a:gd name="T5" fmla="*/ 0 h 19"/>
                  <a:gd name="T6" fmla="*/ 0 w 13"/>
                  <a:gd name="T7" fmla="*/ 0 h 19"/>
                  <a:gd name="T8" fmla="*/ 0 w 13"/>
                  <a:gd name="T9" fmla="*/ 0 h 19"/>
                  <a:gd name="T10" fmla="*/ 0 w 13"/>
                  <a:gd name="T11" fmla="*/ 0 h 19"/>
                  <a:gd name="T12" fmla="*/ 0 w 13"/>
                  <a:gd name="T13" fmla="*/ 0 h 19"/>
                  <a:gd name="T14" fmla="*/ 0 w 13"/>
                  <a:gd name="T15" fmla="*/ 0 h 19"/>
                  <a:gd name="T16" fmla="*/ 0 w 13"/>
                  <a:gd name="T17" fmla="*/ 0 h 19"/>
                  <a:gd name="T18" fmla="*/ 0 w 13"/>
                  <a:gd name="T19" fmla="*/ 0 h 19"/>
                  <a:gd name="T20" fmla="*/ 0 w 13"/>
                  <a:gd name="T21" fmla="*/ 0 h 19"/>
                  <a:gd name="T22" fmla="*/ 0 w 13"/>
                  <a:gd name="T23" fmla="*/ 0 h 19"/>
                  <a:gd name="T24" fmla="*/ 0 w 13"/>
                  <a:gd name="T25" fmla="*/ 0 h 19"/>
                  <a:gd name="T26" fmla="*/ 0 w 13"/>
                  <a:gd name="T27" fmla="*/ 0 h 19"/>
                  <a:gd name="T28" fmla="*/ 0 w 13"/>
                  <a:gd name="T29" fmla="*/ 0 h 19"/>
                  <a:gd name="T30" fmla="*/ 0 w 13"/>
                  <a:gd name="T31" fmla="*/ 0 h 19"/>
                  <a:gd name="T32" fmla="*/ 0 w 13"/>
                  <a:gd name="T33" fmla="*/ 0 h 19"/>
                  <a:gd name="T34" fmla="*/ 0 w 13"/>
                  <a:gd name="T35" fmla="*/ 0 h 19"/>
                  <a:gd name="T36" fmla="*/ 0 w 13"/>
                  <a:gd name="T37" fmla="*/ 0 h 19"/>
                  <a:gd name="T38" fmla="*/ 0 w 13"/>
                  <a:gd name="T39" fmla="*/ 0 h 19"/>
                  <a:gd name="T40" fmla="*/ 0 w 13"/>
                  <a:gd name="T41" fmla="*/ 0 h 19"/>
                  <a:gd name="T42" fmla="*/ 0 w 13"/>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9"/>
                  <a:gd name="T68" fmla="*/ 13 w 13"/>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9">
                    <a:moveTo>
                      <a:pt x="0" y="1"/>
                    </a:moveTo>
                    <a:lnTo>
                      <a:pt x="0" y="1"/>
                    </a:lnTo>
                    <a:lnTo>
                      <a:pt x="2" y="0"/>
                    </a:lnTo>
                    <a:lnTo>
                      <a:pt x="3" y="0"/>
                    </a:lnTo>
                    <a:lnTo>
                      <a:pt x="4" y="0"/>
                    </a:lnTo>
                    <a:lnTo>
                      <a:pt x="6" y="1"/>
                    </a:lnTo>
                    <a:lnTo>
                      <a:pt x="8" y="1"/>
                    </a:lnTo>
                    <a:lnTo>
                      <a:pt x="9" y="2"/>
                    </a:lnTo>
                    <a:lnTo>
                      <a:pt x="11" y="4"/>
                    </a:lnTo>
                    <a:lnTo>
                      <a:pt x="12" y="5"/>
                    </a:lnTo>
                    <a:lnTo>
                      <a:pt x="12" y="7"/>
                    </a:lnTo>
                    <a:lnTo>
                      <a:pt x="13" y="9"/>
                    </a:lnTo>
                    <a:lnTo>
                      <a:pt x="13" y="10"/>
                    </a:lnTo>
                    <a:lnTo>
                      <a:pt x="13" y="11"/>
                    </a:lnTo>
                    <a:lnTo>
                      <a:pt x="12" y="13"/>
                    </a:lnTo>
                    <a:lnTo>
                      <a:pt x="12" y="15"/>
                    </a:lnTo>
                    <a:lnTo>
                      <a:pt x="11" y="16"/>
                    </a:lnTo>
                    <a:lnTo>
                      <a:pt x="9" y="18"/>
                    </a:lnTo>
                    <a:lnTo>
                      <a:pt x="8" y="19"/>
                    </a:lnTo>
                    <a:lnTo>
                      <a:pt x="6" y="19"/>
                    </a:lnTo>
                    <a:lnTo>
                      <a:pt x="0" y="1"/>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31" name="Freeform 324"/>
              <p:cNvSpPr>
                <a:spLocks/>
              </p:cNvSpPr>
              <p:nvPr/>
            </p:nvSpPr>
            <p:spPr bwMode="auto">
              <a:xfrm>
                <a:off x="1926" y="3387"/>
                <a:ext cx="5" cy="2"/>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6" y="19"/>
                    </a:moveTo>
                    <a:lnTo>
                      <a:pt x="6" y="19"/>
                    </a:lnTo>
                    <a:lnTo>
                      <a:pt x="5" y="18"/>
                    </a:lnTo>
                    <a:lnTo>
                      <a:pt x="3" y="17"/>
                    </a:lnTo>
                    <a:lnTo>
                      <a:pt x="2" y="16"/>
                    </a:lnTo>
                    <a:lnTo>
                      <a:pt x="1" y="14"/>
                    </a:lnTo>
                    <a:lnTo>
                      <a:pt x="0" y="12"/>
                    </a:lnTo>
                    <a:lnTo>
                      <a:pt x="0" y="11"/>
                    </a:lnTo>
                    <a:lnTo>
                      <a:pt x="0" y="10"/>
                    </a:lnTo>
                    <a:lnTo>
                      <a:pt x="0" y="8"/>
                    </a:lnTo>
                    <a:lnTo>
                      <a:pt x="1" y="6"/>
                    </a:lnTo>
                    <a:lnTo>
                      <a:pt x="2" y="5"/>
                    </a:lnTo>
                    <a:lnTo>
                      <a:pt x="3" y="3"/>
                    </a:lnTo>
                    <a:lnTo>
                      <a:pt x="4" y="2"/>
                    </a:lnTo>
                    <a:lnTo>
                      <a:pt x="6" y="1"/>
                    </a:lnTo>
                    <a:lnTo>
                      <a:pt x="8" y="0"/>
                    </a:lnTo>
                    <a:lnTo>
                      <a:pt x="9" y="0"/>
                    </a:lnTo>
                    <a:lnTo>
                      <a:pt x="10" y="0"/>
                    </a:lnTo>
                    <a:lnTo>
                      <a:pt x="12" y="0"/>
                    </a:lnTo>
                    <a:lnTo>
                      <a:pt x="14" y="1"/>
                    </a:lnTo>
                    <a:lnTo>
                      <a:pt x="6" y="19"/>
                    </a:lnTo>
                    <a:close/>
                  </a:path>
                </a:pathLst>
              </a:custGeom>
              <a:solidFill>
                <a:srgbClr val="CDC0B5"/>
              </a:solidFill>
              <a:ln w="0">
                <a:solidFill>
                  <a:srgbClr val="CDC0B5"/>
                </a:solidFill>
                <a:round/>
                <a:headEnd/>
                <a:tailEnd/>
              </a:ln>
            </p:spPr>
            <p:txBody>
              <a:bodyPr/>
              <a:lstStyle/>
              <a:p>
                <a:pPr algn="ctr">
                  <a:defRPr/>
                </a:pPr>
                <a:endParaRPr lang="fr-FR" sz="1400">
                  <a:latin typeface="+mn-lt"/>
                  <a:cs typeface="Arial" pitchFamily="34" charset="0"/>
                </a:endParaRPr>
              </a:p>
            </p:txBody>
          </p:sp>
          <p:sp>
            <p:nvSpPr>
              <p:cNvPr id="132" name="Freeform 325"/>
              <p:cNvSpPr>
                <a:spLocks/>
              </p:cNvSpPr>
              <p:nvPr/>
            </p:nvSpPr>
            <p:spPr bwMode="auto">
              <a:xfrm>
                <a:off x="1931" y="3484"/>
                <a:ext cx="47" cy="63"/>
              </a:xfrm>
              <a:custGeom>
                <a:avLst/>
                <a:gdLst>
                  <a:gd name="T0" fmla="*/ 0 w 537"/>
                  <a:gd name="T1" fmla="*/ 0 h 670"/>
                  <a:gd name="T2" fmla="*/ 0 w 537"/>
                  <a:gd name="T3" fmla="*/ 0 h 670"/>
                  <a:gd name="T4" fmla="*/ 0 w 537"/>
                  <a:gd name="T5" fmla="*/ 0 h 670"/>
                  <a:gd name="T6" fmla="*/ 0 w 537"/>
                  <a:gd name="T7" fmla="*/ 0 h 670"/>
                  <a:gd name="T8" fmla="*/ 0 w 537"/>
                  <a:gd name="T9" fmla="*/ 0 h 670"/>
                  <a:gd name="T10" fmla="*/ 0 w 537"/>
                  <a:gd name="T11" fmla="*/ 0 h 670"/>
                  <a:gd name="T12" fmla="*/ 0 w 537"/>
                  <a:gd name="T13" fmla="*/ 0 h 670"/>
                  <a:gd name="T14" fmla="*/ 0 w 537"/>
                  <a:gd name="T15" fmla="*/ 0 h 670"/>
                  <a:gd name="T16" fmla="*/ 0 w 537"/>
                  <a:gd name="T17" fmla="*/ 0 h 670"/>
                  <a:gd name="T18" fmla="*/ 0 w 537"/>
                  <a:gd name="T19" fmla="*/ 0 h 670"/>
                  <a:gd name="T20" fmla="*/ 0 w 537"/>
                  <a:gd name="T21" fmla="*/ 0 h 670"/>
                  <a:gd name="T22" fmla="*/ 0 w 537"/>
                  <a:gd name="T23" fmla="*/ 0 h 670"/>
                  <a:gd name="T24" fmla="*/ 0 w 537"/>
                  <a:gd name="T25" fmla="*/ 0 h 670"/>
                  <a:gd name="T26" fmla="*/ 0 w 537"/>
                  <a:gd name="T27" fmla="*/ 0 h 670"/>
                  <a:gd name="T28" fmla="*/ 0 w 537"/>
                  <a:gd name="T29" fmla="*/ 0 h 670"/>
                  <a:gd name="T30" fmla="*/ 0 w 537"/>
                  <a:gd name="T31" fmla="*/ 0 h 670"/>
                  <a:gd name="T32" fmla="*/ 0 w 537"/>
                  <a:gd name="T33" fmla="*/ 0 h 670"/>
                  <a:gd name="T34" fmla="*/ 0 w 537"/>
                  <a:gd name="T35" fmla="*/ 0 h 670"/>
                  <a:gd name="T36" fmla="*/ 0 w 537"/>
                  <a:gd name="T37" fmla="*/ 0 h 670"/>
                  <a:gd name="T38" fmla="*/ 0 w 537"/>
                  <a:gd name="T39" fmla="*/ 0 h 670"/>
                  <a:gd name="T40" fmla="*/ 0 w 537"/>
                  <a:gd name="T41" fmla="*/ 0 h 670"/>
                  <a:gd name="T42" fmla="*/ 0 w 537"/>
                  <a:gd name="T43" fmla="*/ 0 h 670"/>
                  <a:gd name="T44" fmla="*/ 0 w 537"/>
                  <a:gd name="T45" fmla="*/ 0 h 670"/>
                  <a:gd name="T46" fmla="*/ 0 w 537"/>
                  <a:gd name="T47" fmla="*/ 0 h 670"/>
                  <a:gd name="T48" fmla="*/ 0 w 537"/>
                  <a:gd name="T49" fmla="*/ 0 h 670"/>
                  <a:gd name="T50" fmla="*/ 0 w 537"/>
                  <a:gd name="T51" fmla="*/ 0 h 670"/>
                  <a:gd name="T52" fmla="*/ 0 w 537"/>
                  <a:gd name="T53" fmla="*/ 0 h 670"/>
                  <a:gd name="T54" fmla="*/ 0 w 537"/>
                  <a:gd name="T55" fmla="*/ 0 h 670"/>
                  <a:gd name="T56" fmla="*/ 0 w 537"/>
                  <a:gd name="T57" fmla="*/ 0 h 670"/>
                  <a:gd name="T58" fmla="*/ 0 w 537"/>
                  <a:gd name="T59" fmla="*/ 0 h 670"/>
                  <a:gd name="T60" fmla="*/ 0 w 537"/>
                  <a:gd name="T61" fmla="*/ 0 h 670"/>
                  <a:gd name="T62" fmla="*/ 0 w 537"/>
                  <a:gd name="T63" fmla="*/ 0 h 670"/>
                  <a:gd name="T64" fmla="*/ 0 w 537"/>
                  <a:gd name="T65" fmla="*/ 0 h 670"/>
                  <a:gd name="T66" fmla="*/ 0 w 537"/>
                  <a:gd name="T67" fmla="*/ 0 h 670"/>
                  <a:gd name="T68" fmla="*/ 0 w 537"/>
                  <a:gd name="T69" fmla="*/ 0 h 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7"/>
                  <a:gd name="T106" fmla="*/ 0 h 670"/>
                  <a:gd name="T107" fmla="*/ 537 w 537"/>
                  <a:gd name="T108" fmla="*/ 670 h 6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7" h="670">
                    <a:moveTo>
                      <a:pt x="3" y="35"/>
                    </a:moveTo>
                    <a:lnTo>
                      <a:pt x="0" y="618"/>
                    </a:lnTo>
                    <a:lnTo>
                      <a:pt x="44" y="634"/>
                    </a:lnTo>
                    <a:lnTo>
                      <a:pt x="87" y="647"/>
                    </a:lnTo>
                    <a:lnTo>
                      <a:pt x="128" y="657"/>
                    </a:lnTo>
                    <a:lnTo>
                      <a:pt x="170" y="664"/>
                    </a:lnTo>
                    <a:lnTo>
                      <a:pt x="208" y="668"/>
                    </a:lnTo>
                    <a:lnTo>
                      <a:pt x="246" y="670"/>
                    </a:lnTo>
                    <a:lnTo>
                      <a:pt x="282" y="670"/>
                    </a:lnTo>
                    <a:lnTo>
                      <a:pt x="316" y="668"/>
                    </a:lnTo>
                    <a:lnTo>
                      <a:pt x="349" y="665"/>
                    </a:lnTo>
                    <a:lnTo>
                      <a:pt x="381" y="659"/>
                    </a:lnTo>
                    <a:lnTo>
                      <a:pt x="410" y="653"/>
                    </a:lnTo>
                    <a:lnTo>
                      <a:pt x="439" y="645"/>
                    </a:lnTo>
                    <a:lnTo>
                      <a:pt x="466" y="636"/>
                    </a:lnTo>
                    <a:lnTo>
                      <a:pt x="490" y="627"/>
                    </a:lnTo>
                    <a:lnTo>
                      <a:pt x="513" y="617"/>
                    </a:lnTo>
                    <a:lnTo>
                      <a:pt x="534" y="608"/>
                    </a:lnTo>
                    <a:lnTo>
                      <a:pt x="537" y="0"/>
                    </a:lnTo>
                    <a:lnTo>
                      <a:pt x="499" y="16"/>
                    </a:lnTo>
                    <a:lnTo>
                      <a:pt x="461" y="29"/>
                    </a:lnTo>
                    <a:lnTo>
                      <a:pt x="423" y="40"/>
                    </a:lnTo>
                    <a:lnTo>
                      <a:pt x="384" y="48"/>
                    </a:lnTo>
                    <a:lnTo>
                      <a:pt x="346" y="54"/>
                    </a:lnTo>
                    <a:lnTo>
                      <a:pt x="309" y="59"/>
                    </a:lnTo>
                    <a:lnTo>
                      <a:pt x="273" y="61"/>
                    </a:lnTo>
                    <a:lnTo>
                      <a:pt x="237" y="62"/>
                    </a:lnTo>
                    <a:lnTo>
                      <a:pt x="203" y="62"/>
                    </a:lnTo>
                    <a:lnTo>
                      <a:pt x="169" y="60"/>
                    </a:lnTo>
                    <a:lnTo>
                      <a:pt x="136" y="58"/>
                    </a:lnTo>
                    <a:lnTo>
                      <a:pt x="106" y="54"/>
                    </a:lnTo>
                    <a:lnTo>
                      <a:pt x="77" y="50"/>
                    </a:lnTo>
                    <a:lnTo>
                      <a:pt x="50" y="45"/>
                    </a:lnTo>
                    <a:lnTo>
                      <a:pt x="25" y="40"/>
                    </a:lnTo>
                    <a:lnTo>
                      <a:pt x="3" y="35"/>
                    </a:lnTo>
                    <a:close/>
                  </a:path>
                </a:pathLst>
              </a:custGeom>
              <a:solidFill>
                <a:srgbClr val="E8E2DC"/>
              </a:solidFill>
              <a:ln w="9525">
                <a:noFill/>
                <a:round/>
                <a:headEnd/>
                <a:tailEnd/>
              </a:ln>
            </p:spPr>
            <p:txBody>
              <a:bodyPr/>
              <a:lstStyle/>
              <a:p>
                <a:pPr algn="ctr">
                  <a:defRPr/>
                </a:pPr>
                <a:endParaRPr lang="fr-FR" sz="1400">
                  <a:latin typeface="+mn-lt"/>
                  <a:cs typeface="Arial" pitchFamily="34" charset="0"/>
                </a:endParaRPr>
              </a:p>
            </p:txBody>
          </p:sp>
          <p:sp>
            <p:nvSpPr>
              <p:cNvPr id="133" name="Freeform 326"/>
              <p:cNvSpPr>
                <a:spLocks/>
              </p:cNvSpPr>
              <p:nvPr/>
            </p:nvSpPr>
            <p:spPr bwMode="auto">
              <a:xfrm>
                <a:off x="1931" y="3540"/>
                <a:ext cx="47" cy="7"/>
              </a:xfrm>
              <a:custGeom>
                <a:avLst/>
                <a:gdLst>
                  <a:gd name="T0" fmla="*/ 0 w 534"/>
                  <a:gd name="T1" fmla="*/ 0 h 62"/>
                  <a:gd name="T2" fmla="*/ 0 w 534"/>
                  <a:gd name="T3" fmla="*/ 0 h 62"/>
                  <a:gd name="T4" fmla="*/ 0 w 534"/>
                  <a:gd name="T5" fmla="*/ 0 h 62"/>
                  <a:gd name="T6" fmla="*/ 0 w 534"/>
                  <a:gd name="T7" fmla="*/ 0 h 62"/>
                  <a:gd name="T8" fmla="*/ 0 w 534"/>
                  <a:gd name="T9" fmla="*/ 0 h 62"/>
                  <a:gd name="T10" fmla="*/ 0 w 534"/>
                  <a:gd name="T11" fmla="*/ 0 h 62"/>
                  <a:gd name="T12" fmla="*/ 0 w 534"/>
                  <a:gd name="T13" fmla="*/ 0 h 62"/>
                  <a:gd name="T14" fmla="*/ 0 w 534"/>
                  <a:gd name="T15" fmla="*/ 0 h 62"/>
                  <a:gd name="T16" fmla="*/ 0 w 534"/>
                  <a:gd name="T17" fmla="*/ 0 h 62"/>
                  <a:gd name="T18" fmla="*/ 0 w 534"/>
                  <a:gd name="T19" fmla="*/ 0 h 62"/>
                  <a:gd name="T20" fmla="*/ 0 w 534"/>
                  <a:gd name="T21" fmla="*/ 0 h 62"/>
                  <a:gd name="T22" fmla="*/ 0 w 534"/>
                  <a:gd name="T23" fmla="*/ 0 h 62"/>
                  <a:gd name="T24" fmla="*/ 0 w 534"/>
                  <a:gd name="T25" fmla="*/ 0 h 62"/>
                  <a:gd name="T26" fmla="*/ 0 w 534"/>
                  <a:gd name="T27" fmla="*/ 0 h 62"/>
                  <a:gd name="T28" fmla="*/ 0 w 534"/>
                  <a:gd name="T29" fmla="*/ 0 h 62"/>
                  <a:gd name="T30" fmla="*/ 0 w 534"/>
                  <a:gd name="T31" fmla="*/ 0 h 62"/>
                  <a:gd name="T32" fmla="*/ 0 w 534"/>
                  <a:gd name="T33" fmla="*/ 0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4"/>
                  <a:gd name="T52" fmla="*/ 0 h 62"/>
                  <a:gd name="T53" fmla="*/ 534 w 534"/>
                  <a:gd name="T54" fmla="*/ 62 h 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4" h="62">
                    <a:moveTo>
                      <a:pt x="0" y="10"/>
                    </a:moveTo>
                    <a:lnTo>
                      <a:pt x="44" y="26"/>
                    </a:lnTo>
                    <a:lnTo>
                      <a:pt x="87" y="39"/>
                    </a:lnTo>
                    <a:lnTo>
                      <a:pt x="128" y="49"/>
                    </a:lnTo>
                    <a:lnTo>
                      <a:pt x="170" y="56"/>
                    </a:lnTo>
                    <a:lnTo>
                      <a:pt x="208" y="60"/>
                    </a:lnTo>
                    <a:lnTo>
                      <a:pt x="246" y="62"/>
                    </a:lnTo>
                    <a:lnTo>
                      <a:pt x="282" y="62"/>
                    </a:lnTo>
                    <a:lnTo>
                      <a:pt x="316" y="60"/>
                    </a:lnTo>
                    <a:lnTo>
                      <a:pt x="349" y="57"/>
                    </a:lnTo>
                    <a:lnTo>
                      <a:pt x="381" y="51"/>
                    </a:lnTo>
                    <a:lnTo>
                      <a:pt x="410" y="45"/>
                    </a:lnTo>
                    <a:lnTo>
                      <a:pt x="439" y="37"/>
                    </a:lnTo>
                    <a:lnTo>
                      <a:pt x="466" y="28"/>
                    </a:lnTo>
                    <a:lnTo>
                      <a:pt x="490" y="19"/>
                    </a:lnTo>
                    <a:lnTo>
                      <a:pt x="513" y="9"/>
                    </a:lnTo>
                    <a:lnTo>
                      <a:pt x="534" y="0"/>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34" name="Freeform 327"/>
              <p:cNvSpPr>
                <a:spLocks/>
              </p:cNvSpPr>
              <p:nvPr/>
            </p:nvSpPr>
            <p:spPr bwMode="auto">
              <a:xfrm>
                <a:off x="1926" y="3540"/>
                <a:ext cx="5" cy="2"/>
              </a:xfrm>
              <a:custGeom>
                <a:avLst/>
                <a:gdLst>
                  <a:gd name="T0" fmla="*/ 0 w 13"/>
                  <a:gd name="T1" fmla="*/ 0 h 19"/>
                  <a:gd name="T2" fmla="*/ 0 w 13"/>
                  <a:gd name="T3" fmla="*/ 0 h 19"/>
                  <a:gd name="T4" fmla="*/ 0 w 13"/>
                  <a:gd name="T5" fmla="*/ 0 h 19"/>
                  <a:gd name="T6" fmla="*/ 0 w 13"/>
                  <a:gd name="T7" fmla="*/ 0 h 19"/>
                  <a:gd name="T8" fmla="*/ 0 w 13"/>
                  <a:gd name="T9" fmla="*/ 0 h 19"/>
                  <a:gd name="T10" fmla="*/ 0 w 13"/>
                  <a:gd name="T11" fmla="*/ 0 h 19"/>
                  <a:gd name="T12" fmla="*/ 0 w 13"/>
                  <a:gd name="T13" fmla="*/ 0 h 19"/>
                  <a:gd name="T14" fmla="*/ 0 w 13"/>
                  <a:gd name="T15" fmla="*/ 0 h 19"/>
                  <a:gd name="T16" fmla="*/ 0 w 13"/>
                  <a:gd name="T17" fmla="*/ 0 h 19"/>
                  <a:gd name="T18" fmla="*/ 0 w 13"/>
                  <a:gd name="T19" fmla="*/ 0 h 19"/>
                  <a:gd name="T20" fmla="*/ 0 w 13"/>
                  <a:gd name="T21" fmla="*/ 0 h 19"/>
                  <a:gd name="T22" fmla="*/ 0 w 13"/>
                  <a:gd name="T23" fmla="*/ 0 h 19"/>
                  <a:gd name="T24" fmla="*/ 0 w 13"/>
                  <a:gd name="T25" fmla="*/ 0 h 19"/>
                  <a:gd name="T26" fmla="*/ 0 w 13"/>
                  <a:gd name="T27" fmla="*/ 0 h 19"/>
                  <a:gd name="T28" fmla="*/ 0 w 13"/>
                  <a:gd name="T29" fmla="*/ 0 h 19"/>
                  <a:gd name="T30" fmla="*/ 0 w 13"/>
                  <a:gd name="T31" fmla="*/ 0 h 19"/>
                  <a:gd name="T32" fmla="*/ 0 w 13"/>
                  <a:gd name="T33" fmla="*/ 0 h 19"/>
                  <a:gd name="T34" fmla="*/ 0 w 13"/>
                  <a:gd name="T35" fmla="*/ 0 h 19"/>
                  <a:gd name="T36" fmla="*/ 0 w 13"/>
                  <a:gd name="T37" fmla="*/ 0 h 19"/>
                  <a:gd name="T38" fmla="*/ 0 w 13"/>
                  <a:gd name="T39" fmla="*/ 0 h 19"/>
                  <a:gd name="T40" fmla="*/ 0 w 13"/>
                  <a:gd name="T41" fmla="*/ 0 h 19"/>
                  <a:gd name="T42" fmla="*/ 0 w 13"/>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9"/>
                  <a:gd name="T68" fmla="*/ 13 w 13"/>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9">
                    <a:moveTo>
                      <a:pt x="7" y="19"/>
                    </a:moveTo>
                    <a:lnTo>
                      <a:pt x="7" y="19"/>
                    </a:lnTo>
                    <a:lnTo>
                      <a:pt x="5" y="18"/>
                    </a:lnTo>
                    <a:lnTo>
                      <a:pt x="3" y="17"/>
                    </a:lnTo>
                    <a:lnTo>
                      <a:pt x="2" y="16"/>
                    </a:lnTo>
                    <a:lnTo>
                      <a:pt x="1" y="14"/>
                    </a:lnTo>
                    <a:lnTo>
                      <a:pt x="1" y="13"/>
                    </a:lnTo>
                    <a:lnTo>
                      <a:pt x="0" y="11"/>
                    </a:lnTo>
                    <a:lnTo>
                      <a:pt x="0" y="10"/>
                    </a:lnTo>
                    <a:lnTo>
                      <a:pt x="0" y="8"/>
                    </a:lnTo>
                    <a:lnTo>
                      <a:pt x="1" y="7"/>
                    </a:lnTo>
                    <a:lnTo>
                      <a:pt x="2" y="5"/>
                    </a:lnTo>
                    <a:lnTo>
                      <a:pt x="3" y="3"/>
                    </a:lnTo>
                    <a:lnTo>
                      <a:pt x="4" y="2"/>
                    </a:lnTo>
                    <a:lnTo>
                      <a:pt x="6" y="1"/>
                    </a:lnTo>
                    <a:lnTo>
                      <a:pt x="7" y="1"/>
                    </a:lnTo>
                    <a:lnTo>
                      <a:pt x="9" y="0"/>
                    </a:lnTo>
                    <a:lnTo>
                      <a:pt x="10" y="0"/>
                    </a:lnTo>
                    <a:lnTo>
                      <a:pt x="12" y="0"/>
                    </a:lnTo>
                    <a:lnTo>
                      <a:pt x="13" y="1"/>
                    </a:lnTo>
                    <a:lnTo>
                      <a:pt x="7" y="19"/>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35" name="Freeform 328"/>
              <p:cNvSpPr>
                <a:spLocks/>
              </p:cNvSpPr>
              <p:nvPr/>
            </p:nvSpPr>
            <p:spPr bwMode="auto">
              <a:xfrm>
                <a:off x="1976" y="3540"/>
                <a:ext cx="7" cy="2"/>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0" y="1"/>
                    </a:moveTo>
                    <a:lnTo>
                      <a:pt x="0" y="1"/>
                    </a:lnTo>
                    <a:lnTo>
                      <a:pt x="2" y="0"/>
                    </a:lnTo>
                    <a:lnTo>
                      <a:pt x="3" y="0"/>
                    </a:lnTo>
                    <a:lnTo>
                      <a:pt x="4" y="0"/>
                    </a:lnTo>
                    <a:lnTo>
                      <a:pt x="6" y="0"/>
                    </a:lnTo>
                    <a:lnTo>
                      <a:pt x="8" y="1"/>
                    </a:lnTo>
                    <a:lnTo>
                      <a:pt x="9" y="2"/>
                    </a:lnTo>
                    <a:lnTo>
                      <a:pt x="11" y="3"/>
                    </a:lnTo>
                    <a:lnTo>
                      <a:pt x="12" y="4"/>
                    </a:lnTo>
                    <a:lnTo>
                      <a:pt x="13" y="6"/>
                    </a:lnTo>
                    <a:lnTo>
                      <a:pt x="14" y="8"/>
                    </a:lnTo>
                    <a:lnTo>
                      <a:pt x="14" y="9"/>
                    </a:lnTo>
                    <a:lnTo>
                      <a:pt x="14" y="10"/>
                    </a:lnTo>
                    <a:lnTo>
                      <a:pt x="14" y="12"/>
                    </a:lnTo>
                    <a:lnTo>
                      <a:pt x="13" y="14"/>
                    </a:lnTo>
                    <a:lnTo>
                      <a:pt x="12" y="15"/>
                    </a:lnTo>
                    <a:lnTo>
                      <a:pt x="11" y="17"/>
                    </a:lnTo>
                    <a:lnTo>
                      <a:pt x="10" y="18"/>
                    </a:lnTo>
                    <a:lnTo>
                      <a:pt x="8" y="19"/>
                    </a:lnTo>
                    <a:lnTo>
                      <a:pt x="0" y="1"/>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36" name="Freeform 329"/>
              <p:cNvSpPr>
                <a:spLocks/>
              </p:cNvSpPr>
              <p:nvPr/>
            </p:nvSpPr>
            <p:spPr bwMode="auto">
              <a:xfrm>
                <a:off x="1931" y="3484"/>
                <a:ext cx="47" cy="7"/>
              </a:xfrm>
              <a:custGeom>
                <a:avLst/>
                <a:gdLst>
                  <a:gd name="T0" fmla="*/ 0 w 534"/>
                  <a:gd name="T1" fmla="*/ 0 h 62"/>
                  <a:gd name="T2" fmla="*/ 0 w 534"/>
                  <a:gd name="T3" fmla="*/ 0 h 62"/>
                  <a:gd name="T4" fmla="*/ 0 w 534"/>
                  <a:gd name="T5" fmla="*/ 0 h 62"/>
                  <a:gd name="T6" fmla="*/ 0 w 534"/>
                  <a:gd name="T7" fmla="*/ 0 h 62"/>
                  <a:gd name="T8" fmla="*/ 0 w 534"/>
                  <a:gd name="T9" fmla="*/ 0 h 62"/>
                  <a:gd name="T10" fmla="*/ 0 w 534"/>
                  <a:gd name="T11" fmla="*/ 0 h 62"/>
                  <a:gd name="T12" fmla="*/ 0 w 534"/>
                  <a:gd name="T13" fmla="*/ 0 h 62"/>
                  <a:gd name="T14" fmla="*/ 0 w 534"/>
                  <a:gd name="T15" fmla="*/ 0 h 62"/>
                  <a:gd name="T16" fmla="*/ 0 w 534"/>
                  <a:gd name="T17" fmla="*/ 0 h 62"/>
                  <a:gd name="T18" fmla="*/ 0 w 534"/>
                  <a:gd name="T19" fmla="*/ 0 h 62"/>
                  <a:gd name="T20" fmla="*/ 0 w 534"/>
                  <a:gd name="T21" fmla="*/ 0 h 62"/>
                  <a:gd name="T22" fmla="*/ 0 w 534"/>
                  <a:gd name="T23" fmla="*/ 0 h 62"/>
                  <a:gd name="T24" fmla="*/ 0 w 534"/>
                  <a:gd name="T25" fmla="*/ 0 h 62"/>
                  <a:gd name="T26" fmla="*/ 0 w 534"/>
                  <a:gd name="T27" fmla="*/ 0 h 62"/>
                  <a:gd name="T28" fmla="*/ 0 w 534"/>
                  <a:gd name="T29" fmla="*/ 0 h 62"/>
                  <a:gd name="T30" fmla="*/ 0 w 534"/>
                  <a:gd name="T31" fmla="*/ 0 h 62"/>
                  <a:gd name="T32" fmla="*/ 0 w 534"/>
                  <a:gd name="T33" fmla="*/ 0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4"/>
                  <a:gd name="T52" fmla="*/ 0 h 62"/>
                  <a:gd name="T53" fmla="*/ 534 w 534"/>
                  <a:gd name="T54" fmla="*/ 62 h 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4" h="62">
                    <a:moveTo>
                      <a:pt x="534" y="0"/>
                    </a:moveTo>
                    <a:lnTo>
                      <a:pt x="496" y="16"/>
                    </a:lnTo>
                    <a:lnTo>
                      <a:pt x="458" y="29"/>
                    </a:lnTo>
                    <a:lnTo>
                      <a:pt x="420" y="40"/>
                    </a:lnTo>
                    <a:lnTo>
                      <a:pt x="381" y="48"/>
                    </a:lnTo>
                    <a:lnTo>
                      <a:pt x="343" y="54"/>
                    </a:lnTo>
                    <a:lnTo>
                      <a:pt x="306" y="59"/>
                    </a:lnTo>
                    <a:lnTo>
                      <a:pt x="270" y="61"/>
                    </a:lnTo>
                    <a:lnTo>
                      <a:pt x="234" y="62"/>
                    </a:lnTo>
                    <a:lnTo>
                      <a:pt x="200" y="62"/>
                    </a:lnTo>
                    <a:lnTo>
                      <a:pt x="166" y="60"/>
                    </a:lnTo>
                    <a:lnTo>
                      <a:pt x="133" y="58"/>
                    </a:lnTo>
                    <a:lnTo>
                      <a:pt x="103" y="54"/>
                    </a:lnTo>
                    <a:lnTo>
                      <a:pt x="74" y="50"/>
                    </a:lnTo>
                    <a:lnTo>
                      <a:pt x="47" y="45"/>
                    </a:lnTo>
                    <a:lnTo>
                      <a:pt x="22" y="40"/>
                    </a:lnTo>
                    <a:lnTo>
                      <a:pt x="0" y="35"/>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37" name="Freeform 330"/>
              <p:cNvSpPr>
                <a:spLocks/>
              </p:cNvSpPr>
              <p:nvPr/>
            </p:nvSpPr>
            <p:spPr bwMode="auto">
              <a:xfrm>
                <a:off x="1978" y="3484"/>
                <a:ext cx="2" cy="5"/>
              </a:xfrm>
              <a:custGeom>
                <a:avLst/>
                <a:gdLst>
                  <a:gd name="T0" fmla="*/ 0 w 14"/>
                  <a:gd name="T1" fmla="*/ 0 h 19"/>
                  <a:gd name="T2" fmla="*/ 0 w 14"/>
                  <a:gd name="T3" fmla="*/ 0 h 19"/>
                  <a:gd name="T4" fmla="*/ 0 w 14"/>
                  <a:gd name="T5" fmla="*/ 0 h 19"/>
                  <a:gd name="T6" fmla="*/ 0 w 14"/>
                  <a:gd name="T7" fmla="*/ 0 h 19"/>
                  <a:gd name="T8" fmla="*/ 0 w 14"/>
                  <a:gd name="T9" fmla="*/ 0 h 19"/>
                  <a:gd name="T10" fmla="*/ 0 w 14"/>
                  <a:gd name="T11" fmla="*/ 0 h 19"/>
                  <a:gd name="T12" fmla="*/ 0 w 14"/>
                  <a:gd name="T13" fmla="*/ 0 h 19"/>
                  <a:gd name="T14" fmla="*/ 0 w 14"/>
                  <a:gd name="T15" fmla="*/ 0 h 19"/>
                  <a:gd name="T16" fmla="*/ 0 w 14"/>
                  <a:gd name="T17" fmla="*/ 0 h 19"/>
                  <a:gd name="T18" fmla="*/ 0 w 14"/>
                  <a:gd name="T19" fmla="*/ 0 h 19"/>
                  <a:gd name="T20" fmla="*/ 0 w 14"/>
                  <a:gd name="T21" fmla="*/ 0 h 19"/>
                  <a:gd name="T22" fmla="*/ 0 w 14"/>
                  <a:gd name="T23" fmla="*/ 0 h 19"/>
                  <a:gd name="T24" fmla="*/ 0 w 14"/>
                  <a:gd name="T25" fmla="*/ 0 h 19"/>
                  <a:gd name="T26" fmla="*/ 0 w 14"/>
                  <a:gd name="T27" fmla="*/ 0 h 19"/>
                  <a:gd name="T28" fmla="*/ 0 w 14"/>
                  <a:gd name="T29" fmla="*/ 0 h 19"/>
                  <a:gd name="T30" fmla="*/ 0 w 14"/>
                  <a:gd name="T31" fmla="*/ 0 h 19"/>
                  <a:gd name="T32" fmla="*/ 0 w 14"/>
                  <a:gd name="T33" fmla="*/ 0 h 19"/>
                  <a:gd name="T34" fmla="*/ 0 w 14"/>
                  <a:gd name="T35" fmla="*/ 0 h 19"/>
                  <a:gd name="T36" fmla="*/ 0 w 14"/>
                  <a:gd name="T37" fmla="*/ 0 h 19"/>
                  <a:gd name="T38" fmla="*/ 0 w 14"/>
                  <a:gd name="T39" fmla="*/ 0 h 19"/>
                  <a:gd name="T40" fmla="*/ 0 w 14"/>
                  <a:gd name="T41" fmla="*/ 0 h 19"/>
                  <a:gd name="T42" fmla="*/ 0 w 14"/>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9"/>
                  <a:gd name="T68" fmla="*/ 14 w 14"/>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9">
                    <a:moveTo>
                      <a:pt x="0" y="1"/>
                    </a:moveTo>
                    <a:lnTo>
                      <a:pt x="0" y="1"/>
                    </a:lnTo>
                    <a:lnTo>
                      <a:pt x="2" y="0"/>
                    </a:lnTo>
                    <a:lnTo>
                      <a:pt x="4" y="0"/>
                    </a:lnTo>
                    <a:lnTo>
                      <a:pt x="6" y="0"/>
                    </a:lnTo>
                    <a:lnTo>
                      <a:pt x="8" y="1"/>
                    </a:lnTo>
                    <a:lnTo>
                      <a:pt x="10" y="2"/>
                    </a:lnTo>
                    <a:lnTo>
                      <a:pt x="11" y="3"/>
                    </a:lnTo>
                    <a:lnTo>
                      <a:pt x="12" y="5"/>
                    </a:lnTo>
                    <a:lnTo>
                      <a:pt x="13" y="6"/>
                    </a:lnTo>
                    <a:lnTo>
                      <a:pt x="14" y="8"/>
                    </a:lnTo>
                    <a:lnTo>
                      <a:pt x="14" y="10"/>
                    </a:lnTo>
                    <a:lnTo>
                      <a:pt x="14" y="12"/>
                    </a:lnTo>
                    <a:lnTo>
                      <a:pt x="13" y="14"/>
                    </a:lnTo>
                    <a:lnTo>
                      <a:pt x="12" y="16"/>
                    </a:lnTo>
                    <a:lnTo>
                      <a:pt x="11" y="17"/>
                    </a:lnTo>
                    <a:lnTo>
                      <a:pt x="9" y="18"/>
                    </a:lnTo>
                    <a:lnTo>
                      <a:pt x="8" y="19"/>
                    </a:lnTo>
                    <a:lnTo>
                      <a:pt x="0" y="1"/>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38" name="Freeform 331"/>
              <p:cNvSpPr>
                <a:spLocks/>
              </p:cNvSpPr>
              <p:nvPr/>
            </p:nvSpPr>
            <p:spPr bwMode="auto">
              <a:xfrm>
                <a:off x="1931" y="3488"/>
                <a:ext cx="0" cy="2"/>
              </a:xfrm>
              <a:custGeom>
                <a:avLst/>
                <a:gdLst>
                  <a:gd name="T0" fmla="*/ 0 w 12"/>
                  <a:gd name="T1" fmla="*/ 0 h 20"/>
                  <a:gd name="T2" fmla="*/ 0 w 12"/>
                  <a:gd name="T3" fmla="*/ 0 h 20"/>
                  <a:gd name="T4" fmla="*/ 0 w 12"/>
                  <a:gd name="T5" fmla="*/ 0 h 20"/>
                  <a:gd name="T6" fmla="*/ 0 w 12"/>
                  <a:gd name="T7" fmla="*/ 0 h 20"/>
                  <a:gd name="T8" fmla="*/ 0 w 12"/>
                  <a:gd name="T9" fmla="*/ 0 h 20"/>
                  <a:gd name="T10" fmla="*/ 0 w 12"/>
                  <a:gd name="T11" fmla="*/ 0 h 20"/>
                  <a:gd name="T12" fmla="*/ 0 w 12"/>
                  <a:gd name="T13" fmla="*/ 0 h 20"/>
                  <a:gd name="T14" fmla="*/ 0 w 12"/>
                  <a:gd name="T15" fmla="*/ 0 h 20"/>
                  <a:gd name="T16" fmla="*/ 0 w 12"/>
                  <a:gd name="T17" fmla="*/ 0 h 20"/>
                  <a:gd name="T18" fmla="*/ 0 w 12"/>
                  <a:gd name="T19" fmla="*/ 0 h 20"/>
                  <a:gd name="T20" fmla="*/ 0 w 12"/>
                  <a:gd name="T21" fmla="*/ 0 h 20"/>
                  <a:gd name="T22" fmla="*/ 0 w 12"/>
                  <a:gd name="T23" fmla="*/ 0 h 20"/>
                  <a:gd name="T24" fmla="*/ 0 w 12"/>
                  <a:gd name="T25" fmla="*/ 0 h 20"/>
                  <a:gd name="T26" fmla="*/ 0 w 12"/>
                  <a:gd name="T27" fmla="*/ 0 h 20"/>
                  <a:gd name="T28" fmla="*/ 0 w 12"/>
                  <a:gd name="T29" fmla="*/ 0 h 20"/>
                  <a:gd name="T30" fmla="*/ 0 w 12"/>
                  <a:gd name="T31" fmla="*/ 0 h 20"/>
                  <a:gd name="T32" fmla="*/ 0 w 12"/>
                  <a:gd name="T33" fmla="*/ 0 h 20"/>
                  <a:gd name="T34" fmla="*/ 0 w 12"/>
                  <a:gd name="T35" fmla="*/ 0 h 20"/>
                  <a:gd name="T36" fmla="*/ 0 w 12"/>
                  <a:gd name="T37" fmla="*/ 0 h 20"/>
                  <a:gd name="T38" fmla="*/ 0 w 12"/>
                  <a:gd name="T39" fmla="*/ 0 h 20"/>
                  <a:gd name="T40" fmla="*/ 0 w 12"/>
                  <a:gd name="T41" fmla="*/ 0 h 20"/>
                  <a:gd name="T42" fmla="*/ 0 w 12"/>
                  <a:gd name="T43" fmla="*/ 0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20"/>
                  <a:gd name="T68" fmla="*/ 12 w 12"/>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20">
                    <a:moveTo>
                      <a:pt x="8" y="20"/>
                    </a:moveTo>
                    <a:lnTo>
                      <a:pt x="8" y="20"/>
                    </a:lnTo>
                    <a:lnTo>
                      <a:pt x="6" y="19"/>
                    </a:lnTo>
                    <a:lnTo>
                      <a:pt x="5" y="18"/>
                    </a:lnTo>
                    <a:lnTo>
                      <a:pt x="3" y="17"/>
                    </a:lnTo>
                    <a:lnTo>
                      <a:pt x="2" y="16"/>
                    </a:lnTo>
                    <a:lnTo>
                      <a:pt x="1" y="14"/>
                    </a:lnTo>
                    <a:lnTo>
                      <a:pt x="0" y="12"/>
                    </a:lnTo>
                    <a:lnTo>
                      <a:pt x="0" y="11"/>
                    </a:lnTo>
                    <a:lnTo>
                      <a:pt x="0" y="10"/>
                    </a:lnTo>
                    <a:lnTo>
                      <a:pt x="0" y="8"/>
                    </a:lnTo>
                    <a:lnTo>
                      <a:pt x="1" y="6"/>
                    </a:lnTo>
                    <a:lnTo>
                      <a:pt x="2" y="5"/>
                    </a:lnTo>
                    <a:lnTo>
                      <a:pt x="3" y="3"/>
                    </a:lnTo>
                    <a:lnTo>
                      <a:pt x="4" y="2"/>
                    </a:lnTo>
                    <a:lnTo>
                      <a:pt x="6" y="1"/>
                    </a:lnTo>
                    <a:lnTo>
                      <a:pt x="8" y="0"/>
                    </a:lnTo>
                    <a:lnTo>
                      <a:pt x="9" y="0"/>
                    </a:lnTo>
                    <a:lnTo>
                      <a:pt x="10" y="0"/>
                    </a:lnTo>
                    <a:lnTo>
                      <a:pt x="12" y="0"/>
                    </a:lnTo>
                    <a:lnTo>
                      <a:pt x="8" y="20"/>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39" name="Freeform 332"/>
              <p:cNvSpPr>
                <a:spLocks/>
              </p:cNvSpPr>
              <p:nvPr/>
            </p:nvSpPr>
            <p:spPr bwMode="auto">
              <a:xfrm>
                <a:off x="1028" y="2770"/>
                <a:ext cx="7" cy="7"/>
              </a:xfrm>
              <a:custGeom>
                <a:avLst/>
                <a:gdLst>
                  <a:gd name="T0" fmla="*/ 0 w 86"/>
                  <a:gd name="T1" fmla="*/ 0 h 82"/>
                  <a:gd name="T2" fmla="*/ 0 w 86"/>
                  <a:gd name="T3" fmla="*/ 0 h 82"/>
                  <a:gd name="T4" fmla="*/ 0 w 86"/>
                  <a:gd name="T5" fmla="*/ 0 h 82"/>
                  <a:gd name="T6" fmla="*/ 0 w 86"/>
                  <a:gd name="T7" fmla="*/ 0 h 82"/>
                  <a:gd name="T8" fmla="*/ 0 w 86"/>
                  <a:gd name="T9" fmla="*/ 0 h 82"/>
                  <a:gd name="T10" fmla="*/ 0 w 86"/>
                  <a:gd name="T11" fmla="*/ 0 h 82"/>
                  <a:gd name="T12" fmla="*/ 0 w 86"/>
                  <a:gd name="T13" fmla="*/ 0 h 82"/>
                  <a:gd name="T14" fmla="*/ 0 w 86"/>
                  <a:gd name="T15" fmla="*/ 0 h 82"/>
                  <a:gd name="T16" fmla="*/ 0 w 86"/>
                  <a:gd name="T17" fmla="*/ 0 h 82"/>
                  <a:gd name="T18" fmla="*/ 0 w 86"/>
                  <a:gd name="T19" fmla="*/ 0 h 82"/>
                  <a:gd name="T20" fmla="*/ 0 w 86"/>
                  <a:gd name="T21" fmla="*/ 0 h 82"/>
                  <a:gd name="T22" fmla="*/ 0 w 86"/>
                  <a:gd name="T23" fmla="*/ 0 h 82"/>
                  <a:gd name="T24" fmla="*/ 0 w 86"/>
                  <a:gd name="T25" fmla="*/ 0 h 82"/>
                  <a:gd name="T26" fmla="*/ 0 w 86"/>
                  <a:gd name="T27" fmla="*/ 0 h 82"/>
                  <a:gd name="T28" fmla="*/ 0 w 86"/>
                  <a:gd name="T29" fmla="*/ 0 h 82"/>
                  <a:gd name="T30" fmla="*/ 0 w 86"/>
                  <a:gd name="T31" fmla="*/ 0 h 82"/>
                  <a:gd name="T32" fmla="*/ 0 w 86"/>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
                  <a:gd name="T52" fmla="*/ 0 h 82"/>
                  <a:gd name="T53" fmla="*/ 86 w 86"/>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 h="82">
                    <a:moveTo>
                      <a:pt x="86" y="0"/>
                    </a:moveTo>
                    <a:lnTo>
                      <a:pt x="82" y="2"/>
                    </a:lnTo>
                    <a:lnTo>
                      <a:pt x="77" y="6"/>
                    </a:lnTo>
                    <a:lnTo>
                      <a:pt x="73" y="9"/>
                    </a:lnTo>
                    <a:lnTo>
                      <a:pt x="67" y="14"/>
                    </a:lnTo>
                    <a:lnTo>
                      <a:pt x="62" y="18"/>
                    </a:lnTo>
                    <a:lnTo>
                      <a:pt x="56" y="23"/>
                    </a:lnTo>
                    <a:lnTo>
                      <a:pt x="50" y="28"/>
                    </a:lnTo>
                    <a:lnTo>
                      <a:pt x="44" y="33"/>
                    </a:lnTo>
                    <a:lnTo>
                      <a:pt x="38" y="39"/>
                    </a:lnTo>
                    <a:lnTo>
                      <a:pt x="32" y="45"/>
                    </a:lnTo>
                    <a:lnTo>
                      <a:pt x="26" y="51"/>
                    </a:lnTo>
                    <a:lnTo>
                      <a:pt x="20" y="57"/>
                    </a:lnTo>
                    <a:lnTo>
                      <a:pt x="15" y="63"/>
                    </a:lnTo>
                    <a:lnTo>
                      <a:pt x="9" y="69"/>
                    </a:lnTo>
                    <a:lnTo>
                      <a:pt x="4" y="75"/>
                    </a:lnTo>
                    <a:lnTo>
                      <a:pt x="0" y="82"/>
                    </a:lnTo>
                  </a:path>
                </a:pathLst>
              </a:custGeom>
              <a:noFill/>
              <a:ln w="3175">
                <a:solidFill>
                  <a:srgbClr val="000000"/>
                </a:solidFill>
                <a:round/>
                <a:headEnd/>
                <a:tailEnd/>
              </a:ln>
            </p:spPr>
            <p:txBody>
              <a:bodyPr/>
              <a:lstStyle/>
              <a:p>
                <a:pPr algn="ctr">
                  <a:defRPr/>
                </a:pPr>
                <a:endParaRPr lang="fr-FR" sz="1400">
                  <a:latin typeface="+mn-lt"/>
                  <a:cs typeface="Arial" pitchFamily="34" charset="0"/>
                </a:endParaRPr>
              </a:p>
            </p:txBody>
          </p:sp>
          <p:sp>
            <p:nvSpPr>
              <p:cNvPr id="140" name="Freeform 333"/>
              <p:cNvSpPr>
                <a:spLocks/>
              </p:cNvSpPr>
              <p:nvPr/>
            </p:nvSpPr>
            <p:spPr bwMode="auto">
              <a:xfrm>
                <a:off x="1035" y="2770"/>
                <a:ext cx="0" cy="2"/>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w 16"/>
                  <a:gd name="T35" fmla="*/ 0 h 18"/>
                  <a:gd name="T36" fmla="*/ 0 w 16"/>
                  <a:gd name="T37" fmla="*/ 0 h 18"/>
                  <a:gd name="T38" fmla="*/ 0 w 16"/>
                  <a:gd name="T39" fmla="*/ 0 h 18"/>
                  <a:gd name="T40" fmla="*/ 0 w 16"/>
                  <a:gd name="T41" fmla="*/ 0 h 18"/>
                  <a:gd name="T42" fmla="*/ 0 w 16"/>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0" y="2"/>
                    </a:moveTo>
                    <a:lnTo>
                      <a:pt x="0" y="2"/>
                    </a:lnTo>
                    <a:lnTo>
                      <a:pt x="2" y="1"/>
                    </a:lnTo>
                    <a:lnTo>
                      <a:pt x="4" y="0"/>
                    </a:lnTo>
                    <a:lnTo>
                      <a:pt x="5" y="0"/>
                    </a:lnTo>
                    <a:lnTo>
                      <a:pt x="6" y="0"/>
                    </a:lnTo>
                    <a:lnTo>
                      <a:pt x="8" y="0"/>
                    </a:lnTo>
                    <a:lnTo>
                      <a:pt x="10" y="1"/>
                    </a:lnTo>
                    <a:lnTo>
                      <a:pt x="11" y="2"/>
                    </a:lnTo>
                    <a:lnTo>
                      <a:pt x="13" y="3"/>
                    </a:lnTo>
                    <a:lnTo>
                      <a:pt x="14" y="4"/>
                    </a:lnTo>
                    <a:lnTo>
                      <a:pt x="15" y="6"/>
                    </a:lnTo>
                    <a:lnTo>
                      <a:pt x="16" y="8"/>
                    </a:lnTo>
                    <a:lnTo>
                      <a:pt x="16" y="9"/>
                    </a:lnTo>
                    <a:lnTo>
                      <a:pt x="16" y="10"/>
                    </a:lnTo>
                    <a:lnTo>
                      <a:pt x="16" y="12"/>
                    </a:lnTo>
                    <a:lnTo>
                      <a:pt x="15" y="14"/>
                    </a:lnTo>
                    <a:lnTo>
                      <a:pt x="14" y="15"/>
                    </a:lnTo>
                    <a:lnTo>
                      <a:pt x="13" y="17"/>
                    </a:lnTo>
                    <a:lnTo>
                      <a:pt x="12" y="18"/>
                    </a:lnTo>
                    <a:lnTo>
                      <a:pt x="0" y="2"/>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41" name="Freeform 334"/>
              <p:cNvSpPr>
                <a:spLocks/>
              </p:cNvSpPr>
              <p:nvPr/>
            </p:nvSpPr>
            <p:spPr bwMode="auto">
              <a:xfrm>
                <a:off x="1028" y="2777"/>
                <a:ext cx="2" cy="0"/>
              </a:xfrm>
              <a:custGeom>
                <a:avLst/>
                <a:gdLst>
                  <a:gd name="T0" fmla="*/ 0 w 18"/>
                  <a:gd name="T1" fmla="*/ 0 h 16"/>
                  <a:gd name="T2" fmla="*/ 0 w 18"/>
                  <a:gd name="T3" fmla="*/ 0 h 16"/>
                  <a:gd name="T4" fmla="*/ 0 w 18"/>
                  <a:gd name="T5" fmla="*/ 0 h 16"/>
                  <a:gd name="T6" fmla="*/ 0 w 18"/>
                  <a:gd name="T7" fmla="*/ 0 h 16"/>
                  <a:gd name="T8" fmla="*/ 0 w 18"/>
                  <a:gd name="T9" fmla="*/ 0 h 16"/>
                  <a:gd name="T10" fmla="*/ 0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0 h 16"/>
                  <a:gd name="T24" fmla="*/ 0 w 18"/>
                  <a:gd name="T25" fmla="*/ 0 h 16"/>
                  <a:gd name="T26" fmla="*/ 0 w 18"/>
                  <a:gd name="T27" fmla="*/ 0 h 16"/>
                  <a:gd name="T28" fmla="*/ 0 w 18"/>
                  <a:gd name="T29" fmla="*/ 0 h 16"/>
                  <a:gd name="T30" fmla="*/ 0 w 18"/>
                  <a:gd name="T31" fmla="*/ 0 h 16"/>
                  <a:gd name="T32" fmla="*/ 0 w 18"/>
                  <a:gd name="T33" fmla="*/ 0 h 16"/>
                  <a:gd name="T34" fmla="*/ 0 w 18"/>
                  <a:gd name="T35" fmla="*/ 0 h 16"/>
                  <a:gd name="T36" fmla="*/ 0 w 18"/>
                  <a:gd name="T37" fmla="*/ 0 h 16"/>
                  <a:gd name="T38" fmla="*/ 0 w 18"/>
                  <a:gd name="T39" fmla="*/ 0 h 16"/>
                  <a:gd name="T40" fmla="*/ 0 w 18"/>
                  <a:gd name="T41" fmla="*/ 0 h 16"/>
                  <a:gd name="T42" fmla="*/ 0 w 18"/>
                  <a:gd name="T43" fmla="*/ 0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16"/>
                  <a:gd name="T68" fmla="*/ 18 w 18"/>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16">
                    <a:moveTo>
                      <a:pt x="18" y="12"/>
                    </a:moveTo>
                    <a:lnTo>
                      <a:pt x="18" y="12"/>
                    </a:lnTo>
                    <a:lnTo>
                      <a:pt x="17" y="13"/>
                    </a:lnTo>
                    <a:lnTo>
                      <a:pt x="15" y="14"/>
                    </a:lnTo>
                    <a:lnTo>
                      <a:pt x="14" y="15"/>
                    </a:lnTo>
                    <a:lnTo>
                      <a:pt x="12" y="16"/>
                    </a:lnTo>
                    <a:lnTo>
                      <a:pt x="10" y="16"/>
                    </a:lnTo>
                    <a:lnTo>
                      <a:pt x="9" y="16"/>
                    </a:lnTo>
                    <a:lnTo>
                      <a:pt x="8" y="16"/>
                    </a:lnTo>
                    <a:lnTo>
                      <a:pt x="6" y="15"/>
                    </a:lnTo>
                    <a:lnTo>
                      <a:pt x="4" y="14"/>
                    </a:lnTo>
                    <a:lnTo>
                      <a:pt x="3" y="13"/>
                    </a:lnTo>
                    <a:lnTo>
                      <a:pt x="2" y="11"/>
                    </a:lnTo>
                    <a:lnTo>
                      <a:pt x="1" y="10"/>
                    </a:lnTo>
                    <a:lnTo>
                      <a:pt x="0" y="8"/>
                    </a:lnTo>
                    <a:lnTo>
                      <a:pt x="0" y="6"/>
                    </a:lnTo>
                    <a:lnTo>
                      <a:pt x="0" y="5"/>
                    </a:lnTo>
                    <a:lnTo>
                      <a:pt x="0" y="4"/>
                    </a:lnTo>
                    <a:lnTo>
                      <a:pt x="1" y="2"/>
                    </a:lnTo>
                    <a:lnTo>
                      <a:pt x="2" y="0"/>
                    </a:lnTo>
                    <a:lnTo>
                      <a:pt x="18" y="12"/>
                    </a:lnTo>
                    <a:close/>
                  </a:path>
                </a:pathLst>
              </a:custGeom>
              <a:solidFill>
                <a:srgbClr val="000000"/>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142" name="Freeform 335"/>
              <p:cNvSpPr>
                <a:spLocks/>
              </p:cNvSpPr>
              <p:nvPr/>
            </p:nvSpPr>
            <p:spPr bwMode="auto">
              <a:xfrm>
                <a:off x="2350" y="3110"/>
                <a:ext cx="19" cy="28"/>
              </a:xfrm>
              <a:custGeom>
                <a:avLst/>
                <a:gdLst>
                  <a:gd name="T0" fmla="*/ 0 w 208"/>
                  <a:gd name="T1" fmla="*/ 0 h 309"/>
                  <a:gd name="T2" fmla="*/ 0 w 208"/>
                  <a:gd name="T3" fmla="*/ 0 h 309"/>
                  <a:gd name="T4" fmla="*/ 0 w 208"/>
                  <a:gd name="T5" fmla="*/ 0 h 309"/>
                  <a:gd name="T6" fmla="*/ 0 w 208"/>
                  <a:gd name="T7" fmla="*/ 0 h 309"/>
                  <a:gd name="T8" fmla="*/ 0 w 208"/>
                  <a:gd name="T9" fmla="*/ 0 h 309"/>
                  <a:gd name="T10" fmla="*/ 0 w 208"/>
                  <a:gd name="T11" fmla="*/ 0 h 309"/>
                  <a:gd name="T12" fmla="*/ 0 w 208"/>
                  <a:gd name="T13" fmla="*/ 0 h 309"/>
                  <a:gd name="T14" fmla="*/ 0 w 208"/>
                  <a:gd name="T15" fmla="*/ 0 h 309"/>
                  <a:gd name="T16" fmla="*/ 0 w 208"/>
                  <a:gd name="T17" fmla="*/ 0 h 309"/>
                  <a:gd name="T18" fmla="*/ 0 w 208"/>
                  <a:gd name="T19" fmla="*/ 0 h 309"/>
                  <a:gd name="T20" fmla="*/ 0 w 208"/>
                  <a:gd name="T21" fmla="*/ 0 h 309"/>
                  <a:gd name="T22" fmla="*/ 0 w 208"/>
                  <a:gd name="T23" fmla="*/ 0 h 309"/>
                  <a:gd name="T24" fmla="*/ 0 w 208"/>
                  <a:gd name="T25" fmla="*/ 0 h 309"/>
                  <a:gd name="T26" fmla="*/ 0 w 208"/>
                  <a:gd name="T27" fmla="*/ 0 h 309"/>
                  <a:gd name="T28" fmla="*/ 0 w 208"/>
                  <a:gd name="T29" fmla="*/ 0 h 309"/>
                  <a:gd name="T30" fmla="*/ 0 w 208"/>
                  <a:gd name="T31" fmla="*/ 0 h 309"/>
                  <a:gd name="T32" fmla="*/ 0 w 208"/>
                  <a:gd name="T33" fmla="*/ 0 h 309"/>
                  <a:gd name="T34" fmla="*/ 0 w 208"/>
                  <a:gd name="T35" fmla="*/ 0 h 309"/>
                  <a:gd name="T36" fmla="*/ 0 w 208"/>
                  <a:gd name="T37" fmla="*/ 0 h 309"/>
                  <a:gd name="T38" fmla="*/ 0 w 208"/>
                  <a:gd name="T39" fmla="*/ 0 h 309"/>
                  <a:gd name="T40" fmla="*/ 0 w 208"/>
                  <a:gd name="T41" fmla="*/ 0 h 309"/>
                  <a:gd name="T42" fmla="*/ 0 w 208"/>
                  <a:gd name="T43" fmla="*/ 0 h 309"/>
                  <a:gd name="T44" fmla="*/ 0 w 208"/>
                  <a:gd name="T45" fmla="*/ 0 h 309"/>
                  <a:gd name="T46" fmla="*/ 0 w 208"/>
                  <a:gd name="T47" fmla="*/ 0 h 309"/>
                  <a:gd name="T48" fmla="*/ 0 w 208"/>
                  <a:gd name="T49" fmla="*/ 0 h 309"/>
                  <a:gd name="T50" fmla="*/ 0 w 208"/>
                  <a:gd name="T51" fmla="*/ 0 h 309"/>
                  <a:gd name="T52" fmla="*/ 0 w 208"/>
                  <a:gd name="T53" fmla="*/ 0 h 309"/>
                  <a:gd name="T54" fmla="*/ 0 w 208"/>
                  <a:gd name="T55" fmla="*/ 0 h 309"/>
                  <a:gd name="T56" fmla="*/ 0 w 208"/>
                  <a:gd name="T57" fmla="*/ 0 h 309"/>
                  <a:gd name="T58" fmla="*/ 0 w 208"/>
                  <a:gd name="T59" fmla="*/ 0 h 309"/>
                  <a:gd name="T60" fmla="*/ 0 w 208"/>
                  <a:gd name="T61" fmla="*/ 0 h 309"/>
                  <a:gd name="T62" fmla="*/ 0 w 208"/>
                  <a:gd name="T63" fmla="*/ 0 h 309"/>
                  <a:gd name="T64" fmla="*/ 0 w 208"/>
                  <a:gd name="T65" fmla="*/ 0 h 309"/>
                  <a:gd name="T66" fmla="*/ 0 w 208"/>
                  <a:gd name="T67" fmla="*/ 0 h 309"/>
                  <a:gd name="T68" fmla="*/ 0 w 208"/>
                  <a:gd name="T69" fmla="*/ 0 h 309"/>
                  <a:gd name="T70" fmla="*/ 0 w 208"/>
                  <a:gd name="T71" fmla="*/ 0 h 309"/>
                  <a:gd name="T72" fmla="*/ 0 w 208"/>
                  <a:gd name="T73" fmla="*/ 0 h 309"/>
                  <a:gd name="T74" fmla="*/ 0 w 208"/>
                  <a:gd name="T75" fmla="*/ 0 h 309"/>
                  <a:gd name="T76" fmla="*/ 0 w 208"/>
                  <a:gd name="T77" fmla="*/ 0 h 309"/>
                  <a:gd name="T78" fmla="*/ 0 w 208"/>
                  <a:gd name="T79" fmla="*/ 0 h 3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8"/>
                  <a:gd name="T121" fmla="*/ 0 h 309"/>
                  <a:gd name="T122" fmla="*/ 208 w 208"/>
                  <a:gd name="T123" fmla="*/ 309 h 3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8" h="309">
                    <a:moveTo>
                      <a:pt x="135" y="0"/>
                    </a:moveTo>
                    <a:lnTo>
                      <a:pt x="137" y="5"/>
                    </a:lnTo>
                    <a:lnTo>
                      <a:pt x="138" y="10"/>
                    </a:lnTo>
                    <a:lnTo>
                      <a:pt x="140" y="15"/>
                    </a:lnTo>
                    <a:lnTo>
                      <a:pt x="142" y="20"/>
                    </a:lnTo>
                    <a:lnTo>
                      <a:pt x="143" y="26"/>
                    </a:lnTo>
                    <a:lnTo>
                      <a:pt x="145" y="31"/>
                    </a:lnTo>
                    <a:lnTo>
                      <a:pt x="146" y="37"/>
                    </a:lnTo>
                    <a:lnTo>
                      <a:pt x="147" y="42"/>
                    </a:lnTo>
                    <a:lnTo>
                      <a:pt x="148" y="48"/>
                    </a:lnTo>
                    <a:lnTo>
                      <a:pt x="149" y="53"/>
                    </a:lnTo>
                    <a:lnTo>
                      <a:pt x="150" y="59"/>
                    </a:lnTo>
                    <a:lnTo>
                      <a:pt x="150" y="65"/>
                    </a:lnTo>
                    <a:lnTo>
                      <a:pt x="151" y="71"/>
                    </a:lnTo>
                    <a:lnTo>
                      <a:pt x="151" y="77"/>
                    </a:lnTo>
                    <a:lnTo>
                      <a:pt x="151" y="83"/>
                    </a:lnTo>
                    <a:lnTo>
                      <a:pt x="152" y="89"/>
                    </a:lnTo>
                    <a:lnTo>
                      <a:pt x="151" y="108"/>
                    </a:lnTo>
                    <a:lnTo>
                      <a:pt x="148" y="128"/>
                    </a:lnTo>
                    <a:lnTo>
                      <a:pt x="145" y="147"/>
                    </a:lnTo>
                    <a:lnTo>
                      <a:pt x="140" y="166"/>
                    </a:lnTo>
                    <a:lnTo>
                      <a:pt x="134" y="183"/>
                    </a:lnTo>
                    <a:lnTo>
                      <a:pt x="126" y="199"/>
                    </a:lnTo>
                    <a:lnTo>
                      <a:pt x="118" y="215"/>
                    </a:lnTo>
                    <a:lnTo>
                      <a:pt x="108" y="230"/>
                    </a:lnTo>
                    <a:lnTo>
                      <a:pt x="96" y="243"/>
                    </a:lnTo>
                    <a:lnTo>
                      <a:pt x="85" y="255"/>
                    </a:lnTo>
                    <a:lnTo>
                      <a:pt x="72" y="266"/>
                    </a:lnTo>
                    <a:lnTo>
                      <a:pt x="59" y="276"/>
                    </a:lnTo>
                    <a:lnTo>
                      <a:pt x="45" y="285"/>
                    </a:lnTo>
                    <a:lnTo>
                      <a:pt x="30" y="292"/>
                    </a:lnTo>
                    <a:lnTo>
                      <a:pt x="15" y="297"/>
                    </a:lnTo>
                    <a:lnTo>
                      <a:pt x="0" y="301"/>
                    </a:lnTo>
                    <a:lnTo>
                      <a:pt x="3" y="301"/>
                    </a:lnTo>
                    <a:lnTo>
                      <a:pt x="6" y="302"/>
                    </a:lnTo>
                    <a:lnTo>
                      <a:pt x="9" y="303"/>
                    </a:lnTo>
                    <a:lnTo>
                      <a:pt x="12" y="304"/>
                    </a:lnTo>
                    <a:lnTo>
                      <a:pt x="16" y="305"/>
                    </a:lnTo>
                    <a:lnTo>
                      <a:pt x="19" y="305"/>
                    </a:lnTo>
                    <a:lnTo>
                      <a:pt x="22" y="306"/>
                    </a:lnTo>
                    <a:lnTo>
                      <a:pt x="26" y="306"/>
                    </a:lnTo>
                    <a:lnTo>
                      <a:pt x="29" y="307"/>
                    </a:lnTo>
                    <a:lnTo>
                      <a:pt x="33" y="307"/>
                    </a:lnTo>
                    <a:lnTo>
                      <a:pt x="36" y="308"/>
                    </a:lnTo>
                    <a:lnTo>
                      <a:pt x="39" y="308"/>
                    </a:lnTo>
                    <a:lnTo>
                      <a:pt x="43" y="308"/>
                    </a:lnTo>
                    <a:lnTo>
                      <a:pt x="46" y="308"/>
                    </a:lnTo>
                    <a:lnTo>
                      <a:pt x="50" y="308"/>
                    </a:lnTo>
                    <a:lnTo>
                      <a:pt x="54" y="309"/>
                    </a:lnTo>
                    <a:lnTo>
                      <a:pt x="69" y="308"/>
                    </a:lnTo>
                    <a:lnTo>
                      <a:pt x="84" y="306"/>
                    </a:lnTo>
                    <a:lnTo>
                      <a:pt x="99" y="303"/>
                    </a:lnTo>
                    <a:lnTo>
                      <a:pt x="114" y="299"/>
                    </a:lnTo>
                    <a:lnTo>
                      <a:pt x="127" y="294"/>
                    </a:lnTo>
                    <a:lnTo>
                      <a:pt x="140" y="287"/>
                    </a:lnTo>
                    <a:lnTo>
                      <a:pt x="152" y="280"/>
                    </a:lnTo>
                    <a:lnTo>
                      <a:pt x="163" y="272"/>
                    </a:lnTo>
                    <a:lnTo>
                      <a:pt x="172" y="264"/>
                    </a:lnTo>
                    <a:lnTo>
                      <a:pt x="181" y="254"/>
                    </a:lnTo>
                    <a:lnTo>
                      <a:pt x="189" y="244"/>
                    </a:lnTo>
                    <a:lnTo>
                      <a:pt x="195" y="233"/>
                    </a:lnTo>
                    <a:lnTo>
                      <a:pt x="201" y="222"/>
                    </a:lnTo>
                    <a:lnTo>
                      <a:pt x="204" y="210"/>
                    </a:lnTo>
                    <a:lnTo>
                      <a:pt x="207" y="197"/>
                    </a:lnTo>
                    <a:lnTo>
                      <a:pt x="208" y="185"/>
                    </a:lnTo>
                    <a:lnTo>
                      <a:pt x="207" y="175"/>
                    </a:lnTo>
                    <a:lnTo>
                      <a:pt x="207" y="164"/>
                    </a:lnTo>
                    <a:lnTo>
                      <a:pt x="206" y="152"/>
                    </a:lnTo>
                    <a:lnTo>
                      <a:pt x="205" y="140"/>
                    </a:lnTo>
                    <a:lnTo>
                      <a:pt x="203" y="127"/>
                    </a:lnTo>
                    <a:lnTo>
                      <a:pt x="200" y="114"/>
                    </a:lnTo>
                    <a:lnTo>
                      <a:pt x="197" y="101"/>
                    </a:lnTo>
                    <a:lnTo>
                      <a:pt x="194" y="89"/>
                    </a:lnTo>
                    <a:lnTo>
                      <a:pt x="189" y="76"/>
                    </a:lnTo>
                    <a:lnTo>
                      <a:pt x="184" y="63"/>
                    </a:lnTo>
                    <a:lnTo>
                      <a:pt x="178" y="51"/>
                    </a:lnTo>
                    <a:lnTo>
                      <a:pt x="171" y="39"/>
                    </a:lnTo>
                    <a:lnTo>
                      <a:pt x="164" y="28"/>
                    </a:lnTo>
                    <a:lnTo>
                      <a:pt x="155" y="18"/>
                    </a:lnTo>
                    <a:lnTo>
                      <a:pt x="145" y="8"/>
                    </a:lnTo>
                    <a:lnTo>
                      <a:pt x="135" y="0"/>
                    </a:lnTo>
                    <a:close/>
                  </a:path>
                </a:pathLst>
              </a:custGeom>
              <a:solidFill>
                <a:srgbClr val="317B5D"/>
              </a:solidFill>
              <a:ln w="9525">
                <a:noFill/>
                <a:round/>
                <a:headEnd/>
                <a:tailEnd/>
              </a:ln>
            </p:spPr>
            <p:txBody>
              <a:bodyPr/>
              <a:lstStyle/>
              <a:p>
                <a:pPr algn="ctr">
                  <a:defRPr/>
                </a:pPr>
                <a:endParaRPr lang="fr-FR" sz="1400">
                  <a:latin typeface="+mn-lt"/>
                  <a:cs typeface="Arial" pitchFamily="34" charset="0"/>
                </a:endParaRPr>
              </a:p>
            </p:txBody>
          </p:sp>
          <p:sp>
            <p:nvSpPr>
              <p:cNvPr id="143" name="Freeform 336"/>
              <p:cNvSpPr>
                <a:spLocks/>
              </p:cNvSpPr>
              <p:nvPr/>
            </p:nvSpPr>
            <p:spPr bwMode="auto">
              <a:xfrm>
                <a:off x="2343" y="3108"/>
                <a:ext cx="19" cy="31"/>
              </a:xfrm>
              <a:custGeom>
                <a:avLst/>
                <a:gdLst>
                  <a:gd name="T0" fmla="*/ 0 w 252"/>
                  <a:gd name="T1" fmla="*/ 0 h 326"/>
                  <a:gd name="T2" fmla="*/ 0 w 252"/>
                  <a:gd name="T3" fmla="*/ 0 h 326"/>
                  <a:gd name="T4" fmla="*/ 0 w 252"/>
                  <a:gd name="T5" fmla="*/ 0 h 326"/>
                  <a:gd name="T6" fmla="*/ 0 w 252"/>
                  <a:gd name="T7" fmla="*/ 0 h 326"/>
                  <a:gd name="T8" fmla="*/ 0 w 252"/>
                  <a:gd name="T9" fmla="*/ 0 h 326"/>
                  <a:gd name="T10" fmla="*/ 0 w 252"/>
                  <a:gd name="T11" fmla="*/ 0 h 326"/>
                  <a:gd name="T12" fmla="*/ 0 w 252"/>
                  <a:gd name="T13" fmla="*/ 0 h 326"/>
                  <a:gd name="T14" fmla="*/ 0 w 252"/>
                  <a:gd name="T15" fmla="*/ 0 h 326"/>
                  <a:gd name="T16" fmla="*/ 0 w 252"/>
                  <a:gd name="T17" fmla="*/ 0 h 326"/>
                  <a:gd name="T18" fmla="*/ 0 w 252"/>
                  <a:gd name="T19" fmla="*/ 0 h 326"/>
                  <a:gd name="T20" fmla="*/ 0 w 252"/>
                  <a:gd name="T21" fmla="*/ 0 h 326"/>
                  <a:gd name="T22" fmla="*/ 0 w 252"/>
                  <a:gd name="T23" fmla="*/ 0 h 326"/>
                  <a:gd name="T24" fmla="*/ 0 w 252"/>
                  <a:gd name="T25" fmla="*/ 0 h 326"/>
                  <a:gd name="T26" fmla="*/ 0 w 252"/>
                  <a:gd name="T27" fmla="*/ 0 h 326"/>
                  <a:gd name="T28" fmla="*/ 0 w 252"/>
                  <a:gd name="T29" fmla="*/ 0 h 326"/>
                  <a:gd name="T30" fmla="*/ 0 w 252"/>
                  <a:gd name="T31" fmla="*/ 0 h 326"/>
                  <a:gd name="T32" fmla="*/ 0 w 252"/>
                  <a:gd name="T33" fmla="*/ 0 h 326"/>
                  <a:gd name="T34" fmla="*/ 0 w 252"/>
                  <a:gd name="T35" fmla="*/ 0 h 326"/>
                  <a:gd name="T36" fmla="*/ 0 w 252"/>
                  <a:gd name="T37" fmla="*/ 0 h 326"/>
                  <a:gd name="T38" fmla="*/ 0 w 252"/>
                  <a:gd name="T39" fmla="*/ 0 h 326"/>
                  <a:gd name="T40" fmla="*/ 0 w 252"/>
                  <a:gd name="T41" fmla="*/ 0 h 326"/>
                  <a:gd name="T42" fmla="*/ 0 w 252"/>
                  <a:gd name="T43" fmla="*/ 0 h 326"/>
                  <a:gd name="T44" fmla="*/ 0 w 252"/>
                  <a:gd name="T45" fmla="*/ 0 h 326"/>
                  <a:gd name="T46" fmla="*/ 0 w 252"/>
                  <a:gd name="T47" fmla="*/ 0 h 326"/>
                  <a:gd name="T48" fmla="*/ 0 w 252"/>
                  <a:gd name="T49" fmla="*/ 0 h 326"/>
                  <a:gd name="T50" fmla="*/ 0 w 252"/>
                  <a:gd name="T51" fmla="*/ 0 h 326"/>
                  <a:gd name="T52" fmla="*/ 0 w 252"/>
                  <a:gd name="T53" fmla="*/ 0 h 326"/>
                  <a:gd name="T54" fmla="*/ 0 w 252"/>
                  <a:gd name="T55" fmla="*/ 0 h 326"/>
                  <a:gd name="T56" fmla="*/ 0 w 252"/>
                  <a:gd name="T57" fmla="*/ 0 h 326"/>
                  <a:gd name="T58" fmla="*/ 0 w 252"/>
                  <a:gd name="T59" fmla="*/ 0 h 326"/>
                  <a:gd name="T60" fmla="*/ 0 w 252"/>
                  <a:gd name="T61" fmla="*/ 0 h 326"/>
                  <a:gd name="T62" fmla="*/ 0 w 252"/>
                  <a:gd name="T63" fmla="*/ 0 h 326"/>
                  <a:gd name="T64" fmla="*/ 0 w 252"/>
                  <a:gd name="T65" fmla="*/ 0 h 326"/>
                  <a:gd name="T66" fmla="*/ 0 w 252"/>
                  <a:gd name="T67" fmla="*/ 0 h 326"/>
                  <a:gd name="T68" fmla="*/ 0 w 252"/>
                  <a:gd name="T69" fmla="*/ 0 h 326"/>
                  <a:gd name="T70" fmla="*/ 0 w 252"/>
                  <a:gd name="T71" fmla="*/ 0 h 326"/>
                  <a:gd name="T72" fmla="*/ 0 w 252"/>
                  <a:gd name="T73" fmla="*/ 0 h 326"/>
                  <a:gd name="T74" fmla="*/ 0 w 252"/>
                  <a:gd name="T75" fmla="*/ 0 h 326"/>
                  <a:gd name="T76" fmla="*/ 0 w 252"/>
                  <a:gd name="T77" fmla="*/ 0 h 326"/>
                  <a:gd name="T78" fmla="*/ 0 w 252"/>
                  <a:gd name="T79" fmla="*/ 0 h 3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2"/>
                  <a:gd name="T121" fmla="*/ 0 h 326"/>
                  <a:gd name="T122" fmla="*/ 252 w 252"/>
                  <a:gd name="T123" fmla="*/ 326 h 3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2" h="326">
                    <a:moveTo>
                      <a:pt x="252" y="114"/>
                    </a:moveTo>
                    <a:lnTo>
                      <a:pt x="251" y="108"/>
                    </a:lnTo>
                    <a:lnTo>
                      <a:pt x="251" y="102"/>
                    </a:lnTo>
                    <a:lnTo>
                      <a:pt x="251" y="96"/>
                    </a:lnTo>
                    <a:lnTo>
                      <a:pt x="250" y="90"/>
                    </a:lnTo>
                    <a:lnTo>
                      <a:pt x="250" y="84"/>
                    </a:lnTo>
                    <a:lnTo>
                      <a:pt x="249" y="78"/>
                    </a:lnTo>
                    <a:lnTo>
                      <a:pt x="248" y="73"/>
                    </a:lnTo>
                    <a:lnTo>
                      <a:pt x="247" y="67"/>
                    </a:lnTo>
                    <a:lnTo>
                      <a:pt x="246" y="62"/>
                    </a:lnTo>
                    <a:lnTo>
                      <a:pt x="245" y="56"/>
                    </a:lnTo>
                    <a:lnTo>
                      <a:pt x="243" y="51"/>
                    </a:lnTo>
                    <a:lnTo>
                      <a:pt x="242" y="45"/>
                    </a:lnTo>
                    <a:lnTo>
                      <a:pt x="240" y="40"/>
                    </a:lnTo>
                    <a:lnTo>
                      <a:pt x="238" y="35"/>
                    </a:lnTo>
                    <a:lnTo>
                      <a:pt x="237" y="30"/>
                    </a:lnTo>
                    <a:lnTo>
                      <a:pt x="235" y="25"/>
                    </a:lnTo>
                    <a:lnTo>
                      <a:pt x="231" y="22"/>
                    </a:lnTo>
                    <a:lnTo>
                      <a:pt x="227" y="19"/>
                    </a:lnTo>
                    <a:lnTo>
                      <a:pt x="223" y="17"/>
                    </a:lnTo>
                    <a:lnTo>
                      <a:pt x="218" y="14"/>
                    </a:lnTo>
                    <a:lnTo>
                      <a:pt x="214" y="12"/>
                    </a:lnTo>
                    <a:lnTo>
                      <a:pt x="209" y="10"/>
                    </a:lnTo>
                    <a:lnTo>
                      <a:pt x="204" y="8"/>
                    </a:lnTo>
                    <a:lnTo>
                      <a:pt x="198" y="6"/>
                    </a:lnTo>
                    <a:lnTo>
                      <a:pt x="193" y="5"/>
                    </a:lnTo>
                    <a:lnTo>
                      <a:pt x="188" y="3"/>
                    </a:lnTo>
                    <a:lnTo>
                      <a:pt x="183" y="2"/>
                    </a:lnTo>
                    <a:lnTo>
                      <a:pt x="177" y="1"/>
                    </a:lnTo>
                    <a:lnTo>
                      <a:pt x="171" y="1"/>
                    </a:lnTo>
                    <a:lnTo>
                      <a:pt x="166" y="0"/>
                    </a:lnTo>
                    <a:lnTo>
                      <a:pt x="160" y="0"/>
                    </a:lnTo>
                    <a:lnTo>
                      <a:pt x="154" y="0"/>
                    </a:lnTo>
                    <a:lnTo>
                      <a:pt x="128" y="1"/>
                    </a:lnTo>
                    <a:lnTo>
                      <a:pt x="105" y="6"/>
                    </a:lnTo>
                    <a:lnTo>
                      <a:pt x="85" y="13"/>
                    </a:lnTo>
                    <a:lnTo>
                      <a:pt x="68" y="23"/>
                    </a:lnTo>
                    <a:lnTo>
                      <a:pt x="53" y="34"/>
                    </a:lnTo>
                    <a:lnTo>
                      <a:pt x="41" y="48"/>
                    </a:lnTo>
                    <a:lnTo>
                      <a:pt x="30" y="63"/>
                    </a:lnTo>
                    <a:lnTo>
                      <a:pt x="22" y="79"/>
                    </a:lnTo>
                    <a:lnTo>
                      <a:pt x="15" y="95"/>
                    </a:lnTo>
                    <a:lnTo>
                      <a:pt x="10" y="112"/>
                    </a:lnTo>
                    <a:lnTo>
                      <a:pt x="6" y="130"/>
                    </a:lnTo>
                    <a:lnTo>
                      <a:pt x="3" y="147"/>
                    </a:lnTo>
                    <a:lnTo>
                      <a:pt x="1" y="165"/>
                    </a:lnTo>
                    <a:lnTo>
                      <a:pt x="0" y="181"/>
                    </a:lnTo>
                    <a:lnTo>
                      <a:pt x="0" y="196"/>
                    </a:lnTo>
                    <a:lnTo>
                      <a:pt x="0" y="210"/>
                    </a:lnTo>
                    <a:lnTo>
                      <a:pt x="0" y="219"/>
                    </a:lnTo>
                    <a:lnTo>
                      <a:pt x="1" y="229"/>
                    </a:lnTo>
                    <a:lnTo>
                      <a:pt x="4" y="238"/>
                    </a:lnTo>
                    <a:lnTo>
                      <a:pt x="7" y="247"/>
                    </a:lnTo>
                    <a:lnTo>
                      <a:pt x="11" y="256"/>
                    </a:lnTo>
                    <a:lnTo>
                      <a:pt x="16" y="265"/>
                    </a:lnTo>
                    <a:lnTo>
                      <a:pt x="21" y="273"/>
                    </a:lnTo>
                    <a:lnTo>
                      <a:pt x="28" y="281"/>
                    </a:lnTo>
                    <a:lnTo>
                      <a:pt x="35" y="288"/>
                    </a:lnTo>
                    <a:lnTo>
                      <a:pt x="42" y="295"/>
                    </a:lnTo>
                    <a:lnTo>
                      <a:pt x="51" y="301"/>
                    </a:lnTo>
                    <a:lnTo>
                      <a:pt x="59" y="307"/>
                    </a:lnTo>
                    <a:lnTo>
                      <a:pt x="69" y="313"/>
                    </a:lnTo>
                    <a:lnTo>
                      <a:pt x="79" y="318"/>
                    </a:lnTo>
                    <a:lnTo>
                      <a:pt x="89" y="322"/>
                    </a:lnTo>
                    <a:lnTo>
                      <a:pt x="100" y="326"/>
                    </a:lnTo>
                    <a:lnTo>
                      <a:pt x="115" y="322"/>
                    </a:lnTo>
                    <a:lnTo>
                      <a:pt x="130" y="317"/>
                    </a:lnTo>
                    <a:lnTo>
                      <a:pt x="145" y="310"/>
                    </a:lnTo>
                    <a:lnTo>
                      <a:pt x="159" y="301"/>
                    </a:lnTo>
                    <a:lnTo>
                      <a:pt x="172" y="291"/>
                    </a:lnTo>
                    <a:lnTo>
                      <a:pt x="185" y="280"/>
                    </a:lnTo>
                    <a:lnTo>
                      <a:pt x="196" y="268"/>
                    </a:lnTo>
                    <a:lnTo>
                      <a:pt x="208" y="255"/>
                    </a:lnTo>
                    <a:lnTo>
                      <a:pt x="218" y="240"/>
                    </a:lnTo>
                    <a:lnTo>
                      <a:pt x="226" y="224"/>
                    </a:lnTo>
                    <a:lnTo>
                      <a:pt x="234" y="208"/>
                    </a:lnTo>
                    <a:lnTo>
                      <a:pt x="240" y="191"/>
                    </a:lnTo>
                    <a:lnTo>
                      <a:pt x="245" y="172"/>
                    </a:lnTo>
                    <a:lnTo>
                      <a:pt x="248" y="153"/>
                    </a:lnTo>
                    <a:lnTo>
                      <a:pt x="251" y="133"/>
                    </a:lnTo>
                    <a:lnTo>
                      <a:pt x="252" y="114"/>
                    </a:lnTo>
                    <a:close/>
                  </a:path>
                </a:pathLst>
              </a:custGeom>
              <a:solidFill>
                <a:srgbClr val="42A47B"/>
              </a:solidFill>
              <a:ln w="9525">
                <a:noFill/>
                <a:round/>
                <a:headEnd/>
                <a:tailEnd/>
              </a:ln>
            </p:spPr>
            <p:txBody>
              <a:bodyPr/>
              <a:lstStyle/>
              <a:p>
                <a:pPr algn="ctr">
                  <a:defRPr/>
                </a:pPr>
                <a:endParaRPr lang="fr-FR" sz="1400">
                  <a:latin typeface="+mn-lt"/>
                  <a:cs typeface="Arial" pitchFamily="34" charset="0"/>
                </a:endParaRPr>
              </a:p>
            </p:txBody>
          </p:sp>
          <p:sp>
            <p:nvSpPr>
              <p:cNvPr id="144" name="Freeform 337"/>
              <p:cNvSpPr>
                <a:spLocks/>
              </p:cNvSpPr>
              <p:nvPr/>
            </p:nvSpPr>
            <p:spPr bwMode="auto">
              <a:xfrm>
                <a:off x="2395" y="3082"/>
                <a:ext cx="19" cy="23"/>
              </a:xfrm>
              <a:custGeom>
                <a:avLst/>
                <a:gdLst>
                  <a:gd name="T0" fmla="*/ 0 w 200"/>
                  <a:gd name="T1" fmla="*/ 0 h 269"/>
                  <a:gd name="T2" fmla="*/ 0 w 200"/>
                  <a:gd name="T3" fmla="*/ 0 h 269"/>
                  <a:gd name="T4" fmla="*/ 0 w 200"/>
                  <a:gd name="T5" fmla="*/ 0 h 269"/>
                  <a:gd name="T6" fmla="*/ 0 w 200"/>
                  <a:gd name="T7" fmla="*/ 0 h 269"/>
                  <a:gd name="T8" fmla="*/ 0 w 200"/>
                  <a:gd name="T9" fmla="*/ 0 h 269"/>
                  <a:gd name="T10" fmla="*/ 0 w 200"/>
                  <a:gd name="T11" fmla="*/ 0 h 269"/>
                  <a:gd name="T12" fmla="*/ 0 w 200"/>
                  <a:gd name="T13" fmla="*/ 0 h 269"/>
                  <a:gd name="T14" fmla="*/ 0 w 200"/>
                  <a:gd name="T15" fmla="*/ 0 h 269"/>
                  <a:gd name="T16" fmla="*/ 0 w 200"/>
                  <a:gd name="T17" fmla="*/ 0 h 269"/>
                  <a:gd name="T18" fmla="*/ 0 w 200"/>
                  <a:gd name="T19" fmla="*/ 0 h 269"/>
                  <a:gd name="T20" fmla="*/ 0 w 200"/>
                  <a:gd name="T21" fmla="*/ 0 h 269"/>
                  <a:gd name="T22" fmla="*/ 0 w 200"/>
                  <a:gd name="T23" fmla="*/ 0 h 269"/>
                  <a:gd name="T24" fmla="*/ 0 w 200"/>
                  <a:gd name="T25" fmla="*/ 0 h 269"/>
                  <a:gd name="T26" fmla="*/ 0 w 200"/>
                  <a:gd name="T27" fmla="*/ 0 h 269"/>
                  <a:gd name="T28" fmla="*/ 0 w 200"/>
                  <a:gd name="T29" fmla="*/ 0 h 269"/>
                  <a:gd name="T30" fmla="*/ 0 w 200"/>
                  <a:gd name="T31" fmla="*/ 0 h 269"/>
                  <a:gd name="T32" fmla="*/ 0 w 200"/>
                  <a:gd name="T33" fmla="*/ 0 h 269"/>
                  <a:gd name="T34" fmla="*/ 0 w 200"/>
                  <a:gd name="T35" fmla="*/ 0 h 269"/>
                  <a:gd name="T36" fmla="*/ 0 w 200"/>
                  <a:gd name="T37" fmla="*/ 0 h 269"/>
                  <a:gd name="T38" fmla="*/ 0 w 200"/>
                  <a:gd name="T39" fmla="*/ 0 h 269"/>
                  <a:gd name="T40" fmla="*/ 0 w 200"/>
                  <a:gd name="T41" fmla="*/ 0 h 269"/>
                  <a:gd name="T42" fmla="*/ 0 w 200"/>
                  <a:gd name="T43" fmla="*/ 0 h 269"/>
                  <a:gd name="T44" fmla="*/ 0 w 200"/>
                  <a:gd name="T45" fmla="*/ 0 h 269"/>
                  <a:gd name="T46" fmla="*/ 0 w 200"/>
                  <a:gd name="T47" fmla="*/ 0 h 269"/>
                  <a:gd name="T48" fmla="*/ 0 w 200"/>
                  <a:gd name="T49" fmla="*/ 0 h 269"/>
                  <a:gd name="T50" fmla="*/ 0 w 200"/>
                  <a:gd name="T51" fmla="*/ 0 h 269"/>
                  <a:gd name="T52" fmla="*/ 0 w 200"/>
                  <a:gd name="T53" fmla="*/ 0 h 269"/>
                  <a:gd name="T54" fmla="*/ 0 w 200"/>
                  <a:gd name="T55" fmla="*/ 0 h 269"/>
                  <a:gd name="T56" fmla="*/ 0 w 200"/>
                  <a:gd name="T57" fmla="*/ 0 h 269"/>
                  <a:gd name="T58" fmla="*/ 0 w 200"/>
                  <a:gd name="T59" fmla="*/ 0 h 269"/>
                  <a:gd name="T60" fmla="*/ 0 w 200"/>
                  <a:gd name="T61" fmla="*/ 0 h 269"/>
                  <a:gd name="T62" fmla="*/ 0 w 200"/>
                  <a:gd name="T63" fmla="*/ 0 h 269"/>
                  <a:gd name="T64" fmla="*/ 0 w 200"/>
                  <a:gd name="T65" fmla="*/ 0 h 269"/>
                  <a:gd name="T66" fmla="*/ 0 w 200"/>
                  <a:gd name="T67" fmla="*/ 0 h 269"/>
                  <a:gd name="T68" fmla="*/ 0 w 200"/>
                  <a:gd name="T69" fmla="*/ 0 h 269"/>
                  <a:gd name="T70" fmla="*/ 0 w 200"/>
                  <a:gd name="T71" fmla="*/ 0 h 269"/>
                  <a:gd name="T72" fmla="*/ 0 w 200"/>
                  <a:gd name="T73" fmla="*/ 0 h 269"/>
                  <a:gd name="T74" fmla="*/ 0 w 200"/>
                  <a:gd name="T75" fmla="*/ 0 h 269"/>
                  <a:gd name="T76" fmla="*/ 0 w 200"/>
                  <a:gd name="T77" fmla="*/ 0 h 269"/>
                  <a:gd name="T78" fmla="*/ 0 w 200"/>
                  <a:gd name="T79" fmla="*/ 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269"/>
                  <a:gd name="T122" fmla="*/ 200 w 200"/>
                  <a:gd name="T123" fmla="*/ 269 h 26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269">
                    <a:moveTo>
                      <a:pt x="148" y="0"/>
                    </a:moveTo>
                    <a:lnTo>
                      <a:pt x="149" y="3"/>
                    </a:lnTo>
                    <a:lnTo>
                      <a:pt x="150" y="8"/>
                    </a:lnTo>
                    <a:lnTo>
                      <a:pt x="152" y="12"/>
                    </a:lnTo>
                    <a:lnTo>
                      <a:pt x="153" y="16"/>
                    </a:lnTo>
                    <a:lnTo>
                      <a:pt x="154" y="20"/>
                    </a:lnTo>
                    <a:lnTo>
                      <a:pt x="155" y="24"/>
                    </a:lnTo>
                    <a:lnTo>
                      <a:pt x="156" y="29"/>
                    </a:lnTo>
                    <a:lnTo>
                      <a:pt x="157" y="33"/>
                    </a:lnTo>
                    <a:lnTo>
                      <a:pt x="157" y="37"/>
                    </a:lnTo>
                    <a:lnTo>
                      <a:pt x="158" y="42"/>
                    </a:lnTo>
                    <a:lnTo>
                      <a:pt x="158" y="46"/>
                    </a:lnTo>
                    <a:lnTo>
                      <a:pt x="159" y="51"/>
                    </a:lnTo>
                    <a:lnTo>
                      <a:pt x="159" y="55"/>
                    </a:lnTo>
                    <a:lnTo>
                      <a:pt x="159" y="60"/>
                    </a:lnTo>
                    <a:lnTo>
                      <a:pt x="159" y="64"/>
                    </a:lnTo>
                    <a:lnTo>
                      <a:pt x="160" y="69"/>
                    </a:lnTo>
                    <a:lnTo>
                      <a:pt x="159" y="87"/>
                    </a:lnTo>
                    <a:lnTo>
                      <a:pt x="156" y="105"/>
                    </a:lnTo>
                    <a:lnTo>
                      <a:pt x="152" y="123"/>
                    </a:lnTo>
                    <a:lnTo>
                      <a:pt x="147" y="141"/>
                    </a:lnTo>
                    <a:lnTo>
                      <a:pt x="141" y="157"/>
                    </a:lnTo>
                    <a:lnTo>
                      <a:pt x="133" y="172"/>
                    </a:lnTo>
                    <a:lnTo>
                      <a:pt x="124" y="186"/>
                    </a:lnTo>
                    <a:lnTo>
                      <a:pt x="113" y="200"/>
                    </a:lnTo>
                    <a:lnTo>
                      <a:pt x="101" y="212"/>
                    </a:lnTo>
                    <a:lnTo>
                      <a:pt x="89" y="222"/>
                    </a:lnTo>
                    <a:lnTo>
                      <a:pt x="76" y="232"/>
                    </a:lnTo>
                    <a:lnTo>
                      <a:pt x="62" y="240"/>
                    </a:lnTo>
                    <a:lnTo>
                      <a:pt x="47" y="247"/>
                    </a:lnTo>
                    <a:lnTo>
                      <a:pt x="32" y="252"/>
                    </a:lnTo>
                    <a:lnTo>
                      <a:pt x="16" y="256"/>
                    </a:lnTo>
                    <a:lnTo>
                      <a:pt x="0" y="258"/>
                    </a:lnTo>
                    <a:lnTo>
                      <a:pt x="3" y="259"/>
                    </a:lnTo>
                    <a:lnTo>
                      <a:pt x="6" y="260"/>
                    </a:lnTo>
                    <a:lnTo>
                      <a:pt x="10" y="261"/>
                    </a:lnTo>
                    <a:lnTo>
                      <a:pt x="13" y="262"/>
                    </a:lnTo>
                    <a:lnTo>
                      <a:pt x="17" y="263"/>
                    </a:lnTo>
                    <a:lnTo>
                      <a:pt x="21" y="264"/>
                    </a:lnTo>
                    <a:lnTo>
                      <a:pt x="24" y="265"/>
                    </a:lnTo>
                    <a:lnTo>
                      <a:pt x="28" y="266"/>
                    </a:lnTo>
                    <a:lnTo>
                      <a:pt x="32" y="266"/>
                    </a:lnTo>
                    <a:lnTo>
                      <a:pt x="36" y="267"/>
                    </a:lnTo>
                    <a:lnTo>
                      <a:pt x="39" y="267"/>
                    </a:lnTo>
                    <a:lnTo>
                      <a:pt x="43" y="268"/>
                    </a:lnTo>
                    <a:lnTo>
                      <a:pt x="47" y="268"/>
                    </a:lnTo>
                    <a:lnTo>
                      <a:pt x="51" y="268"/>
                    </a:lnTo>
                    <a:lnTo>
                      <a:pt x="55" y="268"/>
                    </a:lnTo>
                    <a:lnTo>
                      <a:pt x="60" y="269"/>
                    </a:lnTo>
                    <a:lnTo>
                      <a:pt x="74" y="268"/>
                    </a:lnTo>
                    <a:lnTo>
                      <a:pt x="88" y="266"/>
                    </a:lnTo>
                    <a:lnTo>
                      <a:pt x="101" y="263"/>
                    </a:lnTo>
                    <a:lnTo>
                      <a:pt x="115" y="260"/>
                    </a:lnTo>
                    <a:lnTo>
                      <a:pt x="127" y="255"/>
                    </a:lnTo>
                    <a:lnTo>
                      <a:pt x="138" y="249"/>
                    </a:lnTo>
                    <a:lnTo>
                      <a:pt x="149" y="243"/>
                    </a:lnTo>
                    <a:lnTo>
                      <a:pt x="159" y="236"/>
                    </a:lnTo>
                    <a:lnTo>
                      <a:pt x="168" y="228"/>
                    </a:lnTo>
                    <a:lnTo>
                      <a:pt x="176" y="219"/>
                    </a:lnTo>
                    <a:lnTo>
                      <a:pt x="183" y="210"/>
                    </a:lnTo>
                    <a:lnTo>
                      <a:pt x="189" y="200"/>
                    </a:lnTo>
                    <a:lnTo>
                      <a:pt x="193" y="190"/>
                    </a:lnTo>
                    <a:lnTo>
                      <a:pt x="197" y="179"/>
                    </a:lnTo>
                    <a:lnTo>
                      <a:pt x="199" y="168"/>
                    </a:lnTo>
                    <a:lnTo>
                      <a:pt x="200" y="157"/>
                    </a:lnTo>
                    <a:lnTo>
                      <a:pt x="199" y="148"/>
                    </a:lnTo>
                    <a:lnTo>
                      <a:pt x="199" y="140"/>
                    </a:lnTo>
                    <a:lnTo>
                      <a:pt x="198" y="129"/>
                    </a:lnTo>
                    <a:lnTo>
                      <a:pt x="197" y="119"/>
                    </a:lnTo>
                    <a:lnTo>
                      <a:pt x="196" y="109"/>
                    </a:lnTo>
                    <a:lnTo>
                      <a:pt x="194" y="99"/>
                    </a:lnTo>
                    <a:lnTo>
                      <a:pt x="192" y="88"/>
                    </a:lnTo>
                    <a:lnTo>
                      <a:pt x="189" y="78"/>
                    </a:lnTo>
                    <a:lnTo>
                      <a:pt x="186" y="67"/>
                    </a:lnTo>
                    <a:lnTo>
                      <a:pt x="182" y="57"/>
                    </a:lnTo>
                    <a:lnTo>
                      <a:pt x="178" y="46"/>
                    </a:lnTo>
                    <a:lnTo>
                      <a:pt x="173" y="36"/>
                    </a:lnTo>
                    <a:lnTo>
                      <a:pt x="168" y="26"/>
                    </a:lnTo>
                    <a:lnTo>
                      <a:pt x="162" y="17"/>
                    </a:lnTo>
                    <a:lnTo>
                      <a:pt x="155" y="8"/>
                    </a:lnTo>
                    <a:lnTo>
                      <a:pt x="148" y="0"/>
                    </a:lnTo>
                    <a:close/>
                  </a:path>
                </a:pathLst>
              </a:custGeom>
              <a:solidFill>
                <a:srgbClr val="90060D"/>
              </a:solidFill>
              <a:ln w="9525">
                <a:noFill/>
                <a:round/>
                <a:headEnd/>
                <a:tailEnd/>
              </a:ln>
            </p:spPr>
            <p:txBody>
              <a:bodyPr/>
              <a:lstStyle/>
              <a:p>
                <a:pPr algn="ctr">
                  <a:defRPr/>
                </a:pPr>
                <a:endParaRPr lang="fr-FR" sz="1400">
                  <a:latin typeface="+mn-lt"/>
                  <a:cs typeface="Arial" pitchFamily="34" charset="0"/>
                </a:endParaRPr>
              </a:p>
            </p:txBody>
          </p:sp>
          <p:sp>
            <p:nvSpPr>
              <p:cNvPr id="145" name="Freeform 338"/>
              <p:cNvSpPr>
                <a:spLocks/>
              </p:cNvSpPr>
              <p:nvPr/>
            </p:nvSpPr>
            <p:spPr bwMode="auto">
              <a:xfrm>
                <a:off x="2388" y="3080"/>
                <a:ext cx="19" cy="26"/>
              </a:xfrm>
              <a:custGeom>
                <a:avLst/>
                <a:gdLst>
                  <a:gd name="T0" fmla="*/ 0 w 239"/>
                  <a:gd name="T1" fmla="*/ 0 h 293"/>
                  <a:gd name="T2" fmla="*/ 0 w 239"/>
                  <a:gd name="T3" fmla="*/ 0 h 293"/>
                  <a:gd name="T4" fmla="*/ 0 w 239"/>
                  <a:gd name="T5" fmla="*/ 0 h 293"/>
                  <a:gd name="T6" fmla="*/ 0 w 239"/>
                  <a:gd name="T7" fmla="*/ 0 h 293"/>
                  <a:gd name="T8" fmla="*/ 0 w 239"/>
                  <a:gd name="T9" fmla="*/ 0 h 293"/>
                  <a:gd name="T10" fmla="*/ 0 w 239"/>
                  <a:gd name="T11" fmla="*/ 0 h 293"/>
                  <a:gd name="T12" fmla="*/ 0 w 239"/>
                  <a:gd name="T13" fmla="*/ 0 h 293"/>
                  <a:gd name="T14" fmla="*/ 0 w 239"/>
                  <a:gd name="T15" fmla="*/ 0 h 293"/>
                  <a:gd name="T16" fmla="*/ 0 w 239"/>
                  <a:gd name="T17" fmla="*/ 0 h 293"/>
                  <a:gd name="T18" fmla="*/ 0 w 239"/>
                  <a:gd name="T19" fmla="*/ 0 h 293"/>
                  <a:gd name="T20" fmla="*/ 0 w 239"/>
                  <a:gd name="T21" fmla="*/ 0 h 293"/>
                  <a:gd name="T22" fmla="*/ 0 w 239"/>
                  <a:gd name="T23" fmla="*/ 0 h 293"/>
                  <a:gd name="T24" fmla="*/ 0 w 239"/>
                  <a:gd name="T25" fmla="*/ 0 h 293"/>
                  <a:gd name="T26" fmla="*/ 0 w 239"/>
                  <a:gd name="T27" fmla="*/ 0 h 293"/>
                  <a:gd name="T28" fmla="*/ 0 w 239"/>
                  <a:gd name="T29" fmla="*/ 0 h 293"/>
                  <a:gd name="T30" fmla="*/ 0 w 239"/>
                  <a:gd name="T31" fmla="*/ 0 h 293"/>
                  <a:gd name="T32" fmla="*/ 0 w 239"/>
                  <a:gd name="T33" fmla="*/ 0 h 293"/>
                  <a:gd name="T34" fmla="*/ 0 w 239"/>
                  <a:gd name="T35" fmla="*/ 0 h 293"/>
                  <a:gd name="T36" fmla="*/ 0 w 239"/>
                  <a:gd name="T37" fmla="*/ 0 h 293"/>
                  <a:gd name="T38" fmla="*/ 0 w 239"/>
                  <a:gd name="T39" fmla="*/ 0 h 293"/>
                  <a:gd name="T40" fmla="*/ 0 w 239"/>
                  <a:gd name="T41" fmla="*/ 0 h 293"/>
                  <a:gd name="T42" fmla="*/ 0 w 239"/>
                  <a:gd name="T43" fmla="*/ 0 h 293"/>
                  <a:gd name="T44" fmla="*/ 0 w 239"/>
                  <a:gd name="T45" fmla="*/ 0 h 293"/>
                  <a:gd name="T46" fmla="*/ 0 w 239"/>
                  <a:gd name="T47" fmla="*/ 0 h 293"/>
                  <a:gd name="T48" fmla="*/ 0 w 239"/>
                  <a:gd name="T49" fmla="*/ 0 h 293"/>
                  <a:gd name="T50" fmla="*/ 0 w 239"/>
                  <a:gd name="T51" fmla="*/ 0 h 293"/>
                  <a:gd name="T52" fmla="*/ 0 w 239"/>
                  <a:gd name="T53" fmla="*/ 0 h 293"/>
                  <a:gd name="T54" fmla="*/ 0 w 239"/>
                  <a:gd name="T55" fmla="*/ 0 h 293"/>
                  <a:gd name="T56" fmla="*/ 0 w 239"/>
                  <a:gd name="T57" fmla="*/ 0 h 293"/>
                  <a:gd name="T58" fmla="*/ 0 w 239"/>
                  <a:gd name="T59" fmla="*/ 0 h 293"/>
                  <a:gd name="T60" fmla="*/ 0 w 239"/>
                  <a:gd name="T61" fmla="*/ 0 h 293"/>
                  <a:gd name="T62" fmla="*/ 0 w 239"/>
                  <a:gd name="T63" fmla="*/ 0 h 293"/>
                  <a:gd name="T64" fmla="*/ 0 w 239"/>
                  <a:gd name="T65" fmla="*/ 0 h 293"/>
                  <a:gd name="T66" fmla="*/ 0 w 239"/>
                  <a:gd name="T67" fmla="*/ 0 h 293"/>
                  <a:gd name="T68" fmla="*/ 0 w 239"/>
                  <a:gd name="T69" fmla="*/ 0 h 293"/>
                  <a:gd name="T70" fmla="*/ 0 w 239"/>
                  <a:gd name="T71" fmla="*/ 0 h 293"/>
                  <a:gd name="T72" fmla="*/ 0 w 239"/>
                  <a:gd name="T73" fmla="*/ 0 h 293"/>
                  <a:gd name="T74" fmla="*/ 0 w 239"/>
                  <a:gd name="T75" fmla="*/ 0 h 293"/>
                  <a:gd name="T76" fmla="*/ 0 w 239"/>
                  <a:gd name="T77" fmla="*/ 0 h 293"/>
                  <a:gd name="T78" fmla="*/ 0 w 239"/>
                  <a:gd name="T79" fmla="*/ 0 h 2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9"/>
                  <a:gd name="T121" fmla="*/ 0 h 293"/>
                  <a:gd name="T122" fmla="*/ 239 w 239"/>
                  <a:gd name="T123" fmla="*/ 293 h 2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9" h="293">
                    <a:moveTo>
                      <a:pt x="239" y="104"/>
                    </a:moveTo>
                    <a:lnTo>
                      <a:pt x="238" y="99"/>
                    </a:lnTo>
                    <a:lnTo>
                      <a:pt x="238" y="95"/>
                    </a:lnTo>
                    <a:lnTo>
                      <a:pt x="238" y="90"/>
                    </a:lnTo>
                    <a:lnTo>
                      <a:pt x="238" y="86"/>
                    </a:lnTo>
                    <a:lnTo>
                      <a:pt x="237" y="81"/>
                    </a:lnTo>
                    <a:lnTo>
                      <a:pt x="237" y="77"/>
                    </a:lnTo>
                    <a:lnTo>
                      <a:pt x="236" y="72"/>
                    </a:lnTo>
                    <a:lnTo>
                      <a:pt x="236" y="68"/>
                    </a:lnTo>
                    <a:lnTo>
                      <a:pt x="235" y="64"/>
                    </a:lnTo>
                    <a:lnTo>
                      <a:pt x="234" y="59"/>
                    </a:lnTo>
                    <a:lnTo>
                      <a:pt x="233" y="55"/>
                    </a:lnTo>
                    <a:lnTo>
                      <a:pt x="232" y="51"/>
                    </a:lnTo>
                    <a:lnTo>
                      <a:pt x="231" y="47"/>
                    </a:lnTo>
                    <a:lnTo>
                      <a:pt x="229" y="43"/>
                    </a:lnTo>
                    <a:lnTo>
                      <a:pt x="228" y="38"/>
                    </a:lnTo>
                    <a:lnTo>
                      <a:pt x="227" y="35"/>
                    </a:lnTo>
                    <a:lnTo>
                      <a:pt x="223" y="31"/>
                    </a:lnTo>
                    <a:lnTo>
                      <a:pt x="219" y="27"/>
                    </a:lnTo>
                    <a:lnTo>
                      <a:pt x="214" y="23"/>
                    </a:lnTo>
                    <a:lnTo>
                      <a:pt x="210" y="20"/>
                    </a:lnTo>
                    <a:lnTo>
                      <a:pt x="205" y="17"/>
                    </a:lnTo>
                    <a:lnTo>
                      <a:pt x="200" y="14"/>
                    </a:lnTo>
                    <a:lnTo>
                      <a:pt x="195" y="12"/>
                    </a:lnTo>
                    <a:lnTo>
                      <a:pt x="190" y="9"/>
                    </a:lnTo>
                    <a:lnTo>
                      <a:pt x="183" y="7"/>
                    </a:lnTo>
                    <a:lnTo>
                      <a:pt x="177" y="5"/>
                    </a:lnTo>
                    <a:lnTo>
                      <a:pt x="171" y="3"/>
                    </a:lnTo>
                    <a:lnTo>
                      <a:pt x="165" y="2"/>
                    </a:lnTo>
                    <a:lnTo>
                      <a:pt x="159" y="1"/>
                    </a:lnTo>
                    <a:lnTo>
                      <a:pt x="152" y="0"/>
                    </a:lnTo>
                    <a:lnTo>
                      <a:pt x="146" y="0"/>
                    </a:lnTo>
                    <a:lnTo>
                      <a:pt x="139" y="0"/>
                    </a:lnTo>
                    <a:lnTo>
                      <a:pt x="115" y="1"/>
                    </a:lnTo>
                    <a:lnTo>
                      <a:pt x="95" y="5"/>
                    </a:lnTo>
                    <a:lnTo>
                      <a:pt x="77" y="12"/>
                    </a:lnTo>
                    <a:lnTo>
                      <a:pt x="61" y="21"/>
                    </a:lnTo>
                    <a:lnTo>
                      <a:pt x="48" y="31"/>
                    </a:lnTo>
                    <a:lnTo>
                      <a:pt x="37" y="44"/>
                    </a:lnTo>
                    <a:lnTo>
                      <a:pt x="27" y="57"/>
                    </a:lnTo>
                    <a:lnTo>
                      <a:pt x="20" y="72"/>
                    </a:lnTo>
                    <a:lnTo>
                      <a:pt x="13" y="87"/>
                    </a:lnTo>
                    <a:lnTo>
                      <a:pt x="9" y="103"/>
                    </a:lnTo>
                    <a:lnTo>
                      <a:pt x="5" y="119"/>
                    </a:lnTo>
                    <a:lnTo>
                      <a:pt x="3" y="135"/>
                    </a:lnTo>
                    <a:lnTo>
                      <a:pt x="1" y="150"/>
                    </a:lnTo>
                    <a:lnTo>
                      <a:pt x="0" y="164"/>
                    </a:lnTo>
                    <a:lnTo>
                      <a:pt x="0" y="179"/>
                    </a:lnTo>
                    <a:lnTo>
                      <a:pt x="0" y="192"/>
                    </a:lnTo>
                    <a:lnTo>
                      <a:pt x="0" y="200"/>
                    </a:lnTo>
                    <a:lnTo>
                      <a:pt x="1" y="208"/>
                    </a:lnTo>
                    <a:lnTo>
                      <a:pt x="3" y="216"/>
                    </a:lnTo>
                    <a:lnTo>
                      <a:pt x="5" y="224"/>
                    </a:lnTo>
                    <a:lnTo>
                      <a:pt x="8" y="231"/>
                    </a:lnTo>
                    <a:lnTo>
                      <a:pt x="12" y="238"/>
                    </a:lnTo>
                    <a:lnTo>
                      <a:pt x="16" y="245"/>
                    </a:lnTo>
                    <a:lnTo>
                      <a:pt x="21" y="252"/>
                    </a:lnTo>
                    <a:lnTo>
                      <a:pt x="27" y="258"/>
                    </a:lnTo>
                    <a:lnTo>
                      <a:pt x="33" y="264"/>
                    </a:lnTo>
                    <a:lnTo>
                      <a:pt x="39" y="270"/>
                    </a:lnTo>
                    <a:lnTo>
                      <a:pt x="46" y="275"/>
                    </a:lnTo>
                    <a:lnTo>
                      <a:pt x="54" y="280"/>
                    </a:lnTo>
                    <a:lnTo>
                      <a:pt x="62" y="285"/>
                    </a:lnTo>
                    <a:lnTo>
                      <a:pt x="70" y="289"/>
                    </a:lnTo>
                    <a:lnTo>
                      <a:pt x="79" y="293"/>
                    </a:lnTo>
                    <a:lnTo>
                      <a:pt x="95" y="291"/>
                    </a:lnTo>
                    <a:lnTo>
                      <a:pt x="111" y="287"/>
                    </a:lnTo>
                    <a:lnTo>
                      <a:pt x="126" y="282"/>
                    </a:lnTo>
                    <a:lnTo>
                      <a:pt x="141" y="275"/>
                    </a:lnTo>
                    <a:lnTo>
                      <a:pt x="155" y="267"/>
                    </a:lnTo>
                    <a:lnTo>
                      <a:pt x="168" y="257"/>
                    </a:lnTo>
                    <a:lnTo>
                      <a:pt x="180" y="247"/>
                    </a:lnTo>
                    <a:lnTo>
                      <a:pt x="192" y="235"/>
                    </a:lnTo>
                    <a:lnTo>
                      <a:pt x="203" y="221"/>
                    </a:lnTo>
                    <a:lnTo>
                      <a:pt x="212" y="207"/>
                    </a:lnTo>
                    <a:lnTo>
                      <a:pt x="220" y="192"/>
                    </a:lnTo>
                    <a:lnTo>
                      <a:pt x="226" y="176"/>
                    </a:lnTo>
                    <a:lnTo>
                      <a:pt x="231" y="158"/>
                    </a:lnTo>
                    <a:lnTo>
                      <a:pt x="235" y="140"/>
                    </a:lnTo>
                    <a:lnTo>
                      <a:pt x="238" y="122"/>
                    </a:lnTo>
                    <a:lnTo>
                      <a:pt x="239" y="104"/>
                    </a:lnTo>
                    <a:close/>
                  </a:path>
                </a:pathLst>
              </a:custGeom>
              <a:solidFill>
                <a:srgbClr val="D70112"/>
              </a:solidFill>
              <a:ln w="9525">
                <a:noFill/>
                <a:round/>
                <a:headEnd/>
                <a:tailEnd/>
              </a:ln>
            </p:spPr>
            <p:txBody>
              <a:bodyPr/>
              <a:lstStyle/>
              <a:p>
                <a:pPr algn="ctr">
                  <a:defRPr/>
                </a:pPr>
                <a:endParaRPr lang="fr-FR" sz="1400">
                  <a:latin typeface="+mn-lt"/>
                  <a:cs typeface="Arial" pitchFamily="34" charset="0"/>
                </a:endParaRPr>
              </a:p>
            </p:txBody>
          </p:sp>
        </p:grpSp>
        <p:sp>
          <p:nvSpPr>
            <p:cNvPr id="346" name="Line 340"/>
            <p:cNvSpPr>
              <a:spLocks noChangeShapeType="1"/>
            </p:cNvSpPr>
            <p:nvPr/>
          </p:nvSpPr>
          <p:spPr bwMode="auto">
            <a:xfrm>
              <a:off x="3551666" y="4192557"/>
              <a:ext cx="2885091" cy="0"/>
            </a:xfrm>
            <a:prstGeom prst="line">
              <a:avLst/>
            </a:prstGeom>
            <a:noFill/>
            <a:ln w="76200">
              <a:solidFill>
                <a:srgbClr val="862600"/>
              </a:solidFill>
              <a:round/>
              <a:headEnd/>
              <a:tailEnd type="triangle" w="med" len="med"/>
            </a:ln>
            <a:effectLst>
              <a:outerShdw dist="107763" dir="8100000" algn="ctr" rotWithShape="0">
                <a:schemeClr val="bg2"/>
              </a:outerShdw>
            </a:effectLst>
          </p:spPr>
          <p:txBody>
            <a:bodyPr wrap="none" anchor="ctr"/>
            <a:lstStyle/>
            <a:p>
              <a:pPr algn="ctr">
                <a:defRPr/>
              </a:pPr>
              <a:endParaRPr lang="fr-FR" sz="1400">
                <a:latin typeface="+mn-lt"/>
                <a:cs typeface="Arial" pitchFamily="34" charset="0"/>
              </a:endParaRPr>
            </a:p>
          </p:txBody>
        </p:sp>
        <p:sp>
          <p:nvSpPr>
            <p:cNvPr id="347" name="Text Box 341"/>
            <p:cNvSpPr txBox="1">
              <a:spLocks noChangeArrowheads="1"/>
            </p:cNvSpPr>
            <p:nvPr/>
          </p:nvSpPr>
          <p:spPr bwMode="auto">
            <a:xfrm>
              <a:off x="3551666" y="3659721"/>
              <a:ext cx="411575" cy="566370"/>
            </a:xfrm>
            <a:prstGeom prst="rect">
              <a:avLst/>
            </a:prstGeom>
            <a:noFill/>
            <a:ln w="12700">
              <a:noFill/>
              <a:miter lim="800000"/>
              <a:headEnd/>
              <a:tailEnd/>
            </a:ln>
          </p:spPr>
          <p:txBody>
            <a:bodyPr>
              <a:spAutoFit/>
            </a:bodyPr>
            <a:lstStyle/>
            <a:p>
              <a:pPr algn="ctr">
                <a:spcBef>
                  <a:spcPct val="50000"/>
                </a:spcBef>
                <a:defRPr/>
              </a:pPr>
              <a:endParaRPr lang="en-GB" sz="1400">
                <a:latin typeface="+mn-lt"/>
                <a:cs typeface="Arial" pitchFamily="34" charset="0"/>
              </a:endParaRPr>
            </a:p>
          </p:txBody>
        </p:sp>
        <p:sp>
          <p:nvSpPr>
            <p:cNvPr id="348" name="Text Box 342"/>
            <p:cNvSpPr txBox="1">
              <a:spLocks noChangeArrowheads="1"/>
            </p:cNvSpPr>
            <p:nvPr/>
          </p:nvSpPr>
          <p:spPr bwMode="auto">
            <a:xfrm>
              <a:off x="3551666" y="3547937"/>
              <a:ext cx="2722092" cy="566370"/>
            </a:xfrm>
            <a:prstGeom prst="rect">
              <a:avLst/>
            </a:prstGeom>
            <a:noFill/>
            <a:ln w="12700">
              <a:noFill/>
              <a:miter lim="800000"/>
              <a:headEnd/>
              <a:tailEnd/>
            </a:ln>
            <a:effectLst/>
          </p:spPr>
          <p:txBody>
            <a:bodyPr>
              <a:spAutoFit/>
            </a:bodyPr>
            <a:lstStyle/>
            <a:p>
              <a:pPr algn="ctr">
                <a:spcBef>
                  <a:spcPct val="50000"/>
                </a:spcBef>
                <a:defRPr/>
              </a:pPr>
              <a:r>
                <a:rPr lang="en-US" sz="1400" b="1" dirty="0">
                  <a:solidFill>
                    <a:srgbClr val="862600"/>
                  </a:solidFill>
                  <a:effectLst>
                    <a:outerShdw blurRad="38100" dist="38100" dir="2700000" algn="tl">
                      <a:srgbClr val="C0C0C0"/>
                    </a:outerShdw>
                  </a:effectLst>
                  <a:latin typeface="+mn-lt"/>
                  <a:cs typeface="Arial" pitchFamily="34" charset="0"/>
                </a:rPr>
                <a:t>Command</a:t>
              </a:r>
            </a:p>
          </p:txBody>
        </p:sp>
        <p:sp>
          <p:nvSpPr>
            <p:cNvPr id="349" name="Line 343"/>
            <p:cNvSpPr>
              <a:spLocks noChangeShapeType="1"/>
            </p:cNvSpPr>
            <p:nvPr/>
          </p:nvSpPr>
          <p:spPr bwMode="auto">
            <a:xfrm flipH="1">
              <a:off x="3633165" y="5258228"/>
              <a:ext cx="2889168" cy="0"/>
            </a:xfrm>
            <a:prstGeom prst="line">
              <a:avLst/>
            </a:prstGeom>
            <a:noFill/>
            <a:ln w="76200">
              <a:solidFill>
                <a:srgbClr val="000099"/>
              </a:solidFill>
              <a:round/>
              <a:headEnd/>
              <a:tailEnd type="triangle" w="med" len="med"/>
            </a:ln>
            <a:effectLst>
              <a:outerShdw dist="107763" dir="8100000" algn="ctr" rotWithShape="0">
                <a:schemeClr val="bg2"/>
              </a:outerShdw>
            </a:effectLst>
          </p:spPr>
          <p:txBody>
            <a:bodyPr wrap="none" anchor="ctr"/>
            <a:lstStyle/>
            <a:p>
              <a:pPr algn="ctr">
                <a:defRPr/>
              </a:pPr>
              <a:endParaRPr lang="fr-FR" sz="1400">
                <a:latin typeface="+mn-lt"/>
                <a:cs typeface="Arial" pitchFamily="34" charset="0"/>
              </a:endParaRPr>
            </a:p>
          </p:txBody>
        </p:sp>
        <p:sp>
          <p:nvSpPr>
            <p:cNvPr id="350" name="Text Box 344"/>
            <p:cNvSpPr txBox="1">
              <a:spLocks noChangeArrowheads="1"/>
            </p:cNvSpPr>
            <p:nvPr/>
          </p:nvSpPr>
          <p:spPr bwMode="auto">
            <a:xfrm>
              <a:off x="3796165" y="4617335"/>
              <a:ext cx="2726168" cy="566370"/>
            </a:xfrm>
            <a:prstGeom prst="rect">
              <a:avLst/>
            </a:prstGeom>
            <a:noFill/>
            <a:ln w="12700">
              <a:noFill/>
              <a:miter lim="800000"/>
              <a:headEnd/>
              <a:tailEnd/>
            </a:ln>
            <a:effectLst/>
          </p:spPr>
          <p:txBody>
            <a:bodyPr>
              <a:spAutoFit/>
            </a:bodyPr>
            <a:lstStyle/>
            <a:p>
              <a:pPr algn="ctr">
                <a:spcBef>
                  <a:spcPct val="50000"/>
                </a:spcBef>
                <a:defRPr/>
              </a:pPr>
              <a:r>
                <a:rPr lang="en-US" sz="1400" b="1" dirty="0">
                  <a:solidFill>
                    <a:srgbClr val="000099"/>
                  </a:solidFill>
                  <a:effectLst>
                    <a:outerShdw blurRad="38100" dist="38100" dir="2700000" algn="tl">
                      <a:srgbClr val="C0C0C0"/>
                    </a:outerShdw>
                  </a:effectLst>
                  <a:latin typeface="+mn-lt"/>
                  <a:cs typeface="Arial" pitchFamily="34" charset="0"/>
                </a:rPr>
                <a:t>Response</a:t>
              </a:r>
            </a:p>
          </p:txBody>
        </p:sp>
        <p:grpSp>
          <p:nvGrpSpPr>
            <p:cNvPr id="167947" name="Group 350"/>
            <p:cNvGrpSpPr>
              <a:grpSpLocks noChangeAspect="1"/>
            </p:cNvGrpSpPr>
            <p:nvPr/>
          </p:nvGrpSpPr>
          <p:grpSpPr bwMode="auto">
            <a:xfrm>
              <a:off x="6851650" y="3962400"/>
              <a:ext cx="1981200" cy="1498600"/>
              <a:chOff x="3984" y="2496"/>
              <a:chExt cx="1152" cy="944"/>
            </a:xfrm>
          </p:grpSpPr>
          <p:sp>
            <p:nvSpPr>
              <p:cNvPr id="352" name="AutoShape 349"/>
              <p:cNvSpPr>
                <a:spLocks noChangeAspect="1" noChangeArrowheads="1" noTextEdit="1"/>
              </p:cNvSpPr>
              <p:nvPr/>
            </p:nvSpPr>
            <p:spPr bwMode="auto">
              <a:xfrm>
                <a:off x="3984" y="2502"/>
                <a:ext cx="1152" cy="937"/>
              </a:xfrm>
              <a:prstGeom prst="rect">
                <a:avLst/>
              </a:prstGeom>
              <a:noFill/>
              <a:ln w="9525">
                <a:noFill/>
                <a:miter lim="800000"/>
                <a:headEnd/>
                <a:tailEnd/>
              </a:ln>
            </p:spPr>
            <p:txBody>
              <a:bodyPr/>
              <a:lstStyle/>
              <a:p>
                <a:pPr algn="ctr">
                  <a:defRPr/>
                </a:pPr>
                <a:endParaRPr lang="fr-FR" sz="1400">
                  <a:latin typeface="+mn-lt"/>
                  <a:cs typeface="Arial" pitchFamily="34" charset="0"/>
                </a:endParaRPr>
              </a:p>
            </p:txBody>
          </p:sp>
          <p:sp>
            <p:nvSpPr>
              <p:cNvPr id="353" name="Freeform 351"/>
              <p:cNvSpPr>
                <a:spLocks/>
              </p:cNvSpPr>
              <p:nvPr/>
            </p:nvSpPr>
            <p:spPr bwMode="auto">
              <a:xfrm>
                <a:off x="4003" y="2512"/>
                <a:ext cx="1118" cy="913"/>
              </a:xfrm>
              <a:custGeom>
                <a:avLst/>
                <a:gdLst>
                  <a:gd name="T0" fmla="*/ 0 w 16793"/>
                  <a:gd name="T1" fmla="*/ 0 h 13788"/>
                  <a:gd name="T2" fmla="*/ 0 w 16793"/>
                  <a:gd name="T3" fmla="*/ 0 h 13788"/>
                  <a:gd name="T4" fmla="*/ 0 w 16793"/>
                  <a:gd name="T5" fmla="*/ 0 h 13788"/>
                  <a:gd name="T6" fmla="*/ 0 w 16793"/>
                  <a:gd name="T7" fmla="*/ 0 h 13788"/>
                  <a:gd name="T8" fmla="*/ 0 w 16793"/>
                  <a:gd name="T9" fmla="*/ 0 h 13788"/>
                  <a:gd name="T10" fmla="*/ 0 w 16793"/>
                  <a:gd name="T11" fmla="*/ 0 h 13788"/>
                  <a:gd name="T12" fmla="*/ 0 w 16793"/>
                  <a:gd name="T13" fmla="*/ 0 h 13788"/>
                  <a:gd name="T14" fmla="*/ 0 w 16793"/>
                  <a:gd name="T15" fmla="*/ 0 h 13788"/>
                  <a:gd name="T16" fmla="*/ 0 w 16793"/>
                  <a:gd name="T17" fmla="*/ 0 h 13788"/>
                  <a:gd name="T18" fmla="*/ 0 w 16793"/>
                  <a:gd name="T19" fmla="*/ 0 h 13788"/>
                  <a:gd name="T20" fmla="*/ 0 w 16793"/>
                  <a:gd name="T21" fmla="*/ 0 h 13788"/>
                  <a:gd name="T22" fmla="*/ 0 w 16793"/>
                  <a:gd name="T23" fmla="*/ 0 h 13788"/>
                  <a:gd name="T24" fmla="*/ 0 w 16793"/>
                  <a:gd name="T25" fmla="*/ 0 h 13788"/>
                  <a:gd name="T26" fmla="*/ 0 w 16793"/>
                  <a:gd name="T27" fmla="*/ 0 h 13788"/>
                  <a:gd name="T28" fmla="*/ 0 w 16793"/>
                  <a:gd name="T29" fmla="*/ 0 h 13788"/>
                  <a:gd name="T30" fmla="*/ 0 w 16793"/>
                  <a:gd name="T31" fmla="*/ 0 h 13788"/>
                  <a:gd name="T32" fmla="*/ 0 w 16793"/>
                  <a:gd name="T33" fmla="*/ 0 h 13788"/>
                  <a:gd name="T34" fmla="*/ 0 w 16793"/>
                  <a:gd name="T35" fmla="*/ 0 h 13788"/>
                  <a:gd name="T36" fmla="*/ 0 w 16793"/>
                  <a:gd name="T37" fmla="*/ 0 h 13788"/>
                  <a:gd name="T38" fmla="*/ 0 w 16793"/>
                  <a:gd name="T39" fmla="*/ 0 h 13788"/>
                  <a:gd name="T40" fmla="*/ 0 w 16793"/>
                  <a:gd name="T41" fmla="*/ 0 h 13788"/>
                  <a:gd name="T42" fmla="*/ 0 w 16793"/>
                  <a:gd name="T43" fmla="*/ 0 h 13788"/>
                  <a:gd name="T44" fmla="*/ 0 w 16793"/>
                  <a:gd name="T45" fmla="*/ 0 h 13788"/>
                  <a:gd name="T46" fmla="*/ 0 w 16793"/>
                  <a:gd name="T47" fmla="*/ 0 h 13788"/>
                  <a:gd name="T48" fmla="*/ 0 w 16793"/>
                  <a:gd name="T49" fmla="*/ 0 h 13788"/>
                  <a:gd name="T50" fmla="*/ 0 w 16793"/>
                  <a:gd name="T51" fmla="*/ 0 h 13788"/>
                  <a:gd name="T52" fmla="*/ 0 w 16793"/>
                  <a:gd name="T53" fmla="*/ 0 h 13788"/>
                  <a:gd name="T54" fmla="*/ 0 w 16793"/>
                  <a:gd name="T55" fmla="*/ 0 h 13788"/>
                  <a:gd name="T56" fmla="*/ 0 w 16793"/>
                  <a:gd name="T57" fmla="*/ 0 h 13788"/>
                  <a:gd name="T58" fmla="*/ 0 w 16793"/>
                  <a:gd name="T59" fmla="*/ 0 h 13788"/>
                  <a:gd name="T60" fmla="*/ 0 w 16793"/>
                  <a:gd name="T61" fmla="*/ 0 h 13788"/>
                  <a:gd name="T62" fmla="*/ 0 w 16793"/>
                  <a:gd name="T63" fmla="*/ 0 h 13788"/>
                  <a:gd name="T64" fmla="*/ 0 w 16793"/>
                  <a:gd name="T65" fmla="*/ 0 h 13788"/>
                  <a:gd name="T66" fmla="*/ 0 w 16793"/>
                  <a:gd name="T67" fmla="*/ 0 h 137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93"/>
                  <a:gd name="T103" fmla="*/ 0 h 13788"/>
                  <a:gd name="T104" fmla="*/ 16793 w 16793"/>
                  <a:gd name="T105" fmla="*/ 13788 h 137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93" h="13788">
                    <a:moveTo>
                      <a:pt x="12874" y="13738"/>
                    </a:moveTo>
                    <a:lnTo>
                      <a:pt x="12958" y="13763"/>
                    </a:lnTo>
                    <a:lnTo>
                      <a:pt x="13043" y="13780"/>
                    </a:lnTo>
                    <a:lnTo>
                      <a:pt x="13128" y="13788"/>
                    </a:lnTo>
                    <a:lnTo>
                      <a:pt x="13212" y="13788"/>
                    </a:lnTo>
                    <a:lnTo>
                      <a:pt x="13295" y="13780"/>
                    </a:lnTo>
                    <a:lnTo>
                      <a:pt x="13377" y="13764"/>
                    </a:lnTo>
                    <a:lnTo>
                      <a:pt x="13456" y="13740"/>
                    </a:lnTo>
                    <a:lnTo>
                      <a:pt x="13533" y="13708"/>
                    </a:lnTo>
                    <a:lnTo>
                      <a:pt x="13605" y="13670"/>
                    </a:lnTo>
                    <a:lnTo>
                      <a:pt x="13675" y="13625"/>
                    </a:lnTo>
                    <a:lnTo>
                      <a:pt x="13740" y="13572"/>
                    </a:lnTo>
                    <a:lnTo>
                      <a:pt x="13799" y="13514"/>
                    </a:lnTo>
                    <a:lnTo>
                      <a:pt x="13854" y="13450"/>
                    </a:lnTo>
                    <a:lnTo>
                      <a:pt x="13902" y="13380"/>
                    </a:lnTo>
                    <a:lnTo>
                      <a:pt x="13944" y="13303"/>
                    </a:lnTo>
                    <a:lnTo>
                      <a:pt x="13979" y="13222"/>
                    </a:lnTo>
                    <a:lnTo>
                      <a:pt x="16741" y="5633"/>
                    </a:lnTo>
                    <a:lnTo>
                      <a:pt x="16767" y="5548"/>
                    </a:lnTo>
                    <a:lnTo>
                      <a:pt x="16784" y="5463"/>
                    </a:lnTo>
                    <a:lnTo>
                      <a:pt x="16793" y="5379"/>
                    </a:lnTo>
                    <a:lnTo>
                      <a:pt x="16793" y="5295"/>
                    </a:lnTo>
                    <a:lnTo>
                      <a:pt x="16784" y="5212"/>
                    </a:lnTo>
                    <a:lnTo>
                      <a:pt x="16768" y="5130"/>
                    </a:lnTo>
                    <a:lnTo>
                      <a:pt x="16743" y="5051"/>
                    </a:lnTo>
                    <a:lnTo>
                      <a:pt x="16713" y="4974"/>
                    </a:lnTo>
                    <a:lnTo>
                      <a:pt x="16674" y="4901"/>
                    </a:lnTo>
                    <a:lnTo>
                      <a:pt x="16629" y="4832"/>
                    </a:lnTo>
                    <a:lnTo>
                      <a:pt x="16577" y="4767"/>
                    </a:lnTo>
                    <a:lnTo>
                      <a:pt x="16518" y="4707"/>
                    </a:lnTo>
                    <a:lnTo>
                      <a:pt x="16454" y="4653"/>
                    </a:lnTo>
                    <a:lnTo>
                      <a:pt x="16384" y="4604"/>
                    </a:lnTo>
                    <a:lnTo>
                      <a:pt x="16307" y="4563"/>
                    </a:lnTo>
                    <a:lnTo>
                      <a:pt x="16227" y="4529"/>
                    </a:lnTo>
                    <a:lnTo>
                      <a:pt x="3919" y="51"/>
                    </a:lnTo>
                    <a:lnTo>
                      <a:pt x="3834" y="25"/>
                    </a:lnTo>
                    <a:lnTo>
                      <a:pt x="3749" y="8"/>
                    </a:lnTo>
                    <a:lnTo>
                      <a:pt x="3664" y="0"/>
                    </a:lnTo>
                    <a:lnTo>
                      <a:pt x="3580" y="0"/>
                    </a:lnTo>
                    <a:lnTo>
                      <a:pt x="3497" y="8"/>
                    </a:lnTo>
                    <a:lnTo>
                      <a:pt x="3416" y="24"/>
                    </a:lnTo>
                    <a:lnTo>
                      <a:pt x="3336" y="48"/>
                    </a:lnTo>
                    <a:lnTo>
                      <a:pt x="3260" y="80"/>
                    </a:lnTo>
                    <a:lnTo>
                      <a:pt x="3186" y="118"/>
                    </a:lnTo>
                    <a:lnTo>
                      <a:pt x="3117" y="163"/>
                    </a:lnTo>
                    <a:lnTo>
                      <a:pt x="3052" y="216"/>
                    </a:lnTo>
                    <a:lnTo>
                      <a:pt x="2992" y="273"/>
                    </a:lnTo>
                    <a:lnTo>
                      <a:pt x="2939" y="338"/>
                    </a:lnTo>
                    <a:lnTo>
                      <a:pt x="2891" y="409"/>
                    </a:lnTo>
                    <a:lnTo>
                      <a:pt x="2849" y="484"/>
                    </a:lnTo>
                    <a:lnTo>
                      <a:pt x="2815" y="566"/>
                    </a:lnTo>
                    <a:lnTo>
                      <a:pt x="51" y="8156"/>
                    </a:lnTo>
                    <a:lnTo>
                      <a:pt x="25" y="8240"/>
                    </a:lnTo>
                    <a:lnTo>
                      <a:pt x="8" y="8325"/>
                    </a:lnTo>
                    <a:lnTo>
                      <a:pt x="0" y="8409"/>
                    </a:lnTo>
                    <a:lnTo>
                      <a:pt x="0" y="8493"/>
                    </a:lnTo>
                    <a:lnTo>
                      <a:pt x="8" y="8576"/>
                    </a:lnTo>
                    <a:lnTo>
                      <a:pt x="24" y="8658"/>
                    </a:lnTo>
                    <a:lnTo>
                      <a:pt x="48" y="8737"/>
                    </a:lnTo>
                    <a:lnTo>
                      <a:pt x="80" y="8814"/>
                    </a:lnTo>
                    <a:lnTo>
                      <a:pt x="119" y="8887"/>
                    </a:lnTo>
                    <a:lnTo>
                      <a:pt x="164" y="8956"/>
                    </a:lnTo>
                    <a:lnTo>
                      <a:pt x="216" y="9021"/>
                    </a:lnTo>
                    <a:lnTo>
                      <a:pt x="274" y="9081"/>
                    </a:lnTo>
                    <a:lnTo>
                      <a:pt x="339" y="9135"/>
                    </a:lnTo>
                    <a:lnTo>
                      <a:pt x="409" y="9184"/>
                    </a:lnTo>
                    <a:lnTo>
                      <a:pt x="484" y="9226"/>
                    </a:lnTo>
                    <a:lnTo>
                      <a:pt x="566" y="9260"/>
                    </a:lnTo>
                    <a:lnTo>
                      <a:pt x="12874" y="13738"/>
                    </a:lnTo>
                    <a:close/>
                  </a:path>
                </a:pathLst>
              </a:custGeom>
              <a:solidFill>
                <a:srgbClr val="FFFFFF"/>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354" name="Freeform 352"/>
              <p:cNvSpPr>
                <a:spLocks/>
              </p:cNvSpPr>
              <p:nvPr/>
            </p:nvSpPr>
            <p:spPr bwMode="auto">
              <a:xfrm>
                <a:off x="4003" y="2512"/>
                <a:ext cx="1118" cy="913"/>
              </a:xfrm>
              <a:custGeom>
                <a:avLst/>
                <a:gdLst>
                  <a:gd name="T0" fmla="*/ 0 w 16793"/>
                  <a:gd name="T1" fmla="*/ 0 h 13788"/>
                  <a:gd name="T2" fmla="*/ 0 w 16793"/>
                  <a:gd name="T3" fmla="*/ 0 h 13788"/>
                  <a:gd name="T4" fmla="*/ 0 w 16793"/>
                  <a:gd name="T5" fmla="*/ 0 h 13788"/>
                  <a:gd name="T6" fmla="*/ 0 w 16793"/>
                  <a:gd name="T7" fmla="*/ 0 h 13788"/>
                  <a:gd name="T8" fmla="*/ 0 w 16793"/>
                  <a:gd name="T9" fmla="*/ 0 h 13788"/>
                  <a:gd name="T10" fmla="*/ 0 w 16793"/>
                  <a:gd name="T11" fmla="*/ 0 h 13788"/>
                  <a:gd name="T12" fmla="*/ 0 w 16793"/>
                  <a:gd name="T13" fmla="*/ 0 h 13788"/>
                  <a:gd name="T14" fmla="*/ 0 w 16793"/>
                  <a:gd name="T15" fmla="*/ 0 h 13788"/>
                  <a:gd name="T16" fmla="*/ 0 w 16793"/>
                  <a:gd name="T17" fmla="*/ 0 h 13788"/>
                  <a:gd name="T18" fmla="*/ 0 w 16793"/>
                  <a:gd name="T19" fmla="*/ 0 h 13788"/>
                  <a:gd name="T20" fmla="*/ 0 w 16793"/>
                  <a:gd name="T21" fmla="*/ 0 h 13788"/>
                  <a:gd name="T22" fmla="*/ 0 w 16793"/>
                  <a:gd name="T23" fmla="*/ 0 h 13788"/>
                  <a:gd name="T24" fmla="*/ 0 w 16793"/>
                  <a:gd name="T25" fmla="*/ 0 h 13788"/>
                  <a:gd name="T26" fmla="*/ 0 w 16793"/>
                  <a:gd name="T27" fmla="*/ 0 h 13788"/>
                  <a:gd name="T28" fmla="*/ 0 w 16793"/>
                  <a:gd name="T29" fmla="*/ 0 h 13788"/>
                  <a:gd name="T30" fmla="*/ 0 w 16793"/>
                  <a:gd name="T31" fmla="*/ 0 h 13788"/>
                  <a:gd name="T32" fmla="*/ 0 w 16793"/>
                  <a:gd name="T33" fmla="*/ 0 h 13788"/>
                  <a:gd name="T34" fmla="*/ 0 w 16793"/>
                  <a:gd name="T35" fmla="*/ 0 h 13788"/>
                  <a:gd name="T36" fmla="*/ 0 w 16793"/>
                  <a:gd name="T37" fmla="*/ 0 h 13788"/>
                  <a:gd name="T38" fmla="*/ 0 w 16793"/>
                  <a:gd name="T39" fmla="*/ 0 h 13788"/>
                  <a:gd name="T40" fmla="*/ 0 w 16793"/>
                  <a:gd name="T41" fmla="*/ 0 h 13788"/>
                  <a:gd name="T42" fmla="*/ 0 w 16793"/>
                  <a:gd name="T43" fmla="*/ 0 h 13788"/>
                  <a:gd name="T44" fmla="*/ 0 w 16793"/>
                  <a:gd name="T45" fmla="*/ 0 h 13788"/>
                  <a:gd name="T46" fmla="*/ 0 w 16793"/>
                  <a:gd name="T47" fmla="*/ 0 h 13788"/>
                  <a:gd name="T48" fmla="*/ 0 w 16793"/>
                  <a:gd name="T49" fmla="*/ 0 h 13788"/>
                  <a:gd name="T50" fmla="*/ 0 w 16793"/>
                  <a:gd name="T51" fmla="*/ 0 h 13788"/>
                  <a:gd name="T52" fmla="*/ 0 w 16793"/>
                  <a:gd name="T53" fmla="*/ 0 h 13788"/>
                  <a:gd name="T54" fmla="*/ 0 w 16793"/>
                  <a:gd name="T55" fmla="*/ 0 h 13788"/>
                  <a:gd name="T56" fmla="*/ 0 w 16793"/>
                  <a:gd name="T57" fmla="*/ 0 h 13788"/>
                  <a:gd name="T58" fmla="*/ 0 w 16793"/>
                  <a:gd name="T59" fmla="*/ 0 h 13788"/>
                  <a:gd name="T60" fmla="*/ 0 w 16793"/>
                  <a:gd name="T61" fmla="*/ 0 h 13788"/>
                  <a:gd name="T62" fmla="*/ 0 w 16793"/>
                  <a:gd name="T63" fmla="*/ 0 h 13788"/>
                  <a:gd name="T64" fmla="*/ 0 w 16793"/>
                  <a:gd name="T65" fmla="*/ 0 h 13788"/>
                  <a:gd name="T66" fmla="*/ 0 w 16793"/>
                  <a:gd name="T67" fmla="*/ 0 h 137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93"/>
                  <a:gd name="T103" fmla="*/ 0 h 13788"/>
                  <a:gd name="T104" fmla="*/ 16793 w 16793"/>
                  <a:gd name="T105" fmla="*/ 13788 h 137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93" h="13788">
                    <a:moveTo>
                      <a:pt x="12874" y="13738"/>
                    </a:moveTo>
                    <a:lnTo>
                      <a:pt x="12958" y="13763"/>
                    </a:lnTo>
                    <a:lnTo>
                      <a:pt x="13043" y="13780"/>
                    </a:lnTo>
                    <a:lnTo>
                      <a:pt x="13128" y="13788"/>
                    </a:lnTo>
                    <a:lnTo>
                      <a:pt x="13212" y="13788"/>
                    </a:lnTo>
                    <a:lnTo>
                      <a:pt x="13295" y="13780"/>
                    </a:lnTo>
                    <a:lnTo>
                      <a:pt x="13377" y="13764"/>
                    </a:lnTo>
                    <a:lnTo>
                      <a:pt x="13456" y="13740"/>
                    </a:lnTo>
                    <a:lnTo>
                      <a:pt x="13533" y="13708"/>
                    </a:lnTo>
                    <a:lnTo>
                      <a:pt x="13605" y="13670"/>
                    </a:lnTo>
                    <a:lnTo>
                      <a:pt x="13675" y="13625"/>
                    </a:lnTo>
                    <a:lnTo>
                      <a:pt x="13740" y="13572"/>
                    </a:lnTo>
                    <a:lnTo>
                      <a:pt x="13799" y="13514"/>
                    </a:lnTo>
                    <a:lnTo>
                      <a:pt x="13854" y="13450"/>
                    </a:lnTo>
                    <a:lnTo>
                      <a:pt x="13902" y="13380"/>
                    </a:lnTo>
                    <a:lnTo>
                      <a:pt x="13944" y="13303"/>
                    </a:lnTo>
                    <a:lnTo>
                      <a:pt x="13979" y="13222"/>
                    </a:lnTo>
                    <a:lnTo>
                      <a:pt x="16741" y="5633"/>
                    </a:lnTo>
                    <a:lnTo>
                      <a:pt x="16767" y="5548"/>
                    </a:lnTo>
                    <a:lnTo>
                      <a:pt x="16784" y="5463"/>
                    </a:lnTo>
                    <a:lnTo>
                      <a:pt x="16793" y="5379"/>
                    </a:lnTo>
                    <a:lnTo>
                      <a:pt x="16793" y="5295"/>
                    </a:lnTo>
                    <a:lnTo>
                      <a:pt x="16784" y="5212"/>
                    </a:lnTo>
                    <a:lnTo>
                      <a:pt x="16768" y="5130"/>
                    </a:lnTo>
                    <a:lnTo>
                      <a:pt x="16743" y="5051"/>
                    </a:lnTo>
                    <a:lnTo>
                      <a:pt x="16713" y="4974"/>
                    </a:lnTo>
                    <a:lnTo>
                      <a:pt x="16674" y="4901"/>
                    </a:lnTo>
                    <a:lnTo>
                      <a:pt x="16629" y="4832"/>
                    </a:lnTo>
                    <a:lnTo>
                      <a:pt x="16577" y="4767"/>
                    </a:lnTo>
                    <a:lnTo>
                      <a:pt x="16518" y="4707"/>
                    </a:lnTo>
                    <a:lnTo>
                      <a:pt x="16454" y="4653"/>
                    </a:lnTo>
                    <a:lnTo>
                      <a:pt x="16384" y="4604"/>
                    </a:lnTo>
                    <a:lnTo>
                      <a:pt x="16307" y="4563"/>
                    </a:lnTo>
                    <a:lnTo>
                      <a:pt x="16227" y="4529"/>
                    </a:lnTo>
                    <a:lnTo>
                      <a:pt x="3919" y="51"/>
                    </a:lnTo>
                    <a:lnTo>
                      <a:pt x="3834" y="25"/>
                    </a:lnTo>
                    <a:lnTo>
                      <a:pt x="3749" y="8"/>
                    </a:lnTo>
                    <a:lnTo>
                      <a:pt x="3664" y="0"/>
                    </a:lnTo>
                    <a:lnTo>
                      <a:pt x="3580" y="0"/>
                    </a:lnTo>
                    <a:lnTo>
                      <a:pt x="3497" y="8"/>
                    </a:lnTo>
                    <a:lnTo>
                      <a:pt x="3416" y="24"/>
                    </a:lnTo>
                    <a:lnTo>
                      <a:pt x="3336" y="48"/>
                    </a:lnTo>
                    <a:lnTo>
                      <a:pt x="3260" y="80"/>
                    </a:lnTo>
                    <a:lnTo>
                      <a:pt x="3186" y="118"/>
                    </a:lnTo>
                    <a:lnTo>
                      <a:pt x="3117" y="163"/>
                    </a:lnTo>
                    <a:lnTo>
                      <a:pt x="3052" y="216"/>
                    </a:lnTo>
                    <a:lnTo>
                      <a:pt x="2992" y="273"/>
                    </a:lnTo>
                    <a:lnTo>
                      <a:pt x="2939" y="338"/>
                    </a:lnTo>
                    <a:lnTo>
                      <a:pt x="2891" y="409"/>
                    </a:lnTo>
                    <a:lnTo>
                      <a:pt x="2849" y="484"/>
                    </a:lnTo>
                    <a:lnTo>
                      <a:pt x="2815" y="566"/>
                    </a:lnTo>
                    <a:lnTo>
                      <a:pt x="51" y="8156"/>
                    </a:lnTo>
                    <a:lnTo>
                      <a:pt x="25" y="8240"/>
                    </a:lnTo>
                    <a:lnTo>
                      <a:pt x="8" y="8325"/>
                    </a:lnTo>
                    <a:lnTo>
                      <a:pt x="0" y="8409"/>
                    </a:lnTo>
                    <a:lnTo>
                      <a:pt x="0" y="8493"/>
                    </a:lnTo>
                    <a:lnTo>
                      <a:pt x="8" y="8576"/>
                    </a:lnTo>
                    <a:lnTo>
                      <a:pt x="24" y="8658"/>
                    </a:lnTo>
                    <a:lnTo>
                      <a:pt x="48" y="8737"/>
                    </a:lnTo>
                    <a:lnTo>
                      <a:pt x="80" y="8814"/>
                    </a:lnTo>
                    <a:lnTo>
                      <a:pt x="119" y="8887"/>
                    </a:lnTo>
                    <a:lnTo>
                      <a:pt x="164" y="8956"/>
                    </a:lnTo>
                    <a:lnTo>
                      <a:pt x="216" y="9021"/>
                    </a:lnTo>
                    <a:lnTo>
                      <a:pt x="274" y="9081"/>
                    </a:lnTo>
                    <a:lnTo>
                      <a:pt x="339" y="9135"/>
                    </a:lnTo>
                    <a:lnTo>
                      <a:pt x="409" y="9184"/>
                    </a:lnTo>
                    <a:lnTo>
                      <a:pt x="484" y="9226"/>
                    </a:lnTo>
                    <a:lnTo>
                      <a:pt x="566" y="9260"/>
                    </a:lnTo>
                    <a:lnTo>
                      <a:pt x="12874" y="13738"/>
                    </a:lnTo>
                  </a:path>
                </a:pathLst>
              </a:custGeom>
              <a:no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355" name="Freeform 353"/>
              <p:cNvSpPr>
                <a:spLocks/>
              </p:cNvSpPr>
              <p:nvPr/>
            </p:nvSpPr>
            <p:spPr bwMode="auto">
              <a:xfrm>
                <a:off x="4131" y="2707"/>
                <a:ext cx="64" cy="80"/>
              </a:xfrm>
              <a:custGeom>
                <a:avLst/>
                <a:gdLst>
                  <a:gd name="T0" fmla="*/ 0 w 947"/>
                  <a:gd name="T1" fmla="*/ 0 h 1214"/>
                  <a:gd name="T2" fmla="*/ 0 w 947"/>
                  <a:gd name="T3" fmla="*/ 0 h 1214"/>
                  <a:gd name="T4" fmla="*/ 0 w 947"/>
                  <a:gd name="T5" fmla="*/ 0 h 1214"/>
                  <a:gd name="T6" fmla="*/ 0 w 947"/>
                  <a:gd name="T7" fmla="*/ 0 h 1214"/>
                  <a:gd name="T8" fmla="*/ 0 60000 65536"/>
                  <a:gd name="T9" fmla="*/ 0 60000 65536"/>
                  <a:gd name="T10" fmla="*/ 0 60000 65536"/>
                  <a:gd name="T11" fmla="*/ 0 60000 65536"/>
                  <a:gd name="T12" fmla="*/ 0 w 947"/>
                  <a:gd name="T13" fmla="*/ 0 h 1214"/>
                  <a:gd name="T14" fmla="*/ 947 w 947"/>
                  <a:gd name="T15" fmla="*/ 1214 h 1214"/>
                </a:gdLst>
                <a:ahLst/>
                <a:cxnLst>
                  <a:cxn ang="T8">
                    <a:pos x="T0" y="T1"/>
                  </a:cxn>
                  <a:cxn ang="T9">
                    <a:pos x="T2" y="T3"/>
                  </a:cxn>
                  <a:cxn ang="T10">
                    <a:pos x="T4" y="T5"/>
                  </a:cxn>
                  <a:cxn ang="T11">
                    <a:pos x="T6" y="T7"/>
                  </a:cxn>
                </a:cxnLst>
                <a:rect l="T12" t="T13" r="T14" b="T15"/>
                <a:pathLst>
                  <a:path w="947" h="1214">
                    <a:moveTo>
                      <a:pt x="947" y="0"/>
                    </a:moveTo>
                    <a:lnTo>
                      <a:pt x="506" y="1214"/>
                    </a:lnTo>
                    <a:lnTo>
                      <a:pt x="0" y="384"/>
                    </a:lnTo>
                    <a:lnTo>
                      <a:pt x="947" y="0"/>
                    </a:lnTo>
                    <a:close/>
                  </a:path>
                </a:pathLst>
              </a:custGeom>
              <a:solidFill>
                <a:srgbClr val="ED113A"/>
              </a:solid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356" name="Freeform 354"/>
              <p:cNvSpPr>
                <a:spLocks/>
              </p:cNvSpPr>
              <p:nvPr/>
            </p:nvSpPr>
            <p:spPr bwMode="auto">
              <a:xfrm>
                <a:off x="4131" y="2707"/>
                <a:ext cx="64" cy="80"/>
              </a:xfrm>
              <a:custGeom>
                <a:avLst/>
                <a:gdLst>
                  <a:gd name="T0" fmla="*/ 0 w 947"/>
                  <a:gd name="T1" fmla="*/ 0 h 1214"/>
                  <a:gd name="T2" fmla="*/ 0 w 947"/>
                  <a:gd name="T3" fmla="*/ 0 h 1214"/>
                  <a:gd name="T4" fmla="*/ 0 w 947"/>
                  <a:gd name="T5" fmla="*/ 0 h 1214"/>
                  <a:gd name="T6" fmla="*/ 0 w 947"/>
                  <a:gd name="T7" fmla="*/ 0 h 1214"/>
                  <a:gd name="T8" fmla="*/ 0 60000 65536"/>
                  <a:gd name="T9" fmla="*/ 0 60000 65536"/>
                  <a:gd name="T10" fmla="*/ 0 60000 65536"/>
                  <a:gd name="T11" fmla="*/ 0 60000 65536"/>
                  <a:gd name="T12" fmla="*/ 0 w 947"/>
                  <a:gd name="T13" fmla="*/ 0 h 1214"/>
                  <a:gd name="T14" fmla="*/ 947 w 947"/>
                  <a:gd name="T15" fmla="*/ 1214 h 1214"/>
                </a:gdLst>
                <a:ahLst/>
                <a:cxnLst>
                  <a:cxn ang="T8">
                    <a:pos x="T0" y="T1"/>
                  </a:cxn>
                  <a:cxn ang="T9">
                    <a:pos x="T2" y="T3"/>
                  </a:cxn>
                  <a:cxn ang="T10">
                    <a:pos x="T4" y="T5"/>
                  </a:cxn>
                  <a:cxn ang="T11">
                    <a:pos x="T6" y="T7"/>
                  </a:cxn>
                </a:cxnLst>
                <a:rect l="T12" t="T13" r="T14" b="T15"/>
                <a:pathLst>
                  <a:path w="947" h="1214">
                    <a:moveTo>
                      <a:pt x="947" y="0"/>
                    </a:moveTo>
                    <a:lnTo>
                      <a:pt x="506" y="1214"/>
                    </a:lnTo>
                    <a:lnTo>
                      <a:pt x="0" y="384"/>
                    </a:lnTo>
                    <a:lnTo>
                      <a:pt x="947" y="0"/>
                    </a:lnTo>
                  </a:path>
                </a:pathLst>
              </a:custGeom>
              <a:noFill/>
              <a:ln w="0">
                <a:solidFill>
                  <a:srgbClr val="000000"/>
                </a:solidFill>
                <a:round/>
                <a:headEnd/>
                <a:tailEnd/>
              </a:ln>
            </p:spPr>
            <p:txBody>
              <a:bodyPr/>
              <a:lstStyle/>
              <a:p>
                <a:pPr algn="ctr">
                  <a:defRPr/>
                </a:pPr>
                <a:endParaRPr lang="fr-FR" sz="1400">
                  <a:latin typeface="+mn-lt"/>
                  <a:cs typeface="Arial" pitchFamily="34" charset="0"/>
                </a:endParaRPr>
              </a:p>
            </p:txBody>
          </p:sp>
          <p:sp>
            <p:nvSpPr>
              <p:cNvPr id="357" name="Freeform 368"/>
              <p:cNvSpPr>
                <a:spLocks/>
              </p:cNvSpPr>
              <p:nvPr/>
            </p:nvSpPr>
            <p:spPr bwMode="auto">
              <a:xfrm>
                <a:off x="4818" y="2850"/>
                <a:ext cx="78" cy="221"/>
              </a:xfrm>
              <a:custGeom>
                <a:avLst/>
                <a:gdLst>
                  <a:gd name="T0" fmla="*/ 0 w 1166"/>
                  <a:gd name="T1" fmla="*/ 0 h 3295"/>
                  <a:gd name="T2" fmla="*/ 0 w 1166"/>
                  <a:gd name="T3" fmla="*/ 0 h 3295"/>
                  <a:gd name="T4" fmla="*/ 0 w 1166"/>
                  <a:gd name="T5" fmla="*/ 0 h 3295"/>
                  <a:gd name="T6" fmla="*/ 0 w 1166"/>
                  <a:gd name="T7" fmla="*/ 0 h 3295"/>
                  <a:gd name="T8" fmla="*/ 0 w 1166"/>
                  <a:gd name="T9" fmla="*/ 0 h 3295"/>
                  <a:gd name="T10" fmla="*/ 0 w 1166"/>
                  <a:gd name="T11" fmla="*/ 0 h 3295"/>
                  <a:gd name="T12" fmla="*/ 0 w 1166"/>
                  <a:gd name="T13" fmla="*/ 0 h 3295"/>
                  <a:gd name="T14" fmla="*/ 0 w 1166"/>
                  <a:gd name="T15" fmla="*/ 0 h 3295"/>
                  <a:gd name="T16" fmla="*/ 0 w 1166"/>
                  <a:gd name="T17" fmla="*/ 0 h 3295"/>
                  <a:gd name="T18" fmla="*/ 0 w 1166"/>
                  <a:gd name="T19" fmla="*/ 0 h 3295"/>
                  <a:gd name="T20" fmla="*/ 0 w 1166"/>
                  <a:gd name="T21" fmla="*/ 0 h 3295"/>
                  <a:gd name="T22" fmla="*/ 0 w 1166"/>
                  <a:gd name="T23" fmla="*/ 0 h 3295"/>
                  <a:gd name="T24" fmla="*/ 0 w 1166"/>
                  <a:gd name="T25" fmla="*/ 0 h 3295"/>
                  <a:gd name="T26" fmla="*/ 0 w 1166"/>
                  <a:gd name="T27" fmla="*/ 0 h 3295"/>
                  <a:gd name="T28" fmla="*/ 0 w 1166"/>
                  <a:gd name="T29" fmla="*/ 0 h 3295"/>
                  <a:gd name="T30" fmla="*/ 0 w 1166"/>
                  <a:gd name="T31" fmla="*/ 0 h 3295"/>
                  <a:gd name="T32" fmla="*/ 0 w 1166"/>
                  <a:gd name="T33" fmla="*/ 0 h 3295"/>
                  <a:gd name="T34" fmla="*/ 0 w 1166"/>
                  <a:gd name="T35" fmla="*/ 0 h 3295"/>
                  <a:gd name="T36" fmla="*/ 0 w 1166"/>
                  <a:gd name="T37" fmla="*/ 0 h 3295"/>
                  <a:gd name="T38" fmla="*/ 0 w 1166"/>
                  <a:gd name="T39" fmla="*/ 0 h 3295"/>
                  <a:gd name="T40" fmla="*/ 0 w 1166"/>
                  <a:gd name="T41" fmla="*/ 0 h 3295"/>
                  <a:gd name="T42" fmla="*/ 0 w 1166"/>
                  <a:gd name="T43" fmla="*/ 0 h 3295"/>
                  <a:gd name="T44" fmla="*/ 0 w 1166"/>
                  <a:gd name="T45" fmla="*/ 0 h 3295"/>
                  <a:gd name="T46" fmla="*/ 0 w 1166"/>
                  <a:gd name="T47" fmla="*/ 0 h 3295"/>
                  <a:gd name="T48" fmla="*/ 0 w 1166"/>
                  <a:gd name="T49" fmla="*/ 0 h 3295"/>
                  <a:gd name="T50" fmla="*/ 0 w 1166"/>
                  <a:gd name="T51" fmla="*/ 0 h 3295"/>
                  <a:gd name="T52" fmla="*/ 0 w 1166"/>
                  <a:gd name="T53" fmla="*/ 0 h 3295"/>
                  <a:gd name="T54" fmla="*/ 0 w 1166"/>
                  <a:gd name="T55" fmla="*/ 0 h 3295"/>
                  <a:gd name="T56" fmla="*/ 0 w 1166"/>
                  <a:gd name="T57" fmla="*/ 0 h 3295"/>
                  <a:gd name="T58" fmla="*/ 0 w 1166"/>
                  <a:gd name="T59" fmla="*/ 0 h 3295"/>
                  <a:gd name="T60" fmla="*/ 0 w 1166"/>
                  <a:gd name="T61" fmla="*/ 0 h 3295"/>
                  <a:gd name="T62" fmla="*/ 0 w 1166"/>
                  <a:gd name="T63" fmla="*/ 0 h 3295"/>
                  <a:gd name="T64" fmla="*/ 0 w 1166"/>
                  <a:gd name="T65" fmla="*/ 0 h 3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6"/>
                  <a:gd name="T100" fmla="*/ 0 h 3295"/>
                  <a:gd name="T101" fmla="*/ 1166 w 1166"/>
                  <a:gd name="T102" fmla="*/ 3295 h 3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6" h="3295">
                    <a:moveTo>
                      <a:pt x="287" y="3295"/>
                    </a:moveTo>
                    <a:lnTo>
                      <a:pt x="320" y="3235"/>
                    </a:lnTo>
                    <a:lnTo>
                      <a:pt x="355" y="3174"/>
                    </a:lnTo>
                    <a:lnTo>
                      <a:pt x="388" y="3113"/>
                    </a:lnTo>
                    <a:lnTo>
                      <a:pt x="422" y="3050"/>
                    </a:lnTo>
                    <a:lnTo>
                      <a:pt x="454" y="2986"/>
                    </a:lnTo>
                    <a:lnTo>
                      <a:pt x="487" y="2922"/>
                    </a:lnTo>
                    <a:lnTo>
                      <a:pt x="519" y="2856"/>
                    </a:lnTo>
                    <a:lnTo>
                      <a:pt x="551" y="2789"/>
                    </a:lnTo>
                    <a:lnTo>
                      <a:pt x="581" y="2722"/>
                    </a:lnTo>
                    <a:lnTo>
                      <a:pt x="612" y="2653"/>
                    </a:lnTo>
                    <a:lnTo>
                      <a:pt x="642" y="2583"/>
                    </a:lnTo>
                    <a:lnTo>
                      <a:pt x="671" y="2513"/>
                    </a:lnTo>
                    <a:lnTo>
                      <a:pt x="701" y="2442"/>
                    </a:lnTo>
                    <a:lnTo>
                      <a:pt x="729" y="2370"/>
                    </a:lnTo>
                    <a:lnTo>
                      <a:pt x="757" y="2297"/>
                    </a:lnTo>
                    <a:lnTo>
                      <a:pt x="785" y="2224"/>
                    </a:lnTo>
                    <a:lnTo>
                      <a:pt x="832" y="2089"/>
                    </a:lnTo>
                    <a:lnTo>
                      <a:pt x="876" y="1955"/>
                    </a:lnTo>
                    <a:lnTo>
                      <a:pt x="917" y="1823"/>
                    </a:lnTo>
                    <a:lnTo>
                      <a:pt x="955" y="1692"/>
                    </a:lnTo>
                    <a:lnTo>
                      <a:pt x="990" y="1561"/>
                    </a:lnTo>
                    <a:lnTo>
                      <a:pt x="1021" y="1433"/>
                    </a:lnTo>
                    <a:lnTo>
                      <a:pt x="1050" y="1306"/>
                    </a:lnTo>
                    <a:lnTo>
                      <a:pt x="1075" y="1182"/>
                    </a:lnTo>
                    <a:lnTo>
                      <a:pt x="1097" y="1059"/>
                    </a:lnTo>
                    <a:lnTo>
                      <a:pt x="1116" y="938"/>
                    </a:lnTo>
                    <a:lnTo>
                      <a:pt x="1133" y="820"/>
                    </a:lnTo>
                    <a:lnTo>
                      <a:pt x="1145" y="704"/>
                    </a:lnTo>
                    <a:lnTo>
                      <a:pt x="1155" y="591"/>
                    </a:lnTo>
                    <a:lnTo>
                      <a:pt x="1162" y="481"/>
                    </a:lnTo>
                    <a:lnTo>
                      <a:pt x="1165" y="374"/>
                    </a:lnTo>
                    <a:lnTo>
                      <a:pt x="1166" y="270"/>
                    </a:lnTo>
                    <a:lnTo>
                      <a:pt x="875" y="0"/>
                    </a:lnTo>
                    <a:lnTo>
                      <a:pt x="873" y="102"/>
                    </a:lnTo>
                    <a:lnTo>
                      <a:pt x="867" y="206"/>
                    </a:lnTo>
                    <a:lnTo>
                      <a:pt x="860" y="314"/>
                    </a:lnTo>
                    <a:lnTo>
                      <a:pt x="850" y="424"/>
                    </a:lnTo>
                    <a:lnTo>
                      <a:pt x="836" y="537"/>
                    </a:lnTo>
                    <a:lnTo>
                      <a:pt x="819" y="653"/>
                    </a:lnTo>
                    <a:lnTo>
                      <a:pt x="800" y="770"/>
                    </a:lnTo>
                    <a:lnTo>
                      <a:pt x="778" y="889"/>
                    </a:lnTo>
                    <a:lnTo>
                      <a:pt x="753" y="1010"/>
                    </a:lnTo>
                    <a:lnTo>
                      <a:pt x="725" y="1132"/>
                    </a:lnTo>
                    <a:lnTo>
                      <a:pt x="693" y="1257"/>
                    </a:lnTo>
                    <a:lnTo>
                      <a:pt x="660" y="1383"/>
                    </a:lnTo>
                    <a:lnTo>
                      <a:pt x="623" y="1511"/>
                    </a:lnTo>
                    <a:lnTo>
                      <a:pt x="582" y="1638"/>
                    </a:lnTo>
                    <a:lnTo>
                      <a:pt x="539" y="1767"/>
                    </a:lnTo>
                    <a:lnTo>
                      <a:pt x="494" y="1898"/>
                    </a:lnTo>
                    <a:lnTo>
                      <a:pt x="467" y="1971"/>
                    </a:lnTo>
                    <a:lnTo>
                      <a:pt x="439" y="2043"/>
                    </a:lnTo>
                    <a:lnTo>
                      <a:pt x="410" y="2114"/>
                    </a:lnTo>
                    <a:lnTo>
                      <a:pt x="382" y="2185"/>
                    </a:lnTo>
                    <a:lnTo>
                      <a:pt x="353" y="2254"/>
                    </a:lnTo>
                    <a:lnTo>
                      <a:pt x="322" y="2324"/>
                    </a:lnTo>
                    <a:lnTo>
                      <a:pt x="292" y="2392"/>
                    </a:lnTo>
                    <a:lnTo>
                      <a:pt x="262" y="2460"/>
                    </a:lnTo>
                    <a:lnTo>
                      <a:pt x="230" y="2526"/>
                    </a:lnTo>
                    <a:lnTo>
                      <a:pt x="198" y="2592"/>
                    </a:lnTo>
                    <a:lnTo>
                      <a:pt x="166" y="2656"/>
                    </a:lnTo>
                    <a:lnTo>
                      <a:pt x="134" y="2720"/>
                    </a:lnTo>
                    <a:lnTo>
                      <a:pt x="100" y="2783"/>
                    </a:lnTo>
                    <a:lnTo>
                      <a:pt x="67" y="2843"/>
                    </a:lnTo>
                    <a:lnTo>
                      <a:pt x="33" y="2904"/>
                    </a:lnTo>
                    <a:lnTo>
                      <a:pt x="0" y="2964"/>
                    </a:lnTo>
                    <a:lnTo>
                      <a:pt x="287" y="3295"/>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358" name="Freeform 369"/>
              <p:cNvSpPr>
                <a:spLocks/>
              </p:cNvSpPr>
              <p:nvPr/>
            </p:nvSpPr>
            <p:spPr bwMode="auto">
              <a:xfrm>
                <a:off x="4944" y="2920"/>
                <a:ext cx="31" cy="47"/>
              </a:xfrm>
              <a:custGeom>
                <a:avLst/>
                <a:gdLst>
                  <a:gd name="T0" fmla="*/ 0 w 459"/>
                  <a:gd name="T1" fmla="*/ 0 h 721"/>
                  <a:gd name="T2" fmla="*/ 0 w 459"/>
                  <a:gd name="T3" fmla="*/ 0 h 721"/>
                  <a:gd name="T4" fmla="*/ 0 w 459"/>
                  <a:gd name="T5" fmla="*/ 0 h 721"/>
                  <a:gd name="T6" fmla="*/ 0 w 459"/>
                  <a:gd name="T7" fmla="*/ 0 h 721"/>
                  <a:gd name="T8" fmla="*/ 0 w 459"/>
                  <a:gd name="T9" fmla="*/ 0 h 721"/>
                  <a:gd name="T10" fmla="*/ 0 60000 65536"/>
                  <a:gd name="T11" fmla="*/ 0 60000 65536"/>
                  <a:gd name="T12" fmla="*/ 0 60000 65536"/>
                  <a:gd name="T13" fmla="*/ 0 60000 65536"/>
                  <a:gd name="T14" fmla="*/ 0 60000 65536"/>
                  <a:gd name="T15" fmla="*/ 0 w 459"/>
                  <a:gd name="T16" fmla="*/ 0 h 721"/>
                  <a:gd name="T17" fmla="*/ 459 w 459"/>
                  <a:gd name="T18" fmla="*/ 721 h 721"/>
                </a:gdLst>
                <a:ahLst/>
                <a:cxnLst>
                  <a:cxn ang="T10">
                    <a:pos x="T0" y="T1"/>
                  </a:cxn>
                  <a:cxn ang="T11">
                    <a:pos x="T2" y="T3"/>
                  </a:cxn>
                  <a:cxn ang="T12">
                    <a:pos x="T4" y="T5"/>
                  </a:cxn>
                  <a:cxn ang="T13">
                    <a:pos x="T6" y="T7"/>
                  </a:cxn>
                  <a:cxn ang="T14">
                    <a:pos x="T8" y="T9"/>
                  </a:cxn>
                </a:cxnLst>
                <a:rect l="T15" t="T16" r="T17" b="T18"/>
                <a:pathLst>
                  <a:path w="459" h="721">
                    <a:moveTo>
                      <a:pt x="309" y="721"/>
                    </a:moveTo>
                    <a:lnTo>
                      <a:pt x="459" y="306"/>
                    </a:lnTo>
                    <a:lnTo>
                      <a:pt x="151" y="0"/>
                    </a:lnTo>
                    <a:lnTo>
                      <a:pt x="0" y="416"/>
                    </a:lnTo>
                    <a:lnTo>
                      <a:pt x="309" y="721"/>
                    </a:lnTo>
                    <a:close/>
                  </a:path>
                </a:pathLst>
              </a:custGeom>
              <a:solidFill>
                <a:srgbClr val="FFFFFF"/>
              </a:solidFill>
              <a:ln w="9525">
                <a:noFill/>
                <a:round/>
                <a:headEnd/>
                <a:tailEnd/>
              </a:ln>
            </p:spPr>
            <p:txBody>
              <a:bodyPr/>
              <a:lstStyle/>
              <a:p>
                <a:pPr algn="ctr">
                  <a:defRPr/>
                </a:pPr>
                <a:endParaRPr lang="fr-FR" sz="1400">
                  <a:latin typeface="+mn-lt"/>
                  <a:cs typeface="Arial" pitchFamily="34" charset="0"/>
                </a:endParaRPr>
              </a:p>
            </p:txBody>
          </p:sp>
          <p:sp>
            <p:nvSpPr>
              <p:cNvPr id="359" name="Freeform 375"/>
              <p:cNvSpPr>
                <a:spLocks/>
              </p:cNvSpPr>
              <p:nvPr/>
            </p:nvSpPr>
            <p:spPr bwMode="auto">
              <a:xfrm>
                <a:off x="4212" y="2702"/>
                <a:ext cx="114" cy="162"/>
              </a:xfrm>
              <a:custGeom>
                <a:avLst/>
                <a:gdLst>
                  <a:gd name="T0" fmla="*/ 0 w 1706"/>
                  <a:gd name="T1" fmla="*/ 0 h 2447"/>
                  <a:gd name="T2" fmla="*/ 0 w 1706"/>
                  <a:gd name="T3" fmla="*/ 0 h 2447"/>
                  <a:gd name="T4" fmla="*/ 0 w 1706"/>
                  <a:gd name="T5" fmla="*/ 0 h 2447"/>
                  <a:gd name="T6" fmla="*/ 0 w 1706"/>
                  <a:gd name="T7" fmla="*/ 0 h 2447"/>
                  <a:gd name="T8" fmla="*/ 0 w 1706"/>
                  <a:gd name="T9" fmla="*/ 0 h 2447"/>
                  <a:gd name="T10" fmla="*/ 0 w 1706"/>
                  <a:gd name="T11" fmla="*/ 0 h 2447"/>
                  <a:gd name="T12" fmla="*/ 0 w 1706"/>
                  <a:gd name="T13" fmla="*/ 0 h 2447"/>
                  <a:gd name="T14" fmla="*/ 0 w 1706"/>
                  <a:gd name="T15" fmla="*/ 0 h 2447"/>
                  <a:gd name="T16" fmla="*/ 0 w 1706"/>
                  <a:gd name="T17" fmla="*/ 0 h 2447"/>
                  <a:gd name="T18" fmla="*/ 0 w 1706"/>
                  <a:gd name="T19" fmla="*/ 0 h 2447"/>
                  <a:gd name="T20" fmla="*/ 0 w 1706"/>
                  <a:gd name="T21" fmla="*/ 0 h 2447"/>
                  <a:gd name="T22" fmla="*/ 0 w 1706"/>
                  <a:gd name="T23" fmla="*/ 0 h 2447"/>
                  <a:gd name="T24" fmla="*/ 0 w 1706"/>
                  <a:gd name="T25" fmla="*/ 0 h 2447"/>
                  <a:gd name="T26" fmla="*/ 0 w 1706"/>
                  <a:gd name="T27" fmla="*/ 0 h 2447"/>
                  <a:gd name="T28" fmla="*/ 0 w 1706"/>
                  <a:gd name="T29" fmla="*/ 0 h 2447"/>
                  <a:gd name="T30" fmla="*/ 0 w 1706"/>
                  <a:gd name="T31" fmla="*/ 0 h 2447"/>
                  <a:gd name="T32" fmla="*/ 0 w 1706"/>
                  <a:gd name="T33" fmla="*/ 0 h 2447"/>
                  <a:gd name="T34" fmla="*/ 0 w 1706"/>
                  <a:gd name="T35" fmla="*/ 0 h 2447"/>
                  <a:gd name="T36" fmla="*/ 0 w 1706"/>
                  <a:gd name="T37" fmla="*/ 0 h 2447"/>
                  <a:gd name="T38" fmla="*/ 0 w 1706"/>
                  <a:gd name="T39" fmla="*/ 0 h 2447"/>
                  <a:gd name="T40" fmla="*/ 0 w 1706"/>
                  <a:gd name="T41" fmla="*/ 0 h 2447"/>
                  <a:gd name="T42" fmla="*/ 0 w 1706"/>
                  <a:gd name="T43" fmla="*/ 0 h 2447"/>
                  <a:gd name="T44" fmla="*/ 0 w 1706"/>
                  <a:gd name="T45" fmla="*/ 0 h 2447"/>
                  <a:gd name="T46" fmla="*/ 0 w 1706"/>
                  <a:gd name="T47" fmla="*/ 0 h 2447"/>
                  <a:gd name="T48" fmla="*/ 0 w 1706"/>
                  <a:gd name="T49" fmla="*/ 0 h 2447"/>
                  <a:gd name="T50" fmla="*/ 0 w 1706"/>
                  <a:gd name="T51" fmla="*/ 0 h 2447"/>
                  <a:gd name="T52" fmla="*/ 0 w 1706"/>
                  <a:gd name="T53" fmla="*/ 0 h 2447"/>
                  <a:gd name="T54" fmla="*/ 0 w 1706"/>
                  <a:gd name="T55" fmla="*/ 0 h 2447"/>
                  <a:gd name="T56" fmla="*/ 0 w 1706"/>
                  <a:gd name="T57" fmla="*/ 0 h 2447"/>
                  <a:gd name="T58" fmla="*/ 0 w 1706"/>
                  <a:gd name="T59" fmla="*/ 0 h 2447"/>
                  <a:gd name="T60" fmla="*/ 0 w 1706"/>
                  <a:gd name="T61" fmla="*/ 0 h 2447"/>
                  <a:gd name="T62" fmla="*/ 0 w 1706"/>
                  <a:gd name="T63" fmla="*/ 0 h 2447"/>
                  <a:gd name="T64" fmla="*/ 0 w 1706"/>
                  <a:gd name="T65" fmla="*/ 0 h 2447"/>
                  <a:gd name="T66" fmla="*/ 0 w 1706"/>
                  <a:gd name="T67" fmla="*/ 0 h 2447"/>
                  <a:gd name="T68" fmla="*/ 0 w 1706"/>
                  <a:gd name="T69" fmla="*/ 0 h 2447"/>
                  <a:gd name="T70" fmla="*/ 0 w 1706"/>
                  <a:gd name="T71" fmla="*/ 0 h 2447"/>
                  <a:gd name="T72" fmla="*/ 0 w 1706"/>
                  <a:gd name="T73" fmla="*/ 0 h 2447"/>
                  <a:gd name="T74" fmla="*/ 0 w 1706"/>
                  <a:gd name="T75" fmla="*/ 0 h 2447"/>
                  <a:gd name="T76" fmla="*/ 0 w 1706"/>
                  <a:gd name="T77" fmla="*/ 0 h 2447"/>
                  <a:gd name="T78" fmla="*/ 0 w 1706"/>
                  <a:gd name="T79" fmla="*/ 0 h 2447"/>
                  <a:gd name="T80" fmla="*/ 0 w 1706"/>
                  <a:gd name="T81" fmla="*/ 0 h 2447"/>
                  <a:gd name="T82" fmla="*/ 0 w 1706"/>
                  <a:gd name="T83" fmla="*/ 0 h 2447"/>
                  <a:gd name="T84" fmla="*/ 0 w 1706"/>
                  <a:gd name="T85" fmla="*/ 0 h 2447"/>
                  <a:gd name="T86" fmla="*/ 0 w 1706"/>
                  <a:gd name="T87" fmla="*/ 0 h 2447"/>
                  <a:gd name="T88" fmla="*/ 0 w 1706"/>
                  <a:gd name="T89" fmla="*/ 0 h 2447"/>
                  <a:gd name="T90" fmla="*/ 0 w 1706"/>
                  <a:gd name="T91" fmla="*/ 0 h 2447"/>
                  <a:gd name="T92" fmla="*/ 0 w 1706"/>
                  <a:gd name="T93" fmla="*/ 0 h 2447"/>
                  <a:gd name="T94" fmla="*/ 0 w 1706"/>
                  <a:gd name="T95" fmla="*/ 0 h 2447"/>
                  <a:gd name="T96" fmla="*/ 0 w 1706"/>
                  <a:gd name="T97" fmla="*/ 0 h 2447"/>
                  <a:gd name="T98" fmla="*/ 0 w 1706"/>
                  <a:gd name="T99" fmla="*/ 0 h 2447"/>
                  <a:gd name="T100" fmla="*/ 0 w 1706"/>
                  <a:gd name="T101" fmla="*/ 0 h 2447"/>
                  <a:gd name="T102" fmla="*/ 0 w 1706"/>
                  <a:gd name="T103" fmla="*/ 0 h 2447"/>
                  <a:gd name="T104" fmla="*/ 0 w 1706"/>
                  <a:gd name="T105" fmla="*/ 0 h 2447"/>
                  <a:gd name="T106" fmla="*/ 0 w 1706"/>
                  <a:gd name="T107" fmla="*/ 0 h 2447"/>
                  <a:gd name="T108" fmla="*/ 0 w 1706"/>
                  <a:gd name="T109" fmla="*/ 0 h 2447"/>
                  <a:gd name="T110" fmla="*/ 0 w 1706"/>
                  <a:gd name="T111" fmla="*/ 0 h 2447"/>
                  <a:gd name="T112" fmla="*/ 0 w 1706"/>
                  <a:gd name="T113" fmla="*/ 0 h 2447"/>
                  <a:gd name="T114" fmla="*/ 0 w 1706"/>
                  <a:gd name="T115" fmla="*/ 0 h 2447"/>
                  <a:gd name="T116" fmla="*/ 0 w 1706"/>
                  <a:gd name="T117" fmla="*/ 0 h 24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06"/>
                  <a:gd name="T178" fmla="*/ 0 h 2447"/>
                  <a:gd name="T179" fmla="*/ 1706 w 1706"/>
                  <a:gd name="T180" fmla="*/ 2447 h 24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06" h="2447">
                    <a:moveTo>
                      <a:pt x="1577" y="689"/>
                    </a:moveTo>
                    <a:lnTo>
                      <a:pt x="1573" y="690"/>
                    </a:lnTo>
                    <a:lnTo>
                      <a:pt x="1210" y="557"/>
                    </a:lnTo>
                    <a:lnTo>
                      <a:pt x="1209" y="557"/>
                    </a:lnTo>
                    <a:lnTo>
                      <a:pt x="1208" y="557"/>
                    </a:lnTo>
                    <a:lnTo>
                      <a:pt x="1207" y="557"/>
                    </a:lnTo>
                    <a:lnTo>
                      <a:pt x="1206" y="557"/>
                    </a:lnTo>
                    <a:lnTo>
                      <a:pt x="1206" y="558"/>
                    </a:lnTo>
                    <a:lnTo>
                      <a:pt x="1182" y="625"/>
                    </a:lnTo>
                    <a:lnTo>
                      <a:pt x="1183" y="627"/>
                    </a:lnTo>
                    <a:lnTo>
                      <a:pt x="1184" y="629"/>
                    </a:lnTo>
                    <a:lnTo>
                      <a:pt x="1185" y="631"/>
                    </a:lnTo>
                    <a:lnTo>
                      <a:pt x="1186" y="634"/>
                    </a:lnTo>
                    <a:lnTo>
                      <a:pt x="1187" y="636"/>
                    </a:lnTo>
                    <a:lnTo>
                      <a:pt x="1189" y="639"/>
                    </a:lnTo>
                    <a:lnTo>
                      <a:pt x="1190" y="641"/>
                    </a:lnTo>
                    <a:lnTo>
                      <a:pt x="1191" y="643"/>
                    </a:lnTo>
                    <a:lnTo>
                      <a:pt x="1194" y="645"/>
                    </a:lnTo>
                    <a:lnTo>
                      <a:pt x="1195" y="647"/>
                    </a:lnTo>
                    <a:lnTo>
                      <a:pt x="1196" y="649"/>
                    </a:lnTo>
                    <a:lnTo>
                      <a:pt x="1198" y="651"/>
                    </a:lnTo>
                    <a:lnTo>
                      <a:pt x="1199" y="653"/>
                    </a:lnTo>
                    <a:lnTo>
                      <a:pt x="1201" y="656"/>
                    </a:lnTo>
                    <a:lnTo>
                      <a:pt x="1202" y="658"/>
                    </a:lnTo>
                    <a:lnTo>
                      <a:pt x="1204" y="661"/>
                    </a:lnTo>
                    <a:lnTo>
                      <a:pt x="1206" y="666"/>
                    </a:lnTo>
                    <a:lnTo>
                      <a:pt x="1209" y="671"/>
                    </a:lnTo>
                    <a:lnTo>
                      <a:pt x="1212" y="678"/>
                    </a:lnTo>
                    <a:lnTo>
                      <a:pt x="1216" y="683"/>
                    </a:lnTo>
                    <a:lnTo>
                      <a:pt x="1219" y="688"/>
                    </a:lnTo>
                    <a:lnTo>
                      <a:pt x="1222" y="693"/>
                    </a:lnTo>
                    <a:lnTo>
                      <a:pt x="1225" y="700"/>
                    </a:lnTo>
                    <a:lnTo>
                      <a:pt x="1228" y="705"/>
                    </a:lnTo>
                    <a:lnTo>
                      <a:pt x="1231" y="710"/>
                    </a:lnTo>
                    <a:lnTo>
                      <a:pt x="1234" y="716"/>
                    </a:lnTo>
                    <a:lnTo>
                      <a:pt x="1238" y="722"/>
                    </a:lnTo>
                    <a:lnTo>
                      <a:pt x="1240" y="727"/>
                    </a:lnTo>
                    <a:lnTo>
                      <a:pt x="1243" y="733"/>
                    </a:lnTo>
                    <a:lnTo>
                      <a:pt x="1245" y="739"/>
                    </a:lnTo>
                    <a:lnTo>
                      <a:pt x="1248" y="746"/>
                    </a:lnTo>
                    <a:lnTo>
                      <a:pt x="1251" y="752"/>
                    </a:lnTo>
                    <a:lnTo>
                      <a:pt x="1251" y="753"/>
                    </a:lnTo>
                    <a:lnTo>
                      <a:pt x="1251" y="754"/>
                    </a:lnTo>
                    <a:lnTo>
                      <a:pt x="1252" y="755"/>
                    </a:lnTo>
                    <a:lnTo>
                      <a:pt x="1252" y="756"/>
                    </a:lnTo>
                    <a:lnTo>
                      <a:pt x="1252" y="757"/>
                    </a:lnTo>
                    <a:lnTo>
                      <a:pt x="1253" y="757"/>
                    </a:lnTo>
                    <a:lnTo>
                      <a:pt x="1253" y="758"/>
                    </a:lnTo>
                    <a:lnTo>
                      <a:pt x="1253" y="759"/>
                    </a:lnTo>
                    <a:lnTo>
                      <a:pt x="1254" y="759"/>
                    </a:lnTo>
                    <a:lnTo>
                      <a:pt x="1254" y="760"/>
                    </a:lnTo>
                    <a:lnTo>
                      <a:pt x="1254" y="761"/>
                    </a:lnTo>
                    <a:lnTo>
                      <a:pt x="1255" y="761"/>
                    </a:lnTo>
                    <a:lnTo>
                      <a:pt x="1255" y="762"/>
                    </a:lnTo>
                    <a:lnTo>
                      <a:pt x="1256" y="763"/>
                    </a:lnTo>
                    <a:lnTo>
                      <a:pt x="1256" y="765"/>
                    </a:lnTo>
                    <a:lnTo>
                      <a:pt x="1256" y="766"/>
                    </a:lnTo>
                    <a:lnTo>
                      <a:pt x="1258" y="767"/>
                    </a:lnTo>
                    <a:lnTo>
                      <a:pt x="1258" y="768"/>
                    </a:lnTo>
                    <a:lnTo>
                      <a:pt x="1259" y="769"/>
                    </a:lnTo>
                    <a:lnTo>
                      <a:pt x="1259" y="770"/>
                    </a:lnTo>
                    <a:lnTo>
                      <a:pt x="1260" y="771"/>
                    </a:lnTo>
                    <a:lnTo>
                      <a:pt x="1260" y="772"/>
                    </a:lnTo>
                    <a:lnTo>
                      <a:pt x="1261" y="773"/>
                    </a:lnTo>
                    <a:lnTo>
                      <a:pt x="1261" y="774"/>
                    </a:lnTo>
                    <a:lnTo>
                      <a:pt x="1261" y="775"/>
                    </a:lnTo>
                    <a:lnTo>
                      <a:pt x="1262" y="776"/>
                    </a:lnTo>
                    <a:lnTo>
                      <a:pt x="1262" y="777"/>
                    </a:lnTo>
                    <a:lnTo>
                      <a:pt x="1262" y="778"/>
                    </a:lnTo>
                    <a:lnTo>
                      <a:pt x="1263" y="779"/>
                    </a:lnTo>
                    <a:lnTo>
                      <a:pt x="1269" y="796"/>
                    </a:lnTo>
                    <a:lnTo>
                      <a:pt x="1275" y="814"/>
                    </a:lnTo>
                    <a:lnTo>
                      <a:pt x="1282" y="832"/>
                    </a:lnTo>
                    <a:lnTo>
                      <a:pt x="1287" y="849"/>
                    </a:lnTo>
                    <a:lnTo>
                      <a:pt x="1292" y="867"/>
                    </a:lnTo>
                    <a:lnTo>
                      <a:pt x="1297" y="885"/>
                    </a:lnTo>
                    <a:lnTo>
                      <a:pt x="1302" y="903"/>
                    </a:lnTo>
                    <a:lnTo>
                      <a:pt x="1305" y="921"/>
                    </a:lnTo>
                    <a:lnTo>
                      <a:pt x="1309" y="939"/>
                    </a:lnTo>
                    <a:lnTo>
                      <a:pt x="1311" y="957"/>
                    </a:lnTo>
                    <a:lnTo>
                      <a:pt x="1314" y="976"/>
                    </a:lnTo>
                    <a:lnTo>
                      <a:pt x="1316" y="994"/>
                    </a:lnTo>
                    <a:lnTo>
                      <a:pt x="1318" y="1013"/>
                    </a:lnTo>
                    <a:lnTo>
                      <a:pt x="1319" y="1031"/>
                    </a:lnTo>
                    <a:lnTo>
                      <a:pt x="1321" y="1049"/>
                    </a:lnTo>
                    <a:lnTo>
                      <a:pt x="1322" y="1068"/>
                    </a:lnTo>
                    <a:lnTo>
                      <a:pt x="1322" y="1082"/>
                    </a:lnTo>
                    <a:lnTo>
                      <a:pt x="1322" y="1096"/>
                    </a:lnTo>
                    <a:lnTo>
                      <a:pt x="1321" y="1110"/>
                    </a:lnTo>
                    <a:lnTo>
                      <a:pt x="1321" y="1124"/>
                    </a:lnTo>
                    <a:lnTo>
                      <a:pt x="1320" y="1137"/>
                    </a:lnTo>
                    <a:lnTo>
                      <a:pt x="1319" y="1152"/>
                    </a:lnTo>
                    <a:lnTo>
                      <a:pt x="1318" y="1166"/>
                    </a:lnTo>
                    <a:lnTo>
                      <a:pt x="1317" y="1180"/>
                    </a:lnTo>
                    <a:lnTo>
                      <a:pt x="1315" y="1194"/>
                    </a:lnTo>
                    <a:lnTo>
                      <a:pt x="1313" y="1209"/>
                    </a:lnTo>
                    <a:lnTo>
                      <a:pt x="1311" y="1222"/>
                    </a:lnTo>
                    <a:lnTo>
                      <a:pt x="1309" y="1237"/>
                    </a:lnTo>
                    <a:lnTo>
                      <a:pt x="1306" y="1251"/>
                    </a:lnTo>
                    <a:lnTo>
                      <a:pt x="1303" y="1265"/>
                    </a:lnTo>
                    <a:lnTo>
                      <a:pt x="1299" y="1279"/>
                    </a:lnTo>
                    <a:lnTo>
                      <a:pt x="1296" y="1294"/>
                    </a:lnTo>
                    <a:lnTo>
                      <a:pt x="1291" y="1311"/>
                    </a:lnTo>
                    <a:lnTo>
                      <a:pt x="1286" y="1330"/>
                    </a:lnTo>
                    <a:lnTo>
                      <a:pt x="1280" y="1348"/>
                    </a:lnTo>
                    <a:lnTo>
                      <a:pt x="1273" y="1367"/>
                    </a:lnTo>
                    <a:lnTo>
                      <a:pt x="1267" y="1385"/>
                    </a:lnTo>
                    <a:lnTo>
                      <a:pt x="1260" y="1403"/>
                    </a:lnTo>
                    <a:lnTo>
                      <a:pt x="1252" y="1420"/>
                    </a:lnTo>
                    <a:lnTo>
                      <a:pt x="1244" y="1438"/>
                    </a:lnTo>
                    <a:lnTo>
                      <a:pt x="1235" y="1456"/>
                    </a:lnTo>
                    <a:lnTo>
                      <a:pt x="1227" y="1474"/>
                    </a:lnTo>
                    <a:lnTo>
                      <a:pt x="1219" y="1491"/>
                    </a:lnTo>
                    <a:lnTo>
                      <a:pt x="1209" y="1507"/>
                    </a:lnTo>
                    <a:lnTo>
                      <a:pt x="1200" y="1524"/>
                    </a:lnTo>
                    <a:lnTo>
                      <a:pt x="1189" y="1540"/>
                    </a:lnTo>
                    <a:lnTo>
                      <a:pt x="1179" y="1556"/>
                    </a:lnTo>
                    <a:lnTo>
                      <a:pt x="1169" y="1571"/>
                    </a:lnTo>
                    <a:lnTo>
                      <a:pt x="1164" y="1578"/>
                    </a:lnTo>
                    <a:lnTo>
                      <a:pt x="1159" y="1584"/>
                    </a:lnTo>
                    <a:lnTo>
                      <a:pt x="1154" y="1590"/>
                    </a:lnTo>
                    <a:lnTo>
                      <a:pt x="1150" y="1597"/>
                    </a:lnTo>
                    <a:lnTo>
                      <a:pt x="1144" y="1604"/>
                    </a:lnTo>
                    <a:lnTo>
                      <a:pt x="1139" y="1610"/>
                    </a:lnTo>
                    <a:lnTo>
                      <a:pt x="1134" y="1616"/>
                    </a:lnTo>
                    <a:lnTo>
                      <a:pt x="1129" y="1623"/>
                    </a:lnTo>
                    <a:lnTo>
                      <a:pt x="1123" y="1629"/>
                    </a:lnTo>
                    <a:lnTo>
                      <a:pt x="1118" y="1635"/>
                    </a:lnTo>
                    <a:lnTo>
                      <a:pt x="1113" y="1641"/>
                    </a:lnTo>
                    <a:lnTo>
                      <a:pt x="1107" y="1648"/>
                    </a:lnTo>
                    <a:lnTo>
                      <a:pt x="1101" y="1653"/>
                    </a:lnTo>
                    <a:lnTo>
                      <a:pt x="1096" y="1659"/>
                    </a:lnTo>
                    <a:lnTo>
                      <a:pt x="1090" y="1666"/>
                    </a:lnTo>
                    <a:lnTo>
                      <a:pt x="1085" y="1672"/>
                    </a:lnTo>
                    <a:lnTo>
                      <a:pt x="1082" y="1672"/>
                    </a:lnTo>
                    <a:lnTo>
                      <a:pt x="1081" y="1673"/>
                    </a:lnTo>
                    <a:lnTo>
                      <a:pt x="1080" y="1674"/>
                    </a:lnTo>
                    <a:lnTo>
                      <a:pt x="1079" y="1675"/>
                    </a:lnTo>
                    <a:lnTo>
                      <a:pt x="1078" y="1676"/>
                    </a:lnTo>
                    <a:lnTo>
                      <a:pt x="1077" y="1676"/>
                    </a:lnTo>
                    <a:lnTo>
                      <a:pt x="1077" y="1677"/>
                    </a:lnTo>
                    <a:lnTo>
                      <a:pt x="1076" y="1678"/>
                    </a:lnTo>
                    <a:lnTo>
                      <a:pt x="1075" y="1679"/>
                    </a:lnTo>
                    <a:lnTo>
                      <a:pt x="1074" y="1680"/>
                    </a:lnTo>
                    <a:lnTo>
                      <a:pt x="1073" y="1681"/>
                    </a:lnTo>
                    <a:lnTo>
                      <a:pt x="1073" y="1682"/>
                    </a:lnTo>
                    <a:lnTo>
                      <a:pt x="1072" y="1683"/>
                    </a:lnTo>
                    <a:lnTo>
                      <a:pt x="1071" y="1684"/>
                    </a:lnTo>
                    <a:lnTo>
                      <a:pt x="1070" y="1685"/>
                    </a:lnTo>
                    <a:lnTo>
                      <a:pt x="1070" y="1686"/>
                    </a:lnTo>
                    <a:lnTo>
                      <a:pt x="1069" y="1686"/>
                    </a:lnTo>
                    <a:lnTo>
                      <a:pt x="1068" y="1686"/>
                    </a:lnTo>
                    <a:lnTo>
                      <a:pt x="1068" y="1688"/>
                    </a:lnTo>
                    <a:lnTo>
                      <a:pt x="1067" y="1688"/>
                    </a:lnTo>
                    <a:lnTo>
                      <a:pt x="1067" y="1689"/>
                    </a:lnTo>
                    <a:lnTo>
                      <a:pt x="1066" y="1690"/>
                    </a:lnTo>
                    <a:lnTo>
                      <a:pt x="1066" y="1691"/>
                    </a:lnTo>
                    <a:lnTo>
                      <a:pt x="1064" y="1691"/>
                    </a:lnTo>
                    <a:lnTo>
                      <a:pt x="1063" y="1692"/>
                    </a:lnTo>
                    <a:lnTo>
                      <a:pt x="1062" y="1693"/>
                    </a:lnTo>
                    <a:lnTo>
                      <a:pt x="1060" y="1693"/>
                    </a:lnTo>
                    <a:lnTo>
                      <a:pt x="1059" y="1694"/>
                    </a:lnTo>
                    <a:lnTo>
                      <a:pt x="1058" y="1695"/>
                    </a:lnTo>
                    <a:lnTo>
                      <a:pt x="1057" y="1696"/>
                    </a:lnTo>
                    <a:lnTo>
                      <a:pt x="1057" y="1697"/>
                    </a:lnTo>
                    <a:lnTo>
                      <a:pt x="1056" y="1698"/>
                    </a:lnTo>
                    <a:lnTo>
                      <a:pt x="1055" y="1699"/>
                    </a:lnTo>
                    <a:lnTo>
                      <a:pt x="1054" y="1700"/>
                    </a:lnTo>
                    <a:lnTo>
                      <a:pt x="1053" y="1701"/>
                    </a:lnTo>
                    <a:lnTo>
                      <a:pt x="1052" y="1702"/>
                    </a:lnTo>
                    <a:lnTo>
                      <a:pt x="1051" y="1703"/>
                    </a:lnTo>
                    <a:lnTo>
                      <a:pt x="1050" y="1704"/>
                    </a:lnTo>
                    <a:lnTo>
                      <a:pt x="1049" y="1705"/>
                    </a:lnTo>
                    <a:lnTo>
                      <a:pt x="1031" y="1720"/>
                    </a:lnTo>
                    <a:lnTo>
                      <a:pt x="1013" y="1736"/>
                    </a:lnTo>
                    <a:lnTo>
                      <a:pt x="995" y="1749"/>
                    </a:lnTo>
                    <a:lnTo>
                      <a:pt x="977" y="1764"/>
                    </a:lnTo>
                    <a:lnTo>
                      <a:pt x="958" y="1778"/>
                    </a:lnTo>
                    <a:lnTo>
                      <a:pt x="938" y="1790"/>
                    </a:lnTo>
                    <a:lnTo>
                      <a:pt x="918" y="1803"/>
                    </a:lnTo>
                    <a:lnTo>
                      <a:pt x="898" y="1814"/>
                    </a:lnTo>
                    <a:lnTo>
                      <a:pt x="877" y="1826"/>
                    </a:lnTo>
                    <a:lnTo>
                      <a:pt x="856" y="1836"/>
                    </a:lnTo>
                    <a:lnTo>
                      <a:pt x="834" y="1847"/>
                    </a:lnTo>
                    <a:lnTo>
                      <a:pt x="813" y="1856"/>
                    </a:lnTo>
                    <a:lnTo>
                      <a:pt x="791" y="1866"/>
                    </a:lnTo>
                    <a:lnTo>
                      <a:pt x="768" y="1874"/>
                    </a:lnTo>
                    <a:lnTo>
                      <a:pt x="745" y="1881"/>
                    </a:lnTo>
                    <a:lnTo>
                      <a:pt x="723" y="1889"/>
                    </a:lnTo>
                    <a:lnTo>
                      <a:pt x="719" y="1891"/>
                    </a:lnTo>
                    <a:lnTo>
                      <a:pt x="695" y="1959"/>
                    </a:lnTo>
                    <a:lnTo>
                      <a:pt x="701" y="1963"/>
                    </a:lnTo>
                    <a:lnTo>
                      <a:pt x="1063" y="2095"/>
                    </a:lnTo>
                    <a:lnTo>
                      <a:pt x="1064" y="2097"/>
                    </a:lnTo>
                    <a:lnTo>
                      <a:pt x="937" y="2447"/>
                    </a:lnTo>
                    <a:lnTo>
                      <a:pt x="0" y="2108"/>
                    </a:lnTo>
                    <a:lnTo>
                      <a:pt x="128" y="1758"/>
                    </a:lnTo>
                    <a:lnTo>
                      <a:pt x="132" y="1756"/>
                    </a:lnTo>
                    <a:lnTo>
                      <a:pt x="499" y="1889"/>
                    </a:lnTo>
                    <a:lnTo>
                      <a:pt x="502" y="1884"/>
                    </a:lnTo>
                    <a:lnTo>
                      <a:pt x="525" y="1821"/>
                    </a:lnTo>
                    <a:lnTo>
                      <a:pt x="520" y="1813"/>
                    </a:lnTo>
                    <a:lnTo>
                      <a:pt x="515" y="1806"/>
                    </a:lnTo>
                    <a:lnTo>
                      <a:pt x="510" y="1799"/>
                    </a:lnTo>
                    <a:lnTo>
                      <a:pt x="506" y="1791"/>
                    </a:lnTo>
                    <a:lnTo>
                      <a:pt x="502" y="1784"/>
                    </a:lnTo>
                    <a:lnTo>
                      <a:pt x="498" y="1777"/>
                    </a:lnTo>
                    <a:lnTo>
                      <a:pt x="493" y="1768"/>
                    </a:lnTo>
                    <a:lnTo>
                      <a:pt x="489" y="1761"/>
                    </a:lnTo>
                    <a:lnTo>
                      <a:pt x="485" y="1754"/>
                    </a:lnTo>
                    <a:lnTo>
                      <a:pt x="481" y="1746"/>
                    </a:lnTo>
                    <a:lnTo>
                      <a:pt x="478" y="1738"/>
                    </a:lnTo>
                    <a:lnTo>
                      <a:pt x="474" y="1730"/>
                    </a:lnTo>
                    <a:lnTo>
                      <a:pt x="469" y="1723"/>
                    </a:lnTo>
                    <a:lnTo>
                      <a:pt x="466" y="1715"/>
                    </a:lnTo>
                    <a:lnTo>
                      <a:pt x="462" y="1707"/>
                    </a:lnTo>
                    <a:lnTo>
                      <a:pt x="459" y="1700"/>
                    </a:lnTo>
                    <a:lnTo>
                      <a:pt x="459" y="1698"/>
                    </a:lnTo>
                    <a:lnTo>
                      <a:pt x="448" y="1674"/>
                    </a:lnTo>
                    <a:lnTo>
                      <a:pt x="448" y="1673"/>
                    </a:lnTo>
                    <a:lnTo>
                      <a:pt x="441" y="1655"/>
                    </a:lnTo>
                    <a:lnTo>
                      <a:pt x="435" y="1638"/>
                    </a:lnTo>
                    <a:lnTo>
                      <a:pt x="428" y="1620"/>
                    </a:lnTo>
                    <a:lnTo>
                      <a:pt x="423" y="1604"/>
                    </a:lnTo>
                    <a:lnTo>
                      <a:pt x="418" y="1586"/>
                    </a:lnTo>
                    <a:lnTo>
                      <a:pt x="413" y="1569"/>
                    </a:lnTo>
                    <a:lnTo>
                      <a:pt x="409" y="1551"/>
                    </a:lnTo>
                    <a:lnTo>
                      <a:pt x="404" y="1535"/>
                    </a:lnTo>
                    <a:lnTo>
                      <a:pt x="401" y="1517"/>
                    </a:lnTo>
                    <a:lnTo>
                      <a:pt x="397" y="1500"/>
                    </a:lnTo>
                    <a:lnTo>
                      <a:pt x="395" y="1482"/>
                    </a:lnTo>
                    <a:lnTo>
                      <a:pt x="392" y="1464"/>
                    </a:lnTo>
                    <a:lnTo>
                      <a:pt x="390" y="1448"/>
                    </a:lnTo>
                    <a:lnTo>
                      <a:pt x="389" y="1430"/>
                    </a:lnTo>
                    <a:lnTo>
                      <a:pt x="387" y="1412"/>
                    </a:lnTo>
                    <a:lnTo>
                      <a:pt x="387" y="1395"/>
                    </a:lnTo>
                    <a:lnTo>
                      <a:pt x="387" y="1389"/>
                    </a:lnTo>
                    <a:lnTo>
                      <a:pt x="387" y="1383"/>
                    </a:lnTo>
                    <a:lnTo>
                      <a:pt x="387" y="1377"/>
                    </a:lnTo>
                    <a:lnTo>
                      <a:pt x="387" y="1371"/>
                    </a:lnTo>
                    <a:lnTo>
                      <a:pt x="387" y="1365"/>
                    </a:lnTo>
                    <a:lnTo>
                      <a:pt x="387" y="1360"/>
                    </a:lnTo>
                    <a:lnTo>
                      <a:pt x="387" y="1353"/>
                    </a:lnTo>
                    <a:lnTo>
                      <a:pt x="387" y="1348"/>
                    </a:lnTo>
                    <a:lnTo>
                      <a:pt x="387" y="1342"/>
                    </a:lnTo>
                    <a:lnTo>
                      <a:pt x="387" y="1335"/>
                    </a:lnTo>
                    <a:lnTo>
                      <a:pt x="387" y="1330"/>
                    </a:lnTo>
                    <a:lnTo>
                      <a:pt x="387" y="1324"/>
                    </a:lnTo>
                    <a:lnTo>
                      <a:pt x="387" y="1318"/>
                    </a:lnTo>
                    <a:lnTo>
                      <a:pt x="387" y="1312"/>
                    </a:lnTo>
                    <a:lnTo>
                      <a:pt x="387" y="1306"/>
                    </a:lnTo>
                    <a:lnTo>
                      <a:pt x="388" y="1301"/>
                    </a:lnTo>
                    <a:lnTo>
                      <a:pt x="389" y="1282"/>
                    </a:lnTo>
                    <a:lnTo>
                      <a:pt x="391" y="1264"/>
                    </a:lnTo>
                    <a:lnTo>
                      <a:pt x="393" y="1246"/>
                    </a:lnTo>
                    <a:lnTo>
                      <a:pt x="396" y="1229"/>
                    </a:lnTo>
                    <a:lnTo>
                      <a:pt x="399" y="1211"/>
                    </a:lnTo>
                    <a:lnTo>
                      <a:pt x="402" y="1193"/>
                    </a:lnTo>
                    <a:lnTo>
                      <a:pt x="405" y="1176"/>
                    </a:lnTo>
                    <a:lnTo>
                      <a:pt x="410" y="1158"/>
                    </a:lnTo>
                    <a:lnTo>
                      <a:pt x="415" y="1141"/>
                    </a:lnTo>
                    <a:lnTo>
                      <a:pt x="419" y="1123"/>
                    </a:lnTo>
                    <a:lnTo>
                      <a:pt x="424" y="1106"/>
                    </a:lnTo>
                    <a:lnTo>
                      <a:pt x="431" y="1088"/>
                    </a:lnTo>
                    <a:lnTo>
                      <a:pt x="437" y="1070"/>
                    </a:lnTo>
                    <a:lnTo>
                      <a:pt x="443" y="1054"/>
                    </a:lnTo>
                    <a:lnTo>
                      <a:pt x="449" y="1036"/>
                    </a:lnTo>
                    <a:lnTo>
                      <a:pt x="458" y="1019"/>
                    </a:lnTo>
                    <a:lnTo>
                      <a:pt x="462" y="1008"/>
                    </a:lnTo>
                    <a:lnTo>
                      <a:pt x="466" y="997"/>
                    </a:lnTo>
                    <a:lnTo>
                      <a:pt x="471" y="987"/>
                    </a:lnTo>
                    <a:lnTo>
                      <a:pt x="477" y="975"/>
                    </a:lnTo>
                    <a:lnTo>
                      <a:pt x="482" y="965"/>
                    </a:lnTo>
                    <a:lnTo>
                      <a:pt x="487" y="955"/>
                    </a:lnTo>
                    <a:lnTo>
                      <a:pt x="493" y="945"/>
                    </a:lnTo>
                    <a:lnTo>
                      <a:pt x="499" y="934"/>
                    </a:lnTo>
                    <a:lnTo>
                      <a:pt x="505" y="925"/>
                    </a:lnTo>
                    <a:lnTo>
                      <a:pt x="511" y="914"/>
                    </a:lnTo>
                    <a:lnTo>
                      <a:pt x="518" y="905"/>
                    </a:lnTo>
                    <a:lnTo>
                      <a:pt x="524" y="895"/>
                    </a:lnTo>
                    <a:lnTo>
                      <a:pt x="530" y="885"/>
                    </a:lnTo>
                    <a:lnTo>
                      <a:pt x="536" y="876"/>
                    </a:lnTo>
                    <a:lnTo>
                      <a:pt x="543" y="866"/>
                    </a:lnTo>
                    <a:lnTo>
                      <a:pt x="550" y="858"/>
                    </a:lnTo>
                    <a:lnTo>
                      <a:pt x="562" y="842"/>
                    </a:lnTo>
                    <a:lnTo>
                      <a:pt x="574" y="826"/>
                    </a:lnTo>
                    <a:lnTo>
                      <a:pt x="587" y="812"/>
                    </a:lnTo>
                    <a:lnTo>
                      <a:pt x="599" y="797"/>
                    </a:lnTo>
                    <a:lnTo>
                      <a:pt x="613" y="782"/>
                    </a:lnTo>
                    <a:lnTo>
                      <a:pt x="627" y="769"/>
                    </a:lnTo>
                    <a:lnTo>
                      <a:pt x="640" y="755"/>
                    </a:lnTo>
                    <a:lnTo>
                      <a:pt x="655" y="741"/>
                    </a:lnTo>
                    <a:lnTo>
                      <a:pt x="668" y="729"/>
                    </a:lnTo>
                    <a:lnTo>
                      <a:pt x="683" y="716"/>
                    </a:lnTo>
                    <a:lnTo>
                      <a:pt x="699" y="704"/>
                    </a:lnTo>
                    <a:lnTo>
                      <a:pt x="715" y="691"/>
                    </a:lnTo>
                    <a:lnTo>
                      <a:pt x="730" y="680"/>
                    </a:lnTo>
                    <a:lnTo>
                      <a:pt x="746" y="668"/>
                    </a:lnTo>
                    <a:lnTo>
                      <a:pt x="763" y="658"/>
                    </a:lnTo>
                    <a:lnTo>
                      <a:pt x="780" y="647"/>
                    </a:lnTo>
                    <a:lnTo>
                      <a:pt x="786" y="643"/>
                    </a:lnTo>
                    <a:lnTo>
                      <a:pt x="792" y="639"/>
                    </a:lnTo>
                    <a:lnTo>
                      <a:pt x="799" y="636"/>
                    </a:lnTo>
                    <a:lnTo>
                      <a:pt x="806" y="631"/>
                    </a:lnTo>
                    <a:lnTo>
                      <a:pt x="813" y="627"/>
                    </a:lnTo>
                    <a:lnTo>
                      <a:pt x="819" y="624"/>
                    </a:lnTo>
                    <a:lnTo>
                      <a:pt x="827" y="620"/>
                    </a:lnTo>
                    <a:lnTo>
                      <a:pt x="833" y="617"/>
                    </a:lnTo>
                    <a:lnTo>
                      <a:pt x="840" y="613"/>
                    </a:lnTo>
                    <a:lnTo>
                      <a:pt x="848" y="609"/>
                    </a:lnTo>
                    <a:lnTo>
                      <a:pt x="854" y="606"/>
                    </a:lnTo>
                    <a:lnTo>
                      <a:pt x="861" y="603"/>
                    </a:lnTo>
                    <a:lnTo>
                      <a:pt x="869" y="600"/>
                    </a:lnTo>
                    <a:lnTo>
                      <a:pt x="876" y="597"/>
                    </a:lnTo>
                    <a:lnTo>
                      <a:pt x="883" y="594"/>
                    </a:lnTo>
                    <a:lnTo>
                      <a:pt x="891" y="592"/>
                    </a:lnTo>
                    <a:lnTo>
                      <a:pt x="893" y="590"/>
                    </a:lnTo>
                    <a:lnTo>
                      <a:pt x="896" y="589"/>
                    </a:lnTo>
                    <a:lnTo>
                      <a:pt x="898" y="586"/>
                    </a:lnTo>
                    <a:lnTo>
                      <a:pt x="901" y="585"/>
                    </a:lnTo>
                    <a:lnTo>
                      <a:pt x="904" y="584"/>
                    </a:lnTo>
                    <a:lnTo>
                      <a:pt x="906" y="582"/>
                    </a:lnTo>
                    <a:lnTo>
                      <a:pt x="910" y="581"/>
                    </a:lnTo>
                    <a:lnTo>
                      <a:pt x="913" y="580"/>
                    </a:lnTo>
                    <a:lnTo>
                      <a:pt x="916" y="578"/>
                    </a:lnTo>
                    <a:lnTo>
                      <a:pt x="919" y="577"/>
                    </a:lnTo>
                    <a:lnTo>
                      <a:pt x="922" y="576"/>
                    </a:lnTo>
                    <a:lnTo>
                      <a:pt x="925" y="575"/>
                    </a:lnTo>
                    <a:lnTo>
                      <a:pt x="928" y="574"/>
                    </a:lnTo>
                    <a:lnTo>
                      <a:pt x="932" y="573"/>
                    </a:lnTo>
                    <a:lnTo>
                      <a:pt x="935" y="571"/>
                    </a:lnTo>
                    <a:lnTo>
                      <a:pt x="938" y="571"/>
                    </a:lnTo>
                    <a:lnTo>
                      <a:pt x="940" y="570"/>
                    </a:lnTo>
                    <a:lnTo>
                      <a:pt x="943" y="569"/>
                    </a:lnTo>
                    <a:lnTo>
                      <a:pt x="946" y="568"/>
                    </a:lnTo>
                    <a:lnTo>
                      <a:pt x="949" y="567"/>
                    </a:lnTo>
                    <a:lnTo>
                      <a:pt x="953" y="565"/>
                    </a:lnTo>
                    <a:lnTo>
                      <a:pt x="956" y="564"/>
                    </a:lnTo>
                    <a:lnTo>
                      <a:pt x="959" y="563"/>
                    </a:lnTo>
                    <a:lnTo>
                      <a:pt x="962" y="563"/>
                    </a:lnTo>
                    <a:lnTo>
                      <a:pt x="964" y="562"/>
                    </a:lnTo>
                    <a:lnTo>
                      <a:pt x="967" y="561"/>
                    </a:lnTo>
                    <a:lnTo>
                      <a:pt x="970" y="560"/>
                    </a:lnTo>
                    <a:lnTo>
                      <a:pt x="973" y="559"/>
                    </a:lnTo>
                    <a:lnTo>
                      <a:pt x="977" y="558"/>
                    </a:lnTo>
                    <a:lnTo>
                      <a:pt x="980" y="557"/>
                    </a:lnTo>
                    <a:lnTo>
                      <a:pt x="983" y="556"/>
                    </a:lnTo>
                    <a:lnTo>
                      <a:pt x="986" y="556"/>
                    </a:lnTo>
                    <a:lnTo>
                      <a:pt x="988" y="553"/>
                    </a:lnTo>
                    <a:lnTo>
                      <a:pt x="1012" y="487"/>
                    </a:lnTo>
                    <a:lnTo>
                      <a:pt x="1011" y="485"/>
                    </a:lnTo>
                    <a:lnTo>
                      <a:pt x="645" y="353"/>
                    </a:lnTo>
                    <a:lnTo>
                      <a:pt x="644" y="350"/>
                    </a:lnTo>
                    <a:lnTo>
                      <a:pt x="772" y="0"/>
                    </a:lnTo>
                    <a:lnTo>
                      <a:pt x="1706" y="338"/>
                    </a:lnTo>
                    <a:lnTo>
                      <a:pt x="1577" y="689"/>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0" name="Freeform 376"/>
              <p:cNvSpPr>
                <a:spLocks/>
              </p:cNvSpPr>
              <p:nvPr/>
            </p:nvSpPr>
            <p:spPr bwMode="auto">
              <a:xfrm>
                <a:off x="4212" y="2702"/>
                <a:ext cx="114" cy="162"/>
              </a:xfrm>
              <a:custGeom>
                <a:avLst/>
                <a:gdLst>
                  <a:gd name="T0" fmla="*/ 0 w 1706"/>
                  <a:gd name="T1" fmla="*/ 0 h 2447"/>
                  <a:gd name="T2" fmla="*/ 0 w 1706"/>
                  <a:gd name="T3" fmla="*/ 0 h 2447"/>
                  <a:gd name="T4" fmla="*/ 0 w 1706"/>
                  <a:gd name="T5" fmla="*/ 0 h 2447"/>
                  <a:gd name="T6" fmla="*/ 0 w 1706"/>
                  <a:gd name="T7" fmla="*/ 0 h 2447"/>
                  <a:gd name="T8" fmla="*/ 0 w 1706"/>
                  <a:gd name="T9" fmla="*/ 0 h 2447"/>
                  <a:gd name="T10" fmla="*/ 0 w 1706"/>
                  <a:gd name="T11" fmla="*/ 0 h 2447"/>
                  <a:gd name="T12" fmla="*/ 0 w 1706"/>
                  <a:gd name="T13" fmla="*/ 0 h 2447"/>
                  <a:gd name="T14" fmla="*/ 0 w 1706"/>
                  <a:gd name="T15" fmla="*/ 0 h 2447"/>
                  <a:gd name="T16" fmla="*/ 0 w 1706"/>
                  <a:gd name="T17" fmla="*/ 0 h 2447"/>
                  <a:gd name="T18" fmla="*/ 0 w 1706"/>
                  <a:gd name="T19" fmla="*/ 0 h 2447"/>
                  <a:gd name="T20" fmla="*/ 0 w 1706"/>
                  <a:gd name="T21" fmla="*/ 0 h 2447"/>
                  <a:gd name="T22" fmla="*/ 0 w 1706"/>
                  <a:gd name="T23" fmla="*/ 0 h 2447"/>
                  <a:gd name="T24" fmla="*/ 0 w 1706"/>
                  <a:gd name="T25" fmla="*/ 0 h 2447"/>
                  <a:gd name="T26" fmla="*/ 0 w 1706"/>
                  <a:gd name="T27" fmla="*/ 0 h 2447"/>
                  <a:gd name="T28" fmla="*/ 0 w 1706"/>
                  <a:gd name="T29" fmla="*/ 0 h 2447"/>
                  <a:gd name="T30" fmla="*/ 0 w 1706"/>
                  <a:gd name="T31" fmla="*/ 0 h 2447"/>
                  <a:gd name="T32" fmla="*/ 0 w 1706"/>
                  <a:gd name="T33" fmla="*/ 0 h 2447"/>
                  <a:gd name="T34" fmla="*/ 0 w 1706"/>
                  <a:gd name="T35" fmla="*/ 0 h 2447"/>
                  <a:gd name="T36" fmla="*/ 0 w 1706"/>
                  <a:gd name="T37" fmla="*/ 0 h 2447"/>
                  <a:gd name="T38" fmla="*/ 0 w 1706"/>
                  <a:gd name="T39" fmla="*/ 0 h 2447"/>
                  <a:gd name="T40" fmla="*/ 0 w 1706"/>
                  <a:gd name="T41" fmla="*/ 0 h 2447"/>
                  <a:gd name="T42" fmla="*/ 0 w 1706"/>
                  <a:gd name="T43" fmla="*/ 0 h 2447"/>
                  <a:gd name="T44" fmla="*/ 0 w 1706"/>
                  <a:gd name="T45" fmla="*/ 0 h 2447"/>
                  <a:gd name="T46" fmla="*/ 0 w 1706"/>
                  <a:gd name="T47" fmla="*/ 0 h 2447"/>
                  <a:gd name="T48" fmla="*/ 0 w 1706"/>
                  <a:gd name="T49" fmla="*/ 0 h 2447"/>
                  <a:gd name="T50" fmla="*/ 0 w 1706"/>
                  <a:gd name="T51" fmla="*/ 0 h 2447"/>
                  <a:gd name="T52" fmla="*/ 0 w 1706"/>
                  <a:gd name="T53" fmla="*/ 0 h 2447"/>
                  <a:gd name="T54" fmla="*/ 0 w 1706"/>
                  <a:gd name="T55" fmla="*/ 0 h 2447"/>
                  <a:gd name="T56" fmla="*/ 0 w 1706"/>
                  <a:gd name="T57" fmla="*/ 0 h 2447"/>
                  <a:gd name="T58" fmla="*/ 0 w 1706"/>
                  <a:gd name="T59" fmla="*/ 0 h 2447"/>
                  <a:gd name="T60" fmla="*/ 0 w 1706"/>
                  <a:gd name="T61" fmla="*/ 0 h 2447"/>
                  <a:gd name="T62" fmla="*/ 0 w 1706"/>
                  <a:gd name="T63" fmla="*/ 0 h 2447"/>
                  <a:gd name="T64" fmla="*/ 0 w 1706"/>
                  <a:gd name="T65" fmla="*/ 0 h 2447"/>
                  <a:gd name="T66" fmla="*/ 0 w 1706"/>
                  <a:gd name="T67" fmla="*/ 0 h 2447"/>
                  <a:gd name="T68" fmla="*/ 0 w 1706"/>
                  <a:gd name="T69" fmla="*/ 0 h 2447"/>
                  <a:gd name="T70" fmla="*/ 0 w 1706"/>
                  <a:gd name="T71" fmla="*/ 0 h 2447"/>
                  <a:gd name="T72" fmla="*/ 0 w 1706"/>
                  <a:gd name="T73" fmla="*/ 0 h 2447"/>
                  <a:gd name="T74" fmla="*/ 0 w 1706"/>
                  <a:gd name="T75" fmla="*/ 0 h 2447"/>
                  <a:gd name="T76" fmla="*/ 0 w 1706"/>
                  <a:gd name="T77" fmla="*/ 0 h 2447"/>
                  <a:gd name="T78" fmla="*/ 0 w 1706"/>
                  <a:gd name="T79" fmla="*/ 0 h 2447"/>
                  <a:gd name="T80" fmla="*/ 0 w 1706"/>
                  <a:gd name="T81" fmla="*/ 0 h 2447"/>
                  <a:gd name="T82" fmla="*/ 0 w 1706"/>
                  <a:gd name="T83" fmla="*/ 0 h 2447"/>
                  <a:gd name="T84" fmla="*/ 0 w 1706"/>
                  <a:gd name="T85" fmla="*/ 0 h 2447"/>
                  <a:gd name="T86" fmla="*/ 0 w 1706"/>
                  <a:gd name="T87" fmla="*/ 0 h 2447"/>
                  <a:gd name="T88" fmla="*/ 0 w 1706"/>
                  <a:gd name="T89" fmla="*/ 0 h 2447"/>
                  <a:gd name="T90" fmla="*/ 0 w 1706"/>
                  <a:gd name="T91" fmla="*/ 0 h 2447"/>
                  <a:gd name="T92" fmla="*/ 0 w 1706"/>
                  <a:gd name="T93" fmla="*/ 0 h 2447"/>
                  <a:gd name="T94" fmla="*/ 0 w 1706"/>
                  <a:gd name="T95" fmla="*/ 0 h 2447"/>
                  <a:gd name="T96" fmla="*/ 0 w 1706"/>
                  <a:gd name="T97" fmla="*/ 0 h 2447"/>
                  <a:gd name="T98" fmla="*/ 0 w 1706"/>
                  <a:gd name="T99" fmla="*/ 0 h 2447"/>
                  <a:gd name="T100" fmla="*/ 0 w 1706"/>
                  <a:gd name="T101" fmla="*/ 0 h 2447"/>
                  <a:gd name="T102" fmla="*/ 0 w 1706"/>
                  <a:gd name="T103" fmla="*/ 0 h 2447"/>
                  <a:gd name="T104" fmla="*/ 0 w 1706"/>
                  <a:gd name="T105" fmla="*/ 0 h 2447"/>
                  <a:gd name="T106" fmla="*/ 0 w 1706"/>
                  <a:gd name="T107" fmla="*/ 0 h 2447"/>
                  <a:gd name="T108" fmla="*/ 0 w 1706"/>
                  <a:gd name="T109" fmla="*/ 0 h 2447"/>
                  <a:gd name="T110" fmla="*/ 0 w 1706"/>
                  <a:gd name="T111" fmla="*/ 0 h 2447"/>
                  <a:gd name="T112" fmla="*/ 0 w 1706"/>
                  <a:gd name="T113" fmla="*/ 0 h 2447"/>
                  <a:gd name="T114" fmla="*/ 0 w 1706"/>
                  <a:gd name="T115" fmla="*/ 0 h 2447"/>
                  <a:gd name="T116" fmla="*/ 0 w 1706"/>
                  <a:gd name="T117" fmla="*/ 0 h 24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06"/>
                  <a:gd name="T178" fmla="*/ 0 h 2447"/>
                  <a:gd name="T179" fmla="*/ 1706 w 1706"/>
                  <a:gd name="T180" fmla="*/ 2447 h 24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06" h="2447">
                    <a:moveTo>
                      <a:pt x="1577" y="689"/>
                    </a:moveTo>
                    <a:lnTo>
                      <a:pt x="1573" y="690"/>
                    </a:lnTo>
                    <a:lnTo>
                      <a:pt x="1210" y="557"/>
                    </a:lnTo>
                    <a:lnTo>
                      <a:pt x="1209" y="557"/>
                    </a:lnTo>
                    <a:lnTo>
                      <a:pt x="1208" y="557"/>
                    </a:lnTo>
                    <a:lnTo>
                      <a:pt x="1207" y="557"/>
                    </a:lnTo>
                    <a:lnTo>
                      <a:pt x="1206" y="557"/>
                    </a:lnTo>
                    <a:lnTo>
                      <a:pt x="1206" y="558"/>
                    </a:lnTo>
                    <a:lnTo>
                      <a:pt x="1182" y="625"/>
                    </a:lnTo>
                    <a:lnTo>
                      <a:pt x="1183" y="627"/>
                    </a:lnTo>
                    <a:lnTo>
                      <a:pt x="1184" y="629"/>
                    </a:lnTo>
                    <a:lnTo>
                      <a:pt x="1185" y="631"/>
                    </a:lnTo>
                    <a:lnTo>
                      <a:pt x="1186" y="634"/>
                    </a:lnTo>
                    <a:lnTo>
                      <a:pt x="1187" y="636"/>
                    </a:lnTo>
                    <a:lnTo>
                      <a:pt x="1189" y="639"/>
                    </a:lnTo>
                    <a:lnTo>
                      <a:pt x="1190" y="641"/>
                    </a:lnTo>
                    <a:lnTo>
                      <a:pt x="1191" y="643"/>
                    </a:lnTo>
                    <a:lnTo>
                      <a:pt x="1194" y="645"/>
                    </a:lnTo>
                    <a:lnTo>
                      <a:pt x="1195" y="647"/>
                    </a:lnTo>
                    <a:lnTo>
                      <a:pt x="1196" y="649"/>
                    </a:lnTo>
                    <a:lnTo>
                      <a:pt x="1198" y="651"/>
                    </a:lnTo>
                    <a:lnTo>
                      <a:pt x="1199" y="653"/>
                    </a:lnTo>
                    <a:lnTo>
                      <a:pt x="1201" y="656"/>
                    </a:lnTo>
                    <a:lnTo>
                      <a:pt x="1202" y="658"/>
                    </a:lnTo>
                    <a:lnTo>
                      <a:pt x="1204" y="661"/>
                    </a:lnTo>
                    <a:lnTo>
                      <a:pt x="1206" y="666"/>
                    </a:lnTo>
                    <a:lnTo>
                      <a:pt x="1209" y="671"/>
                    </a:lnTo>
                    <a:lnTo>
                      <a:pt x="1212" y="678"/>
                    </a:lnTo>
                    <a:lnTo>
                      <a:pt x="1216" y="683"/>
                    </a:lnTo>
                    <a:lnTo>
                      <a:pt x="1219" y="688"/>
                    </a:lnTo>
                    <a:lnTo>
                      <a:pt x="1222" y="693"/>
                    </a:lnTo>
                    <a:lnTo>
                      <a:pt x="1225" y="700"/>
                    </a:lnTo>
                    <a:lnTo>
                      <a:pt x="1228" y="705"/>
                    </a:lnTo>
                    <a:lnTo>
                      <a:pt x="1231" y="710"/>
                    </a:lnTo>
                    <a:lnTo>
                      <a:pt x="1234" y="716"/>
                    </a:lnTo>
                    <a:lnTo>
                      <a:pt x="1238" y="722"/>
                    </a:lnTo>
                    <a:lnTo>
                      <a:pt x="1240" y="727"/>
                    </a:lnTo>
                    <a:lnTo>
                      <a:pt x="1243" y="733"/>
                    </a:lnTo>
                    <a:lnTo>
                      <a:pt x="1245" y="739"/>
                    </a:lnTo>
                    <a:lnTo>
                      <a:pt x="1248" y="746"/>
                    </a:lnTo>
                    <a:lnTo>
                      <a:pt x="1251" y="752"/>
                    </a:lnTo>
                    <a:lnTo>
                      <a:pt x="1251" y="753"/>
                    </a:lnTo>
                    <a:lnTo>
                      <a:pt x="1251" y="754"/>
                    </a:lnTo>
                    <a:lnTo>
                      <a:pt x="1252" y="755"/>
                    </a:lnTo>
                    <a:lnTo>
                      <a:pt x="1252" y="756"/>
                    </a:lnTo>
                    <a:lnTo>
                      <a:pt x="1252" y="757"/>
                    </a:lnTo>
                    <a:lnTo>
                      <a:pt x="1253" y="757"/>
                    </a:lnTo>
                    <a:lnTo>
                      <a:pt x="1253" y="758"/>
                    </a:lnTo>
                    <a:lnTo>
                      <a:pt x="1253" y="759"/>
                    </a:lnTo>
                    <a:lnTo>
                      <a:pt x="1254" y="759"/>
                    </a:lnTo>
                    <a:lnTo>
                      <a:pt x="1254" y="760"/>
                    </a:lnTo>
                    <a:lnTo>
                      <a:pt x="1254" y="761"/>
                    </a:lnTo>
                    <a:lnTo>
                      <a:pt x="1255" y="761"/>
                    </a:lnTo>
                    <a:lnTo>
                      <a:pt x="1255" y="762"/>
                    </a:lnTo>
                    <a:lnTo>
                      <a:pt x="1256" y="763"/>
                    </a:lnTo>
                    <a:lnTo>
                      <a:pt x="1256" y="765"/>
                    </a:lnTo>
                    <a:lnTo>
                      <a:pt x="1256" y="766"/>
                    </a:lnTo>
                    <a:lnTo>
                      <a:pt x="1258" y="767"/>
                    </a:lnTo>
                    <a:lnTo>
                      <a:pt x="1258" y="768"/>
                    </a:lnTo>
                    <a:lnTo>
                      <a:pt x="1259" y="769"/>
                    </a:lnTo>
                    <a:lnTo>
                      <a:pt x="1259" y="770"/>
                    </a:lnTo>
                    <a:lnTo>
                      <a:pt x="1260" y="771"/>
                    </a:lnTo>
                    <a:lnTo>
                      <a:pt x="1260" y="772"/>
                    </a:lnTo>
                    <a:lnTo>
                      <a:pt x="1261" y="773"/>
                    </a:lnTo>
                    <a:lnTo>
                      <a:pt x="1261" y="774"/>
                    </a:lnTo>
                    <a:lnTo>
                      <a:pt x="1261" y="775"/>
                    </a:lnTo>
                    <a:lnTo>
                      <a:pt x="1262" y="776"/>
                    </a:lnTo>
                    <a:lnTo>
                      <a:pt x="1262" y="777"/>
                    </a:lnTo>
                    <a:lnTo>
                      <a:pt x="1262" y="778"/>
                    </a:lnTo>
                    <a:lnTo>
                      <a:pt x="1263" y="779"/>
                    </a:lnTo>
                    <a:lnTo>
                      <a:pt x="1269" y="796"/>
                    </a:lnTo>
                    <a:lnTo>
                      <a:pt x="1275" y="814"/>
                    </a:lnTo>
                    <a:lnTo>
                      <a:pt x="1282" y="832"/>
                    </a:lnTo>
                    <a:lnTo>
                      <a:pt x="1287" y="849"/>
                    </a:lnTo>
                    <a:lnTo>
                      <a:pt x="1292" y="867"/>
                    </a:lnTo>
                    <a:lnTo>
                      <a:pt x="1297" y="885"/>
                    </a:lnTo>
                    <a:lnTo>
                      <a:pt x="1302" y="903"/>
                    </a:lnTo>
                    <a:lnTo>
                      <a:pt x="1305" y="921"/>
                    </a:lnTo>
                    <a:lnTo>
                      <a:pt x="1309" y="939"/>
                    </a:lnTo>
                    <a:lnTo>
                      <a:pt x="1311" y="957"/>
                    </a:lnTo>
                    <a:lnTo>
                      <a:pt x="1314" y="976"/>
                    </a:lnTo>
                    <a:lnTo>
                      <a:pt x="1316" y="994"/>
                    </a:lnTo>
                    <a:lnTo>
                      <a:pt x="1318" y="1013"/>
                    </a:lnTo>
                    <a:lnTo>
                      <a:pt x="1319" y="1031"/>
                    </a:lnTo>
                    <a:lnTo>
                      <a:pt x="1321" y="1049"/>
                    </a:lnTo>
                    <a:lnTo>
                      <a:pt x="1322" y="1068"/>
                    </a:lnTo>
                    <a:lnTo>
                      <a:pt x="1322" y="1082"/>
                    </a:lnTo>
                    <a:lnTo>
                      <a:pt x="1322" y="1096"/>
                    </a:lnTo>
                    <a:lnTo>
                      <a:pt x="1321" y="1110"/>
                    </a:lnTo>
                    <a:lnTo>
                      <a:pt x="1321" y="1124"/>
                    </a:lnTo>
                    <a:lnTo>
                      <a:pt x="1320" y="1137"/>
                    </a:lnTo>
                    <a:lnTo>
                      <a:pt x="1319" y="1152"/>
                    </a:lnTo>
                    <a:lnTo>
                      <a:pt x="1318" y="1166"/>
                    </a:lnTo>
                    <a:lnTo>
                      <a:pt x="1317" y="1180"/>
                    </a:lnTo>
                    <a:lnTo>
                      <a:pt x="1315" y="1194"/>
                    </a:lnTo>
                    <a:lnTo>
                      <a:pt x="1313" y="1209"/>
                    </a:lnTo>
                    <a:lnTo>
                      <a:pt x="1311" y="1222"/>
                    </a:lnTo>
                    <a:lnTo>
                      <a:pt x="1309" y="1237"/>
                    </a:lnTo>
                    <a:lnTo>
                      <a:pt x="1306" y="1251"/>
                    </a:lnTo>
                    <a:lnTo>
                      <a:pt x="1303" y="1265"/>
                    </a:lnTo>
                    <a:lnTo>
                      <a:pt x="1299" y="1279"/>
                    </a:lnTo>
                    <a:lnTo>
                      <a:pt x="1296" y="1294"/>
                    </a:lnTo>
                    <a:lnTo>
                      <a:pt x="1291" y="1311"/>
                    </a:lnTo>
                    <a:lnTo>
                      <a:pt x="1286" y="1330"/>
                    </a:lnTo>
                    <a:lnTo>
                      <a:pt x="1280" y="1348"/>
                    </a:lnTo>
                    <a:lnTo>
                      <a:pt x="1273" y="1367"/>
                    </a:lnTo>
                    <a:lnTo>
                      <a:pt x="1267" y="1385"/>
                    </a:lnTo>
                    <a:lnTo>
                      <a:pt x="1260" y="1403"/>
                    </a:lnTo>
                    <a:lnTo>
                      <a:pt x="1252" y="1420"/>
                    </a:lnTo>
                    <a:lnTo>
                      <a:pt x="1244" y="1438"/>
                    </a:lnTo>
                    <a:lnTo>
                      <a:pt x="1235" y="1456"/>
                    </a:lnTo>
                    <a:lnTo>
                      <a:pt x="1227" y="1474"/>
                    </a:lnTo>
                    <a:lnTo>
                      <a:pt x="1219" y="1491"/>
                    </a:lnTo>
                    <a:lnTo>
                      <a:pt x="1209" y="1507"/>
                    </a:lnTo>
                    <a:lnTo>
                      <a:pt x="1200" y="1524"/>
                    </a:lnTo>
                    <a:lnTo>
                      <a:pt x="1189" y="1540"/>
                    </a:lnTo>
                    <a:lnTo>
                      <a:pt x="1179" y="1556"/>
                    </a:lnTo>
                    <a:lnTo>
                      <a:pt x="1169" y="1571"/>
                    </a:lnTo>
                    <a:lnTo>
                      <a:pt x="1164" y="1578"/>
                    </a:lnTo>
                    <a:lnTo>
                      <a:pt x="1159" y="1584"/>
                    </a:lnTo>
                    <a:lnTo>
                      <a:pt x="1154" y="1590"/>
                    </a:lnTo>
                    <a:lnTo>
                      <a:pt x="1150" y="1597"/>
                    </a:lnTo>
                    <a:lnTo>
                      <a:pt x="1144" y="1604"/>
                    </a:lnTo>
                    <a:lnTo>
                      <a:pt x="1139" y="1610"/>
                    </a:lnTo>
                    <a:lnTo>
                      <a:pt x="1134" y="1616"/>
                    </a:lnTo>
                    <a:lnTo>
                      <a:pt x="1129" y="1623"/>
                    </a:lnTo>
                    <a:lnTo>
                      <a:pt x="1123" y="1629"/>
                    </a:lnTo>
                    <a:lnTo>
                      <a:pt x="1118" y="1635"/>
                    </a:lnTo>
                    <a:lnTo>
                      <a:pt x="1113" y="1641"/>
                    </a:lnTo>
                    <a:lnTo>
                      <a:pt x="1107" y="1648"/>
                    </a:lnTo>
                    <a:lnTo>
                      <a:pt x="1101" y="1653"/>
                    </a:lnTo>
                    <a:lnTo>
                      <a:pt x="1096" y="1659"/>
                    </a:lnTo>
                    <a:lnTo>
                      <a:pt x="1090" y="1666"/>
                    </a:lnTo>
                    <a:lnTo>
                      <a:pt x="1085" y="1672"/>
                    </a:lnTo>
                    <a:lnTo>
                      <a:pt x="1082" y="1672"/>
                    </a:lnTo>
                    <a:lnTo>
                      <a:pt x="1081" y="1673"/>
                    </a:lnTo>
                    <a:lnTo>
                      <a:pt x="1080" y="1674"/>
                    </a:lnTo>
                    <a:lnTo>
                      <a:pt x="1079" y="1675"/>
                    </a:lnTo>
                    <a:lnTo>
                      <a:pt x="1078" y="1676"/>
                    </a:lnTo>
                    <a:lnTo>
                      <a:pt x="1077" y="1676"/>
                    </a:lnTo>
                    <a:lnTo>
                      <a:pt x="1077" y="1677"/>
                    </a:lnTo>
                    <a:lnTo>
                      <a:pt x="1076" y="1678"/>
                    </a:lnTo>
                    <a:lnTo>
                      <a:pt x="1075" y="1679"/>
                    </a:lnTo>
                    <a:lnTo>
                      <a:pt x="1074" y="1680"/>
                    </a:lnTo>
                    <a:lnTo>
                      <a:pt x="1073" y="1681"/>
                    </a:lnTo>
                    <a:lnTo>
                      <a:pt x="1073" y="1682"/>
                    </a:lnTo>
                    <a:lnTo>
                      <a:pt x="1072" y="1683"/>
                    </a:lnTo>
                    <a:lnTo>
                      <a:pt x="1071" y="1684"/>
                    </a:lnTo>
                    <a:lnTo>
                      <a:pt x="1070" y="1685"/>
                    </a:lnTo>
                    <a:lnTo>
                      <a:pt x="1070" y="1686"/>
                    </a:lnTo>
                    <a:lnTo>
                      <a:pt x="1069" y="1686"/>
                    </a:lnTo>
                    <a:lnTo>
                      <a:pt x="1068" y="1686"/>
                    </a:lnTo>
                    <a:lnTo>
                      <a:pt x="1068" y="1688"/>
                    </a:lnTo>
                    <a:lnTo>
                      <a:pt x="1067" y="1688"/>
                    </a:lnTo>
                    <a:lnTo>
                      <a:pt x="1067" y="1689"/>
                    </a:lnTo>
                    <a:lnTo>
                      <a:pt x="1066" y="1690"/>
                    </a:lnTo>
                    <a:lnTo>
                      <a:pt x="1066" y="1691"/>
                    </a:lnTo>
                    <a:lnTo>
                      <a:pt x="1064" y="1691"/>
                    </a:lnTo>
                    <a:lnTo>
                      <a:pt x="1063" y="1692"/>
                    </a:lnTo>
                    <a:lnTo>
                      <a:pt x="1062" y="1693"/>
                    </a:lnTo>
                    <a:lnTo>
                      <a:pt x="1060" y="1693"/>
                    </a:lnTo>
                    <a:lnTo>
                      <a:pt x="1059" y="1694"/>
                    </a:lnTo>
                    <a:lnTo>
                      <a:pt x="1058" y="1695"/>
                    </a:lnTo>
                    <a:lnTo>
                      <a:pt x="1057" y="1696"/>
                    </a:lnTo>
                    <a:lnTo>
                      <a:pt x="1057" y="1697"/>
                    </a:lnTo>
                    <a:lnTo>
                      <a:pt x="1056" y="1698"/>
                    </a:lnTo>
                    <a:lnTo>
                      <a:pt x="1055" y="1699"/>
                    </a:lnTo>
                    <a:lnTo>
                      <a:pt x="1054" y="1700"/>
                    </a:lnTo>
                    <a:lnTo>
                      <a:pt x="1053" y="1701"/>
                    </a:lnTo>
                    <a:lnTo>
                      <a:pt x="1052" y="1702"/>
                    </a:lnTo>
                    <a:lnTo>
                      <a:pt x="1051" y="1703"/>
                    </a:lnTo>
                    <a:lnTo>
                      <a:pt x="1050" y="1704"/>
                    </a:lnTo>
                    <a:lnTo>
                      <a:pt x="1049" y="1705"/>
                    </a:lnTo>
                    <a:lnTo>
                      <a:pt x="1031" y="1720"/>
                    </a:lnTo>
                    <a:lnTo>
                      <a:pt x="1013" y="1736"/>
                    </a:lnTo>
                    <a:lnTo>
                      <a:pt x="995" y="1749"/>
                    </a:lnTo>
                    <a:lnTo>
                      <a:pt x="977" y="1764"/>
                    </a:lnTo>
                    <a:lnTo>
                      <a:pt x="958" y="1778"/>
                    </a:lnTo>
                    <a:lnTo>
                      <a:pt x="938" y="1790"/>
                    </a:lnTo>
                    <a:lnTo>
                      <a:pt x="918" y="1803"/>
                    </a:lnTo>
                    <a:lnTo>
                      <a:pt x="898" y="1814"/>
                    </a:lnTo>
                    <a:lnTo>
                      <a:pt x="877" y="1826"/>
                    </a:lnTo>
                    <a:lnTo>
                      <a:pt x="856" y="1836"/>
                    </a:lnTo>
                    <a:lnTo>
                      <a:pt x="834" y="1847"/>
                    </a:lnTo>
                    <a:lnTo>
                      <a:pt x="813" y="1856"/>
                    </a:lnTo>
                    <a:lnTo>
                      <a:pt x="791" y="1866"/>
                    </a:lnTo>
                    <a:lnTo>
                      <a:pt x="768" y="1874"/>
                    </a:lnTo>
                    <a:lnTo>
                      <a:pt x="745" y="1881"/>
                    </a:lnTo>
                    <a:lnTo>
                      <a:pt x="723" y="1889"/>
                    </a:lnTo>
                    <a:lnTo>
                      <a:pt x="719" y="1891"/>
                    </a:lnTo>
                    <a:lnTo>
                      <a:pt x="695" y="1959"/>
                    </a:lnTo>
                    <a:lnTo>
                      <a:pt x="701" y="1963"/>
                    </a:lnTo>
                    <a:lnTo>
                      <a:pt x="1063" y="2095"/>
                    </a:lnTo>
                    <a:lnTo>
                      <a:pt x="1064" y="2097"/>
                    </a:lnTo>
                    <a:lnTo>
                      <a:pt x="937" y="2447"/>
                    </a:lnTo>
                    <a:lnTo>
                      <a:pt x="0" y="2108"/>
                    </a:lnTo>
                    <a:lnTo>
                      <a:pt x="128" y="1758"/>
                    </a:lnTo>
                    <a:lnTo>
                      <a:pt x="132" y="1756"/>
                    </a:lnTo>
                    <a:lnTo>
                      <a:pt x="499" y="1889"/>
                    </a:lnTo>
                    <a:lnTo>
                      <a:pt x="502" y="1884"/>
                    </a:lnTo>
                    <a:lnTo>
                      <a:pt x="525" y="1821"/>
                    </a:lnTo>
                    <a:lnTo>
                      <a:pt x="520" y="1813"/>
                    </a:lnTo>
                    <a:lnTo>
                      <a:pt x="515" y="1806"/>
                    </a:lnTo>
                    <a:lnTo>
                      <a:pt x="510" y="1799"/>
                    </a:lnTo>
                    <a:lnTo>
                      <a:pt x="506" y="1791"/>
                    </a:lnTo>
                    <a:lnTo>
                      <a:pt x="502" y="1784"/>
                    </a:lnTo>
                    <a:lnTo>
                      <a:pt x="498" y="1777"/>
                    </a:lnTo>
                    <a:lnTo>
                      <a:pt x="493" y="1768"/>
                    </a:lnTo>
                    <a:lnTo>
                      <a:pt x="489" y="1761"/>
                    </a:lnTo>
                    <a:lnTo>
                      <a:pt x="485" y="1754"/>
                    </a:lnTo>
                    <a:lnTo>
                      <a:pt x="481" y="1746"/>
                    </a:lnTo>
                    <a:lnTo>
                      <a:pt x="478" y="1738"/>
                    </a:lnTo>
                    <a:lnTo>
                      <a:pt x="474" y="1730"/>
                    </a:lnTo>
                    <a:lnTo>
                      <a:pt x="469" y="1723"/>
                    </a:lnTo>
                    <a:lnTo>
                      <a:pt x="466" y="1715"/>
                    </a:lnTo>
                    <a:lnTo>
                      <a:pt x="462" y="1707"/>
                    </a:lnTo>
                    <a:lnTo>
                      <a:pt x="459" y="1700"/>
                    </a:lnTo>
                    <a:lnTo>
                      <a:pt x="459" y="1698"/>
                    </a:lnTo>
                    <a:lnTo>
                      <a:pt x="448" y="1674"/>
                    </a:lnTo>
                    <a:lnTo>
                      <a:pt x="448" y="1673"/>
                    </a:lnTo>
                    <a:lnTo>
                      <a:pt x="441" y="1655"/>
                    </a:lnTo>
                    <a:lnTo>
                      <a:pt x="435" y="1638"/>
                    </a:lnTo>
                    <a:lnTo>
                      <a:pt x="428" y="1620"/>
                    </a:lnTo>
                    <a:lnTo>
                      <a:pt x="423" y="1604"/>
                    </a:lnTo>
                    <a:lnTo>
                      <a:pt x="418" y="1586"/>
                    </a:lnTo>
                    <a:lnTo>
                      <a:pt x="413" y="1569"/>
                    </a:lnTo>
                    <a:lnTo>
                      <a:pt x="409" y="1551"/>
                    </a:lnTo>
                    <a:lnTo>
                      <a:pt x="404" y="1535"/>
                    </a:lnTo>
                    <a:lnTo>
                      <a:pt x="401" y="1517"/>
                    </a:lnTo>
                    <a:lnTo>
                      <a:pt x="397" y="1500"/>
                    </a:lnTo>
                    <a:lnTo>
                      <a:pt x="395" y="1482"/>
                    </a:lnTo>
                    <a:lnTo>
                      <a:pt x="392" y="1464"/>
                    </a:lnTo>
                    <a:lnTo>
                      <a:pt x="390" y="1448"/>
                    </a:lnTo>
                    <a:lnTo>
                      <a:pt x="389" y="1430"/>
                    </a:lnTo>
                    <a:lnTo>
                      <a:pt x="387" y="1412"/>
                    </a:lnTo>
                    <a:lnTo>
                      <a:pt x="387" y="1395"/>
                    </a:lnTo>
                    <a:lnTo>
                      <a:pt x="387" y="1389"/>
                    </a:lnTo>
                    <a:lnTo>
                      <a:pt x="387" y="1383"/>
                    </a:lnTo>
                    <a:lnTo>
                      <a:pt x="387" y="1377"/>
                    </a:lnTo>
                    <a:lnTo>
                      <a:pt x="387" y="1371"/>
                    </a:lnTo>
                    <a:lnTo>
                      <a:pt x="387" y="1365"/>
                    </a:lnTo>
                    <a:lnTo>
                      <a:pt x="387" y="1360"/>
                    </a:lnTo>
                    <a:lnTo>
                      <a:pt x="387" y="1353"/>
                    </a:lnTo>
                    <a:lnTo>
                      <a:pt x="387" y="1348"/>
                    </a:lnTo>
                    <a:lnTo>
                      <a:pt x="387" y="1342"/>
                    </a:lnTo>
                    <a:lnTo>
                      <a:pt x="387" y="1335"/>
                    </a:lnTo>
                    <a:lnTo>
                      <a:pt x="387" y="1330"/>
                    </a:lnTo>
                    <a:lnTo>
                      <a:pt x="387" y="1324"/>
                    </a:lnTo>
                    <a:lnTo>
                      <a:pt x="387" y="1318"/>
                    </a:lnTo>
                    <a:lnTo>
                      <a:pt x="387" y="1312"/>
                    </a:lnTo>
                    <a:lnTo>
                      <a:pt x="387" y="1306"/>
                    </a:lnTo>
                    <a:lnTo>
                      <a:pt x="388" y="1301"/>
                    </a:lnTo>
                    <a:lnTo>
                      <a:pt x="389" y="1282"/>
                    </a:lnTo>
                    <a:lnTo>
                      <a:pt x="391" y="1264"/>
                    </a:lnTo>
                    <a:lnTo>
                      <a:pt x="393" y="1246"/>
                    </a:lnTo>
                    <a:lnTo>
                      <a:pt x="396" y="1229"/>
                    </a:lnTo>
                    <a:lnTo>
                      <a:pt x="399" y="1211"/>
                    </a:lnTo>
                    <a:lnTo>
                      <a:pt x="402" y="1193"/>
                    </a:lnTo>
                    <a:lnTo>
                      <a:pt x="405" y="1176"/>
                    </a:lnTo>
                    <a:lnTo>
                      <a:pt x="410" y="1158"/>
                    </a:lnTo>
                    <a:lnTo>
                      <a:pt x="415" y="1141"/>
                    </a:lnTo>
                    <a:lnTo>
                      <a:pt x="419" y="1123"/>
                    </a:lnTo>
                    <a:lnTo>
                      <a:pt x="424" y="1106"/>
                    </a:lnTo>
                    <a:lnTo>
                      <a:pt x="431" y="1088"/>
                    </a:lnTo>
                    <a:lnTo>
                      <a:pt x="437" y="1070"/>
                    </a:lnTo>
                    <a:lnTo>
                      <a:pt x="443" y="1054"/>
                    </a:lnTo>
                    <a:lnTo>
                      <a:pt x="449" y="1036"/>
                    </a:lnTo>
                    <a:lnTo>
                      <a:pt x="458" y="1019"/>
                    </a:lnTo>
                    <a:lnTo>
                      <a:pt x="462" y="1008"/>
                    </a:lnTo>
                    <a:lnTo>
                      <a:pt x="466" y="997"/>
                    </a:lnTo>
                    <a:lnTo>
                      <a:pt x="471" y="987"/>
                    </a:lnTo>
                    <a:lnTo>
                      <a:pt x="477" y="975"/>
                    </a:lnTo>
                    <a:lnTo>
                      <a:pt x="482" y="965"/>
                    </a:lnTo>
                    <a:lnTo>
                      <a:pt x="487" y="955"/>
                    </a:lnTo>
                    <a:lnTo>
                      <a:pt x="493" y="945"/>
                    </a:lnTo>
                    <a:lnTo>
                      <a:pt x="499" y="934"/>
                    </a:lnTo>
                    <a:lnTo>
                      <a:pt x="505" y="925"/>
                    </a:lnTo>
                    <a:lnTo>
                      <a:pt x="511" y="914"/>
                    </a:lnTo>
                    <a:lnTo>
                      <a:pt x="518" y="905"/>
                    </a:lnTo>
                    <a:lnTo>
                      <a:pt x="524" y="895"/>
                    </a:lnTo>
                    <a:lnTo>
                      <a:pt x="530" y="885"/>
                    </a:lnTo>
                    <a:lnTo>
                      <a:pt x="536" y="876"/>
                    </a:lnTo>
                    <a:lnTo>
                      <a:pt x="543" y="866"/>
                    </a:lnTo>
                    <a:lnTo>
                      <a:pt x="550" y="858"/>
                    </a:lnTo>
                    <a:lnTo>
                      <a:pt x="562" y="842"/>
                    </a:lnTo>
                    <a:lnTo>
                      <a:pt x="574" y="826"/>
                    </a:lnTo>
                    <a:lnTo>
                      <a:pt x="587" y="812"/>
                    </a:lnTo>
                    <a:lnTo>
                      <a:pt x="599" y="797"/>
                    </a:lnTo>
                    <a:lnTo>
                      <a:pt x="613" y="782"/>
                    </a:lnTo>
                    <a:lnTo>
                      <a:pt x="627" y="769"/>
                    </a:lnTo>
                    <a:lnTo>
                      <a:pt x="640" y="755"/>
                    </a:lnTo>
                    <a:lnTo>
                      <a:pt x="655" y="741"/>
                    </a:lnTo>
                    <a:lnTo>
                      <a:pt x="668" y="729"/>
                    </a:lnTo>
                    <a:lnTo>
                      <a:pt x="683" y="716"/>
                    </a:lnTo>
                    <a:lnTo>
                      <a:pt x="699" y="704"/>
                    </a:lnTo>
                    <a:lnTo>
                      <a:pt x="715" y="691"/>
                    </a:lnTo>
                    <a:lnTo>
                      <a:pt x="730" y="680"/>
                    </a:lnTo>
                    <a:lnTo>
                      <a:pt x="746" y="668"/>
                    </a:lnTo>
                    <a:lnTo>
                      <a:pt x="763" y="658"/>
                    </a:lnTo>
                    <a:lnTo>
                      <a:pt x="780" y="647"/>
                    </a:lnTo>
                    <a:lnTo>
                      <a:pt x="786" y="643"/>
                    </a:lnTo>
                    <a:lnTo>
                      <a:pt x="792" y="639"/>
                    </a:lnTo>
                    <a:lnTo>
                      <a:pt x="799" y="636"/>
                    </a:lnTo>
                    <a:lnTo>
                      <a:pt x="806" y="631"/>
                    </a:lnTo>
                    <a:lnTo>
                      <a:pt x="813" y="627"/>
                    </a:lnTo>
                    <a:lnTo>
                      <a:pt x="819" y="624"/>
                    </a:lnTo>
                    <a:lnTo>
                      <a:pt x="827" y="620"/>
                    </a:lnTo>
                    <a:lnTo>
                      <a:pt x="833" y="617"/>
                    </a:lnTo>
                    <a:lnTo>
                      <a:pt x="840" y="613"/>
                    </a:lnTo>
                    <a:lnTo>
                      <a:pt x="848" y="609"/>
                    </a:lnTo>
                    <a:lnTo>
                      <a:pt x="854" y="606"/>
                    </a:lnTo>
                    <a:lnTo>
                      <a:pt x="861" y="603"/>
                    </a:lnTo>
                    <a:lnTo>
                      <a:pt x="869" y="600"/>
                    </a:lnTo>
                    <a:lnTo>
                      <a:pt x="876" y="597"/>
                    </a:lnTo>
                    <a:lnTo>
                      <a:pt x="883" y="594"/>
                    </a:lnTo>
                    <a:lnTo>
                      <a:pt x="891" y="592"/>
                    </a:lnTo>
                    <a:lnTo>
                      <a:pt x="893" y="590"/>
                    </a:lnTo>
                    <a:lnTo>
                      <a:pt x="896" y="589"/>
                    </a:lnTo>
                    <a:lnTo>
                      <a:pt x="898" y="586"/>
                    </a:lnTo>
                    <a:lnTo>
                      <a:pt x="901" y="585"/>
                    </a:lnTo>
                    <a:lnTo>
                      <a:pt x="904" y="584"/>
                    </a:lnTo>
                    <a:lnTo>
                      <a:pt x="906" y="582"/>
                    </a:lnTo>
                    <a:lnTo>
                      <a:pt x="910" y="581"/>
                    </a:lnTo>
                    <a:lnTo>
                      <a:pt x="913" y="580"/>
                    </a:lnTo>
                    <a:lnTo>
                      <a:pt x="916" y="578"/>
                    </a:lnTo>
                    <a:lnTo>
                      <a:pt x="919" y="577"/>
                    </a:lnTo>
                    <a:lnTo>
                      <a:pt x="922" y="576"/>
                    </a:lnTo>
                    <a:lnTo>
                      <a:pt x="925" y="575"/>
                    </a:lnTo>
                    <a:lnTo>
                      <a:pt x="928" y="574"/>
                    </a:lnTo>
                    <a:lnTo>
                      <a:pt x="932" y="573"/>
                    </a:lnTo>
                    <a:lnTo>
                      <a:pt x="935" y="571"/>
                    </a:lnTo>
                    <a:lnTo>
                      <a:pt x="938" y="571"/>
                    </a:lnTo>
                    <a:lnTo>
                      <a:pt x="940" y="570"/>
                    </a:lnTo>
                    <a:lnTo>
                      <a:pt x="943" y="569"/>
                    </a:lnTo>
                    <a:lnTo>
                      <a:pt x="946" y="568"/>
                    </a:lnTo>
                    <a:lnTo>
                      <a:pt x="949" y="567"/>
                    </a:lnTo>
                    <a:lnTo>
                      <a:pt x="953" y="565"/>
                    </a:lnTo>
                    <a:lnTo>
                      <a:pt x="956" y="564"/>
                    </a:lnTo>
                    <a:lnTo>
                      <a:pt x="959" y="563"/>
                    </a:lnTo>
                    <a:lnTo>
                      <a:pt x="962" y="563"/>
                    </a:lnTo>
                    <a:lnTo>
                      <a:pt x="964" y="562"/>
                    </a:lnTo>
                    <a:lnTo>
                      <a:pt x="967" y="561"/>
                    </a:lnTo>
                    <a:lnTo>
                      <a:pt x="970" y="560"/>
                    </a:lnTo>
                    <a:lnTo>
                      <a:pt x="973" y="559"/>
                    </a:lnTo>
                    <a:lnTo>
                      <a:pt x="977" y="558"/>
                    </a:lnTo>
                    <a:lnTo>
                      <a:pt x="980" y="557"/>
                    </a:lnTo>
                    <a:lnTo>
                      <a:pt x="983" y="556"/>
                    </a:lnTo>
                    <a:lnTo>
                      <a:pt x="986" y="556"/>
                    </a:lnTo>
                    <a:lnTo>
                      <a:pt x="988" y="553"/>
                    </a:lnTo>
                    <a:lnTo>
                      <a:pt x="1012" y="487"/>
                    </a:lnTo>
                    <a:lnTo>
                      <a:pt x="1011" y="485"/>
                    </a:lnTo>
                    <a:lnTo>
                      <a:pt x="645" y="353"/>
                    </a:lnTo>
                    <a:lnTo>
                      <a:pt x="644" y="350"/>
                    </a:lnTo>
                    <a:lnTo>
                      <a:pt x="772" y="0"/>
                    </a:lnTo>
                    <a:lnTo>
                      <a:pt x="1706" y="338"/>
                    </a:lnTo>
                    <a:lnTo>
                      <a:pt x="1577" y="689"/>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1" name="Freeform 377"/>
              <p:cNvSpPr>
                <a:spLocks/>
              </p:cNvSpPr>
              <p:nvPr/>
            </p:nvSpPr>
            <p:spPr bwMode="auto">
              <a:xfrm>
                <a:off x="4319" y="2723"/>
                <a:ext cx="43" cy="42"/>
              </a:xfrm>
              <a:custGeom>
                <a:avLst/>
                <a:gdLst>
                  <a:gd name="T0" fmla="*/ 0 w 637"/>
                  <a:gd name="T1" fmla="*/ 0 h 582"/>
                  <a:gd name="T2" fmla="*/ 0 w 637"/>
                  <a:gd name="T3" fmla="*/ 0 h 582"/>
                  <a:gd name="T4" fmla="*/ 0 w 637"/>
                  <a:gd name="T5" fmla="*/ 0 h 582"/>
                  <a:gd name="T6" fmla="*/ 0 w 637"/>
                  <a:gd name="T7" fmla="*/ 0 h 582"/>
                  <a:gd name="T8" fmla="*/ 0 w 637"/>
                  <a:gd name="T9" fmla="*/ 0 h 582"/>
                  <a:gd name="T10" fmla="*/ 0 w 637"/>
                  <a:gd name="T11" fmla="*/ 0 h 582"/>
                  <a:gd name="T12" fmla="*/ 0 w 637"/>
                  <a:gd name="T13" fmla="*/ 0 h 582"/>
                  <a:gd name="T14" fmla="*/ 0 w 637"/>
                  <a:gd name="T15" fmla="*/ 0 h 582"/>
                  <a:gd name="T16" fmla="*/ 0 w 637"/>
                  <a:gd name="T17" fmla="*/ 0 h 582"/>
                  <a:gd name="T18" fmla="*/ 0 w 637"/>
                  <a:gd name="T19" fmla="*/ 0 h 582"/>
                  <a:gd name="T20" fmla="*/ 0 w 637"/>
                  <a:gd name="T21" fmla="*/ 0 h 582"/>
                  <a:gd name="T22" fmla="*/ 0 w 637"/>
                  <a:gd name="T23" fmla="*/ 0 h 582"/>
                  <a:gd name="T24" fmla="*/ 0 w 637"/>
                  <a:gd name="T25" fmla="*/ 0 h 582"/>
                  <a:gd name="T26" fmla="*/ 0 w 637"/>
                  <a:gd name="T27" fmla="*/ 0 h 582"/>
                  <a:gd name="T28" fmla="*/ 0 w 637"/>
                  <a:gd name="T29" fmla="*/ 0 h 582"/>
                  <a:gd name="T30" fmla="*/ 0 w 637"/>
                  <a:gd name="T31" fmla="*/ 0 h 582"/>
                  <a:gd name="T32" fmla="*/ 0 w 637"/>
                  <a:gd name="T33" fmla="*/ 0 h 582"/>
                  <a:gd name="T34" fmla="*/ 0 w 637"/>
                  <a:gd name="T35" fmla="*/ 0 h 582"/>
                  <a:gd name="T36" fmla="*/ 0 w 637"/>
                  <a:gd name="T37" fmla="*/ 0 h 582"/>
                  <a:gd name="T38" fmla="*/ 0 w 637"/>
                  <a:gd name="T39" fmla="*/ 0 h 582"/>
                  <a:gd name="T40" fmla="*/ 0 w 637"/>
                  <a:gd name="T41" fmla="*/ 0 h 582"/>
                  <a:gd name="T42" fmla="*/ 0 w 637"/>
                  <a:gd name="T43" fmla="*/ 0 h 582"/>
                  <a:gd name="T44" fmla="*/ 0 w 637"/>
                  <a:gd name="T45" fmla="*/ 0 h 582"/>
                  <a:gd name="T46" fmla="*/ 0 w 637"/>
                  <a:gd name="T47" fmla="*/ 0 h 582"/>
                  <a:gd name="T48" fmla="*/ 0 w 637"/>
                  <a:gd name="T49" fmla="*/ 0 h 582"/>
                  <a:gd name="T50" fmla="*/ 0 w 637"/>
                  <a:gd name="T51" fmla="*/ 0 h 582"/>
                  <a:gd name="T52" fmla="*/ 0 w 637"/>
                  <a:gd name="T53" fmla="*/ 0 h 582"/>
                  <a:gd name="T54" fmla="*/ 0 w 637"/>
                  <a:gd name="T55" fmla="*/ 0 h 582"/>
                  <a:gd name="T56" fmla="*/ 0 w 637"/>
                  <a:gd name="T57" fmla="*/ 0 h 582"/>
                  <a:gd name="T58" fmla="*/ 0 w 637"/>
                  <a:gd name="T59" fmla="*/ 0 h 582"/>
                  <a:gd name="T60" fmla="*/ 0 w 637"/>
                  <a:gd name="T61" fmla="*/ 0 h 582"/>
                  <a:gd name="T62" fmla="*/ 0 w 637"/>
                  <a:gd name="T63" fmla="*/ 0 h 582"/>
                  <a:gd name="T64" fmla="*/ 0 w 637"/>
                  <a:gd name="T65" fmla="*/ 0 h 582"/>
                  <a:gd name="T66" fmla="*/ 0 w 637"/>
                  <a:gd name="T67" fmla="*/ 0 h 582"/>
                  <a:gd name="T68" fmla="*/ 0 w 637"/>
                  <a:gd name="T69" fmla="*/ 0 h 582"/>
                  <a:gd name="T70" fmla="*/ 0 w 637"/>
                  <a:gd name="T71" fmla="*/ 0 h 582"/>
                  <a:gd name="T72" fmla="*/ 0 w 637"/>
                  <a:gd name="T73" fmla="*/ 0 h 582"/>
                  <a:gd name="T74" fmla="*/ 0 w 637"/>
                  <a:gd name="T75" fmla="*/ 0 h 582"/>
                  <a:gd name="T76" fmla="*/ 0 w 637"/>
                  <a:gd name="T77" fmla="*/ 0 h 582"/>
                  <a:gd name="T78" fmla="*/ 0 w 637"/>
                  <a:gd name="T79" fmla="*/ 0 h 582"/>
                  <a:gd name="T80" fmla="*/ 0 w 637"/>
                  <a:gd name="T81" fmla="*/ 0 h 582"/>
                  <a:gd name="T82" fmla="*/ 0 w 637"/>
                  <a:gd name="T83" fmla="*/ 0 h 582"/>
                  <a:gd name="T84" fmla="*/ 0 w 637"/>
                  <a:gd name="T85" fmla="*/ 0 h 582"/>
                  <a:gd name="T86" fmla="*/ 0 w 637"/>
                  <a:gd name="T87" fmla="*/ 0 h 582"/>
                  <a:gd name="T88" fmla="*/ 0 w 637"/>
                  <a:gd name="T89" fmla="*/ 0 h 582"/>
                  <a:gd name="T90" fmla="*/ 0 w 637"/>
                  <a:gd name="T91" fmla="*/ 0 h 582"/>
                  <a:gd name="T92" fmla="*/ 0 w 637"/>
                  <a:gd name="T93" fmla="*/ 0 h 582"/>
                  <a:gd name="T94" fmla="*/ 0 w 637"/>
                  <a:gd name="T95" fmla="*/ 0 h 5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7"/>
                  <a:gd name="T145" fmla="*/ 0 h 582"/>
                  <a:gd name="T146" fmla="*/ 637 w 637"/>
                  <a:gd name="T147" fmla="*/ 582 h 5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7" h="582">
                    <a:moveTo>
                      <a:pt x="239" y="50"/>
                    </a:moveTo>
                    <a:lnTo>
                      <a:pt x="240" y="51"/>
                    </a:lnTo>
                    <a:lnTo>
                      <a:pt x="242" y="52"/>
                    </a:lnTo>
                    <a:lnTo>
                      <a:pt x="244" y="53"/>
                    </a:lnTo>
                    <a:lnTo>
                      <a:pt x="245" y="54"/>
                    </a:lnTo>
                    <a:lnTo>
                      <a:pt x="247" y="55"/>
                    </a:lnTo>
                    <a:lnTo>
                      <a:pt x="249" y="56"/>
                    </a:lnTo>
                    <a:lnTo>
                      <a:pt x="251" y="57"/>
                    </a:lnTo>
                    <a:lnTo>
                      <a:pt x="253" y="58"/>
                    </a:lnTo>
                    <a:lnTo>
                      <a:pt x="255" y="59"/>
                    </a:lnTo>
                    <a:lnTo>
                      <a:pt x="258" y="61"/>
                    </a:lnTo>
                    <a:lnTo>
                      <a:pt x="260" y="62"/>
                    </a:lnTo>
                    <a:lnTo>
                      <a:pt x="262" y="63"/>
                    </a:lnTo>
                    <a:lnTo>
                      <a:pt x="264" y="64"/>
                    </a:lnTo>
                    <a:lnTo>
                      <a:pt x="266" y="65"/>
                    </a:lnTo>
                    <a:lnTo>
                      <a:pt x="267" y="67"/>
                    </a:lnTo>
                    <a:lnTo>
                      <a:pt x="269" y="69"/>
                    </a:lnTo>
                    <a:lnTo>
                      <a:pt x="270" y="70"/>
                    </a:lnTo>
                    <a:lnTo>
                      <a:pt x="271" y="70"/>
                    </a:lnTo>
                    <a:lnTo>
                      <a:pt x="272" y="71"/>
                    </a:lnTo>
                    <a:lnTo>
                      <a:pt x="273" y="71"/>
                    </a:lnTo>
                    <a:lnTo>
                      <a:pt x="274" y="72"/>
                    </a:lnTo>
                    <a:lnTo>
                      <a:pt x="275" y="72"/>
                    </a:lnTo>
                    <a:lnTo>
                      <a:pt x="276" y="73"/>
                    </a:lnTo>
                    <a:lnTo>
                      <a:pt x="277" y="73"/>
                    </a:lnTo>
                    <a:lnTo>
                      <a:pt x="279" y="74"/>
                    </a:lnTo>
                    <a:lnTo>
                      <a:pt x="280" y="75"/>
                    </a:lnTo>
                    <a:lnTo>
                      <a:pt x="281" y="75"/>
                    </a:lnTo>
                    <a:lnTo>
                      <a:pt x="282" y="76"/>
                    </a:lnTo>
                    <a:lnTo>
                      <a:pt x="283" y="77"/>
                    </a:lnTo>
                    <a:lnTo>
                      <a:pt x="284" y="78"/>
                    </a:lnTo>
                    <a:lnTo>
                      <a:pt x="285" y="79"/>
                    </a:lnTo>
                    <a:lnTo>
                      <a:pt x="287" y="79"/>
                    </a:lnTo>
                    <a:lnTo>
                      <a:pt x="289" y="80"/>
                    </a:lnTo>
                    <a:lnTo>
                      <a:pt x="291" y="81"/>
                    </a:lnTo>
                    <a:lnTo>
                      <a:pt x="293" y="83"/>
                    </a:lnTo>
                    <a:lnTo>
                      <a:pt x="294" y="85"/>
                    </a:lnTo>
                    <a:lnTo>
                      <a:pt x="296" y="86"/>
                    </a:lnTo>
                    <a:lnTo>
                      <a:pt x="298" y="87"/>
                    </a:lnTo>
                    <a:lnTo>
                      <a:pt x="301" y="89"/>
                    </a:lnTo>
                    <a:lnTo>
                      <a:pt x="302" y="90"/>
                    </a:lnTo>
                    <a:lnTo>
                      <a:pt x="304" y="91"/>
                    </a:lnTo>
                    <a:lnTo>
                      <a:pt x="306" y="93"/>
                    </a:lnTo>
                    <a:lnTo>
                      <a:pt x="307" y="94"/>
                    </a:lnTo>
                    <a:lnTo>
                      <a:pt x="309" y="95"/>
                    </a:lnTo>
                    <a:lnTo>
                      <a:pt x="311" y="96"/>
                    </a:lnTo>
                    <a:lnTo>
                      <a:pt x="313" y="98"/>
                    </a:lnTo>
                    <a:lnTo>
                      <a:pt x="316" y="99"/>
                    </a:lnTo>
                    <a:lnTo>
                      <a:pt x="317" y="100"/>
                    </a:lnTo>
                    <a:lnTo>
                      <a:pt x="318" y="101"/>
                    </a:lnTo>
                    <a:lnTo>
                      <a:pt x="319" y="102"/>
                    </a:lnTo>
                    <a:lnTo>
                      <a:pt x="320" y="102"/>
                    </a:lnTo>
                    <a:lnTo>
                      <a:pt x="321" y="103"/>
                    </a:lnTo>
                    <a:lnTo>
                      <a:pt x="323" y="105"/>
                    </a:lnTo>
                    <a:lnTo>
                      <a:pt x="325" y="105"/>
                    </a:lnTo>
                    <a:lnTo>
                      <a:pt x="326" y="106"/>
                    </a:lnTo>
                    <a:lnTo>
                      <a:pt x="327" y="107"/>
                    </a:lnTo>
                    <a:lnTo>
                      <a:pt x="328" y="107"/>
                    </a:lnTo>
                    <a:lnTo>
                      <a:pt x="329" y="108"/>
                    </a:lnTo>
                    <a:lnTo>
                      <a:pt x="330" y="109"/>
                    </a:lnTo>
                    <a:lnTo>
                      <a:pt x="331" y="110"/>
                    </a:lnTo>
                    <a:lnTo>
                      <a:pt x="332" y="111"/>
                    </a:lnTo>
                    <a:lnTo>
                      <a:pt x="333" y="113"/>
                    </a:lnTo>
                    <a:lnTo>
                      <a:pt x="338" y="116"/>
                    </a:lnTo>
                    <a:lnTo>
                      <a:pt x="343" y="120"/>
                    </a:lnTo>
                    <a:lnTo>
                      <a:pt x="350" y="125"/>
                    </a:lnTo>
                    <a:lnTo>
                      <a:pt x="355" y="130"/>
                    </a:lnTo>
                    <a:lnTo>
                      <a:pt x="360" y="134"/>
                    </a:lnTo>
                    <a:lnTo>
                      <a:pt x="366" y="138"/>
                    </a:lnTo>
                    <a:lnTo>
                      <a:pt x="371" y="142"/>
                    </a:lnTo>
                    <a:lnTo>
                      <a:pt x="376" y="147"/>
                    </a:lnTo>
                    <a:lnTo>
                      <a:pt x="381" y="152"/>
                    </a:lnTo>
                    <a:lnTo>
                      <a:pt x="386" y="156"/>
                    </a:lnTo>
                    <a:lnTo>
                      <a:pt x="392" y="161"/>
                    </a:lnTo>
                    <a:lnTo>
                      <a:pt x="397" y="166"/>
                    </a:lnTo>
                    <a:lnTo>
                      <a:pt x="401" y="171"/>
                    </a:lnTo>
                    <a:lnTo>
                      <a:pt x="406" y="176"/>
                    </a:lnTo>
                    <a:lnTo>
                      <a:pt x="412" y="181"/>
                    </a:lnTo>
                    <a:lnTo>
                      <a:pt x="417" y="186"/>
                    </a:lnTo>
                    <a:lnTo>
                      <a:pt x="421" y="190"/>
                    </a:lnTo>
                    <a:lnTo>
                      <a:pt x="425" y="195"/>
                    </a:lnTo>
                    <a:lnTo>
                      <a:pt x="429" y="199"/>
                    </a:lnTo>
                    <a:lnTo>
                      <a:pt x="435" y="204"/>
                    </a:lnTo>
                    <a:lnTo>
                      <a:pt x="439" y="208"/>
                    </a:lnTo>
                    <a:lnTo>
                      <a:pt x="443" y="213"/>
                    </a:lnTo>
                    <a:lnTo>
                      <a:pt x="447" y="218"/>
                    </a:lnTo>
                    <a:lnTo>
                      <a:pt x="452" y="223"/>
                    </a:lnTo>
                    <a:lnTo>
                      <a:pt x="457" y="228"/>
                    </a:lnTo>
                    <a:lnTo>
                      <a:pt x="461" y="232"/>
                    </a:lnTo>
                    <a:lnTo>
                      <a:pt x="465" y="238"/>
                    </a:lnTo>
                    <a:lnTo>
                      <a:pt x="469" y="243"/>
                    </a:lnTo>
                    <a:lnTo>
                      <a:pt x="473" y="248"/>
                    </a:lnTo>
                    <a:lnTo>
                      <a:pt x="478" y="253"/>
                    </a:lnTo>
                    <a:lnTo>
                      <a:pt x="482" y="259"/>
                    </a:lnTo>
                    <a:lnTo>
                      <a:pt x="486" y="264"/>
                    </a:lnTo>
                    <a:lnTo>
                      <a:pt x="489" y="267"/>
                    </a:lnTo>
                    <a:lnTo>
                      <a:pt x="492" y="272"/>
                    </a:lnTo>
                    <a:lnTo>
                      <a:pt x="495" y="276"/>
                    </a:lnTo>
                    <a:lnTo>
                      <a:pt x="499" y="281"/>
                    </a:lnTo>
                    <a:lnTo>
                      <a:pt x="502" y="285"/>
                    </a:lnTo>
                    <a:lnTo>
                      <a:pt x="505" y="289"/>
                    </a:lnTo>
                    <a:lnTo>
                      <a:pt x="508" y="294"/>
                    </a:lnTo>
                    <a:lnTo>
                      <a:pt x="511" y="298"/>
                    </a:lnTo>
                    <a:lnTo>
                      <a:pt x="514" y="303"/>
                    </a:lnTo>
                    <a:lnTo>
                      <a:pt x="517" y="308"/>
                    </a:lnTo>
                    <a:lnTo>
                      <a:pt x="521" y="312"/>
                    </a:lnTo>
                    <a:lnTo>
                      <a:pt x="524" y="317"/>
                    </a:lnTo>
                    <a:lnTo>
                      <a:pt x="527" y="321"/>
                    </a:lnTo>
                    <a:lnTo>
                      <a:pt x="530" y="327"/>
                    </a:lnTo>
                    <a:lnTo>
                      <a:pt x="533" y="331"/>
                    </a:lnTo>
                    <a:lnTo>
                      <a:pt x="536" y="336"/>
                    </a:lnTo>
                    <a:lnTo>
                      <a:pt x="545" y="350"/>
                    </a:lnTo>
                    <a:lnTo>
                      <a:pt x="552" y="364"/>
                    </a:lnTo>
                    <a:lnTo>
                      <a:pt x="560" y="379"/>
                    </a:lnTo>
                    <a:lnTo>
                      <a:pt x="568" y="394"/>
                    </a:lnTo>
                    <a:lnTo>
                      <a:pt x="575" y="408"/>
                    </a:lnTo>
                    <a:lnTo>
                      <a:pt x="582" y="424"/>
                    </a:lnTo>
                    <a:lnTo>
                      <a:pt x="590" y="439"/>
                    </a:lnTo>
                    <a:lnTo>
                      <a:pt x="596" y="454"/>
                    </a:lnTo>
                    <a:lnTo>
                      <a:pt x="602" y="470"/>
                    </a:lnTo>
                    <a:lnTo>
                      <a:pt x="608" y="486"/>
                    </a:lnTo>
                    <a:lnTo>
                      <a:pt x="614" y="502"/>
                    </a:lnTo>
                    <a:lnTo>
                      <a:pt x="619" y="517"/>
                    </a:lnTo>
                    <a:lnTo>
                      <a:pt x="623" y="534"/>
                    </a:lnTo>
                    <a:lnTo>
                      <a:pt x="629" y="550"/>
                    </a:lnTo>
                    <a:lnTo>
                      <a:pt x="633" y="565"/>
                    </a:lnTo>
                    <a:lnTo>
                      <a:pt x="637" y="582"/>
                    </a:lnTo>
                    <a:lnTo>
                      <a:pt x="1" y="350"/>
                    </a:lnTo>
                    <a:lnTo>
                      <a:pt x="0" y="349"/>
                    </a:lnTo>
                    <a:lnTo>
                      <a:pt x="127" y="0"/>
                    </a:lnTo>
                    <a:lnTo>
                      <a:pt x="133" y="2"/>
                    </a:lnTo>
                    <a:lnTo>
                      <a:pt x="140" y="5"/>
                    </a:lnTo>
                    <a:lnTo>
                      <a:pt x="148" y="8"/>
                    </a:lnTo>
                    <a:lnTo>
                      <a:pt x="155" y="11"/>
                    </a:lnTo>
                    <a:lnTo>
                      <a:pt x="162" y="13"/>
                    </a:lnTo>
                    <a:lnTo>
                      <a:pt x="170" y="17"/>
                    </a:lnTo>
                    <a:lnTo>
                      <a:pt x="176" y="20"/>
                    </a:lnTo>
                    <a:lnTo>
                      <a:pt x="183" y="23"/>
                    </a:lnTo>
                    <a:lnTo>
                      <a:pt x="190" y="26"/>
                    </a:lnTo>
                    <a:lnTo>
                      <a:pt x="197" y="28"/>
                    </a:lnTo>
                    <a:lnTo>
                      <a:pt x="204" y="32"/>
                    </a:lnTo>
                    <a:lnTo>
                      <a:pt x="211" y="35"/>
                    </a:lnTo>
                    <a:lnTo>
                      <a:pt x="218" y="39"/>
                    </a:lnTo>
                    <a:lnTo>
                      <a:pt x="225" y="42"/>
                    </a:lnTo>
                    <a:lnTo>
                      <a:pt x="231" y="46"/>
                    </a:lnTo>
                    <a:lnTo>
                      <a:pt x="239" y="50"/>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2" name="Freeform 378"/>
              <p:cNvSpPr>
                <a:spLocks/>
              </p:cNvSpPr>
              <p:nvPr/>
            </p:nvSpPr>
            <p:spPr bwMode="auto">
              <a:xfrm>
                <a:off x="4319" y="2723"/>
                <a:ext cx="43" cy="42"/>
              </a:xfrm>
              <a:custGeom>
                <a:avLst/>
                <a:gdLst>
                  <a:gd name="T0" fmla="*/ 0 w 637"/>
                  <a:gd name="T1" fmla="*/ 0 h 582"/>
                  <a:gd name="T2" fmla="*/ 0 w 637"/>
                  <a:gd name="T3" fmla="*/ 0 h 582"/>
                  <a:gd name="T4" fmla="*/ 0 w 637"/>
                  <a:gd name="T5" fmla="*/ 0 h 582"/>
                  <a:gd name="T6" fmla="*/ 0 w 637"/>
                  <a:gd name="T7" fmla="*/ 0 h 582"/>
                  <a:gd name="T8" fmla="*/ 0 w 637"/>
                  <a:gd name="T9" fmla="*/ 0 h 582"/>
                  <a:gd name="T10" fmla="*/ 0 w 637"/>
                  <a:gd name="T11" fmla="*/ 0 h 582"/>
                  <a:gd name="T12" fmla="*/ 0 w 637"/>
                  <a:gd name="T13" fmla="*/ 0 h 582"/>
                  <a:gd name="T14" fmla="*/ 0 w 637"/>
                  <a:gd name="T15" fmla="*/ 0 h 582"/>
                  <a:gd name="T16" fmla="*/ 0 w 637"/>
                  <a:gd name="T17" fmla="*/ 0 h 582"/>
                  <a:gd name="T18" fmla="*/ 0 w 637"/>
                  <a:gd name="T19" fmla="*/ 0 h 582"/>
                  <a:gd name="T20" fmla="*/ 0 w 637"/>
                  <a:gd name="T21" fmla="*/ 0 h 582"/>
                  <a:gd name="T22" fmla="*/ 0 w 637"/>
                  <a:gd name="T23" fmla="*/ 0 h 582"/>
                  <a:gd name="T24" fmla="*/ 0 w 637"/>
                  <a:gd name="T25" fmla="*/ 0 h 582"/>
                  <a:gd name="T26" fmla="*/ 0 w 637"/>
                  <a:gd name="T27" fmla="*/ 0 h 582"/>
                  <a:gd name="T28" fmla="*/ 0 w 637"/>
                  <a:gd name="T29" fmla="*/ 0 h 582"/>
                  <a:gd name="T30" fmla="*/ 0 w 637"/>
                  <a:gd name="T31" fmla="*/ 0 h 582"/>
                  <a:gd name="T32" fmla="*/ 0 w 637"/>
                  <a:gd name="T33" fmla="*/ 0 h 582"/>
                  <a:gd name="T34" fmla="*/ 0 w 637"/>
                  <a:gd name="T35" fmla="*/ 0 h 582"/>
                  <a:gd name="T36" fmla="*/ 0 w 637"/>
                  <a:gd name="T37" fmla="*/ 0 h 582"/>
                  <a:gd name="T38" fmla="*/ 0 w 637"/>
                  <a:gd name="T39" fmla="*/ 0 h 582"/>
                  <a:gd name="T40" fmla="*/ 0 w 637"/>
                  <a:gd name="T41" fmla="*/ 0 h 582"/>
                  <a:gd name="T42" fmla="*/ 0 w 637"/>
                  <a:gd name="T43" fmla="*/ 0 h 582"/>
                  <a:gd name="T44" fmla="*/ 0 w 637"/>
                  <a:gd name="T45" fmla="*/ 0 h 582"/>
                  <a:gd name="T46" fmla="*/ 0 w 637"/>
                  <a:gd name="T47" fmla="*/ 0 h 582"/>
                  <a:gd name="T48" fmla="*/ 0 w 637"/>
                  <a:gd name="T49" fmla="*/ 0 h 582"/>
                  <a:gd name="T50" fmla="*/ 0 w 637"/>
                  <a:gd name="T51" fmla="*/ 0 h 582"/>
                  <a:gd name="T52" fmla="*/ 0 w 637"/>
                  <a:gd name="T53" fmla="*/ 0 h 582"/>
                  <a:gd name="T54" fmla="*/ 0 w 637"/>
                  <a:gd name="T55" fmla="*/ 0 h 582"/>
                  <a:gd name="T56" fmla="*/ 0 w 637"/>
                  <a:gd name="T57" fmla="*/ 0 h 582"/>
                  <a:gd name="T58" fmla="*/ 0 w 637"/>
                  <a:gd name="T59" fmla="*/ 0 h 582"/>
                  <a:gd name="T60" fmla="*/ 0 w 637"/>
                  <a:gd name="T61" fmla="*/ 0 h 582"/>
                  <a:gd name="T62" fmla="*/ 0 w 637"/>
                  <a:gd name="T63" fmla="*/ 0 h 582"/>
                  <a:gd name="T64" fmla="*/ 0 w 637"/>
                  <a:gd name="T65" fmla="*/ 0 h 582"/>
                  <a:gd name="T66" fmla="*/ 0 w 637"/>
                  <a:gd name="T67" fmla="*/ 0 h 582"/>
                  <a:gd name="T68" fmla="*/ 0 w 637"/>
                  <a:gd name="T69" fmla="*/ 0 h 582"/>
                  <a:gd name="T70" fmla="*/ 0 w 637"/>
                  <a:gd name="T71" fmla="*/ 0 h 582"/>
                  <a:gd name="T72" fmla="*/ 0 w 637"/>
                  <a:gd name="T73" fmla="*/ 0 h 582"/>
                  <a:gd name="T74" fmla="*/ 0 w 637"/>
                  <a:gd name="T75" fmla="*/ 0 h 582"/>
                  <a:gd name="T76" fmla="*/ 0 w 637"/>
                  <a:gd name="T77" fmla="*/ 0 h 582"/>
                  <a:gd name="T78" fmla="*/ 0 w 637"/>
                  <a:gd name="T79" fmla="*/ 0 h 582"/>
                  <a:gd name="T80" fmla="*/ 0 w 637"/>
                  <a:gd name="T81" fmla="*/ 0 h 582"/>
                  <a:gd name="T82" fmla="*/ 0 w 637"/>
                  <a:gd name="T83" fmla="*/ 0 h 582"/>
                  <a:gd name="T84" fmla="*/ 0 w 637"/>
                  <a:gd name="T85" fmla="*/ 0 h 582"/>
                  <a:gd name="T86" fmla="*/ 0 w 637"/>
                  <a:gd name="T87" fmla="*/ 0 h 582"/>
                  <a:gd name="T88" fmla="*/ 0 w 637"/>
                  <a:gd name="T89" fmla="*/ 0 h 582"/>
                  <a:gd name="T90" fmla="*/ 0 w 637"/>
                  <a:gd name="T91" fmla="*/ 0 h 582"/>
                  <a:gd name="T92" fmla="*/ 0 w 637"/>
                  <a:gd name="T93" fmla="*/ 0 h 582"/>
                  <a:gd name="T94" fmla="*/ 0 w 637"/>
                  <a:gd name="T95" fmla="*/ 0 h 5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7"/>
                  <a:gd name="T145" fmla="*/ 0 h 582"/>
                  <a:gd name="T146" fmla="*/ 637 w 637"/>
                  <a:gd name="T147" fmla="*/ 582 h 5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7" h="582">
                    <a:moveTo>
                      <a:pt x="239" y="50"/>
                    </a:moveTo>
                    <a:lnTo>
                      <a:pt x="240" y="51"/>
                    </a:lnTo>
                    <a:lnTo>
                      <a:pt x="242" y="52"/>
                    </a:lnTo>
                    <a:lnTo>
                      <a:pt x="244" y="53"/>
                    </a:lnTo>
                    <a:lnTo>
                      <a:pt x="245" y="54"/>
                    </a:lnTo>
                    <a:lnTo>
                      <a:pt x="247" y="55"/>
                    </a:lnTo>
                    <a:lnTo>
                      <a:pt x="249" y="56"/>
                    </a:lnTo>
                    <a:lnTo>
                      <a:pt x="251" y="57"/>
                    </a:lnTo>
                    <a:lnTo>
                      <a:pt x="253" y="58"/>
                    </a:lnTo>
                    <a:lnTo>
                      <a:pt x="255" y="59"/>
                    </a:lnTo>
                    <a:lnTo>
                      <a:pt x="258" y="61"/>
                    </a:lnTo>
                    <a:lnTo>
                      <a:pt x="260" y="62"/>
                    </a:lnTo>
                    <a:lnTo>
                      <a:pt x="262" y="63"/>
                    </a:lnTo>
                    <a:lnTo>
                      <a:pt x="264" y="64"/>
                    </a:lnTo>
                    <a:lnTo>
                      <a:pt x="266" y="65"/>
                    </a:lnTo>
                    <a:lnTo>
                      <a:pt x="267" y="67"/>
                    </a:lnTo>
                    <a:lnTo>
                      <a:pt x="269" y="69"/>
                    </a:lnTo>
                    <a:lnTo>
                      <a:pt x="270" y="70"/>
                    </a:lnTo>
                    <a:lnTo>
                      <a:pt x="271" y="70"/>
                    </a:lnTo>
                    <a:lnTo>
                      <a:pt x="272" y="71"/>
                    </a:lnTo>
                    <a:lnTo>
                      <a:pt x="273" y="71"/>
                    </a:lnTo>
                    <a:lnTo>
                      <a:pt x="274" y="72"/>
                    </a:lnTo>
                    <a:lnTo>
                      <a:pt x="275" y="72"/>
                    </a:lnTo>
                    <a:lnTo>
                      <a:pt x="276" y="73"/>
                    </a:lnTo>
                    <a:lnTo>
                      <a:pt x="277" y="73"/>
                    </a:lnTo>
                    <a:lnTo>
                      <a:pt x="279" y="74"/>
                    </a:lnTo>
                    <a:lnTo>
                      <a:pt x="280" y="75"/>
                    </a:lnTo>
                    <a:lnTo>
                      <a:pt x="281" y="75"/>
                    </a:lnTo>
                    <a:lnTo>
                      <a:pt x="282" y="76"/>
                    </a:lnTo>
                    <a:lnTo>
                      <a:pt x="283" y="77"/>
                    </a:lnTo>
                    <a:lnTo>
                      <a:pt x="284" y="78"/>
                    </a:lnTo>
                    <a:lnTo>
                      <a:pt x="285" y="79"/>
                    </a:lnTo>
                    <a:lnTo>
                      <a:pt x="287" y="79"/>
                    </a:lnTo>
                    <a:lnTo>
                      <a:pt x="289" y="80"/>
                    </a:lnTo>
                    <a:lnTo>
                      <a:pt x="291" y="81"/>
                    </a:lnTo>
                    <a:lnTo>
                      <a:pt x="293" y="83"/>
                    </a:lnTo>
                    <a:lnTo>
                      <a:pt x="294" y="85"/>
                    </a:lnTo>
                    <a:lnTo>
                      <a:pt x="296" y="86"/>
                    </a:lnTo>
                    <a:lnTo>
                      <a:pt x="298" y="87"/>
                    </a:lnTo>
                    <a:lnTo>
                      <a:pt x="301" y="89"/>
                    </a:lnTo>
                    <a:lnTo>
                      <a:pt x="302" y="90"/>
                    </a:lnTo>
                    <a:lnTo>
                      <a:pt x="304" y="91"/>
                    </a:lnTo>
                    <a:lnTo>
                      <a:pt x="306" y="93"/>
                    </a:lnTo>
                    <a:lnTo>
                      <a:pt x="307" y="94"/>
                    </a:lnTo>
                    <a:lnTo>
                      <a:pt x="309" y="95"/>
                    </a:lnTo>
                    <a:lnTo>
                      <a:pt x="311" y="96"/>
                    </a:lnTo>
                    <a:lnTo>
                      <a:pt x="313" y="98"/>
                    </a:lnTo>
                    <a:lnTo>
                      <a:pt x="316" y="99"/>
                    </a:lnTo>
                    <a:lnTo>
                      <a:pt x="317" y="100"/>
                    </a:lnTo>
                    <a:lnTo>
                      <a:pt x="318" y="101"/>
                    </a:lnTo>
                    <a:lnTo>
                      <a:pt x="319" y="102"/>
                    </a:lnTo>
                    <a:lnTo>
                      <a:pt x="320" y="102"/>
                    </a:lnTo>
                    <a:lnTo>
                      <a:pt x="321" y="103"/>
                    </a:lnTo>
                    <a:lnTo>
                      <a:pt x="323" y="105"/>
                    </a:lnTo>
                    <a:lnTo>
                      <a:pt x="325" y="105"/>
                    </a:lnTo>
                    <a:lnTo>
                      <a:pt x="326" y="106"/>
                    </a:lnTo>
                    <a:lnTo>
                      <a:pt x="327" y="107"/>
                    </a:lnTo>
                    <a:lnTo>
                      <a:pt x="328" y="107"/>
                    </a:lnTo>
                    <a:lnTo>
                      <a:pt x="329" y="108"/>
                    </a:lnTo>
                    <a:lnTo>
                      <a:pt x="330" y="109"/>
                    </a:lnTo>
                    <a:lnTo>
                      <a:pt x="331" y="110"/>
                    </a:lnTo>
                    <a:lnTo>
                      <a:pt x="332" y="111"/>
                    </a:lnTo>
                    <a:lnTo>
                      <a:pt x="333" y="113"/>
                    </a:lnTo>
                    <a:lnTo>
                      <a:pt x="338" y="116"/>
                    </a:lnTo>
                    <a:lnTo>
                      <a:pt x="343" y="120"/>
                    </a:lnTo>
                    <a:lnTo>
                      <a:pt x="350" y="125"/>
                    </a:lnTo>
                    <a:lnTo>
                      <a:pt x="355" y="130"/>
                    </a:lnTo>
                    <a:lnTo>
                      <a:pt x="360" y="134"/>
                    </a:lnTo>
                    <a:lnTo>
                      <a:pt x="366" y="138"/>
                    </a:lnTo>
                    <a:lnTo>
                      <a:pt x="371" y="142"/>
                    </a:lnTo>
                    <a:lnTo>
                      <a:pt x="376" y="147"/>
                    </a:lnTo>
                    <a:lnTo>
                      <a:pt x="381" y="152"/>
                    </a:lnTo>
                    <a:lnTo>
                      <a:pt x="386" y="156"/>
                    </a:lnTo>
                    <a:lnTo>
                      <a:pt x="392" y="161"/>
                    </a:lnTo>
                    <a:lnTo>
                      <a:pt x="397" y="166"/>
                    </a:lnTo>
                    <a:lnTo>
                      <a:pt x="401" y="171"/>
                    </a:lnTo>
                    <a:lnTo>
                      <a:pt x="406" y="176"/>
                    </a:lnTo>
                    <a:lnTo>
                      <a:pt x="412" y="181"/>
                    </a:lnTo>
                    <a:lnTo>
                      <a:pt x="417" y="186"/>
                    </a:lnTo>
                    <a:lnTo>
                      <a:pt x="421" y="190"/>
                    </a:lnTo>
                    <a:lnTo>
                      <a:pt x="425" y="195"/>
                    </a:lnTo>
                    <a:lnTo>
                      <a:pt x="429" y="199"/>
                    </a:lnTo>
                    <a:lnTo>
                      <a:pt x="435" y="204"/>
                    </a:lnTo>
                    <a:lnTo>
                      <a:pt x="439" y="208"/>
                    </a:lnTo>
                    <a:lnTo>
                      <a:pt x="443" y="213"/>
                    </a:lnTo>
                    <a:lnTo>
                      <a:pt x="447" y="218"/>
                    </a:lnTo>
                    <a:lnTo>
                      <a:pt x="452" y="223"/>
                    </a:lnTo>
                    <a:lnTo>
                      <a:pt x="457" y="228"/>
                    </a:lnTo>
                    <a:lnTo>
                      <a:pt x="461" y="232"/>
                    </a:lnTo>
                    <a:lnTo>
                      <a:pt x="465" y="238"/>
                    </a:lnTo>
                    <a:lnTo>
                      <a:pt x="469" y="243"/>
                    </a:lnTo>
                    <a:lnTo>
                      <a:pt x="473" y="248"/>
                    </a:lnTo>
                    <a:lnTo>
                      <a:pt x="478" y="253"/>
                    </a:lnTo>
                    <a:lnTo>
                      <a:pt x="482" y="259"/>
                    </a:lnTo>
                    <a:lnTo>
                      <a:pt x="486" y="264"/>
                    </a:lnTo>
                    <a:lnTo>
                      <a:pt x="489" y="267"/>
                    </a:lnTo>
                    <a:lnTo>
                      <a:pt x="492" y="272"/>
                    </a:lnTo>
                    <a:lnTo>
                      <a:pt x="495" y="276"/>
                    </a:lnTo>
                    <a:lnTo>
                      <a:pt x="499" y="281"/>
                    </a:lnTo>
                    <a:lnTo>
                      <a:pt x="502" y="285"/>
                    </a:lnTo>
                    <a:lnTo>
                      <a:pt x="505" y="289"/>
                    </a:lnTo>
                    <a:lnTo>
                      <a:pt x="508" y="294"/>
                    </a:lnTo>
                    <a:lnTo>
                      <a:pt x="511" y="298"/>
                    </a:lnTo>
                    <a:lnTo>
                      <a:pt x="514" y="303"/>
                    </a:lnTo>
                    <a:lnTo>
                      <a:pt x="517" y="308"/>
                    </a:lnTo>
                    <a:lnTo>
                      <a:pt x="521" y="312"/>
                    </a:lnTo>
                    <a:lnTo>
                      <a:pt x="524" y="317"/>
                    </a:lnTo>
                    <a:lnTo>
                      <a:pt x="527" y="321"/>
                    </a:lnTo>
                    <a:lnTo>
                      <a:pt x="530" y="327"/>
                    </a:lnTo>
                    <a:lnTo>
                      <a:pt x="533" y="331"/>
                    </a:lnTo>
                    <a:lnTo>
                      <a:pt x="536" y="336"/>
                    </a:lnTo>
                    <a:lnTo>
                      <a:pt x="545" y="350"/>
                    </a:lnTo>
                    <a:lnTo>
                      <a:pt x="552" y="364"/>
                    </a:lnTo>
                    <a:lnTo>
                      <a:pt x="560" y="379"/>
                    </a:lnTo>
                    <a:lnTo>
                      <a:pt x="568" y="394"/>
                    </a:lnTo>
                    <a:lnTo>
                      <a:pt x="575" y="408"/>
                    </a:lnTo>
                    <a:lnTo>
                      <a:pt x="582" y="424"/>
                    </a:lnTo>
                    <a:lnTo>
                      <a:pt x="590" y="439"/>
                    </a:lnTo>
                    <a:lnTo>
                      <a:pt x="596" y="454"/>
                    </a:lnTo>
                    <a:lnTo>
                      <a:pt x="602" y="470"/>
                    </a:lnTo>
                    <a:lnTo>
                      <a:pt x="608" y="486"/>
                    </a:lnTo>
                    <a:lnTo>
                      <a:pt x="614" y="502"/>
                    </a:lnTo>
                    <a:lnTo>
                      <a:pt x="619" y="517"/>
                    </a:lnTo>
                    <a:lnTo>
                      <a:pt x="623" y="534"/>
                    </a:lnTo>
                    <a:lnTo>
                      <a:pt x="629" y="550"/>
                    </a:lnTo>
                    <a:lnTo>
                      <a:pt x="633" y="565"/>
                    </a:lnTo>
                    <a:lnTo>
                      <a:pt x="637" y="582"/>
                    </a:lnTo>
                    <a:lnTo>
                      <a:pt x="1" y="350"/>
                    </a:lnTo>
                    <a:lnTo>
                      <a:pt x="0" y="349"/>
                    </a:lnTo>
                    <a:lnTo>
                      <a:pt x="127" y="0"/>
                    </a:lnTo>
                    <a:lnTo>
                      <a:pt x="133" y="2"/>
                    </a:lnTo>
                    <a:lnTo>
                      <a:pt x="140" y="5"/>
                    </a:lnTo>
                    <a:lnTo>
                      <a:pt x="148" y="8"/>
                    </a:lnTo>
                    <a:lnTo>
                      <a:pt x="155" y="11"/>
                    </a:lnTo>
                    <a:lnTo>
                      <a:pt x="162" y="13"/>
                    </a:lnTo>
                    <a:lnTo>
                      <a:pt x="170" y="17"/>
                    </a:lnTo>
                    <a:lnTo>
                      <a:pt x="176" y="20"/>
                    </a:lnTo>
                    <a:lnTo>
                      <a:pt x="183" y="23"/>
                    </a:lnTo>
                    <a:lnTo>
                      <a:pt x="190" y="26"/>
                    </a:lnTo>
                    <a:lnTo>
                      <a:pt x="197" y="28"/>
                    </a:lnTo>
                    <a:lnTo>
                      <a:pt x="204" y="32"/>
                    </a:lnTo>
                    <a:lnTo>
                      <a:pt x="211" y="35"/>
                    </a:lnTo>
                    <a:lnTo>
                      <a:pt x="218" y="39"/>
                    </a:lnTo>
                    <a:lnTo>
                      <a:pt x="225" y="42"/>
                    </a:lnTo>
                    <a:lnTo>
                      <a:pt x="231" y="46"/>
                    </a:lnTo>
                    <a:lnTo>
                      <a:pt x="239" y="50"/>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3" name="Freeform 379"/>
              <p:cNvSpPr>
                <a:spLocks/>
              </p:cNvSpPr>
              <p:nvPr/>
            </p:nvSpPr>
            <p:spPr bwMode="auto">
              <a:xfrm>
                <a:off x="4210" y="2697"/>
                <a:ext cx="52" cy="26"/>
              </a:xfrm>
              <a:custGeom>
                <a:avLst/>
                <a:gdLst>
                  <a:gd name="T0" fmla="*/ 0 w 769"/>
                  <a:gd name="T1" fmla="*/ 0 h 398"/>
                  <a:gd name="T2" fmla="*/ 0 w 769"/>
                  <a:gd name="T3" fmla="*/ 0 h 398"/>
                  <a:gd name="T4" fmla="*/ 0 w 769"/>
                  <a:gd name="T5" fmla="*/ 0 h 398"/>
                  <a:gd name="T6" fmla="*/ 0 w 769"/>
                  <a:gd name="T7" fmla="*/ 0 h 398"/>
                  <a:gd name="T8" fmla="*/ 0 w 769"/>
                  <a:gd name="T9" fmla="*/ 0 h 398"/>
                  <a:gd name="T10" fmla="*/ 0 w 769"/>
                  <a:gd name="T11" fmla="*/ 0 h 398"/>
                  <a:gd name="T12" fmla="*/ 0 w 769"/>
                  <a:gd name="T13" fmla="*/ 0 h 398"/>
                  <a:gd name="T14" fmla="*/ 0 w 769"/>
                  <a:gd name="T15" fmla="*/ 0 h 398"/>
                  <a:gd name="T16" fmla="*/ 0 w 769"/>
                  <a:gd name="T17" fmla="*/ 0 h 398"/>
                  <a:gd name="T18" fmla="*/ 0 w 769"/>
                  <a:gd name="T19" fmla="*/ 0 h 398"/>
                  <a:gd name="T20" fmla="*/ 0 w 769"/>
                  <a:gd name="T21" fmla="*/ 0 h 398"/>
                  <a:gd name="T22" fmla="*/ 0 w 769"/>
                  <a:gd name="T23" fmla="*/ 0 h 398"/>
                  <a:gd name="T24" fmla="*/ 0 w 769"/>
                  <a:gd name="T25" fmla="*/ 0 h 398"/>
                  <a:gd name="T26" fmla="*/ 0 w 769"/>
                  <a:gd name="T27" fmla="*/ 0 h 398"/>
                  <a:gd name="T28" fmla="*/ 0 w 769"/>
                  <a:gd name="T29" fmla="*/ 0 h 398"/>
                  <a:gd name="T30" fmla="*/ 0 w 769"/>
                  <a:gd name="T31" fmla="*/ 0 h 398"/>
                  <a:gd name="T32" fmla="*/ 0 w 769"/>
                  <a:gd name="T33" fmla="*/ 0 h 398"/>
                  <a:gd name="T34" fmla="*/ 0 w 769"/>
                  <a:gd name="T35" fmla="*/ 0 h 398"/>
                  <a:gd name="T36" fmla="*/ 0 w 769"/>
                  <a:gd name="T37" fmla="*/ 0 h 398"/>
                  <a:gd name="T38" fmla="*/ 0 w 769"/>
                  <a:gd name="T39" fmla="*/ 0 h 398"/>
                  <a:gd name="T40" fmla="*/ 0 w 769"/>
                  <a:gd name="T41" fmla="*/ 0 h 398"/>
                  <a:gd name="T42" fmla="*/ 0 w 769"/>
                  <a:gd name="T43" fmla="*/ 0 h 398"/>
                  <a:gd name="T44" fmla="*/ 0 w 769"/>
                  <a:gd name="T45" fmla="*/ 0 h 398"/>
                  <a:gd name="T46" fmla="*/ 0 w 769"/>
                  <a:gd name="T47" fmla="*/ 0 h 398"/>
                  <a:gd name="T48" fmla="*/ 0 w 769"/>
                  <a:gd name="T49" fmla="*/ 0 h 398"/>
                  <a:gd name="T50" fmla="*/ 0 w 769"/>
                  <a:gd name="T51" fmla="*/ 0 h 398"/>
                  <a:gd name="T52" fmla="*/ 0 w 769"/>
                  <a:gd name="T53" fmla="*/ 0 h 398"/>
                  <a:gd name="T54" fmla="*/ 0 w 769"/>
                  <a:gd name="T55" fmla="*/ 0 h 398"/>
                  <a:gd name="T56" fmla="*/ 0 w 769"/>
                  <a:gd name="T57" fmla="*/ 0 h 398"/>
                  <a:gd name="T58" fmla="*/ 0 w 769"/>
                  <a:gd name="T59" fmla="*/ 0 h 398"/>
                  <a:gd name="T60" fmla="*/ 0 w 769"/>
                  <a:gd name="T61" fmla="*/ 0 h 398"/>
                  <a:gd name="T62" fmla="*/ 0 w 769"/>
                  <a:gd name="T63" fmla="*/ 0 h 398"/>
                  <a:gd name="T64" fmla="*/ 0 w 769"/>
                  <a:gd name="T65" fmla="*/ 0 h 398"/>
                  <a:gd name="T66" fmla="*/ 0 w 769"/>
                  <a:gd name="T67" fmla="*/ 0 h 398"/>
                  <a:gd name="T68" fmla="*/ 0 w 769"/>
                  <a:gd name="T69" fmla="*/ 0 h 398"/>
                  <a:gd name="T70" fmla="*/ 0 w 769"/>
                  <a:gd name="T71" fmla="*/ 0 h 398"/>
                  <a:gd name="T72" fmla="*/ 0 w 769"/>
                  <a:gd name="T73" fmla="*/ 0 h 398"/>
                  <a:gd name="T74" fmla="*/ 0 w 769"/>
                  <a:gd name="T75" fmla="*/ 0 h 398"/>
                  <a:gd name="T76" fmla="*/ 0 w 769"/>
                  <a:gd name="T77" fmla="*/ 0 h 398"/>
                  <a:gd name="T78" fmla="*/ 0 w 769"/>
                  <a:gd name="T79" fmla="*/ 0 h 398"/>
                  <a:gd name="T80" fmla="*/ 0 w 769"/>
                  <a:gd name="T81" fmla="*/ 0 h 398"/>
                  <a:gd name="T82" fmla="*/ 0 w 769"/>
                  <a:gd name="T83" fmla="*/ 0 h 398"/>
                  <a:gd name="T84" fmla="*/ 0 w 769"/>
                  <a:gd name="T85" fmla="*/ 0 h 3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9"/>
                  <a:gd name="T130" fmla="*/ 0 h 398"/>
                  <a:gd name="T131" fmla="*/ 769 w 769"/>
                  <a:gd name="T132" fmla="*/ 398 h 3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9" h="398">
                    <a:moveTo>
                      <a:pt x="637" y="398"/>
                    </a:moveTo>
                    <a:lnTo>
                      <a:pt x="0" y="167"/>
                    </a:lnTo>
                    <a:lnTo>
                      <a:pt x="7" y="160"/>
                    </a:lnTo>
                    <a:lnTo>
                      <a:pt x="14" y="155"/>
                    </a:lnTo>
                    <a:lnTo>
                      <a:pt x="20" y="150"/>
                    </a:lnTo>
                    <a:lnTo>
                      <a:pt x="28" y="145"/>
                    </a:lnTo>
                    <a:lnTo>
                      <a:pt x="35" y="139"/>
                    </a:lnTo>
                    <a:lnTo>
                      <a:pt x="42" y="134"/>
                    </a:lnTo>
                    <a:lnTo>
                      <a:pt x="50" y="130"/>
                    </a:lnTo>
                    <a:lnTo>
                      <a:pt x="58" y="125"/>
                    </a:lnTo>
                    <a:lnTo>
                      <a:pt x="65" y="121"/>
                    </a:lnTo>
                    <a:lnTo>
                      <a:pt x="74" y="115"/>
                    </a:lnTo>
                    <a:lnTo>
                      <a:pt x="81" y="111"/>
                    </a:lnTo>
                    <a:lnTo>
                      <a:pt x="89" y="107"/>
                    </a:lnTo>
                    <a:lnTo>
                      <a:pt x="97" y="102"/>
                    </a:lnTo>
                    <a:lnTo>
                      <a:pt x="104" y="97"/>
                    </a:lnTo>
                    <a:lnTo>
                      <a:pt x="113" y="93"/>
                    </a:lnTo>
                    <a:lnTo>
                      <a:pt x="121" y="89"/>
                    </a:lnTo>
                    <a:lnTo>
                      <a:pt x="144" y="78"/>
                    </a:lnTo>
                    <a:lnTo>
                      <a:pt x="167" y="67"/>
                    </a:lnTo>
                    <a:lnTo>
                      <a:pt x="190" y="58"/>
                    </a:lnTo>
                    <a:lnTo>
                      <a:pt x="214" y="48"/>
                    </a:lnTo>
                    <a:lnTo>
                      <a:pt x="238" y="41"/>
                    </a:lnTo>
                    <a:lnTo>
                      <a:pt x="263" y="34"/>
                    </a:lnTo>
                    <a:lnTo>
                      <a:pt x="288" y="26"/>
                    </a:lnTo>
                    <a:lnTo>
                      <a:pt x="312" y="21"/>
                    </a:lnTo>
                    <a:lnTo>
                      <a:pt x="336" y="16"/>
                    </a:lnTo>
                    <a:lnTo>
                      <a:pt x="361" y="11"/>
                    </a:lnTo>
                    <a:lnTo>
                      <a:pt x="386" y="7"/>
                    </a:lnTo>
                    <a:lnTo>
                      <a:pt x="410" y="4"/>
                    </a:lnTo>
                    <a:lnTo>
                      <a:pt x="435" y="2"/>
                    </a:lnTo>
                    <a:lnTo>
                      <a:pt x="460" y="1"/>
                    </a:lnTo>
                    <a:lnTo>
                      <a:pt x="485" y="0"/>
                    </a:lnTo>
                    <a:lnTo>
                      <a:pt x="510" y="1"/>
                    </a:lnTo>
                    <a:lnTo>
                      <a:pt x="511" y="0"/>
                    </a:lnTo>
                    <a:lnTo>
                      <a:pt x="512" y="0"/>
                    </a:lnTo>
                    <a:lnTo>
                      <a:pt x="513" y="0"/>
                    </a:lnTo>
                    <a:lnTo>
                      <a:pt x="515" y="0"/>
                    </a:lnTo>
                    <a:lnTo>
                      <a:pt x="516" y="0"/>
                    </a:lnTo>
                    <a:lnTo>
                      <a:pt x="517" y="0"/>
                    </a:lnTo>
                    <a:lnTo>
                      <a:pt x="519" y="1"/>
                    </a:lnTo>
                    <a:lnTo>
                      <a:pt x="520" y="1"/>
                    </a:lnTo>
                    <a:lnTo>
                      <a:pt x="521" y="1"/>
                    </a:lnTo>
                    <a:lnTo>
                      <a:pt x="522" y="1"/>
                    </a:lnTo>
                    <a:lnTo>
                      <a:pt x="525" y="1"/>
                    </a:lnTo>
                    <a:lnTo>
                      <a:pt x="526" y="1"/>
                    </a:lnTo>
                    <a:lnTo>
                      <a:pt x="527" y="1"/>
                    </a:lnTo>
                    <a:lnTo>
                      <a:pt x="528" y="1"/>
                    </a:lnTo>
                    <a:lnTo>
                      <a:pt x="529" y="1"/>
                    </a:lnTo>
                    <a:lnTo>
                      <a:pt x="531" y="1"/>
                    </a:lnTo>
                    <a:lnTo>
                      <a:pt x="532" y="1"/>
                    </a:lnTo>
                    <a:lnTo>
                      <a:pt x="533" y="1"/>
                    </a:lnTo>
                    <a:lnTo>
                      <a:pt x="534" y="2"/>
                    </a:lnTo>
                    <a:lnTo>
                      <a:pt x="535" y="2"/>
                    </a:lnTo>
                    <a:lnTo>
                      <a:pt x="536" y="2"/>
                    </a:lnTo>
                    <a:lnTo>
                      <a:pt x="537" y="2"/>
                    </a:lnTo>
                    <a:lnTo>
                      <a:pt x="538" y="2"/>
                    </a:lnTo>
                    <a:lnTo>
                      <a:pt x="539" y="2"/>
                    </a:lnTo>
                    <a:lnTo>
                      <a:pt x="540" y="2"/>
                    </a:lnTo>
                    <a:lnTo>
                      <a:pt x="541" y="2"/>
                    </a:lnTo>
                    <a:lnTo>
                      <a:pt x="542" y="2"/>
                    </a:lnTo>
                    <a:lnTo>
                      <a:pt x="543" y="2"/>
                    </a:lnTo>
                    <a:lnTo>
                      <a:pt x="544" y="2"/>
                    </a:lnTo>
                    <a:lnTo>
                      <a:pt x="546" y="2"/>
                    </a:lnTo>
                    <a:lnTo>
                      <a:pt x="548" y="2"/>
                    </a:lnTo>
                    <a:lnTo>
                      <a:pt x="550" y="2"/>
                    </a:lnTo>
                    <a:lnTo>
                      <a:pt x="552" y="2"/>
                    </a:lnTo>
                    <a:lnTo>
                      <a:pt x="554" y="3"/>
                    </a:lnTo>
                    <a:lnTo>
                      <a:pt x="556" y="3"/>
                    </a:lnTo>
                    <a:lnTo>
                      <a:pt x="558" y="3"/>
                    </a:lnTo>
                    <a:lnTo>
                      <a:pt x="560" y="3"/>
                    </a:lnTo>
                    <a:lnTo>
                      <a:pt x="562" y="4"/>
                    </a:lnTo>
                    <a:lnTo>
                      <a:pt x="565" y="4"/>
                    </a:lnTo>
                    <a:lnTo>
                      <a:pt x="568" y="4"/>
                    </a:lnTo>
                    <a:lnTo>
                      <a:pt x="570" y="4"/>
                    </a:lnTo>
                    <a:lnTo>
                      <a:pt x="572" y="5"/>
                    </a:lnTo>
                    <a:lnTo>
                      <a:pt x="575" y="5"/>
                    </a:lnTo>
                    <a:lnTo>
                      <a:pt x="577" y="5"/>
                    </a:lnTo>
                    <a:lnTo>
                      <a:pt x="579" y="5"/>
                    </a:lnTo>
                    <a:lnTo>
                      <a:pt x="581" y="5"/>
                    </a:lnTo>
                    <a:lnTo>
                      <a:pt x="584" y="6"/>
                    </a:lnTo>
                    <a:lnTo>
                      <a:pt x="587" y="6"/>
                    </a:lnTo>
                    <a:lnTo>
                      <a:pt x="592" y="7"/>
                    </a:lnTo>
                    <a:lnTo>
                      <a:pt x="596" y="7"/>
                    </a:lnTo>
                    <a:lnTo>
                      <a:pt x="599" y="7"/>
                    </a:lnTo>
                    <a:lnTo>
                      <a:pt x="603" y="8"/>
                    </a:lnTo>
                    <a:lnTo>
                      <a:pt x="607" y="8"/>
                    </a:lnTo>
                    <a:lnTo>
                      <a:pt x="610" y="8"/>
                    </a:lnTo>
                    <a:lnTo>
                      <a:pt x="615" y="9"/>
                    </a:lnTo>
                    <a:lnTo>
                      <a:pt x="619" y="9"/>
                    </a:lnTo>
                    <a:lnTo>
                      <a:pt x="622" y="11"/>
                    </a:lnTo>
                    <a:lnTo>
                      <a:pt x="626" y="11"/>
                    </a:lnTo>
                    <a:lnTo>
                      <a:pt x="630" y="12"/>
                    </a:lnTo>
                    <a:lnTo>
                      <a:pt x="634" y="13"/>
                    </a:lnTo>
                    <a:lnTo>
                      <a:pt x="638" y="14"/>
                    </a:lnTo>
                    <a:lnTo>
                      <a:pt x="642" y="14"/>
                    </a:lnTo>
                    <a:lnTo>
                      <a:pt x="646" y="16"/>
                    </a:lnTo>
                    <a:lnTo>
                      <a:pt x="651" y="17"/>
                    </a:lnTo>
                    <a:lnTo>
                      <a:pt x="658" y="18"/>
                    </a:lnTo>
                    <a:lnTo>
                      <a:pt x="664" y="19"/>
                    </a:lnTo>
                    <a:lnTo>
                      <a:pt x="669" y="20"/>
                    </a:lnTo>
                    <a:lnTo>
                      <a:pt x="675" y="21"/>
                    </a:lnTo>
                    <a:lnTo>
                      <a:pt x="681" y="22"/>
                    </a:lnTo>
                    <a:lnTo>
                      <a:pt x="687" y="23"/>
                    </a:lnTo>
                    <a:lnTo>
                      <a:pt x="692" y="25"/>
                    </a:lnTo>
                    <a:lnTo>
                      <a:pt x="699" y="26"/>
                    </a:lnTo>
                    <a:lnTo>
                      <a:pt x="704" y="27"/>
                    </a:lnTo>
                    <a:lnTo>
                      <a:pt x="710" y="28"/>
                    </a:lnTo>
                    <a:lnTo>
                      <a:pt x="715" y="30"/>
                    </a:lnTo>
                    <a:lnTo>
                      <a:pt x="722" y="33"/>
                    </a:lnTo>
                    <a:lnTo>
                      <a:pt x="727" y="34"/>
                    </a:lnTo>
                    <a:lnTo>
                      <a:pt x="733" y="36"/>
                    </a:lnTo>
                    <a:lnTo>
                      <a:pt x="739" y="39"/>
                    </a:lnTo>
                    <a:lnTo>
                      <a:pt x="769" y="49"/>
                    </a:lnTo>
                    <a:lnTo>
                      <a:pt x="767" y="52"/>
                    </a:lnTo>
                    <a:lnTo>
                      <a:pt x="762" y="64"/>
                    </a:lnTo>
                    <a:lnTo>
                      <a:pt x="756" y="81"/>
                    </a:lnTo>
                    <a:lnTo>
                      <a:pt x="749" y="104"/>
                    </a:lnTo>
                    <a:lnTo>
                      <a:pt x="739" y="130"/>
                    </a:lnTo>
                    <a:lnTo>
                      <a:pt x="728" y="159"/>
                    </a:lnTo>
                    <a:lnTo>
                      <a:pt x="717" y="191"/>
                    </a:lnTo>
                    <a:lnTo>
                      <a:pt x="705" y="223"/>
                    </a:lnTo>
                    <a:lnTo>
                      <a:pt x="693" y="256"/>
                    </a:lnTo>
                    <a:lnTo>
                      <a:pt x="681" y="287"/>
                    </a:lnTo>
                    <a:lnTo>
                      <a:pt x="670" y="316"/>
                    </a:lnTo>
                    <a:lnTo>
                      <a:pt x="660" y="343"/>
                    </a:lnTo>
                    <a:lnTo>
                      <a:pt x="651" y="366"/>
                    </a:lnTo>
                    <a:lnTo>
                      <a:pt x="644" y="382"/>
                    </a:lnTo>
                    <a:lnTo>
                      <a:pt x="639" y="394"/>
                    </a:lnTo>
                    <a:lnTo>
                      <a:pt x="637" y="398"/>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4" name="Freeform 380"/>
              <p:cNvSpPr>
                <a:spLocks/>
              </p:cNvSpPr>
              <p:nvPr/>
            </p:nvSpPr>
            <p:spPr bwMode="auto">
              <a:xfrm>
                <a:off x="4210" y="2697"/>
                <a:ext cx="52" cy="26"/>
              </a:xfrm>
              <a:custGeom>
                <a:avLst/>
                <a:gdLst>
                  <a:gd name="T0" fmla="*/ 0 w 769"/>
                  <a:gd name="T1" fmla="*/ 0 h 398"/>
                  <a:gd name="T2" fmla="*/ 0 w 769"/>
                  <a:gd name="T3" fmla="*/ 0 h 398"/>
                  <a:gd name="T4" fmla="*/ 0 w 769"/>
                  <a:gd name="T5" fmla="*/ 0 h 398"/>
                  <a:gd name="T6" fmla="*/ 0 w 769"/>
                  <a:gd name="T7" fmla="*/ 0 h 398"/>
                  <a:gd name="T8" fmla="*/ 0 w 769"/>
                  <a:gd name="T9" fmla="*/ 0 h 398"/>
                  <a:gd name="T10" fmla="*/ 0 w 769"/>
                  <a:gd name="T11" fmla="*/ 0 h 398"/>
                  <a:gd name="T12" fmla="*/ 0 w 769"/>
                  <a:gd name="T13" fmla="*/ 0 h 398"/>
                  <a:gd name="T14" fmla="*/ 0 w 769"/>
                  <a:gd name="T15" fmla="*/ 0 h 398"/>
                  <a:gd name="T16" fmla="*/ 0 w 769"/>
                  <a:gd name="T17" fmla="*/ 0 h 398"/>
                  <a:gd name="T18" fmla="*/ 0 w 769"/>
                  <a:gd name="T19" fmla="*/ 0 h 398"/>
                  <a:gd name="T20" fmla="*/ 0 w 769"/>
                  <a:gd name="T21" fmla="*/ 0 h 398"/>
                  <a:gd name="T22" fmla="*/ 0 w 769"/>
                  <a:gd name="T23" fmla="*/ 0 h 398"/>
                  <a:gd name="T24" fmla="*/ 0 w 769"/>
                  <a:gd name="T25" fmla="*/ 0 h 398"/>
                  <a:gd name="T26" fmla="*/ 0 w 769"/>
                  <a:gd name="T27" fmla="*/ 0 h 398"/>
                  <a:gd name="T28" fmla="*/ 0 w 769"/>
                  <a:gd name="T29" fmla="*/ 0 h 398"/>
                  <a:gd name="T30" fmla="*/ 0 w 769"/>
                  <a:gd name="T31" fmla="*/ 0 h 398"/>
                  <a:gd name="T32" fmla="*/ 0 w 769"/>
                  <a:gd name="T33" fmla="*/ 0 h 398"/>
                  <a:gd name="T34" fmla="*/ 0 w 769"/>
                  <a:gd name="T35" fmla="*/ 0 h 398"/>
                  <a:gd name="T36" fmla="*/ 0 w 769"/>
                  <a:gd name="T37" fmla="*/ 0 h 398"/>
                  <a:gd name="T38" fmla="*/ 0 w 769"/>
                  <a:gd name="T39" fmla="*/ 0 h 398"/>
                  <a:gd name="T40" fmla="*/ 0 w 769"/>
                  <a:gd name="T41" fmla="*/ 0 h 398"/>
                  <a:gd name="T42" fmla="*/ 0 w 769"/>
                  <a:gd name="T43" fmla="*/ 0 h 398"/>
                  <a:gd name="T44" fmla="*/ 0 w 769"/>
                  <a:gd name="T45" fmla="*/ 0 h 398"/>
                  <a:gd name="T46" fmla="*/ 0 w 769"/>
                  <a:gd name="T47" fmla="*/ 0 h 398"/>
                  <a:gd name="T48" fmla="*/ 0 w 769"/>
                  <a:gd name="T49" fmla="*/ 0 h 398"/>
                  <a:gd name="T50" fmla="*/ 0 w 769"/>
                  <a:gd name="T51" fmla="*/ 0 h 398"/>
                  <a:gd name="T52" fmla="*/ 0 w 769"/>
                  <a:gd name="T53" fmla="*/ 0 h 398"/>
                  <a:gd name="T54" fmla="*/ 0 w 769"/>
                  <a:gd name="T55" fmla="*/ 0 h 398"/>
                  <a:gd name="T56" fmla="*/ 0 w 769"/>
                  <a:gd name="T57" fmla="*/ 0 h 398"/>
                  <a:gd name="T58" fmla="*/ 0 w 769"/>
                  <a:gd name="T59" fmla="*/ 0 h 398"/>
                  <a:gd name="T60" fmla="*/ 0 w 769"/>
                  <a:gd name="T61" fmla="*/ 0 h 398"/>
                  <a:gd name="T62" fmla="*/ 0 w 769"/>
                  <a:gd name="T63" fmla="*/ 0 h 398"/>
                  <a:gd name="T64" fmla="*/ 0 w 769"/>
                  <a:gd name="T65" fmla="*/ 0 h 398"/>
                  <a:gd name="T66" fmla="*/ 0 w 769"/>
                  <a:gd name="T67" fmla="*/ 0 h 398"/>
                  <a:gd name="T68" fmla="*/ 0 w 769"/>
                  <a:gd name="T69" fmla="*/ 0 h 398"/>
                  <a:gd name="T70" fmla="*/ 0 w 769"/>
                  <a:gd name="T71" fmla="*/ 0 h 398"/>
                  <a:gd name="T72" fmla="*/ 0 w 769"/>
                  <a:gd name="T73" fmla="*/ 0 h 398"/>
                  <a:gd name="T74" fmla="*/ 0 w 769"/>
                  <a:gd name="T75" fmla="*/ 0 h 398"/>
                  <a:gd name="T76" fmla="*/ 0 w 769"/>
                  <a:gd name="T77" fmla="*/ 0 h 398"/>
                  <a:gd name="T78" fmla="*/ 0 w 769"/>
                  <a:gd name="T79" fmla="*/ 0 h 398"/>
                  <a:gd name="T80" fmla="*/ 0 w 769"/>
                  <a:gd name="T81" fmla="*/ 0 h 398"/>
                  <a:gd name="T82" fmla="*/ 0 w 769"/>
                  <a:gd name="T83" fmla="*/ 0 h 398"/>
                  <a:gd name="T84" fmla="*/ 0 w 769"/>
                  <a:gd name="T85" fmla="*/ 0 h 3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9"/>
                  <a:gd name="T130" fmla="*/ 0 h 398"/>
                  <a:gd name="T131" fmla="*/ 769 w 769"/>
                  <a:gd name="T132" fmla="*/ 398 h 3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9" h="398">
                    <a:moveTo>
                      <a:pt x="637" y="398"/>
                    </a:moveTo>
                    <a:lnTo>
                      <a:pt x="0" y="167"/>
                    </a:lnTo>
                    <a:lnTo>
                      <a:pt x="7" y="160"/>
                    </a:lnTo>
                    <a:lnTo>
                      <a:pt x="14" y="155"/>
                    </a:lnTo>
                    <a:lnTo>
                      <a:pt x="20" y="150"/>
                    </a:lnTo>
                    <a:lnTo>
                      <a:pt x="28" y="145"/>
                    </a:lnTo>
                    <a:lnTo>
                      <a:pt x="35" y="139"/>
                    </a:lnTo>
                    <a:lnTo>
                      <a:pt x="42" y="134"/>
                    </a:lnTo>
                    <a:lnTo>
                      <a:pt x="50" y="130"/>
                    </a:lnTo>
                    <a:lnTo>
                      <a:pt x="58" y="125"/>
                    </a:lnTo>
                    <a:lnTo>
                      <a:pt x="65" y="121"/>
                    </a:lnTo>
                    <a:lnTo>
                      <a:pt x="74" y="115"/>
                    </a:lnTo>
                    <a:lnTo>
                      <a:pt x="81" y="111"/>
                    </a:lnTo>
                    <a:lnTo>
                      <a:pt x="89" y="107"/>
                    </a:lnTo>
                    <a:lnTo>
                      <a:pt x="97" y="102"/>
                    </a:lnTo>
                    <a:lnTo>
                      <a:pt x="104" y="97"/>
                    </a:lnTo>
                    <a:lnTo>
                      <a:pt x="113" y="93"/>
                    </a:lnTo>
                    <a:lnTo>
                      <a:pt x="121" y="89"/>
                    </a:lnTo>
                    <a:lnTo>
                      <a:pt x="144" y="78"/>
                    </a:lnTo>
                    <a:lnTo>
                      <a:pt x="167" y="67"/>
                    </a:lnTo>
                    <a:lnTo>
                      <a:pt x="190" y="58"/>
                    </a:lnTo>
                    <a:lnTo>
                      <a:pt x="214" y="48"/>
                    </a:lnTo>
                    <a:lnTo>
                      <a:pt x="238" y="41"/>
                    </a:lnTo>
                    <a:lnTo>
                      <a:pt x="263" y="34"/>
                    </a:lnTo>
                    <a:lnTo>
                      <a:pt x="288" y="26"/>
                    </a:lnTo>
                    <a:lnTo>
                      <a:pt x="312" y="21"/>
                    </a:lnTo>
                    <a:lnTo>
                      <a:pt x="336" y="16"/>
                    </a:lnTo>
                    <a:lnTo>
                      <a:pt x="361" y="11"/>
                    </a:lnTo>
                    <a:lnTo>
                      <a:pt x="386" y="7"/>
                    </a:lnTo>
                    <a:lnTo>
                      <a:pt x="410" y="4"/>
                    </a:lnTo>
                    <a:lnTo>
                      <a:pt x="435" y="2"/>
                    </a:lnTo>
                    <a:lnTo>
                      <a:pt x="460" y="1"/>
                    </a:lnTo>
                    <a:lnTo>
                      <a:pt x="485" y="0"/>
                    </a:lnTo>
                    <a:lnTo>
                      <a:pt x="510" y="1"/>
                    </a:lnTo>
                    <a:lnTo>
                      <a:pt x="511" y="0"/>
                    </a:lnTo>
                    <a:lnTo>
                      <a:pt x="512" y="0"/>
                    </a:lnTo>
                    <a:lnTo>
                      <a:pt x="513" y="0"/>
                    </a:lnTo>
                    <a:lnTo>
                      <a:pt x="515" y="0"/>
                    </a:lnTo>
                    <a:lnTo>
                      <a:pt x="516" y="0"/>
                    </a:lnTo>
                    <a:lnTo>
                      <a:pt x="517" y="0"/>
                    </a:lnTo>
                    <a:lnTo>
                      <a:pt x="519" y="1"/>
                    </a:lnTo>
                    <a:lnTo>
                      <a:pt x="520" y="1"/>
                    </a:lnTo>
                    <a:lnTo>
                      <a:pt x="521" y="1"/>
                    </a:lnTo>
                    <a:lnTo>
                      <a:pt x="522" y="1"/>
                    </a:lnTo>
                    <a:lnTo>
                      <a:pt x="525" y="1"/>
                    </a:lnTo>
                    <a:lnTo>
                      <a:pt x="526" y="1"/>
                    </a:lnTo>
                    <a:lnTo>
                      <a:pt x="527" y="1"/>
                    </a:lnTo>
                    <a:lnTo>
                      <a:pt x="528" y="1"/>
                    </a:lnTo>
                    <a:lnTo>
                      <a:pt x="529" y="1"/>
                    </a:lnTo>
                    <a:lnTo>
                      <a:pt x="531" y="1"/>
                    </a:lnTo>
                    <a:lnTo>
                      <a:pt x="532" y="1"/>
                    </a:lnTo>
                    <a:lnTo>
                      <a:pt x="533" y="1"/>
                    </a:lnTo>
                    <a:lnTo>
                      <a:pt x="534" y="2"/>
                    </a:lnTo>
                    <a:lnTo>
                      <a:pt x="535" y="2"/>
                    </a:lnTo>
                    <a:lnTo>
                      <a:pt x="536" y="2"/>
                    </a:lnTo>
                    <a:lnTo>
                      <a:pt x="537" y="2"/>
                    </a:lnTo>
                    <a:lnTo>
                      <a:pt x="538" y="2"/>
                    </a:lnTo>
                    <a:lnTo>
                      <a:pt x="539" y="2"/>
                    </a:lnTo>
                    <a:lnTo>
                      <a:pt x="540" y="2"/>
                    </a:lnTo>
                    <a:lnTo>
                      <a:pt x="541" y="2"/>
                    </a:lnTo>
                    <a:lnTo>
                      <a:pt x="542" y="2"/>
                    </a:lnTo>
                    <a:lnTo>
                      <a:pt x="543" y="2"/>
                    </a:lnTo>
                    <a:lnTo>
                      <a:pt x="544" y="2"/>
                    </a:lnTo>
                    <a:lnTo>
                      <a:pt x="546" y="2"/>
                    </a:lnTo>
                    <a:lnTo>
                      <a:pt x="548" y="2"/>
                    </a:lnTo>
                    <a:lnTo>
                      <a:pt x="550" y="2"/>
                    </a:lnTo>
                    <a:lnTo>
                      <a:pt x="552" y="2"/>
                    </a:lnTo>
                    <a:lnTo>
                      <a:pt x="554" y="3"/>
                    </a:lnTo>
                    <a:lnTo>
                      <a:pt x="556" y="3"/>
                    </a:lnTo>
                    <a:lnTo>
                      <a:pt x="558" y="3"/>
                    </a:lnTo>
                    <a:lnTo>
                      <a:pt x="560" y="3"/>
                    </a:lnTo>
                    <a:lnTo>
                      <a:pt x="562" y="4"/>
                    </a:lnTo>
                    <a:lnTo>
                      <a:pt x="565" y="4"/>
                    </a:lnTo>
                    <a:lnTo>
                      <a:pt x="568" y="4"/>
                    </a:lnTo>
                    <a:lnTo>
                      <a:pt x="570" y="4"/>
                    </a:lnTo>
                    <a:lnTo>
                      <a:pt x="572" y="5"/>
                    </a:lnTo>
                    <a:lnTo>
                      <a:pt x="575" y="5"/>
                    </a:lnTo>
                    <a:lnTo>
                      <a:pt x="577" y="5"/>
                    </a:lnTo>
                    <a:lnTo>
                      <a:pt x="579" y="5"/>
                    </a:lnTo>
                    <a:lnTo>
                      <a:pt x="581" y="5"/>
                    </a:lnTo>
                    <a:lnTo>
                      <a:pt x="584" y="6"/>
                    </a:lnTo>
                    <a:lnTo>
                      <a:pt x="587" y="6"/>
                    </a:lnTo>
                    <a:lnTo>
                      <a:pt x="592" y="7"/>
                    </a:lnTo>
                    <a:lnTo>
                      <a:pt x="596" y="7"/>
                    </a:lnTo>
                    <a:lnTo>
                      <a:pt x="599" y="7"/>
                    </a:lnTo>
                    <a:lnTo>
                      <a:pt x="603" y="8"/>
                    </a:lnTo>
                    <a:lnTo>
                      <a:pt x="607" y="8"/>
                    </a:lnTo>
                    <a:lnTo>
                      <a:pt x="610" y="8"/>
                    </a:lnTo>
                    <a:lnTo>
                      <a:pt x="615" y="9"/>
                    </a:lnTo>
                    <a:lnTo>
                      <a:pt x="619" y="9"/>
                    </a:lnTo>
                    <a:lnTo>
                      <a:pt x="622" y="11"/>
                    </a:lnTo>
                    <a:lnTo>
                      <a:pt x="626" y="11"/>
                    </a:lnTo>
                    <a:lnTo>
                      <a:pt x="630" y="12"/>
                    </a:lnTo>
                    <a:lnTo>
                      <a:pt x="634" y="13"/>
                    </a:lnTo>
                    <a:lnTo>
                      <a:pt x="638" y="14"/>
                    </a:lnTo>
                    <a:lnTo>
                      <a:pt x="642" y="14"/>
                    </a:lnTo>
                    <a:lnTo>
                      <a:pt x="646" y="16"/>
                    </a:lnTo>
                    <a:lnTo>
                      <a:pt x="651" y="17"/>
                    </a:lnTo>
                    <a:lnTo>
                      <a:pt x="658" y="18"/>
                    </a:lnTo>
                    <a:lnTo>
                      <a:pt x="664" y="19"/>
                    </a:lnTo>
                    <a:lnTo>
                      <a:pt x="669" y="20"/>
                    </a:lnTo>
                    <a:lnTo>
                      <a:pt x="675" y="21"/>
                    </a:lnTo>
                    <a:lnTo>
                      <a:pt x="681" y="22"/>
                    </a:lnTo>
                    <a:lnTo>
                      <a:pt x="687" y="23"/>
                    </a:lnTo>
                    <a:lnTo>
                      <a:pt x="692" y="25"/>
                    </a:lnTo>
                    <a:lnTo>
                      <a:pt x="699" y="26"/>
                    </a:lnTo>
                    <a:lnTo>
                      <a:pt x="704" y="27"/>
                    </a:lnTo>
                    <a:lnTo>
                      <a:pt x="710" y="28"/>
                    </a:lnTo>
                    <a:lnTo>
                      <a:pt x="715" y="30"/>
                    </a:lnTo>
                    <a:lnTo>
                      <a:pt x="722" y="33"/>
                    </a:lnTo>
                    <a:lnTo>
                      <a:pt x="727" y="34"/>
                    </a:lnTo>
                    <a:lnTo>
                      <a:pt x="733" y="36"/>
                    </a:lnTo>
                    <a:lnTo>
                      <a:pt x="739" y="39"/>
                    </a:lnTo>
                    <a:lnTo>
                      <a:pt x="769" y="49"/>
                    </a:lnTo>
                    <a:lnTo>
                      <a:pt x="767" y="52"/>
                    </a:lnTo>
                    <a:lnTo>
                      <a:pt x="762" y="64"/>
                    </a:lnTo>
                    <a:lnTo>
                      <a:pt x="756" y="81"/>
                    </a:lnTo>
                    <a:lnTo>
                      <a:pt x="749" y="104"/>
                    </a:lnTo>
                    <a:lnTo>
                      <a:pt x="739" y="130"/>
                    </a:lnTo>
                    <a:lnTo>
                      <a:pt x="728" y="159"/>
                    </a:lnTo>
                    <a:lnTo>
                      <a:pt x="717" y="191"/>
                    </a:lnTo>
                    <a:lnTo>
                      <a:pt x="705" y="223"/>
                    </a:lnTo>
                    <a:lnTo>
                      <a:pt x="693" y="256"/>
                    </a:lnTo>
                    <a:lnTo>
                      <a:pt x="681" y="287"/>
                    </a:lnTo>
                    <a:lnTo>
                      <a:pt x="670" y="316"/>
                    </a:lnTo>
                    <a:lnTo>
                      <a:pt x="660" y="343"/>
                    </a:lnTo>
                    <a:lnTo>
                      <a:pt x="651" y="366"/>
                    </a:lnTo>
                    <a:lnTo>
                      <a:pt x="644" y="382"/>
                    </a:lnTo>
                    <a:lnTo>
                      <a:pt x="639" y="394"/>
                    </a:lnTo>
                    <a:lnTo>
                      <a:pt x="637" y="398"/>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5" name="Freeform 381"/>
              <p:cNvSpPr>
                <a:spLocks/>
              </p:cNvSpPr>
              <p:nvPr/>
            </p:nvSpPr>
            <p:spPr bwMode="auto">
              <a:xfrm>
                <a:off x="4292" y="2742"/>
                <a:ext cx="71" cy="54"/>
              </a:xfrm>
              <a:custGeom>
                <a:avLst/>
                <a:gdLst>
                  <a:gd name="T0" fmla="*/ 0 w 1048"/>
                  <a:gd name="T1" fmla="*/ 0 h 840"/>
                  <a:gd name="T2" fmla="*/ 0 w 1048"/>
                  <a:gd name="T3" fmla="*/ 0 h 840"/>
                  <a:gd name="T4" fmla="*/ 0 w 1048"/>
                  <a:gd name="T5" fmla="*/ 0 h 840"/>
                  <a:gd name="T6" fmla="*/ 0 w 1048"/>
                  <a:gd name="T7" fmla="*/ 0 h 840"/>
                  <a:gd name="T8" fmla="*/ 0 w 1048"/>
                  <a:gd name="T9" fmla="*/ 0 h 840"/>
                  <a:gd name="T10" fmla="*/ 0 w 1048"/>
                  <a:gd name="T11" fmla="*/ 0 h 840"/>
                  <a:gd name="T12" fmla="*/ 0 w 1048"/>
                  <a:gd name="T13" fmla="*/ 0 h 840"/>
                  <a:gd name="T14" fmla="*/ 0 w 1048"/>
                  <a:gd name="T15" fmla="*/ 0 h 840"/>
                  <a:gd name="T16" fmla="*/ 0 w 1048"/>
                  <a:gd name="T17" fmla="*/ 0 h 840"/>
                  <a:gd name="T18" fmla="*/ 0 w 1048"/>
                  <a:gd name="T19" fmla="*/ 0 h 840"/>
                  <a:gd name="T20" fmla="*/ 0 w 1048"/>
                  <a:gd name="T21" fmla="*/ 0 h 840"/>
                  <a:gd name="T22" fmla="*/ 0 w 1048"/>
                  <a:gd name="T23" fmla="*/ 0 h 840"/>
                  <a:gd name="T24" fmla="*/ 0 w 1048"/>
                  <a:gd name="T25" fmla="*/ 0 h 840"/>
                  <a:gd name="T26" fmla="*/ 0 w 1048"/>
                  <a:gd name="T27" fmla="*/ 0 h 840"/>
                  <a:gd name="T28" fmla="*/ 0 w 1048"/>
                  <a:gd name="T29" fmla="*/ 0 h 840"/>
                  <a:gd name="T30" fmla="*/ 0 w 1048"/>
                  <a:gd name="T31" fmla="*/ 0 h 840"/>
                  <a:gd name="T32" fmla="*/ 0 w 1048"/>
                  <a:gd name="T33" fmla="*/ 0 h 840"/>
                  <a:gd name="T34" fmla="*/ 0 w 1048"/>
                  <a:gd name="T35" fmla="*/ 0 h 840"/>
                  <a:gd name="T36" fmla="*/ 0 w 1048"/>
                  <a:gd name="T37" fmla="*/ 0 h 840"/>
                  <a:gd name="T38" fmla="*/ 0 w 1048"/>
                  <a:gd name="T39" fmla="*/ 0 h 840"/>
                  <a:gd name="T40" fmla="*/ 0 w 1048"/>
                  <a:gd name="T41" fmla="*/ 0 h 840"/>
                  <a:gd name="T42" fmla="*/ 0 w 1048"/>
                  <a:gd name="T43" fmla="*/ 0 h 840"/>
                  <a:gd name="T44" fmla="*/ 0 w 1048"/>
                  <a:gd name="T45" fmla="*/ 0 h 840"/>
                  <a:gd name="T46" fmla="*/ 0 w 1048"/>
                  <a:gd name="T47" fmla="*/ 0 h 840"/>
                  <a:gd name="T48" fmla="*/ 0 w 1048"/>
                  <a:gd name="T49" fmla="*/ 0 h 840"/>
                  <a:gd name="T50" fmla="*/ 0 w 1048"/>
                  <a:gd name="T51" fmla="*/ 0 h 840"/>
                  <a:gd name="T52" fmla="*/ 0 w 1048"/>
                  <a:gd name="T53" fmla="*/ 0 h 840"/>
                  <a:gd name="T54" fmla="*/ 0 w 1048"/>
                  <a:gd name="T55" fmla="*/ 0 h 840"/>
                  <a:gd name="T56" fmla="*/ 0 w 1048"/>
                  <a:gd name="T57" fmla="*/ 0 h 840"/>
                  <a:gd name="T58" fmla="*/ 0 w 1048"/>
                  <a:gd name="T59" fmla="*/ 0 h 840"/>
                  <a:gd name="T60" fmla="*/ 0 w 1048"/>
                  <a:gd name="T61" fmla="*/ 0 h 840"/>
                  <a:gd name="T62" fmla="*/ 0 w 1048"/>
                  <a:gd name="T63" fmla="*/ 0 h 840"/>
                  <a:gd name="T64" fmla="*/ 0 w 1048"/>
                  <a:gd name="T65" fmla="*/ 0 h 840"/>
                  <a:gd name="T66" fmla="*/ 0 w 1048"/>
                  <a:gd name="T67" fmla="*/ 0 h 840"/>
                  <a:gd name="T68" fmla="*/ 0 w 1048"/>
                  <a:gd name="T69" fmla="*/ 0 h 840"/>
                  <a:gd name="T70" fmla="*/ 0 w 1048"/>
                  <a:gd name="T71" fmla="*/ 0 h 840"/>
                  <a:gd name="T72" fmla="*/ 0 w 1048"/>
                  <a:gd name="T73" fmla="*/ 0 h 840"/>
                  <a:gd name="T74" fmla="*/ 0 w 1048"/>
                  <a:gd name="T75" fmla="*/ 0 h 840"/>
                  <a:gd name="T76" fmla="*/ 0 w 1048"/>
                  <a:gd name="T77" fmla="*/ 0 h 840"/>
                  <a:gd name="T78" fmla="*/ 0 w 1048"/>
                  <a:gd name="T79" fmla="*/ 0 h 840"/>
                  <a:gd name="T80" fmla="*/ 0 w 1048"/>
                  <a:gd name="T81" fmla="*/ 0 h 840"/>
                  <a:gd name="T82" fmla="*/ 0 w 1048"/>
                  <a:gd name="T83" fmla="*/ 0 h 840"/>
                  <a:gd name="T84" fmla="*/ 0 w 1048"/>
                  <a:gd name="T85" fmla="*/ 0 h 840"/>
                  <a:gd name="T86" fmla="*/ 0 w 1048"/>
                  <a:gd name="T87" fmla="*/ 0 h 840"/>
                  <a:gd name="T88" fmla="*/ 0 w 1048"/>
                  <a:gd name="T89" fmla="*/ 0 h 840"/>
                  <a:gd name="T90" fmla="*/ 0 w 1048"/>
                  <a:gd name="T91" fmla="*/ 0 h 840"/>
                  <a:gd name="T92" fmla="*/ 0 w 1048"/>
                  <a:gd name="T93" fmla="*/ 0 h 840"/>
                  <a:gd name="T94" fmla="*/ 0 w 1048"/>
                  <a:gd name="T95" fmla="*/ 0 h 840"/>
                  <a:gd name="T96" fmla="*/ 0 w 1048"/>
                  <a:gd name="T97" fmla="*/ 0 h 840"/>
                  <a:gd name="T98" fmla="*/ 0 w 1048"/>
                  <a:gd name="T99" fmla="*/ 0 h 840"/>
                  <a:gd name="T100" fmla="*/ 0 w 1048"/>
                  <a:gd name="T101" fmla="*/ 0 h 840"/>
                  <a:gd name="T102" fmla="*/ 0 w 1048"/>
                  <a:gd name="T103" fmla="*/ 0 h 840"/>
                  <a:gd name="T104" fmla="*/ 0 w 1048"/>
                  <a:gd name="T105" fmla="*/ 0 h 840"/>
                  <a:gd name="T106" fmla="*/ 0 w 1048"/>
                  <a:gd name="T107" fmla="*/ 0 h 840"/>
                  <a:gd name="T108" fmla="*/ 0 w 1048"/>
                  <a:gd name="T109" fmla="*/ 0 h 840"/>
                  <a:gd name="T110" fmla="*/ 0 w 1048"/>
                  <a:gd name="T111" fmla="*/ 0 h 840"/>
                  <a:gd name="T112" fmla="*/ 0 w 1048"/>
                  <a:gd name="T113" fmla="*/ 0 h 840"/>
                  <a:gd name="T114" fmla="*/ 0 w 1048"/>
                  <a:gd name="T115" fmla="*/ 0 h 8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48"/>
                  <a:gd name="T175" fmla="*/ 0 h 840"/>
                  <a:gd name="T176" fmla="*/ 1048 w 1048"/>
                  <a:gd name="T177" fmla="*/ 840 h 8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48" h="840">
                    <a:moveTo>
                      <a:pt x="1036" y="372"/>
                    </a:moveTo>
                    <a:lnTo>
                      <a:pt x="1036" y="376"/>
                    </a:lnTo>
                    <a:lnTo>
                      <a:pt x="1037" y="381"/>
                    </a:lnTo>
                    <a:lnTo>
                      <a:pt x="1038" y="387"/>
                    </a:lnTo>
                    <a:lnTo>
                      <a:pt x="1038" y="392"/>
                    </a:lnTo>
                    <a:lnTo>
                      <a:pt x="1039" y="396"/>
                    </a:lnTo>
                    <a:lnTo>
                      <a:pt x="1041" y="401"/>
                    </a:lnTo>
                    <a:lnTo>
                      <a:pt x="1041" y="406"/>
                    </a:lnTo>
                    <a:lnTo>
                      <a:pt x="1042" y="411"/>
                    </a:lnTo>
                    <a:lnTo>
                      <a:pt x="1042" y="416"/>
                    </a:lnTo>
                    <a:lnTo>
                      <a:pt x="1043" y="420"/>
                    </a:lnTo>
                    <a:lnTo>
                      <a:pt x="1043" y="425"/>
                    </a:lnTo>
                    <a:lnTo>
                      <a:pt x="1044" y="430"/>
                    </a:lnTo>
                    <a:lnTo>
                      <a:pt x="1044" y="435"/>
                    </a:lnTo>
                    <a:lnTo>
                      <a:pt x="1045" y="440"/>
                    </a:lnTo>
                    <a:lnTo>
                      <a:pt x="1045" y="445"/>
                    </a:lnTo>
                    <a:lnTo>
                      <a:pt x="1046" y="451"/>
                    </a:lnTo>
                    <a:lnTo>
                      <a:pt x="1046" y="460"/>
                    </a:lnTo>
                    <a:lnTo>
                      <a:pt x="1047" y="470"/>
                    </a:lnTo>
                    <a:lnTo>
                      <a:pt x="1048" y="481"/>
                    </a:lnTo>
                    <a:lnTo>
                      <a:pt x="1048" y="491"/>
                    </a:lnTo>
                    <a:lnTo>
                      <a:pt x="1048" y="502"/>
                    </a:lnTo>
                    <a:lnTo>
                      <a:pt x="1048" y="512"/>
                    </a:lnTo>
                    <a:lnTo>
                      <a:pt x="1048" y="523"/>
                    </a:lnTo>
                    <a:lnTo>
                      <a:pt x="1048" y="532"/>
                    </a:lnTo>
                    <a:lnTo>
                      <a:pt x="1048" y="543"/>
                    </a:lnTo>
                    <a:lnTo>
                      <a:pt x="1047" y="553"/>
                    </a:lnTo>
                    <a:lnTo>
                      <a:pt x="1047" y="564"/>
                    </a:lnTo>
                    <a:lnTo>
                      <a:pt x="1046" y="573"/>
                    </a:lnTo>
                    <a:lnTo>
                      <a:pt x="1046" y="584"/>
                    </a:lnTo>
                    <a:lnTo>
                      <a:pt x="1045" y="594"/>
                    </a:lnTo>
                    <a:lnTo>
                      <a:pt x="1044" y="605"/>
                    </a:lnTo>
                    <a:lnTo>
                      <a:pt x="1044" y="615"/>
                    </a:lnTo>
                    <a:lnTo>
                      <a:pt x="1043" y="617"/>
                    </a:lnTo>
                    <a:lnTo>
                      <a:pt x="1042" y="620"/>
                    </a:lnTo>
                    <a:lnTo>
                      <a:pt x="1042" y="622"/>
                    </a:lnTo>
                    <a:lnTo>
                      <a:pt x="1041" y="626"/>
                    </a:lnTo>
                    <a:lnTo>
                      <a:pt x="1041" y="629"/>
                    </a:lnTo>
                    <a:lnTo>
                      <a:pt x="1039" y="632"/>
                    </a:lnTo>
                    <a:lnTo>
                      <a:pt x="1039" y="634"/>
                    </a:lnTo>
                    <a:lnTo>
                      <a:pt x="1039" y="637"/>
                    </a:lnTo>
                    <a:lnTo>
                      <a:pt x="1038" y="640"/>
                    </a:lnTo>
                    <a:lnTo>
                      <a:pt x="1038" y="643"/>
                    </a:lnTo>
                    <a:lnTo>
                      <a:pt x="1038" y="645"/>
                    </a:lnTo>
                    <a:lnTo>
                      <a:pt x="1037" y="649"/>
                    </a:lnTo>
                    <a:lnTo>
                      <a:pt x="1037" y="652"/>
                    </a:lnTo>
                    <a:lnTo>
                      <a:pt x="1036" y="655"/>
                    </a:lnTo>
                    <a:lnTo>
                      <a:pt x="1036" y="658"/>
                    </a:lnTo>
                    <a:lnTo>
                      <a:pt x="1036" y="661"/>
                    </a:lnTo>
                    <a:lnTo>
                      <a:pt x="1034" y="666"/>
                    </a:lnTo>
                    <a:lnTo>
                      <a:pt x="1033" y="673"/>
                    </a:lnTo>
                    <a:lnTo>
                      <a:pt x="1032" y="679"/>
                    </a:lnTo>
                    <a:lnTo>
                      <a:pt x="1031" y="685"/>
                    </a:lnTo>
                    <a:lnTo>
                      <a:pt x="1030" y="692"/>
                    </a:lnTo>
                    <a:lnTo>
                      <a:pt x="1028" y="698"/>
                    </a:lnTo>
                    <a:lnTo>
                      <a:pt x="1027" y="704"/>
                    </a:lnTo>
                    <a:lnTo>
                      <a:pt x="1026" y="710"/>
                    </a:lnTo>
                    <a:lnTo>
                      <a:pt x="1024" y="717"/>
                    </a:lnTo>
                    <a:lnTo>
                      <a:pt x="1023" y="723"/>
                    </a:lnTo>
                    <a:lnTo>
                      <a:pt x="1022" y="729"/>
                    </a:lnTo>
                    <a:lnTo>
                      <a:pt x="1020" y="736"/>
                    </a:lnTo>
                    <a:lnTo>
                      <a:pt x="1017" y="741"/>
                    </a:lnTo>
                    <a:lnTo>
                      <a:pt x="1015" y="747"/>
                    </a:lnTo>
                    <a:lnTo>
                      <a:pt x="1014" y="753"/>
                    </a:lnTo>
                    <a:lnTo>
                      <a:pt x="1012" y="760"/>
                    </a:lnTo>
                    <a:lnTo>
                      <a:pt x="1010" y="765"/>
                    </a:lnTo>
                    <a:lnTo>
                      <a:pt x="1009" y="769"/>
                    </a:lnTo>
                    <a:lnTo>
                      <a:pt x="1007" y="774"/>
                    </a:lnTo>
                    <a:lnTo>
                      <a:pt x="1006" y="780"/>
                    </a:lnTo>
                    <a:lnTo>
                      <a:pt x="1004" y="785"/>
                    </a:lnTo>
                    <a:lnTo>
                      <a:pt x="1002" y="790"/>
                    </a:lnTo>
                    <a:lnTo>
                      <a:pt x="1001" y="795"/>
                    </a:lnTo>
                    <a:lnTo>
                      <a:pt x="999" y="799"/>
                    </a:lnTo>
                    <a:lnTo>
                      <a:pt x="997" y="805"/>
                    </a:lnTo>
                    <a:lnTo>
                      <a:pt x="994" y="810"/>
                    </a:lnTo>
                    <a:lnTo>
                      <a:pt x="993" y="815"/>
                    </a:lnTo>
                    <a:lnTo>
                      <a:pt x="991" y="819"/>
                    </a:lnTo>
                    <a:lnTo>
                      <a:pt x="989" y="825"/>
                    </a:lnTo>
                    <a:lnTo>
                      <a:pt x="988" y="830"/>
                    </a:lnTo>
                    <a:lnTo>
                      <a:pt x="986" y="835"/>
                    </a:lnTo>
                    <a:lnTo>
                      <a:pt x="985" y="840"/>
                    </a:lnTo>
                    <a:lnTo>
                      <a:pt x="137" y="534"/>
                    </a:lnTo>
                    <a:lnTo>
                      <a:pt x="135" y="532"/>
                    </a:lnTo>
                    <a:lnTo>
                      <a:pt x="136" y="505"/>
                    </a:lnTo>
                    <a:lnTo>
                      <a:pt x="136" y="478"/>
                    </a:lnTo>
                    <a:lnTo>
                      <a:pt x="135" y="451"/>
                    </a:lnTo>
                    <a:lnTo>
                      <a:pt x="134" y="423"/>
                    </a:lnTo>
                    <a:lnTo>
                      <a:pt x="131" y="396"/>
                    </a:lnTo>
                    <a:lnTo>
                      <a:pt x="128" y="369"/>
                    </a:lnTo>
                    <a:lnTo>
                      <a:pt x="123" y="342"/>
                    </a:lnTo>
                    <a:lnTo>
                      <a:pt x="118" y="314"/>
                    </a:lnTo>
                    <a:lnTo>
                      <a:pt x="112" y="287"/>
                    </a:lnTo>
                    <a:lnTo>
                      <a:pt x="105" y="260"/>
                    </a:lnTo>
                    <a:lnTo>
                      <a:pt x="97" y="234"/>
                    </a:lnTo>
                    <a:lnTo>
                      <a:pt x="88" y="208"/>
                    </a:lnTo>
                    <a:lnTo>
                      <a:pt x="78" y="181"/>
                    </a:lnTo>
                    <a:lnTo>
                      <a:pt x="68" y="155"/>
                    </a:lnTo>
                    <a:lnTo>
                      <a:pt x="56" y="130"/>
                    </a:lnTo>
                    <a:lnTo>
                      <a:pt x="45" y="105"/>
                    </a:lnTo>
                    <a:lnTo>
                      <a:pt x="42" y="99"/>
                    </a:lnTo>
                    <a:lnTo>
                      <a:pt x="40" y="93"/>
                    </a:lnTo>
                    <a:lnTo>
                      <a:pt x="36" y="89"/>
                    </a:lnTo>
                    <a:lnTo>
                      <a:pt x="33" y="84"/>
                    </a:lnTo>
                    <a:lnTo>
                      <a:pt x="31" y="79"/>
                    </a:lnTo>
                    <a:lnTo>
                      <a:pt x="28" y="73"/>
                    </a:lnTo>
                    <a:lnTo>
                      <a:pt x="25" y="68"/>
                    </a:lnTo>
                    <a:lnTo>
                      <a:pt x="23" y="63"/>
                    </a:lnTo>
                    <a:lnTo>
                      <a:pt x="20" y="58"/>
                    </a:lnTo>
                    <a:lnTo>
                      <a:pt x="17" y="54"/>
                    </a:lnTo>
                    <a:lnTo>
                      <a:pt x="14" y="48"/>
                    </a:lnTo>
                    <a:lnTo>
                      <a:pt x="11" y="43"/>
                    </a:lnTo>
                    <a:lnTo>
                      <a:pt x="8" y="39"/>
                    </a:lnTo>
                    <a:lnTo>
                      <a:pt x="5" y="34"/>
                    </a:lnTo>
                    <a:lnTo>
                      <a:pt x="2" y="28"/>
                    </a:lnTo>
                    <a:lnTo>
                      <a:pt x="0" y="24"/>
                    </a:lnTo>
                    <a:lnTo>
                      <a:pt x="8" y="0"/>
                    </a:lnTo>
                    <a:lnTo>
                      <a:pt x="1036" y="372"/>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6" name="Freeform 382"/>
              <p:cNvSpPr>
                <a:spLocks/>
              </p:cNvSpPr>
              <p:nvPr/>
            </p:nvSpPr>
            <p:spPr bwMode="auto">
              <a:xfrm>
                <a:off x="4292" y="2742"/>
                <a:ext cx="71" cy="54"/>
              </a:xfrm>
              <a:custGeom>
                <a:avLst/>
                <a:gdLst>
                  <a:gd name="T0" fmla="*/ 0 w 1048"/>
                  <a:gd name="T1" fmla="*/ 0 h 840"/>
                  <a:gd name="T2" fmla="*/ 0 w 1048"/>
                  <a:gd name="T3" fmla="*/ 0 h 840"/>
                  <a:gd name="T4" fmla="*/ 0 w 1048"/>
                  <a:gd name="T5" fmla="*/ 0 h 840"/>
                  <a:gd name="T6" fmla="*/ 0 w 1048"/>
                  <a:gd name="T7" fmla="*/ 0 h 840"/>
                  <a:gd name="T8" fmla="*/ 0 w 1048"/>
                  <a:gd name="T9" fmla="*/ 0 h 840"/>
                  <a:gd name="T10" fmla="*/ 0 w 1048"/>
                  <a:gd name="T11" fmla="*/ 0 h 840"/>
                  <a:gd name="T12" fmla="*/ 0 w 1048"/>
                  <a:gd name="T13" fmla="*/ 0 h 840"/>
                  <a:gd name="T14" fmla="*/ 0 w 1048"/>
                  <a:gd name="T15" fmla="*/ 0 h 840"/>
                  <a:gd name="T16" fmla="*/ 0 w 1048"/>
                  <a:gd name="T17" fmla="*/ 0 h 840"/>
                  <a:gd name="T18" fmla="*/ 0 w 1048"/>
                  <a:gd name="T19" fmla="*/ 0 h 840"/>
                  <a:gd name="T20" fmla="*/ 0 w 1048"/>
                  <a:gd name="T21" fmla="*/ 0 h 840"/>
                  <a:gd name="T22" fmla="*/ 0 w 1048"/>
                  <a:gd name="T23" fmla="*/ 0 h 840"/>
                  <a:gd name="T24" fmla="*/ 0 w 1048"/>
                  <a:gd name="T25" fmla="*/ 0 h 840"/>
                  <a:gd name="T26" fmla="*/ 0 w 1048"/>
                  <a:gd name="T27" fmla="*/ 0 h 840"/>
                  <a:gd name="T28" fmla="*/ 0 w 1048"/>
                  <a:gd name="T29" fmla="*/ 0 h 840"/>
                  <a:gd name="T30" fmla="*/ 0 w 1048"/>
                  <a:gd name="T31" fmla="*/ 0 h 840"/>
                  <a:gd name="T32" fmla="*/ 0 w 1048"/>
                  <a:gd name="T33" fmla="*/ 0 h 840"/>
                  <a:gd name="T34" fmla="*/ 0 w 1048"/>
                  <a:gd name="T35" fmla="*/ 0 h 840"/>
                  <a:gd name="T36" fmla="*/ 0 w 1048"/>
                  <a:gd name="T37" fmla="*/ 0 h 840"/>
                  <a:gd name="T38" fmla="*/ 0 w 1048"/>
                  <a:gd name="T39" fmla="*/ 0 h 840"/>
                  <a:gd name="T40" fmla="*/ 0 w 1048"/>
                  <a:gd name="T41" fmla="*/ 0 h 840"/>
                  <a:gd name="T42" fmla="*/ 0 w 1048"/>
                  <a:gd name="T43" fmla="*/ 0 h 840"/>
                  <a:gd name="T44" fmla="*/ 0 w 1048"/>
                  <a:gd name="T45" fmla="*/ 0 h 840"/>
                  <a:gd name="T46" fmla="*/ 0 w 1048"/>
                  <a:gd name="T47" fmla="*/ 0 h 840"/>
                  <a:gd name="T48" fmla="*/ 0 w 1048"/>
                  <a:gd name="T49" fmla="*/ 0 h 840"/>
                  <a:gd name="T50" fmla="*/ 0 w 1048"/>
                  <a:gd name="T51" fmla="*/ 0 h 840"/>
                  <a:gd name="T52" fmla="*/ 0 w 1048"/>
                  <a:gd name="T53" fmla="*/ 0 h 840"/>
                  <a:gd name="T54" fmla="*/ 0 w 1048"/>
                  <a:gd name="T55" fmla="*/ 0 h 840"/>
                  <a:gd name="T56" fmla="*/ 0 w 1048"/>
                  <a:gd name="T57" fmla="*/ 0 h 840"/>
                  <a:gd name="T58" fmla="*/ 0 w 1048"/>
                  <a:gd name="T59" fmla="*/ 0 h 840"/>
                  <a:gd name="T60" fmla="*/ 0 w 1048"/>
                  <a:gd name="T61" fmla="*/ 0 h 840"/>
                  <a:gd name="T62" fmla="*/ 0 w 1048"/>
                  <a:gd name="T63" fmla="*/ 0 h 840"/>
                  <a:gd name="T64" fmla="*/ 0 w 1048"/>
                  <a:gd name="T65" fmla="*/ 0 h 840"/>
                  <a:gd name="T66" fmla="*/ 0 w 1048"/>
                  <a:gd name="T67" fmla="*/ 0 h 840"/>
                  <a:gd name="T68" fmla="*/ 0 w 1048"/>
                  <a:gd name="T69" fmla="*/ 0 h 840"/>
                  <a:gd name="T70" fmla="*/ 0 w 1048"/>
                  <a:gd name="T71" fmla="*/ 0 h 840"/>
                  <a:gd name="T72" fmla="*/ 0 w 1048"/>
                  <a:gd name="T73" fmla="*/ 0 h 840"/>
                  <a:gd name="T74" fmla="*/ 0 w 1048"/>
                  <a:gd name="T75" fmla="*/ 0 h 840"/>
                  <a:gd name="T76" fmla="*/ 0 w 1048"/>
                  <a:gd name="T77" fmla="*/ 0 h 840"/>
                  <a:gd name="T78" fmla="*/ 0 w 1048"/>
                  <a:gd name="T79" fmla="*/ 0 h 840"/>
                  <a:gd name="T80" fmla="*/ 0 w 1048"/>
                  <a:gd name="T81" fmla="*/ 0 h 840"/>
                  <a:gd name="T82" fmla="*/ 0 w 1048"/>
                  <a:gd name="T83" fmla="*/ 0 h 840"/>
                  <a:gd name="T84" fmla="*/ 0 w 1048"/>
                  <a:gd name="T85" fmla="*/ 0 h 840"/>
                  <a:gd name="T86" fmla="*/ 0 w 1048"/>
                  <a:gd name="T87" fmla="*/ 0 h 840"/>
                  <a:gd name="T88" fmla="*/ 0 w 1048"/>
                  <a:gd name="T89" fmla="*/ 0 h 840"/>
                  <a:gd name="T90" fmla="*/ 0 w 1048"/>
                  <a:gd name="T91" fmla="*/ 0 h 840"/>
                  <a:gd name="T92" fmla="*/ 0 w 1048"/>
                  <a:gd name="T93" fmla="*/ 0 h 840"/>
                  <a:gd name="T94" fmla="*/ 0 w 1048"/>
                  <a:gd name="T95" fmla="*/ 0 h 840"/>
                  <a:gd name="T96" fmla="*/ 0 w 1048"/>
                  <a:gd name="T97" fmla="*/ 0 h 840"/>
                  <a:gd name="T98" fmla="*/ 0 w 1048"/>
                  <a:gd name="T99" fmla="*/ 0 h 840"/>
                  <a:gd name="T100" fmla="*/ 0 w 1048"/>
                  <a:gd name="T101" fmla="*/ 0 h 840"/>
                  <a:gd name="T102" fmla="*/ 0 w 1048"/>
                  <a:gd name="T103" fmla="*/ 0 h 840"/>
                  <a:gd name="T104" fmla="*/ 0 w 1048"/>
                  <a:gd name="T105" fmla="*/ 0 h 840"/>
                  <a:gd name="T106" fmla="*/ 0 w 1048"/>
                  <a:gd name="T107" fmla="*/ 0 h 840"/>
                  <a:gd name="T108" fmla="*/ 0 w 1048"/>
                  <a:gd name="T109" fmla="*/ 0 h 840"/>
                  <a:gd name="T110" fmla="*/ 0 w 1048"/>
                  <a:gd name="T111" fmla="*/ 0 h 840"/>
                  <a:gd name="T112" fmla="*/ 0 w 1048"/>
                  <a:gd name="T113" fmla="*/ 0 h 840"/>
                  <a:gd name="T114" fmla="*/ 0 w 1048"/>
                  <a:gd name="T115" fmla="*/ 0 h 8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48"/>
                  <a:gd name="T175" fmla="*/ 0 h 840"/>
                  <a:gd name="T176" fmla="*/ 1048 w 1048"/>
                  <a:gd name="T177" fmla="*/ 840 h 8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48" h="840">
                    <a:moveTo>
                      <a:pt x="1036" y="372"/>
                    </a:moveTo>
                    <a:lnTo>
                      <a:pt x="1036" y="376"/>
                    </a:lnTo>
                    <a:lnTo>
                      <a:pt x="1037" y="381"/>
                    </a:lnTo>
                    <a:lnTo>
                      <a:pt x="1038" y="387"/>
                    </a:lnTo>
                    <a:lnTo>
                      <a:pt x="1038" y="392"/>
                    </a:lnTo>
                    <a:lnTo>
                      <a:pt x="1039" y="396"/>
                    </a:lnTo>
                    <a:lnTo>
                      <a:pt x="1041" y="401"/>
                    </a:lnTo>
                    <a:lnTo>
                      <a:pt x="1041" y="406"/>
                    </a:lnTo>
                    <a:lnTo>
                      <a:pt x="1042" y="411"/>
                    </a:lnTo>
                    <a:lnTo>
                      <a:pt x="1042" y="416"/>
                    </a:lnTo>
                    <a:lnTo>
                      <a:pt x="1043" y="420"/>
                    </a:lnTo>
                    <a:lnTo>
                      <a:pt x="1043" y="425"/>
                    </a:lnTo>
                    <a:lnTo>
                      <a:pt x="1044" y="430"/>
                    </a:lnTo>
                    <a:lnTo>
                      <a:pt x="1044" y="435"/>
                    </a:lnTo>
                    <a:lnTo>
                      <a:pt x="1045" y="440"/>
                    </a:lnTo>
                    <a:lnTo>
                      <a:pt x="1045" y="445"/>
                    </a:lnTo>
                    <a:lnTo>
                      <a:pt x="1046" y="451"/>
                    </a:lnTo>
                    <a:lnTo>
                      <a:pt x="1046" y="460"/>
                    </a:lnTo>
                    <a:lnTo>
                      <a:pt x="1047" y="470"/>
                    </a:lnTo>
                    <a:lnTo>
                      <a:pt x="1048" y="481"/>
                    </a:lnTo>
                    <a:lnTo>
                      <a:pt x="1048" y="491"/>
                    </a:lnTo>
                    <a:lnTo>
                      <a:pt x="1048" y="502"/>
                    </a:lnTo>
                    <a:lnTo>
                      <a:pt x="1048" y="512"/>
                    </a:lnTo>
                    <a:lnTo>
                      <a:pt x="1048" y="523"/>
                    </a:lnTo>
                    <a:lnTo>
                      <a:pt x="1048" y="532"/>
                    </a:lnTo>
                    <a:lnTo>
                      <a:pt x="1048" y="543"/>
                    </a:lnTo>
                    <a:lnTo>
                      <a:pt x="1047" y="553"/>
                    </a:lnTo>
                    <a:lnTo>
                      <a:pt x="1047" y="564"/>
                    </a:lnTo>
                    <a:lnTo>
                      <a:pt x="1046" y="573"/>
                    </a:lnTo>
                    <a:lnTo>
                      <a:pt x="1046" y="584"/>
                    </a:lnTo>
                    <a:lnTo>
                      <a:pt x="1045" y="594"/>
                    </a:lnTo>
                    <a:lnTo>
                      <a:pt x="1044" y="605"/>
                    </a:lnTo>
                    <a:lnTo>
                      <a:pt x="1044" y="615"/>
                    </a:lnTo>
                    <a:lnTo>
                      <a:pt x="1043" y="617"/>
                    </a:lnTo>
                    <a:lnTo>
                      <a:pt x="1042" y="620"/>
                    </a:lnTo>
                    <a:lnTo>
                      <a:pt x="1042" y="622"/>
                    </a:lnTo>
                    <a:lnTo>
                      <a:pt x="1041" y="626"/>
                    </a:lnTo>
                    <a:lnTo>
                      <a:pt x="1041" y="629"/>
                    </a:lnTo>
                    <a:lnTo>
                      <a:pt x="1039" y="632"/>
                    </a:lnTo>
                    <a:lnTo>
                      <a:pt x="1039" y="634"/>
                    </a:lnTo>
                    <a:lnTo>
                      <a:pt x="1039" y="637"/>
                    </a:lnTo>
                    <a:lnTo>
                      <a:pt x="1038" y="640"/>
                    </a:lnTo>
                    <a:lnTo>
                      <a:pt x="1038" y="643"/>
                    </a:lnTo>
                    <a:lnTo>
                      <a:pt x="1038" y="645"/>
                    </a:lnTo>
                    <a:lnTo>
                      <a:pt x="1037" y="649"/>
                    </a:lnTo>
                    <a:lnTo>
                      <a:pt x="1037" y="652"/>
                    </a:lnTo>
                    <a:lnTo>
                      <a:pt x="1036" y="655"/>
                    </a:lnTo>
                    <a:lnTo>
                      <a:pt x="1036" y="658"/>
                    </a:lnTo>
                    <a:lnTo>
                      <a:pt x="1036" y="661"/>
                    </a:lnTo>
                    <a:lnTo>
                      <a:pt x="1034" y="666"/>
                    </a:lnTo>
                    <a:lnTo>
                      <a:pt x="1033" y="673"/>
                    </a:lnTo>
                    <a:lnTo>
                      <a:pt x="1032" y="679"/>
                    </a:lnTo>
                    <a:lnTo>
                      <a:pt x="1031" y="685"/>
                    </a:lnTo>
                    <a:lnTo>
                      <a:pt x="1030" y="692"/>
                    </a:lnTo>
                    <a:lnTo>
                      <a:pt x="1028" y="698"/>
                    </a:lnTo>
                    <a:lnTo>
                      <a:pt x="1027" y="704"/>
                    </a:lnTo>
                    <a:lnTo>
                      <a:pt x="1026" y="710"/>
                    </a:lnTo>
                    <a:lnTo>
                      <a:pt x="1024" y="717"/>
                    </a:lnTo>
                    <a:lnTo>
                      <a:pt x="1023" y="723"/>
                    </a:lnTo>
                    <a:lnTo>
                      <a:pt x="1022" y="729"/>
                    </a:lnTo>
                    <a:lnTo>
                      <a:pt x="1020" y="736"/>
                    </a:lnTo>
                    <a:lnTo>
                      <a:pt x="1017" y="741"/>
                    </a:lnTo>
                    <a:lnTo>
                      <a:pt x="1015" y="747"/>
                    </a:lnTo>
                    <a:lnTo>
                      <a:pt x="1014" y="753"/>
                    </a:lnTo>
                    <a:lnTo>
                      <a:pt x="1012" y="760"/>
                    </a:lnTo>
                    <a:lnTo>
                      <a:pt x="1010" y="765"/>
                    </a:lnTo>
                    <a:lnTo>
                      <a:pt x="1009" y="769"/>
                    </a:lnTo>
                    <a:lnTo>
                      <a:pt x="1007" y="774"/>
                    </a:lnTo>
                    <a:lnTo>
                      <a:pt x="1006" y="780"/>
                    </a:lnTo>
                    <a:lnTo>
                      <a:pt x="1004" y="785"/>
                    </a:lnTo>
                    <a:lnTo>
                      <a:pt x="1002" y="790"/>
                    </a:lnTo>
                    <a:lnTo>
                      <a:pt x="1001" y="795"/>
                    </a:lnTo>
                    <a:lnTo>
                      <a:pt x="999" y="799"/>
                    </a:lnTo>
                    <a:lnTo>
                      <a:pt x="997" y="805"/>
                    </a:lnTo>
                    <a:lnTo>
                      <a:pt x="994" y="810"/>
                    </a:lnTo>
                    <a:lnTo>
                      <a:pt x="993" y="815"/>
                    </a:lnTo>
                    <a:lnTo>
                      <a:pt x="991" y="819"/>
                    </a:lnTo>
                    <a:lnTo>
                      <a:pt x="989" y="825"/>
                    </a:lnTo>
                    <a:lnTo>
                      <a:pt x="988" y="830"/>
                    </a:lnTo>
                    <a:lnTo>
                      <a:pt x="986" y="835"/>
                    </a:lnTo>
                    <a:lnTo>
                      <a:pt x="985" y="840"/>
                    </a:lnTo>
                    <a:lnTo>
                      <a:pt x="137" y="534"/>
                    </a:lnTo>
                    <a:lnTo>
                      <a:pt x="135" y="532"/>
                    </a:lnTo>
                    <a:lnTo>
                      <a:pt x="136" y="505"/>
                    </a:lnTo>
                    <a:lnTo>
                      <a:pt x="136" y="478"/>
                    </a:lnTo>
                    <a:lnTo>
                      <a:pt x="135" y="451"/>
                    </a:lnTo>
                    <a:lnTo>
                      <a:pt x="134" y="423"/>
                    </a:lnTo>
                    <a:lnTo>
                      <a:pt x="131" y="396"/>
                    </a:lnTo>
                    <a:lnTo>
                      <a:pt x="128" y="369"/>
                    </a:lnTo>
                    <a:lnTo>
                      <a:pt x="123" y="342"/>
                    </a:lnTo>
                    <a:lnTo>
                      <a:pt x="118" y="314"/>
                    </a:lnTo>
                    <a:lnTo>
                      <a:pt x="112" y="287"/>
                    </a:lnTo>
                    <a:lnTo>
                      <a:pt x="105" y="260"/>
                    </a:lnTo>
                    <a:lnTo>
                      <a:pt x="97" y="234"/>
                    </a:lnTo>
                    <a:lnTo>
                      <a:pt x="88" y="208"/>
                    </a:lnTo>
                    <a:lnTo>
                      <a:pt x="78" y="181"/>
                    </a:lnTo>
                    <a:lnTo>
                      <a:pt x="68" y="155"/>
                    </a:lnTo>
                    <a:lnTo>
                      <a:pt x="56" y="130"/>
                    </a:lnTo>
                    <a:lnTo>
                      <a:pt x="45" y="105"/>
                    </a:lnTo>
                    <a:lnTo>
                      <a:pt x="42" y="99"/>
                    </a:lnTo>
                    <a:lnTo>
                      <a:pt x="40" y="93"/>
                    </a:lnTo>
                    <a:lnTo>
                      <a:pt x="36" y="89"/>
                    </a:lnTo>
                    <a:lnTo>
                      <a:pt x="33" y="84"/>
                    </a:lnTo>
                    <a:lnTo>
                      <a:pt x="31" y="79"/>
                    </a:lnTo>
                    <a:lnTo>
                      <a:pt x="28" y="73"/>
                    </a:lnTo>
                    <a:lnTo>
                      <a:pt x="25" y="68"/>
                    </a:lnTo>
                    <a:lnTo>
                      <a:pt x="23" y="63"/>
                    </a:lnTo>
                    <a:lnTo>
                      <a:pt x="20" y="58"/>
                    </a:lnTo>
                    <a:lnTo>
                      <a:pt x="17" y="54"/>
                    </a:lnTo>
                    <a:lnTo>
                      <a:pt x="14" y="48"/>
                    </a:lnTo>
                    <a:lnTo>
                      <a:pt x="11" y="43"/>
                    </a:lnTo>
                    <a:lnTo>
                      <a:pt x="8" y="39"/>
                    </a:lnTo>
                    <a:lnTo>
                      <a:pt x="5" y="34"/>
                    </a:lnTo>
                    <a:lnTo>
                      <a:pt x="2" y="28"/>
                    </a:lnTo>
                    <a:lnTo>
                      <a:pt x="0" y="24"/>
                    </a:lnTo>
                    <a:lnTo>
                      <a:pt x="8" y="0"/>
                    </a:lnTo>
                    <a:lnTo>
                      <a:pt x="1036" y="372"/>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7" name="Freeform 383"/>
              <p:cNvSpPr>
                <a:spLocks/>
              </p:cNvSpPr>
              <p:nvPr/>
            </p:nvSpPr>
            <p:spPr bwMode="auto">
              <a:xfrm>
                <a:off x="4188" y="2711"/>
                <a:ext cx="88" cy="45"/>
              </a:xfrm>
              <a:custGeom>
                <a:avLst/>
                <a:gdLst>
                  <a:gd name="T0" fmla="*/ 0 w 1290"/>
                  <a:gd name="T1" fmla="*/ 0 h 702"/>
                  <a:gd name="T2" fmla="*/ 0 w 1290"/>
                  <a:gd name="T3" fmla="*/ 0 h 702"/>
                  <a:gd name="T4" fmla="*/ 0 w 1290"/>
                  <a:gd name="T5" fmla="*/ 0 h 702"/>
                  <a:gd name="T6" fmla="*/ 0 w 1290"/>
                  <a:gd name="T7" fmla="*/ 0 h 702"/>
                  <a:gd name="T8" fmla="*/ 0 w 1290"/>
                  <a:gd name="T9" fmla="*/ 0 h 702"/>
                  <a:gd name="T10" fmla="*/ 0 w 1290"/>
                  <a:gd name="T11" fmla="*/ 0 h 702"/>
                  <a:gd name="T12" fmla="*/ 0 w 1290"/>
                  <a:gd name="T13" fmla="*/ 0 h 702"/>
                  <a:gd name="T14" fmla="*/ 0 w 1290"/>
                  <a:gd name="T15" fmla="*/ 0 h 702"/>
                  <a:gd name="T16" fmla="*/ 0 w 1290"/>
                  <a:gd name="T17" fmla="*/ 0 h 702"/>
                  <a:gd name="T18" fmla="*/ 0 w 1290"/>
                  <a:gd name="T19" fmla="*/ 0 h 702"/>
                  <a:gd name="T20" fmla="*/ 0 w 1290"/>
                  <a:gd name="T21" fmla="*/ 0 h 702"/>
                  <a:gd name="T22" fmla="*/ 0 w 1290"/>
                  <a:gd name="T23" fmla="*/ 0 h 702"/>
                  <a:gd name="T24" fmla="*/ 0 w 1290"/>
                  <a:gd name="T25" fmla="*/ 0 h 702"/>
                  <a:gd name="T26" fmla="*/ 0 w 1290"/>
                  <a:gd name="T27" fmla="*/ 0 h 702"/>
                  <a:gd name="T28" fmla="*/ 0 w 1290"/>
                  <a:gd name="T29" fmla="*/ 0 h 702"/>
                  <a:gd name="T30" fmla="*/ 0 w 1290"/>
                  <a:gd name="T31" fmla="*/ 0 h 702"/>
                  <a:gd name="T32" fmla="*/ 0 w 1290"/>
                  <a:gd name="T33" fmla="*/ 0 h 702"/>
                  <a:gd name="T34" fmla="*/ 0 w 1290"/>
                  <a:gd name="T35" fmla="*/ 0 h 702"/>
                  <a:gd name="T36" fmla="*/ 0 w 1290"/>
                  <a:gd name="T37" fmla="*/ 0 h 702"/>
                  <a:gd name="T38" fmla="*/ 0 w 1290"/>
                  <a:gd name="T39" fmla="*/ 0 h 702"/>
                  <a:gd name="T40" fmla="*/ 0 w 1290"/>
                  <a:gd name="T41" fmla="*/ 0 h 702"/>
                  <a:gd name="T42" fmla="*/ 0 w 1290"/>
                  <a:gd name="T43" fmla="*/ 0 h 702"/>
                  <a:gd name="T44" fmla="*/ 0 w 1290"/>
                  <a:gd name="T45" fmla="*/ 0 h 702"/>
                  <a:gd name="T46" fmla="*/ 0 w 1290"/>
                  <a:gd name="T47" fmla="*/ 0 h 702"/>
                  <a:gd name="T48" fmla="*/ 0 w 1290"/>
                  <a:gd name="T49" fmla="*/ 0 h 702"/>
                  <a:gd name="T50" fmla="*/ 0 w 1290"/>
                  <a:gd name="T51" fmla="*/ 0 h 702"/>
                  <a:gd name="T52" fmla="*/ 0 w 1290"/>
                  <a:gd name="T53" fmla="*/ 0 h 702"/>
                  <a:gd name="T54" fmla="*/ 0 w 1290"/>
                  <a:gd name="T55" fmla="*/ 0 h 702"/>
                  <a:gd name="T56" fmla="*/ 0 w 1290"/>
                  <a:gd name="T57" fmla="*/ 0 h 702"/>
                  <a:gd name="T58" fmla="*/ 0 w 1290"/>
                  <a:gd name="T59" fmla="*/ 0 h 702"/>
                  <a:gd name="T60" fmla="*/ 0 w 1290"/>
                  <a:gd name="T61" fmla="*/ 0 h 702"/>
                  <a:gd name="T62" fmla="*/ 0 w 1290"/>
                  <a:gd name="T63" fmla="*/ 0 h 702"/>
                  <a:gd name="T64" fmla="*/ 0 w 1290"/>
                  <a:gd name="T65" fmla="*/ 0 h 702"/>
                  <a:gd name="T66" fmla="*/ 0 w 1290"/>
                  <a:gd name="T67" fmla="*/ 0 h 702"/>
                  <a:gd name="T68" fmla="*/ 0 w 1290"/>
                  <a:gd name="T69" fmla="*/ 0 h 702"/>
                  <a:gd name="T70" fmla="*/ 0 w 1290"/>
                  <a:gd name="T71" fmla="*/ 0 h 702"/>
                  <a:gd name="T72" fmla="*/ 0 w 1290"/>
                  <a:gd name="T73" fmla="*/ 0 h 702"/>
                  <a:gd name="T74" fmla="*/ 0 w 1290"/>
                  <a:gd name="T75" fmla="*/ 0 h 702"/>
                  <a:gd name="T76" fmla="*/ 0 w 1290"/>
                  <a:gd name="T77" fmla="*/ 0 h 702"/>
                  <a:gd name="T78" fmla="*/ 0 w 1290"/>
                  <a:gd name="T79" fmla="*/ 0 h 702"/>
                  <a:gd name="T80" fmla="*/ 0 w 1290"/>
                  <a:gd name="T81" fmla="*/ 0 h 702"/>
                  <a:gd name="T82" fmla="*/ 0 w 1290"/>
                  <a:gd name="T83" fmla="*/ 0 h 702"/>
                  <a:gd name="T84" fmla="*/ 0 w 1290"/>
                  <a:gd name="T85" fmla="*/ 0 h 702"/>
                  <a:gd name="T86" fmla="*/ 0 w 1290"/>
                  <a:gd name="T87" fmla="*/ 0 h 702"/>
                  <a:gd name="T88" fmla="*/ 0 w 1290"/>
                  <a:gd name="T89" fmla="*/ 0 h 702"/>
                  <a:gd name="T90" fmla="*/ 0 w 1290"/>
                  <a:gd name="T91" fmla="*/ 0 h 702"/>
                  <a:gd name="T92" fmla="*/ 0 w 1290"/>
                  <a:gd name="T93" fmla="*/ 0 h 702"/>
                  <a:gd name="T94" fmla="*/ 0 w 1290"/>
                  <a:gd name="T95" fmla="*/ 0 h 702"/>
                  <a:gd name="T96" fmla="*/ 0 w 1290"/>
                  <a:gd name="T97" fmla="*/ 0 h 702"/>
                  <a:gd name="T98" fmla="*/ 0 w 1290"/>
                  <a:gd name="T99" fmla="*/ 0 h 702"/>
                  <a:gd name="T100" fmla="*/ 0 w 1290"/>
                  <a:gd name="T101" fmla="*/ 0 h 702"/>
                  <a:gd name="T102" fmla="*/ 0 w 1290"/>
                  <a:gd name="T103" fmla="*/ 0 h 702"/>
                  <a:gd name="T104" fmla="*/ 0 w 1290"/>
                  <a:gd name="T105" fmla="*/ 0 h 702"/>
                  <a:gd name="T106" fmla="*/ 0 w 1290"/>
                  <a:gd name="T107" fmla="*/ 0 h 702"/>
                  <a:gd name="T108" fmla="*/ 0 w 1290"/>
                  <a:gd name="T109" fmla="*/ 0 h 702"/>
                  <a:gd name="T110" fmla="*/ 0 w 1290"/>
                  <a:gd name="T111" fmla="*/ 0 h 702"/>
                  <a:gd name="T112" fmla="*/ 0 w 1290"/>
                  <a:gd name="T113" fmla="*/ 0 h 7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0"/>
                  <a:gd name="T172" fmla="*/ 0 h 702"/>
                  <a:gd name="T173" fmla="*/ 1290 w 1290"/>
                  <a:gd name="T174" fmla="*/ 702 h 7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0" h="702">
                    <a:moveTo>
                      <a:pt x="1290" y="375"/>
                    </a:moveTo>
                    <a:lnTo>
                      <a:pt x="1282" y="398"/>
                    </a:lnTo>
                    <a:lnTo>
                      <a:pt x="1273" y="400"/>
                    </a:lnTo>
                    <a:lnTo>
                      <a:pt x="1266" y="402"/>
                    </a:lnTo>
                    <a:lnTo>
                      <a:pt x="1258" y="405"/>
                    </a:lnTo>
                    <a:lnTo>
                      <a:pt x="1250" y="407"/>
                    </a:lnTo>
                    <a:lnTo>
                      <a:pt x="1243" y="410"/>
                    </a:lnTo>
                    <a:lnTo>
                      <a:pt x="1235" y="414"/>
                    </a:lnTo>
                    <a:lnTo>
                      <a:pt x="1227" y="416"/>
                    </a:lnTo>
                    <a:lnTo>
                      <a:pt x="1220" y="419"/>
                    </a:lnTo>
                    <a:lnTo>
                      <a:pt x="1212" y="422"/>
                    </a:lnTo>
                    <a:lnTo>
                      <a:pt x="1204" y="425"/>
                    </a:lnTo>
                    <a:lnTo>
                      <a:pt x="1197" y="428"/>
                    </a:lnTo>
                    <a:lnTo>
                      <a:pt x="1189" y="431"/>
                    </a:lnTo>
                    <a:lnTo>
                      <a:pt x="1181" y="436"/>
                    </a:lnTo>
                    <a:lnTo>
                      <a:pt x="1174" y="439"/>
                    </a:lnTo>
                    <a:lnTo>
                      <a:pt x="1167" y="442"/>
                    </a:lnTo>
                    <a:lnTo>
                      <a:pt x="1159" y="446"/>
                    </a:lnTo>
                    <a:lnTo>
                      <a:pt x="1157" y="447"/>
                    </a:lnTo>
                    <a:lnTo>
                      <a:pt x="1155" y="448"/>
                    </a:lnTo>
                    <a:lnTo>
                      <a:pt x="1154" y="449"/>
                    </a:lnTo>
                    <a:lnTo>
                      <a:pt x="1152" y="450"/>
                    </a:lnTo>
                    <a:lnTo>
                      <a:pt x="1151" y="451"/>
                    </a:lnTo>
                    <a:lnTo>
                      <a:pt x="1149" y="452"/>
                    </a:lnTo>
                    <a:lnTo>
                      <a:pt x="1147" y="452"/>
                    </a:lnTo>
                    <a:lnTo>
                      <a:pt x="1146" y="453"/>
                    </a:lnTo>
                    <a:lnTo>
                      <a:pt x="1143" y="454"/>
                    </a:lnTo>
                    <a:lnTo>
                      <a:pt x="1141" y="455"/>
                    </a:lnTo>
                    <a:lnTo>
                      <a:pt x="1139" y="455"/>
                    </a:lnTo>
                    <a:lnTo>
                      <a:pt x="1138" y="457"/>
                    </a:lnTo>
                    <a:lnTo>
                      <a:pt x="1136" y="458"/>
                    </a:lnTo>
                    <a:lnTo>
                      <a:pt x="1135" y="459"/>
                    </a:lnTo>
                    <a:lnTo>
                      <a:pt x="1133" y="460"/>
                    </a:lnTo>
                    <a:lnTo>
                      <a:pt x="1132" y="461"/>
                    </a:lnTo>
                    <a:lnTo>
                      <a:pt x="1111" y="471"/>
                    </a:lnTo>
                    <a:lnTo>
                      <a:pt x="1092" y="483"/>
                    </a:lnTo>
                    <a:lnTo>
                      <a:pt x="1072" y="494"/>
                    </a:lnTo>
                    <a:lnTo>
                      <a:pt x="1053" y="507"/>
                    </a:lnTo>
                    <a:lnTo>
                      <a:pt x="1034" y="520"/>
                    </a:lnTo>
                    <a:lnTo>
                      <a:pt x="1017" y="533"/>
                    </a:lnTo>
                    <a:lnTo>
                      <a:pt x="999" y="547"/>
                    </a:lnTo>
                    <a:lnTo>
                      <a:pt x="981" y="561"/>
                    </a:lnTo>
                    <a:lnTo>
                      <a:pt x="964" y="576"/>
                    </a:lnTo>
                    <a:lnTo>
                      <a:pt x="947" y="591"/>
                    </a:lnTo>
                    <a:lnTo>
                      <a:pt x="932" y="606"/>
                    </a:lnTo>
                    <a:lnTo>
                      <a:pt x="916" y="622"/>
                    </a:lnTo>
                    <a:lnTo>
                      <a:pt x="901" y="639"/>
                    </a:lnTo>
                    <a:lnTo>
                      <a:pt x="887" y="656"/>
                    </a:lnTo>
                    <a:lnTo>
                      <a:pt x="872" y="672"/>
                    </a:lnTo>
                    <a:lnTo>
                      <a:pt x="859" y="690"/>
                    </a:lnTo>
                    <a:lnTo>
                      <a:pt x="858" y="690"/>
                    </a:lnTo>
                    <a:lnTo>
                      <a:pt x="857" y="691"/>
                    </a:lnTo>
                    <a:lnTo>
                      <a:pt x="856" y="692"/>
                    </a:lnTo>
                    <a:lnTo>
                      <a:pt x="855" y="693"/>
                    </a:lnTo>
                    <a:lnTo>
                      <a:pt x="854" y="694"/>
                    </a:lnTo>
                    <a:lnTo>
                      <a:pt x="854" y="695"/>
                    </a:lnTo>
                    <a:lnTo>
                      <a:pt x="853" y="696"/>
                    </a:lnTo>
                    <a:lnTo>
                      <a:pt x="853" y="697"/>
                    </a:lnTo>
                    <a:lnTo>
                      <a:pt x="852" y="699"/>
                    </a:lnTo>
                    <a:lnTo>
                      <a:pt x="852" y="700"/>
                    </a:lnTo>
                    <a:lnTo>
                      <a:pt x="851" y="700"/>
                    </a:lnTo>
                    <a:lnTo>
                      <a:pt x="850" y="701"/>
                    </a:lnTo>
                    <a:lnTo>
                      <a:pt x="849" y="701"/>
                    </a:lnTo>
                    <a:lnTo>
                      <a:pt x="848" y="702"/>
                    </a:lnTo>
                    <a:lnTo>
                      <a:pt x="0" y="392"/>
                    </a:lnTo>
                    <a:lnTo>
                      <a:pt x="6" y="373"/>
                    </a:lnTo>
                    <a:lnTo>
                      <a:pt x="13" y="354"/>
                    </a:lnTo>
                    <a:lnTo>
                      <a:pt x="20" y="336"/>
                    </a:lnTo>
                    <a:lnTo>
                      <a:pt x="27" y="317"/>
                    </a:lnTo>
                    <a:lnTo>
                      <a:pt x="36" y="299"/>
                    </a:lnTo>
                    <a:lnTo>
                      <a:pt x="43" y="282"/>
                    </a:lnTo>
                    <a:lnTo>
                      <a:pt x="51" y="265"/>
                    </a:lnTo>
                    <a:lnTo>
                      <a:pt x="61" y="247"/>
                    </a:lnTo>
                    <a:lnTo>
                      <a:pt x="70" y="230"/>
                    </a:lnTo>
                    <a:lnTo>
                      <a:pt x="80" y="213"/>
                    </a:lnTo>
                    <a:lnTo>
                      <a:pt x="89" y="197"/>
                    </a:lnTo>
                    <a:lnTo>
                      <a:pt x="100" y="181"/>
                    </a:lnTo>
                    <a:lnTo>
                      <a:pt x="110" y="165"/>
                    </a:lnTo>
                    <a:lnTo>
                      <a:pt x="121" y="150"/>
                    </a:lnTo>
                    <a:lnTo>
                      <a:pt x="132" y="135"/>
                    </a:lnTo>
                    <a:lnTo>
                      <a:pt x="144" y="120"/>
                    </a:lnTo>
                    <a:lnTo>
                      <a:pt x="148" y="114"/>
                    </a:lnTo>
                    <a:lnTo>
                      <a:pt x="152" y="109"/>
                    </a:lnTo>
                    <a:lnTo>
                      <a:pt x="156" y="103"/>
                    </a:lnTo>
                    <a:lnTo>
                      <a:pt x="161" y="98"/>
                    </a:lnTo>
                    <a:lnTo>
                      <a:pt x="166" y="93"/>
                    </a:lnTo>
                    <a:lnTo>
                      <a:pt x="171" y="88"/>
                    </a:lnTo>
                    <a:lnTo>
                      <a:pt x="175" y="83"/>
                    </a:lnTo>
                    <a:lnTo>
                      <a:pt x="180" y="77"/>
                    </a:lnTo>
                    <a:lnTo>
                      <a:pt x="184" y="72"/>
                    </a:lnTo>
                    <a:lnTo>
                      <a:pt x="190" y="68"/>
                    </a:lnTo>
                    <a:lnTo>
                      <a:pt x="194" y="63"/>
                    </a:lnTo>
                    <a:lnTo>
                      <a:pt x="199" y="57"/>
                    </a:lnTo>
                    <a:lnTo>
                      <a:pt x="204" y="52"/>
                    </a:lnTo>
                    <a:lnTo>
                      <a:pt x="210" y="48"/>
                    </a:lnTo>
                    <a:lnTo>
                      <a:pt x="214" y="43"/>
                    </a:lnTo>
                    <a:lnTo>
                      <a:pt x="220" y="39"/>
                    </a:lnTo>
                    <a:lnTo>
                      <a:pt x="222" y="35"/>
                    </a:lnTo>
                    <a:lnTo>
                      <a:pt x="224" y="33"/>
                    </a:lnTo>
                    <a:lnTo>
                      <a:pt x="227" y="30"/>
                    </a:lnTo>
                    <a:lnTo>
                      <a:pt x="230" y="28"/>
                    </a:lnTo>
                    <a:lnTo>
                      <a:pt x="233" y="26"/>
                    </a:lnTo>
                    <a:lnTo>
                      <a:pt x="235" y="24"/>
                    </a:lnTo>
                    <a:lnTo>
                      <a:pt x="238" y="21"/>
                    </a:lnTo>
                    <a:lnTo>
                      <a:pt x="241" y="19"/>
                    </a:lnTo>
                    <a:lnTo>
                      <a:pt x="243" y="17"/>
                    </a:lnTo>
                    <a:lnTo>
                      <a:pt x="246" y="13"/>
                    </a:lnTo>
                    <a:lnTo>
                      <a:pt x="248" y="11"/>
                    </a:lnTo>
                    <a:lnTo>
                      <a:pt x="252" y="9"/>
                    </a:lnTo>
                    <a:lnTo>
                      <a:pt x="254" y="7"/>
                    </a:lnTo>
                    <a:lnTo>
                      <a:pt x="257" y="4"/>
                    </a:lnTo>
                    <a:lnTo>
                      <a:pt x="259" y="2"/>
                    </a:lnTo>
                    <a:lnTo>
                      <a:pt x="262" y="0"/>
                    </a:lnTo>
                    <a:lnTo>
                      <a:pt x="1290" y="375"/>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8" name="Freeform 384"/>
              <p:cNvSpPr>
                <a:spLocks/>
              </p:cNvSpPr>
              <p:nvPr/>
            </p:nvSpPr>
            <p:spPr bwMode="auto">
              <a:xfrm>
                <a:off x="4188" y="2711"/>
                <a:ext cx="88" cy="45"/>
              </a:xfrm>
              <a:custGeom>
                <a:avLst/>
                <a:gdLst>
                  <a:gd name="T0" fmla="*/ 0 w 1290"/>
                  <a:gd name="T1" fmla="*/ 0 h 702"/>
                  <a:gd name="T2" fmla="*/ 0 w 1290"/>
                  <a:gd name="T3" fmla="*/ 0 h 702"/>
                  <a:gd name="T4" fmla="*/ 0 w 1290"/>
                  <a:gd name="T5" fmla="*/ 0 h 702"/>
                  <a:gd name="T6" fmla="*/ 0 w 1290"/>
                  <a:gd name="T7" fmla="*/ 0 h 702"/>
                  <a:gd name="T8" fmla="*/ 0 w 1290"/>
                  <a:gd name="T9" fmla="*/ 0 h 702"/>
                  <a:gd name="T10" fmla="*/ 0 w 1290"/>
                  <a:gd name="T11" fmla="*/ 0 h 702"/>
                  <a:gd name="T12" fmla="*/ 0 w 1290"/>
                  <a:gd name="T13" fmla="*/ 0 h 702"/>
                  <a:gd name="T14" fmla="*/ 0 w 1290"/>
                  <a:gd name="T15" fmla="*/ 0 h 702"/>
                  <a:gd name="T16" fmla="*/ 0 w 1290"/>
                  <a:gd name="T17" fmla="*/ 0 h 702"/>
                  <a:gd name="T18" fmla="*/ 0 w 1290"/>
                  <a:gd name="T19" fmla="*/ 0 h 702"/>
                  <a:gd name="T20" fmla="*/ 0 w 1290"/>
                  <a:gd name="T21" fmla="*/ 0 h 702"/>
                  <a:gd name="T22" fmla="*/ 0 w 1290"/>
                  <a:gd name="T23" fmla="*/ 0 h 702"/>
                  <a:gd name="T24" fmla="*/ 0 w 1290"/>
                  <a:gd name="T25" fmla="*/ 0 h 702"/>
                  <a:gd name="T26" fmla="*/ 0 w 1290"/>
                  <a:gd name="T27" fmla="*/ 0 h 702"/>
                  <a:gd name="T28" fmla="*/ 0 w 1290"/>
                  <a:gd name="T29" fmla="*/ 0 h 702"/>
                  <a:gd name="T30" fmla="*/ 0 w 1290"/>
                  <a:gd name="T31" fmla="*/ 0 h 702"/>
                  <a:gd name="T32" fmla="*/ 0 w 1290"/>
                  <a:gd name="T33" fmla="*/ 0 h 702"/>
                  <a:gd name="T34" fmla="*/ 0 w 1290"/>
                  <a:gd name="T35" fmla="*/ 0 h 702"/>
                  <a:gd name="T36" fmla="*/ 0 w 1290"/>
                  <a:gd name="T37" fmla="*/ 0 h 702"/>
                  <a:gd name="T38" fmla="*/ 0 w 1290"/>
                  <a:gd name="T39" fmla="*/ 0 h 702"/>
                  <a:gd name="T40" fmla="*/ 0 w 1290"/>
                  <a:gd name="T41" fmla="*/ 0 h 702"/>
                  <a:gd name="T42" fmla="*/ 0 w 1290"/>
                  <a:gd name="T43" fmla="*/ 0 h 702"/>
                  <a:gd name="T44" fmla="*/ 0 w 1290"/>
                  <a:gd name="T45" fmla="*/ 0 h 702"/>
                  <a:gd name="T46" fmla="*/ 0 w 1290"/>
                  <a:gd name="T47" fmla="*/ 0 h 702"/>
                  <a:gd name="T48" fmla="*/ 0 w 1290"/>
                  <a:gd name="T49" fmla="*/ 0 h 702"/>
                  <a:gd name="T50" fmla="*/ 0 w 1290"/>
                  <a:gd name="T51" fmla="*/ 0 h 702"/>
                  <a:gd name="T52" fmla="*/ 0 w 1290"/>
                  <a:gd name="T53" fmla="*/ 0 h 702"/>
                  <a:gd name="T54" fmla="*/ 0 w 1290"/>
                  <a:gd name="T55" fmla="*/ 0 h 702"/>
                  <a:gd name="T56" fmla="*/ 0 w 1290"/>
                  <a:gd name="T57" fmla="*/ 0 h 702"/>
                  <a:gd name="T58" fmla="*/ 0 w 1290"/>
                  <a:gd name="T59" fmla="*/ 0 h 702"/>
                  <a:gd name="T60" fmla="*/ 0 w 1290"/>
                  <a:gd name="T61" fmla="*/ 0 h 702"/>
                  <a:gd name="T62" fmla="*/ 0 w 1290"/>
                  <a:gd name="T63" fmla="*/ 0 h 702"/>
                  <a:gd name="T64" fmla="*/ 0 w 1290"/>
                  <a:gd name="T65" fmla="*/ 0 h 702"/>
                  <a:gd name="T66" fmla="*/ 0 w 1290"/>
                  <a:gd name="T67" fmla="*/ 0 h 702"/>
                  <a:gd name="T68" fmla="*/ 0 w 1290"/>
                  <a:gd name="T69" fmla="*/ 0 h 702"/>
                  <a:gd name="T70" fmla="*/ 0 w 1290"/>
                  <a:gd name="T71" fmla="*/ 0 h 702"/>
                  <a:gd name="T72" fmla="*/ 0 w 1290"/>
                  <a:gd name="T73" fmla="*/ 0 h 702"/>
                  <a:gd name="T74" fmla="*/ 0 w 1290"/>
                  <a:gd name="T75" fmla="*/ 0 h 702"/>
                  <a:gd name="T76" fmla="*/ 0 w 1290"/>
                  <a:gd name="T77" fmla="*/ 0 h 702"/>
                  <a:gd name="T78" fmla="*/ 0 w 1290"/>
                  <a:gd name="T79" fmla="*/ 0 h 702"/>
                  <a:gd name="T80" fmla="*/ 0 w 1290"/>
                  <a:gd name="T81" fmla="*/ 0 h 702"/>
                  <a:gd name="T82" fmla="*/ 0 w 1290"/>
                  <a:gd name="T83" fmla="*/ 0 h 702"/>
                  <a:gd name="T84" fmla="*/ 0 w 1290"/>
                  <a:gd name="T85" fmla="*/ 0 h 702"/>
                  <a:gd name="T86" fmla="*/ 0 w 1290"/>
                  <a:gd name="T87" fmla="*/ 0 h 702"/>
                  <a:gd name="T88" fmla="*/ 0 w 1290"/>
                  <a:gd name="T89" fmla="*/ 0 h 702"/>
                  <a:gd name="T90" fmla="*/ 0 w 1290"/>
                  <a:gd name="T91" fmla="*/ 0 h 702"/>
                  <a:gd name="T92" fmla="*/ 0 w 1290"/>
                  <a:gd name="T93" fmla="*/ 0 h 702"/>
                  <a:gd name="T94" fmla="*/ 0 w 1290"/>
                  <a:gd name="T95" fmla="*/ 0 h 702"/>
                  <a:gd name="T96" fmla="*/ 0 w 1290"/>
                  <a:gd name="T97" fmla="*/ 0 h 702"/>
                  <a:gd name="T98" fmla="*/ 0 w 1290"/>
                  <a:gd name="T99" fmla="*/ 0 h 702"/>
                  <a:gd name="T100" fmla="*/ 0 w 1290"/>
                  <a:gd name="T101" fmla="*/ 0 h 702"/>
                  <a:gd name="T102" fmla="*/ 0 w 1290"/>
                  <a:gd name="T103" fmla="*/ 0 h 702"/>
                  <a:gd name="T104" fmla="*/ 0 w 1290"/>
                  <a:gd name="T105" fmla="*/ 0 h 702"/>
                  <a:gd name="T106" fmla="*/ 0 w 1290"/>
                  <a:gd name="T107" fmla="*/ 0 h 702"/>
                  <a:gd name="T108" fmla="*/ 0 w 1290"/>
                  <a:gd name="T109" fmla="*/ 0 h 702"/>
                  <a:gd name="T110" fmla="*/ 0 w 1290"/>
                  <a:gd name="T111" fmla="*/ 0 h 702"/>
                  <a:gd name="T112" fmla="*/ 0 w 1290"/>
                  <a:gd name="T113" fmla="*/ 0 h 7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0"/>
                  <a:gd name="T172" fmla="*/ 0 h 702"/>
                  <a:gd name="T173" fmla="*/ 1290 w 1290"/>
                  <a:gd name="T174" fmla="*/ 702 h 7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0" h="702">
                    <a:moveTo>
                      <a:pt x="1290" y="375"/>
                    </a:moveTo>
                    <a:lnTo>
                      <a:pt x="1282" y="398"/>
                    </a:lnTo>
                    <a:lnTo>
                      <a:pt x="1273" y="400"/>
                    </a:lnTo>
                    <a:lnTo>
                      <a:pt x="1266" y="402"/>
                    </a:lnTo>
                    <a:lnTo>
                      <a:pt x="1258" y="405"/>
                    </a:lnTo>
                    <a:lnTo>
                      <a:pt x="1250" y="407"/>
                    </a:lnTo>
                    <a:lnTo>
                      <a:pt x="1243" y="410"/>
                    </a:lnTo>
                    <a:lnTo>
                      <a:pt x="1235" y="414"/>
                    </a:lnTo>
                    <a:lnTo>
                      <a:pt x="1227" y="416"/>
                    </a:lnTo>
                    <a:lnTo>
                      <a:pt x="1220" y="419"/>
                    </a:lnTo>
                    <a:lnTo>
                      <a:pt x="1212" y="422"/>
                    </a:lnTo>
                    <a:lnTo>
                      <a:pt x="1204" y="425"/>
                    </a:lnTo>
                    <a:lnTo>
                      <a:pt x="1197" y="428"/>
                    </a:lnTo>
                    <a:lnTo>
                      <a:pt x="1189" y="431"/>
                    </a:lnTo>
                    <a:lnTo>
                      <a:pt x="1181" y="436"/>
                    </a:lnTo>
                    <a:lnTo>
                      <a:pt x="1174" y="439"/>
                    </a:lnTo>
                    <a:lnTo>
                      <a:pt x="1167" y="442"/>
                    </a:lnTo>
                    <a:lnTo>
                      <a:pt x="1159" y="446"/>
                    </a:lnTo>
                    <a:lnTo>
                      <a:pt x="1157" y="447"/>
                    </a:lnTo>
                    <a:lnTo>
                      <a:pt x="1155" y="448"/>
                    </a:lnTo>
                    <a:lnTo>
                      <a:pt x="1154" y="449"/>
                    </a:lnTo>
                    <a:lnTo>
                      <a:pt x="1152" y="450"/>
                    </a:lnTo>
                    <a:lnTo>
                      <a:pt x="1151" y="451"/>
                    </a:lnTo>
                    <a:lnTo>
                      <a:pt x="1149" y="452"/>
                    </a:lnTo>
                    <a:lnTo>
                      <a:pt x="1147" y="452"/>
                    </a:lnTo>
                    <a:lnTo>
                      <a:pt x="1146" y="453"/>
                    </a:lnTo>
                    <a:lnTo>
                      <a:pt x="1143" y="454"/>
                    </a:lnTo>
                    <a:lnTo>
                      <a:pt x="1141" y="455"/>
                    </a:lnTo>
                    <a:lnTo>
                      <a:pt x="1139" y="455"/>
                    </a:lnTo>
                    <a:lnTo>
                      <a:pt x="1138" y="457"/>
                    </a:lnTo>
                    <a:lnTo>
                      <a:pt x="1136" y="458"/>
                    </a:lnTo>
                    <a:lnTo>
                      <a:pt x="1135" y="459"/>
                    </a:lnTo>
                    <a:lnTo>
                      <a:pt x="1133" y="460"/>
                    </a:lnTo>
                    <a:lnTo>
                      <a:pt x="1132" y="461"/>
                    </a:lnTo>
                    <a:lnTo>
                      <a:pt x="1111" y="471"/>
                    </a:lnTo>
                    <a:lnTo>
                      <a:pt x="1092" y="483"/>
                    </a:lnTo>
                    <a:lnTo>
                      <a:pt x="1072" y="494"/>
                    </a:lnTo>
                    <a:lnTo>
                      <a:pt x="1053" y="507"/>
                    </a:lnTo>
                    <a:lnTo>
                      <a:pt x="1034" y="520"/>
                    </a:lnTo>
                    <a:lnTo>
                      <a:pt x="1017" y="533"/>
                    </a:lnTo>
                    <a:lnTo>
                      <a:pt x="999" y="547"/>
                    </a:lnTo>
                    <a:lnTo>
                      <a:pt x="981" y="561"/>
                    </a:lnTo>
                    <a:lnTo>
                      <a:pt x="964" y="576"/>
                    </a:lnTo>
                    <a:lnTo>
                      <a:pt x="947" y="591"/>
                    </a:lnTo>
                    <a:lnTo>
                      <a:pt x="932" y="606"/>
                    </a:lnTo>
                    <a:lnTo>
                      <a:pt x="916" y="622"/>
                    </a:lnTo>
                    <a:lnTo>
                      <a:pt x="901" y="639"/>
                    </a:lnTo>
                    <a:lnTo>
                      <a:pt x="887" y="656"/>
                    </a:lnTo>
                    <a:lnTo>
                      <a:pt x="872" y="672"/>
                    </a:lnTo>
                    <a:lnTo>
                      <a:pt x="859" y="690"/>
                    </a:lnTo>
                    <a:lnTo>
                      <a:pt x="858" y="690"/>
                    </a:lnTo>
                    <a:lnTo>
                      <a:pt x="857" y="691"/>
                    </a:lnTo>
                    <a:lnTo>
                      <a:pt x="856" y="692"/>
                    </a:lnTo>
                    <a:lnTo>
                      <a:pt x="855" y="693"/>
                    </a:lnTo>
                    <a:lnTo>
                      <a:pt x="854" y="694"/>
                    </a:lnTo>
                    <a:lnTo>
                      <a:pt x="854" y="695"/>
                    </a:lnTo>
                    <a:lnTo>
                      <a:pt x="853" y="696"/>
                    </a:lnTo>
                    <a:lnTo>
                      <a:pt x="853" y="697"/>
                    </a:lnTo>
                    <a:lnTo>
                      <a:pt x="852" y="699"/>
                    </a:lnTo>
                    <a:lnTo>
                      <a:pt x="852" y="700"/>
                    </a:lnTo>
                    <a:lnTo>
                      <a:pt x="851" y="700"/>
                    </a:lnTo>
                    <a:lnTo>
                      <a:pt x="850" y="701"/>
                    </a:lnTo>
                    <a:lnTo>
                      <a:pt x="849" y="701"/>
                    </a:lnTo>
                    <a:lnTo>
                      <a:pt x="848" y="702"/>
                    </a:lnTo>
                    <a:lnTo>
                      <a:pt x="0" y="392"/>
                    </a:lnTo>
                    <a:lnTo>
                      <a:pt x="6" y="373"/>
                    </a:lnTo>
                    <a:lnTo>
                      <a:pt x="13" y="354"/>
                    </a:lnTo>
                    <a:lnTo>
                      <a:pt x="20" y="336"/>
                    </a:lnTo>
                    <a:lnTo>
                      <a:pt x="27" y="317"/>
                    </a:lnTo>
                    <a:lnTo>
                      <a:pt x="36" y="299"/>
                    </a:lnTo>
                    <a:lnTo>
                      <a:pt x="43" y="282"/>
                    </a:lnTo>
                    <a:lnTo>
                      <a:pt x="51" y="265"/>
                    </a:lnTo>
                    <a:lnTo>
                      <a:pt x="61" y="247"/>
                    </a:lnTo>
                    <a:lnTo>
                      <a:pt x="70" y="230"/>
                    </a:lnTo>
                    <a:lnTo>
                      <a:pt x="80" y="213"/>
                    </a:lnTo>
                    <a:lnTo>
                      <a:pt x="89" y="197"/>
                    </a:lnTo>
                    <a:lnTo>
                      <a:pt x="100" y="181"/>
                    </a:lnTo>
                    <a:lnTo>
                      <a:pt x="110" y="165"/>
                    </a:lnTo>
                    <a:lnTo>
                      <a:pt x="121" y="150"/>
                    </a:lnTo>
                    <a:lnTo>
                      <a:pt x="132" y="135"/>
                    </a:lnTo>
                    <a:lnTo>
                      <a:pt x="144" y="120"/>
                    </a:lnTo>
                    <a:lnTo>
                      <a:pt x="148" y="114"/>
                    </a:lnTo>
                    <a:lnTo>
                      <a:pt x="152" y="109"/>
                    </a:lnTo>
                    <a:lnTo>
                      <a:pt x="156" y="103"/>
                    </a:lnTo>
                    <a:lnTo>
                      <a:pt x="161" y="98"/>
                    </a:lnTo>
                    <a:lnTo>
                      <a:pt x="166" y="93"/>
                    </a:lnTo>
                    <a:lnTo>
                      <a:pt x="171" y="88"/>
                    </a:lnTo>
                    <a:lnTo>
                      <a:pt x="175" y="83"/>
                    </a:lnTo>
                    <a:lnTo>
                      <a:pt x="180" y="77"/>
                    </a:lnTo>
                    <a:lnTo>
                      <a:pt x="184" y="72"/>
                    </a:lnTo>
                    <a:lnTo>
                      <a:pt x="190" y="68"/>
                    </a:lnTo>
                    <a:lnTo>
                      <a:pt x="194" y="63"/>
                    </a:lnTo>
                    <a:lnTo>
                      <a:pt x="199" y="57"/>
                    </a:lnTo>
                    <a:lnTo>
                      <a:pt x="204" y="52"/>
                    </a:lnTo>
                    <a:lnTo>
                      <a:pt x="210" y="48"/>
                    </a:lnTo>
                    <a:lnTo>
                      <a:pt x="214" y="43"/>
                    </a:lnTo>
                    <a:lnTo>
                      <a:pt x="220" y="39"/>
                    </a:lnTo>
                    <a:lnTo>
                      <a:pt x="222" y="35"/>
                    </a:lnTo>
                    <a:lnTo>
                      <a:pt x="224" y="33"/>
                    </a:lnTo>
                    <a:lnTo>
                      <a:pt x="227" y="30"/>
                    </a:lnTo>
                    <a:lnTo>
                      <a:pt x="230" y="28"/>
                    </a:lnTo>
                    <a:lnTo>
                      <a:pt x="233" y="26"/>
                    </a:lnTo>
                    <a:lnTo>
                      <a:pt x="235" y="24"/>
                    </a:lnTo>
                    <a:lnTo>
                      <a:pt x="238" y="21"/>
                    </a:lnTo>
                    <a:lnTo>
                      <a:pt x="241" y="19"/>
                    </a:lnTo>
                    <a:lnTo>
                      <a:pt x="243" y="17"/>
                    </a:lnTo>
                    <a:lnTo>
                      <a:pt x="246" y="13"/>
                    </a:lnTo>
                    <a:lnTo>
                      <a:pt x="248" y="11"/>
                    </a:lnTo>
                    <a:lnTo>
                      <a:pt x="252" y="9"/>
                    </a:lnTo>
                    <a:lnTo>
                      <a:pt x="254" y="7"/>
                    </a:lnTo>
                    <a:lnTo>
                      <a:pt x="257" y="4"/>
                    </a:lnTo>
                    <a:lnTo>
                      <a:pt x="259" y="2"/>
                    </a:lnTo>
                    <a:lnTo>
                      <a:pt x="262" y="0"/>
                    </a:lnTo>
                    <a:lnTo>
                      <a:pt x="1290" y="375"/>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69" name="Freeform 385"/>
              <p:cNvSpPr>
                <a:spLocks/>
              </p:cNvSpPr>
              <p:nvPr/>
            </p:nvSpPr>
            <p:spPr bwMode="auto">
              <a:xfrm>
                <a:off x="4292" y="2779"/>
                <a:ext cx="64" cy="47"/>
              </a:xfrm>
              <a:custGeom>
                <a:avLst/>
                <a:gdLst>
                  <a:gd name="T0" fmla="*/ 0 w 986"/>
                  <a:gd name="T1" fmla="*/ 0 h 711"/>
                  <a:gd name="T2" fmla="*/ 0 w 986"/>
                  <a:gd name="T3" fmla="*/ 0 h 711"/>
                  <a:gd name="T4" fmla="*/ 0 w 986"/>
                  <a:gd name="T5" fmla="*/ 0 h 711"/>
                  <a:gd name="T6" fmla="*/ 0 w 986"/>
                  <a:gd name="T7" fmla="*/ 0 h 711"/>
                  <a:gd name="T8" fmla="*/ 0 w 986"/>
                  <a:gd name="T9" fmla="*/ 0 h 711"/>
                  <a:gd name="T10" fmla="*/ 0 w 986"/>
                  <a:gd name="T11" fmla="*/ 0 h 711"/>
                  <a:gd name="T12" fmla="*/ 0 w 986"/>
                  <a:gd name="T13" fmla="*/ 0 h 711"/>
                  <a:gd name="T14" fmla="*/ 0 w 986"/>
                  <a:gd name="T15" fmla="*/ 0 h 711"/>
                  <a:gd name="T16" fmla="*/ 0 w 986"/>
                  <a:gd name="T17" fmla="*/ 0 h 711"/>
                  <a:gd name="T18" fmla="*/ 0 w 986"/>
                  <a:gd name="T19" fmla="*/ 0 h 711"/>
                  <a:gd name="T20" fmla="*/ 0 w 986"/>
                  <a:gd name="T21" fmla="*/ 0 h 711"/>
                  <a:gd name="T22" fmla="*/ 0 w 986"/>
                  <a:gd name="T23" fmla="*/ 0 h 711"/>
                  <a:gd name="T24" fmla="*/ 0 w 986"/>
                  <a:gd name="T25" fmla="*/ 0 h 711"/>
                  <a:gd name="T26" fmla="*/ 0 w 986"/>
                  <a:gd name="T27" fmla="*/ 0 h 711"/>
                  <a:gd name="T28" fmla="*/ 0 w 986"/>
                  <a:gd name="T29" fmla="*/ 0 h 711"/>
                  <a:gd name="T30" fmla="*/ 0 w 986"/>
                  <a:gd name="T31" fmla="*/ 0 h 711"/>
                  <a:gd name="T32" fmla="*/ 0 w 986"/>
                  <a:gd name="T33" fmla="*/ 0 h 711"/>
                  <a:gd name="T34" fmla="*/ 0 w 986"/>
                  <a:gd name="T35" fmla="*/ 0 h 711"/>
                  <a:gd name="T36" fmla="*/ 0 w 986"/>
                  <a:gd name="T37" fmla="*/ 0 h 711"/>
                  <a:gd name="T38" fmla="*/ 0 w 986"/>
                  <a:gd name="T39" fmla="*/ 0 h 711"/>
                  <a:gd name="T40" fmla="*/ 0 w 986"/>
                  <a:gd name="T41" fmla="*/ 0 h 711"/>
                  <a:gd name="T42" fmla="*/ 0 w 986"/>
                  <a:gd name="T43" fmla="*/ 0 h 711"/>
                  <a:gd name="T44" fmla="*/ 0 w 986"/>
                  <a:gd name="T45" fmla="*/ 0 h 711"/>
                  <a:gd name="T46" fmla="*/ 0 w 986"/>
                  <a:gd name="T47" fmla="*/ 0 h 711"/>
                  <a:gd name="T48" fmla="*/ 0 w 986"/>
                  <a:gd name="T49" fmla="*/ 0 h 711"/>
                  <a:gd name="T50" fmla="*/ 0 w 986"/>
                  <a:gd name="T51" fmla="*/ 0 h 711"/>
                  <a:gd name="T52" fmla="*/ 0 w 986"/>
                  <a:gd name="T53" fmla="*/ 0 h 711"/>
                  <a:gd name="T54" fmla="*/ 0 w 986"/>
                  <a:gd name="T55" fmla="*/ 0 h 711"/>
                  <a:gd name="T56" fmla="*/ 0 w 986"/>
                  <a:gd name="T57" fmla="*/ 0 h 711"/>
                  <a:gd name="T58" fmla="*/ 0 w 986"/>
                  <a:gd name="T59" fmla="*/ 0 h 711"/>
                  <a:gd name="T60" fmla="*/ 0 w 986"/>
                  <a:gd name="T61" fmla="*/ 0 h 711"/>
                  <a:gd name="T62" fmla="*/ 0 w 986"/>
                  <a:gd name="T63" fmla="*/ 0 h 711"/>
                  <a:gd name="T64" fmla="*/ 0 w 986"/>
                  <a:gd name="T65" fmla="*/ 0 h 711"/>
                  <a:gd name="T66" fmla="*/ 0 w 98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86"/>
                  <a:gd name="T103" fmla="*/ 0 h 711"/>
                  <a:gd name="T104" fmla="*/ 986 w 986"/>
                  <a:gd name="T105" fmla="*/ 711 h 7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86" h="711">
                    <a:moveTo>
                      <a:pt x="981" y="320"/>
                    </a:moveTo>
                    <a:lnTo>
                      <a:pt x="838" y="711"/>
                    </a:lnTo>
                    <a:lnTo>
                      <a:pt x="17" y="414"/>
                    </a:lnTo>
                    <a:lnTo>
                      <a:pt x="16" y="413"/>
                    </a:lnTo>
                    <a:lnTo>
                      <a:pt x="15" y="413"/>
                    </a:lnTo>
                    <a:lnTo>
                      <a:pt x="14" y="412"/>
                    </a:lnTo>
                    <a:lnTo>
                      <a:pt x="12" y="412"/>
                    </a:lnTo>
                    <a:lnTo>
                      <a:pt x="11" y="412"/>
                    </a:lnTo>
                    <a:lnTo>
                      <a:pt x="10" y="411"/>
                    </a:lnTo>
                    <a:lnTo>
                      <a:pt x="9" y="411"/>
                    </a:lnTo>
                    <a:lnTo>
                      <a:pt x="7" y="411"/>
                    </a:lnTo>
                    <a:lnTo>
                      <a:pt x="6" y="410"/>
                    </a:lnTo>
                    <a:lnTo>
                      <a:pt x="5" y="410"/>
                    </a:lnTo>
                    <a:lnTo>
                      <a:pt x="4" y="409"/>
                    </a:lnTo>
                    <a:lnTo>
                      <a:pt x="3" y="409"/>
                    </a:lnTo>
                    <a:lnTo>
                      <a:pt x="2" y="408"/>
                    </a:lnTo>
                    <a:lnTo>
                      <a:pt x="1" y="408"/>
                    </a:lnTo>
                    <a:lnTo>
                      <a:pt x="0" y="407"/>
                    </a:lnTo>
                    <a:lnTo>
                      <a:pt x="0" y="404"/>
                    </a:lnTo>
                    <a:lnTo>
                      <a:pt x="1" y="402"/>
                    </a:lnTo>
                    <a:lnTo>
                      <a:pt x="2" y="401"/>
                    </a:lnTo>
                    <a:lnTo>
                      <a:pt x="2" y="399"/>
                    </a:lnTo>
                    <a:lnTo>
                      <a:pt x="3" y="398"/>
                    </a:lnTo>
                    <a:lnTo>
                      <a:pt x="4" y="396"/>
                    </a:lnTo>
                    <a:lnTo>
                      <a:pt x="5" y="395"/>
                    </a:lnTo>
                    <a:lnTo>
                      <a:pt x="6" y="393"/>
                    </a:lnTo>
                    <a:lnTo>
                      <a:pt x="7" y="392"/>
                    </a:lnTo>
                    <a:lnTo>
                      <a:pt x="9" y="390"/>
                    </a:lnTo>
                    <a:lnTo>
                      <a:pt x="10" y="389"/>
                    </a:lnTo>
                    <a:lnTo>
                      <a:pt x="11" y="387"/>
                    </a:lnTo>
                    <a:lnTo>
                      <a:pt x="12" y="386"/>
                    </a:lnTo>
                    <a:lnTo>
                      <a:pt x="13" y="384"/>
                    </a:lnTo>
                    <a:lnTo>
                      <a:pt x="14" y="382"/>
                    </a:lnTo>
                    <a:lnTo>
                      <a:pt x="15" y="381"/>
                    </a:lnTo>
                    <a:lnTo>
                      <a:pt x="25" y="364"/>
                    </a:lnTo>
                    <a:lnTo>
                      <a:pt x="36" y="346"/>
                    </a:lnTo>
                    <a:lnTo>
                      <a:pt x="45" y="328"/>
                    </a:lnTo>
                    <a:lnTo>
                      <a:pt x="55" y="310"/>
                    </a:lnTo>
                    <a:lnTo>
                      <a:pt x="64" y="291"/>
                    </a:lnTo>
                    <a:lnTo>
                      <a:pt x="72" y="272"/>
                    </a:lnTo>
                    <a:lnTo>
                      <a:pt x="81" y="255"/>
                    </a:lnTo>
                    <a:lnTo>
                      <a:pt x="88" y="236"/>
                    </a:lnTo>
                    <a:lnTo>
                      <a:pt x="96" y="216"/>
                    </a:lnTo>
                    <a:lnTo>
                      <a:pt x="103" y="197"/>
                    </a:lnTo>
                    <a:lnTo>
                      <a:pt x="109" y="177"/>
                    </a:lnTo>
                    <a:lnTo>
                      <a:pt x="115" y="157"/>
                    </a:lnTo>
                    <a:lnTo>
                      <a:pt x="121" y="137"/>
                    </a:lnTo>
                    <a:lnTo>
                      <a:pt x="126" y="117"/>
                    </a:lnTo>
                    <a:lnTo>
                      <a:pt x="131" y="97"/>
                    </a:lnTo>
                    <a:lnTo>
                      <a:pt x="136" y="78"/>
                    </a:lnTo>
                    <a:lnTo>
                      <a:pt x="136" y="72"/>
                    </a:lnTo>
                    <a:lnTo>
                      <a:pt x="137" y="67"/>
                    </a:lnTo>
                    <a:lnTo>
                      <a:pt x="139" y="63"/>
                    </a:lnTo>
                    <a:lnTo>
                      <a:pt x="139" y="58"/>
                    </a:lnTo>
                    <a:lnTo>
                      <a:pt x="140" y="53"/>
                    </a:lnTo>
                    <a:lnTo>
                      <a:pt x="140" y="48"/>
                    </a:lnTo>
                    <a:lnTo>
                      <a:pt x="141" y="44"/>
                    </a:lnTo>
                    <a:lnTo>
                      <a:pt x="142" y="40"/>
                    </a:lnTo>
                    <a:lnTo>
                      <a:pt x="142" y="35"/>
                    </a:lnTo>
                    <a:lnTo>
                      <a:pt x="143" y="30"/>
                    </a:lnTo>
                    <a:lnTo>
                      <a:pt x="143" y="25"/>
                    </a:lnTo>
                    <a:lnTo>
                      <a:pt x="144" y="21"/>
                    </a:lnTo>
                    <a:lnTo>
                      <a:pt x="144" y="16"/>
                    </a:lnTo>
                    <a:lnTo>
                      <a:pt x="145" y="12"/>
                    </a:lnTo>
                    <a:lnTo>
                      <a:pt x="146" y="6"/>
                    </a:lnTo>
                    <a:lnTo>
                      <a:pt x="147" y="2"/>
                    </a:lnTo>
                    <a:lnTo>
                      <a:pt x="151" y="0"/>
                    </a:lnTo>
                    <a:lnTo>
                      <a:pt x="986" y="303"/>
                    </a:lnTo>
                    <a:lnTo>
                      <a:pt x="981" y="320"/>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0" name="Freeform 386"/>
              <p:cNvSpPr>
                <a:spLocks/>
              </p:cNvSpPr>
              <p:nvPr/>
            </p:nvSpPr>
            <p:spPr bwMode="auto">
              <a:xfrm>
                <a:off x="4292" y="2779"/>
                <a:ext cx="64" cy="47"/>
              </a:xfrm>
              <a:custGeom>
                <a:avLst/>
                <a:gdLst>
                  <a:gd name="T0" fmla="*/ 0 w 986"/>
                  <a:gd name="T1" fmla="*/ 0 h 711"/>
                  <a:gd name="T2" fmla="*/ 0 w 986"/>
                  <a:gd name="T3" fmla="*/ 0 h 711"/>
                  <a:gd name="T4" fmla="*/ 0 w 986"/>
                  <a:gd name="T5" fmla="*/ 0 h 711"/>
                  <a:gd name="T6" fmla="*/ 0 w 986"/>
                  <a:gd name="T7" fmla="*/ 0 h 711"/>
                  <a:gd name="T8" fmla="*/ 0 w 986"/>
                  <a:gd name="T9" fmla="*/ 0 h 711"/>
                  <a:gd name="T10" fmla="*/ 0 w 986"/>
                  <a:gd name="T11" fmla="*/ 0 h 711"/>
                  <a:gd name="T12" fmla="*/ 0 w 986"/>
                  <a:gd name="T13" fmla="*/ 0 h 711"/>
                  <a:gd name="T14" fmla="*/ 0 w 986"/>
                  <a:gd name="T15" fmla="*/ 0 h 711"/>
                  <a:gd name="T16" fmla="*/ 0 w 986"/>
                  <a:gd name="T17" fmla="*/ 0 h 711"/>
                  <a:gd name="T18" fmla="*/ 0 w 986"/>
                  <a:gd name="T19" fmla="*/ 0 h 711"/>
                  <a:gd name="T20" fmla="*/ 0 w 986"/>
                  <a:gd name="T21" fmla="*/ 0 h 711"/>
                  <a:gd name="T22" fmla="*/ 0 w 986"/>
                  <a:gd name="T23" fmla="*/ 0 h 711"/>
                  <a:gd name="T24" fmla="*/ 0 w 986"/>
                  <a:gd name="T25" fmla="*/ 0 h 711"/>
                  <a:gd name="T26" fmla="*/ 0 w 986"/>
                  <a:gd name="T27" fmla="*/ 0 h 711"/>
                  <a:gd name="T28" fmla="*/ 0 w 986"/>
                  <a:gd name="T29" fmla="*/ 0 h 711"/>
                  <a:gd name="T30" fmla="*/ 0 w 986"/>
                  <a:gd name="T31" fmla="*/ 0 h 711"/>
                  <a:gd name="T32" fmla="*/ 0 w 986"/>
                  <a:gd name="T33" fmla="*/ 0 h 711"/>
                  <a:gd name="T34" fmla="*/ 0 w 986"/>
                  <a:gd name="T35" fmla="*/ 0 h 711"/>
                  <a:gd name="T36" fmla="*/ 0 w 986"/>
                  <a:gd name="T37" fmla="*/ 0 h 711"/>
                  <a:gd name="T38" fmla="*/ 0 w 986"/>
                  <a:gd name="T39" fmla="*/ 0 h 711"/>
                  <a:gd name="T40" fmla="*/ 0 w 986"/>
                  <a:gd name="T41" fmla="*/ 0 h 711"/>
                  <a:gd name="T42" fmla="*/ 0 w 986"/>
                  <a:gd name="T43" fmla="*/ 0 h 711"/>
                  <a:gd name="T44" fmla="*/ 0 w 986"/>
                  <a:gd name="T45" fmla="*/ 0 h 711"/>
                  <a:gd name="T46" fmla="*/ 0 w 986"/>
                  <a:gd name="T47" fmla="*/ 0 h 711"/>
                  <a:gd name="T48" fmla="*/ 0 w 986"/>
                  <a:gd name="T49" fmla="*/ 0 h 711"/>
                  <a:gd name="T50" fmla="*/ 0 w 986"/>
                  <a:gd name="T51" fmla="*/ 0 h 711"/>
                  <a:gd name="T52" fmla="*/ 0 w 986"/>
                  <a:gd name="T53" fmla="*/ 0 h 711"/>
                  <a:gd name="T54" fmla="*/ 0 w 986"/>
                  <a:gd name="T55" fmla="*/ 0 h 711"/>
                  <a:gd name="T56" fmla="*/ 0 w 986"/>
                  <a:gd name="T57" fmla="*/ 0 h 711"/>
                  <a:gd name="T58" fmla="*/ 0 w 986"/>
                  <a:gd name="T59" fmla="*/ 0 h 711"/>
                  <a:gd name="T60" fmla="*/ 0 w 986"/>
                  <a:gd name="T61" fmla="*/ 0 h 711"/>
                  <a:gd name="T62" fmla="*/ 0 w 986"/>
                  <a:gd name="T63" fmla="*/ 0 h 711"/>
                  <a:gd name="T64" fmla="*/ 0 w 986"/>
                  <a:gd name="T65" fmla="*/ 0 h 711"/>
                  <a:gd name="T66" fmla="*/ 0 w 98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86"/>
                  <a:gd name="T103" fmla="*/ 0 h 711"/>
                  <a:gd name="T104" fmla="*/ 986 w 986"/>
                  <a:gd name="T105" fmla="*/ 711 h 7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86" h="711">
                    <a:moveTo>
                      <a:pt x="981" y="320"/>
                    </a:moveTo>
                    <a:lnTo>
                      <a:pt x="838" y="711"/>
                    </a:lnTo>
                    <a:lnTo>
                      <a:pt x="17" y="414"/>
                    </a:lnTo>
                    <a:lnTo>
                      <a:pt x="16" y="413"/>
                    </a:lnTo>
                    <a:lnTo>
                      <a:pt x="15" y="413"/>
                    </a:lnTo>
                    <a:lnTo>
                      <a:pt x="14" y="412"/>
                    </a:lnTo>
                    <a:lnTo>
                      <a:pt x="12" y="412"/>
                    </a:lnTo>
                    <a:lnTo>
                      <a:pt x="11" y="412"/>
                    </a:lnTo>
                    <a:lnTo>
                      <a:pt x="10" y="411"/>
                    </a:lnTo>
                    <a:lnTo>
                      <a:pt x="9" y="411"/>
                    </a:lnTo>
                    <a:lnTo>
                      <a:pt x="7" y="411"/>
                    </a:lnTo>
                    <a:lnTo>
                      <a:pt x="6" y="410"/>
                    </a:lnTo>
                    <a:lnTo>
                      <a:pt x="5" y="410"/>
                    </a:lnTo>
                    <a:lnTo>
                      <a:pt x="4" y="409"/>
                    </a:lnTo>
                    <a:lnTo>
                      <a:pt x="3" y="409"/>
                    </a:lnTo>
                    <a:lnTo>
                      <a:pt x="2" y="408"/>
                    </a:lnTo>
                    <a:lnTo>
                      <a:pt x="1" y="408"/>
                    </a:lnTo>
                    <a:lnTo>
                      <a:pt x="0" y="407"/>
                    </a:lnTo>
                    <a:lnTo>
                      <a:pt x="0" y="404"/>
                    </a:lnTo>
                    <a:lnTo>
                      <a:pt x="1" y="402"/>
                    </a:lnTo>
                    <a:lnTo>
                      <a:pt x="2" y="401"/>
                    </a:lnTo>
                    <a:lnTo>
                      <a:pt x="2" y="399"/>
                    </a:lnTo>
                    <a:lnTo>
                      <a:pt x="3" y="398"/>
                    </a:lnTo>
                    <a:lnTo>
                      <a:pt x="4" y="396"/>
                    </a:lnTo>
                    <a:lnTo>
                      <a:pt x="5" y="395"/>
                    </a:lnTo>
                    <a:lnTo>
                      <a:pt x="6" y="393"/>
                    </a:lnTo>
                    <a:lnTo>
                      <a:pt x="7" y="392"/>
                    </a:lnTo>
                    <a:lnTo>
                      <a:pt x="9" y="390"/>
                    </a:lnTo>
                    <a:lnTo>
                      <a:pt x="10" y="389"/>
                    </a:lnTo>
                    <a:lnTo>
                      <a:pt x="11" y="387"/>
                    </a:lnTo>
                    <a:lnTo>
                      <a:pt x="12" y="386"/>
                    </a:lnTo>
                    <a:lnTo>
                      <a:pt x="13" y="384"/>
                    </a:lnTo>
                    <a:lnTo>
                      <a:pt x="14" y="382"/>
                    </a:lnTo>
                    <a:lnTo>
                      <a:pt x="15" y="381"/>
                    </a:lnTo>
                    <a:lnTo>
                      <a:pt x="25" y="364"/>
                    </a:lnTo>
                    <a:lnTo>
                      <a:pt x="36" y="346"/>
                    </a:lnTo>
                    <a:lnTo>
                      <a:pt x="45" y="328"/>
                    </a:lnTo>
                    <a:lnTo>
                      <a:pt x="55" y="310"/>
                    </a:lnTo>
                    <a:lnTo>
                      <a:pt x="64" y="291"/>
                    </a:lnTo>
                    <a:lnTo>
                      <a:pt x="72" y="272"/>
                    </a:lnTo>
                    <a:lnTo>
                      <a:pt x="81" y="255"/>
                    </a:lnTo>
                    <a:lnTo>
                      <a:pt x="88" y="236"/>
                    </a:lnTo>
                    <a:lnTo>
                      <a:pt x="96" y="216"/>
                    </a:lnTo>
                    <a:lnTo>
                      <a:pt x="103" y="197"/>
                    </a:lnTo>
                    <a:lnTo>
                      <a:pt x="109" y="177"/>
                    </a:lnTo>
                    <a:lnTo>
                      <a:pt x="115" y="157"/>
                    </a:lnTo>
                    <a:lnTo>
                      <a:pt x="121" y="137"/>
                    </a:lnTo>
                    <a:lnTo>
                      <a:pt x="126" y="117"/>
                    </a:lnTo>
                    <a:lnTo>
                      <a:pt x="131" y="97"/>
                    </a:lnTo>
                    <a:lnTo>
                      <a:pt x="136" y="78"/>
                    </a:lnTo>
                    <a:lnTo>
                      <a:pt x="136" y="72"/>
                    </a:lnTo>
                    <a:lnTo>
                      <a:pt x="137" y="67"/>
                    </a:lnTo>
                    <a:lnTo>
                      <a:pt x="139" y="63"/>
                    </a:lnTo>
                    <a:lnTo>
                      <a:pt x="139" y="58"/>
                    </a:lnTo>
                    <a:lnTo>
                      <a:pt x="140" y="53"/>
                    </a:lnTo>
                    <a:lnTo>
                      <a:pt x="140" y="48"/>
                    </a:lnTo>
                    <a:lnTo>
                      <a:pt x="141" y="44"/>
                    </a:lnTo>
                    <a:lnTo>
                      <a:pt x="142" y="40"/>
                    </a:lnTo>
                    <a:lnTo>
                      <a:pt x="142" y="35"/>
                    </a:lnTo>
                    <a:lnTo>
                      <a:pt x="143" y="30"/>
                    </a:lnTo>
                    <a:lnTo>
                      <a:pt x="143" y="25"/>
                    </a:lnTo>
                    <a:lnTo>
                      <a:pt x="144" y="21"/>
                    </a:lnTo>
                    <a:lnTo>
                      <a:pt x="144" y="16"/>
                    </a:lnTo>
                    <a:lnTo>
                      <a:pt x="145" y="12"/>
                    </a:lnTo>
                    <a:lnTo>
                      <a:pt x="146" y="6"/>
                    </a:lnTo>
                    <a:lnTo>
                      <a:pt x="147" y="2"/>
                    </a:lnTo>
                    <a:lnTo>
                      <a:pt x="151" y="0"/>
                    </a:lnTo>
                    <a:lnTo>
                      <a:pt x="986" y="303"/>
                    </a:lnTo>
                    <a:lnTo>
                      <a:pt x="981" y="320"/>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1" name="Freeform 387"/>
              <p:cNvSpPr>
                <a:spLocks/>
              </p:cNvSpPr>
              <p:nvPr/>
            </p:nvSpPr>
            <p:spPr bwMode="auto">
              <a:xfrm>
                <a:off x="4179" y="2737"/>
                <a:ext cx="69" cy="47"/>
              </a:xfrm>
              <a:custGeom>
                <a:avLst/>
                <a:gdLst>
                  <a:gd name="T0" fmla="*/ 0 w 987"/>
                  <a:gd name="T1" fmla="*/ 0 h 712"/>
                  <a:gd name="T2" fmla="*/ 0 w 987"/>
                  <a:gd name="T3" fmla="*/ 0 h 712"/>
                  <a:gd name="T4" fmla="*/ 0 w 987"/>
                  <a:gd name="T5" fmla="*/ 0 h 712"/>
                  <a:gd name="T6" fmla="*/ 0 w 987"/>
                  <a:gd name="T7" fmla="*/ 0 h 712"/>
                  <a:gd name="T8" fmla="*/ 0 w 987"/>
                  <a:gd name="T9" fmla="*/ 0 h 712"/>
                  <a:gd name="T10" fmla="*/ 0 w 987"/>
                  <a:gd name="T11" fmla="*/ 0 h 712"/>
                  <a:gd name="T12" fmla="*/ 0 w 987"/>
                  <a:gd name="T13" fmla="*/ 0 h 712"/>
                  <a:gd name="T14" fmla="*/ 0 w 987"/>
                  <a:gd name="T15" fmla="*/ 0 h 712"/>
                  <a:gd name="T16" fmla="*/ 0 w 987"/>
                  <a:gd name="T17" fmla="*/ 0 h 712"/>
                  <a:gd name="T18" fmla="*/ 0 w 987"/>
                  <a:gd name="T19" fmla="*/ 0 h 712"/>
                  <a:gd name="T20" fmla="*/ 0 w 987"/>
                  <a:gd name="T21" fmla="*/ 0 h 712"/>
                  <a:gd name="T22" fmla="*/ 0 w 987"/>
                  <a:gd name="T23" fmla="*/ 0 h 712"/>
                  <a:gd name="T24" fmla="*/ 0 w 987"/>
                  <a:gd name="T25" fmla="*/ 0 h 712"/>
                  <a:gd name="T26" fmla="*/ 0 w 987"/>
                  <a:gd name="T27" fmla="*/ 0 h 712"/>
                  <a:gd name="T28" fmla="*/ 0 w 987"/>
                  <a:gd name="T29" fmla="*/ 0 h 712"/>
                  <a:gd name="T30" fmla="*/ 0 w 987"/>
                  <a:gd name="T31" fmla="*/ 0 h 712"/>
                  <a:gd name="T32" fmla="*/ 0 w 987"/>
                  <a:gd name="T33" fmla="*/ 0 h 712"/>
                  <a:gd name="T34" fmla="*/ 0 w 987"/>
                  <a:gd name="T35" fmla="*/ 0 h 712"/>
                  <a:gd name="T36" fmla="*/ 0 w 987"/>
                  <a:gd name="T37" fmla="*/ 0 h 712"/>
                  <a:gd name="T38" fmla="*/ 0 w 987"/>
                  <a:gd name="T39" fmla="*/ 0 h 712"/>
                  <a:gd name="T40" fmla="*/ 0 w 987"/>
                  <a:gd name="T41" fmla="*/ 0 h 712"/>
                  <a:gd name="T42" fmla="*/ 0 w 987"/>
                  <a:gd name="T43" fmla="*/ 0 h 712"/>
                  <a:gd name="T44" fmla="*/ 0 w 987"/>
                  <a:gd name="T45" fmla="*/ 0 h 712"/>
                  <a:gd name="T46" fmla="*/ 0 w 987"/>
                  <a:gd name="T47" fmla="*/ 0 h 712"/>
                  <a:gd name="T48" fmla="*/ 0 w 987"/>
                  <a:gd name="T49" fmla="*/ 0 h 712"/>
                  <a:gd name="T50" fmla="*/ 0 w 987"/>
                  <a:gd name="T51" fmla="*/ 0 h 712"/>
                  <a:gd name="T52" fmla="*/ 0 w 987"/>
                  <a:gd name="T53" fmla="*/ 0 h 712"/>
                  <a:gd name="T54" fmla="*/ 0 w 987"/>
                  <a:gd name="T55" fmla="*/ 0 h 712"/>
                  <a:gd name="T56" fmla="*/ 0 w 987"/>
                  <a:gd name="T57" fmla="*/ 0 h 712"/>
                  <a:gd name="T58" fmla="*/ 0 w 987"/>
                  <a:gd name="T59" fmla="*/ 0 h 712"/>
                  <a:gd name="T60" fmla="*/ 0 w 987"/>
                  <a:gd name="T61" fmla="*/ 0 h 712"/>
                  <a:gd name="T62" fmla="*/ 0 w 987"/>
                  <a:gd name="T63" fmla="*/ 0 h 712"/>
                  <a:gd name="T64" fmla="*/ 0 w 987"/>
                  <a:gd name="T65" fmla="*/ 0 h 712"/>
                  <a:gd name="T66" fmla="*/ 0 w 987"/>
                  <a:gd name="T67" fmla="*/ 0 h 712"/>
                  <a:gd name="T68" fmla="*/ 0 w 987"/>
                  <a:gd name="T69" fmla="*/ 0 h 712"/>
                  <a:gd name="T70" fmla="*/ 0 w 987"/>
                  <a:gd name="T71" fmla="*/ 0 h 712"/>
                  <a:gd name="T72" fmla="*/ 0 w 987"/>
                  <a:gd name="T73" fmla="*/ 0 h 712"/>
                  <a:gd name="T74" fmla="*/ 0 w 987"/>
                  <a:gd name="T75" fmla="*/ 0 h 712"/>
                  <a:gd name="T76" fmla="*/ 0 w 987"/>
                  <a:gd name="T77" fmla="*/ 0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7"/>
                  <a:gd name="T118" fmla="*/ 0 h 712"/>
                  <a:gd name="T119" fmla="*/ 987 w 987"/>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7" h="712">
                    <a:moveTo>
                      <a:pt x="987" y="312"/>
                    </a:moveTo>
                    <a:lnTo>
                      <a:pt x="981" y="320"/>
                    </a:lnTo>
                    <a:lnTo>
                      <a:pt x="975" y="328"/>
                    </a:lnTo>
                    <a:lnTo>
                      <a:pt x="970" y="336"/>
                    </a:lnTo>
                    <a:lnTo>
                      <a:pt x="965" y="345"/>
                    </a:lnTo>
                    <a:lnTo>
                      <a:pt x="960" y="353"/>
                    </a:lnTo>
                    <a:lnTo>
                      <a:pt x="954" y="361"/>
                    </a:lnTo>
                    <a:lnTo>
                      <a:pt x="949" y="370"/>
                    </a:lnTo>
                    <a:lnTo>
                      <a:pt x="945" y="378"/>
                    </a:lnTo>
                    <a:lnTo>
                      <a:pt x="940" y="388"/>
                    </a:lnTo>
                    <a:lnTo>
                      <a:pt x="936" y="396"/>
                    </a:lnTo>
                    <a:lnTo>
                      <a:pt x="931" y="405"/>
                    </a:lnTo>
                    <a:lnTo>
                      <a:pt x="926" y="414"/>
                    </a:lnTo>
                    <a:lnTo>
                      <a:pt x="922" y="423"/>
                    </a:lnTo>
                    <a:lnTo>
                      <a:pt x="918" y="432"/>
                    </a:lnTo>
                    <a:lnTo>
                      <a:pt x="914" y="441"/>
                    </a:lnTo>
                    <a:lnTo>
                      <a:pt x="909" y="451"/>
                    </a:lnTo>
                    <a:lnTo>
                      <a:pt x="871" y="559"/>
                    </a:lnTo>
                    <a:lnTo>
                      <a:pt x="867" y="569"/>
                    </a:lnTo>
                    <a:lnTo>
                      <a:pt x="865" y="578"/>
                    </a:lnTo>
                    <a:lnTo>
                      <a:pt x="863" y="588"/>
                    </a:lnTo>
                    <a:lnTo>
                      <a:pt x="860" y="598"/>
                    </a:lnTo>
                    <a:lnTo>
                      <a:pt x="858" y="608"/>
                    </a:lnTo>
                    <a:lnTo>
                      <a:pt x="856" y="617"/>
                    </a:lnTo>
                    <a:lnTo>
                      <a:pt x="854" y="627"/>
                    </a:lnTo>
                    <a:lnTo>
                      <a:pt x="852" y="636"/>
                    </a:lnTo>
                    <a:lnTo>
                      <a:pt x="851" y="645"/>
                    </a:lnTo>
                    <a:lnTo>
                      <a:pt x="849" y="655"/>
                    </a:lnTo>
                    <a:lnTo>
                      <a:pt x="846" y="664"/>
                    </a:lnTo>
                    <a:lnTo>
                      <a:pt x="845" y="674"/>
                    </a:lnTo>
                    <a:lnTo>
                      <a:pt x="843" y="683"/>
                    </a:lnTo>
                    <a:lnTo>
                      <a:pt x="842" y="693"/>
                    </a:lnTo>
                    <a:lnTo>
                      <a:pt x="841" y="702"/>
                    </a:lnTo>
                    <a:lnTo>
                      <a:pt x="840" y="712"/>
                    </a:lnTo>
                    <a:lnTo>
                      <a:pt x="836" y="712"/>
                    </a:lnTo>
                    <a:lnTo>
                      <a:pt x="0" y="408"/>
                    </a:lnTo>
                    <a:lnTo>
                      <a:pt x="148" y="0"/>
                    </a:lnTo>
                    <a:lnTo>
                      <a:pt x="986" y="306"/>
                    </a:lnTo>
                    <a:lnTo>
                      <a:pt x="987" y="312"/>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2" name="Freeform 388"/>
              <p:cNvSpPr>
                <a:spLocks/>
              </p:cNvSpPr>
              <p:nvPr/>
            </p:nvSpPr>
            <p:spPr bwMode="auto">
              <a:xfrm>
                <a:off x="4179" y="2737"/>
                <a:ext cx="69" cy="47"/>
              </a:xfrm>
              <a:custGeom>
                <a:avLst/>
                <a:gdLst>
                  <a:gd name="T0" fmla="*/ 0 w 987"/>
                  <a:gd name="T1" fmla="*/ 0 h 712"/>
                  <a:gd name="T2" fmla="*/ 0 w 987"/>
                  <a:gd name="T3" fmla="*/ 0 h 712"/>
                  <a:gd name="T4" fmla="*/ 0 w 987"/>
                  <a:gd name="T5" fmla="*/ 0 h 712"/>
                  <a:gd name="T6" fmla="*/ 0 w 987"/>
                  <a:gd name="T7" fmla="*/ 0 h 712"/>
                  <a:gd name="T8" fmla="*/ 0 w 987"/>
                  <a:gd name="T9" fmla="*/ 0 h 712"/>
                  <a:gd name="T10" fmla="*/ 0 w 987"/>
                  <a:gd name="T11" fmla="*/ 0 h 712"/>
                  <a:gd name="T12" fmla="*/ 0 w 987"/>
                  <a:gd name="T13" fmla="*/ 0 h 712"/>
                  <a:gd name="T14" fmla="*/ 0 w 987"/>
                  <a:gd name="T15" fmla="*/ 0 h 712"/>
                  <a:gd name="T16" fmla="*/ 0 w 987"/>
                  <a:gd name="T17" fmla="*/ 0 h 712"/>
                  <a:gd name="T18" fmla="*/ 0 w 987"/>
                  <a:gd name="T19" fmla="*/ 0 h 712"/>
                  <a:gd name="T20" fmla="*/ 0 w 987"/>
                  <a:gd name="T21" fmla="*/ 0 h 712"/>
                  <a:gd name="T22" fmla="*/ 0 w 987"/>
                  <a:gd name="T23" fmla="*/ 0 h 712"/>
                  <a:gd name="T24" fmla="*/ 0 w 987"/>
                  <a:gd name="T25" fmla="*/ 0 h 712"/>
                  <a:gd name="T26" fmla="*/ 0 w 987"/>
                  <a:gd name="T27" fmla="*/ 0 h 712"/>
                  <a:gd name="T28" fmla="*/ 0 w 987"/>
                  <a:gd name="T29" fmla="*/ 0 h 712"/>
                  <a:gd name="T30" fmla="*/ 0 w 987"/>
                  <a:gd name="T31" fmla="*/ 0 h 712"/>
                  <a:gd name="T32" fmla="*/ 0 w 987"/>
                  <a:gd name="T33" fmla="*/ 0 h 712"/>
                  <a:gd name="T34" fmla="*/ 0 w 987"/>
                  <a:gd name="T35" fmla="*/ 0 h 712"/>
                  <a:gd name="T36" fmla="*/ 0 w 987"/>
                  <a:gd name="T37" fmla="*/ 0 h 712"/>
                  <a:gd name="T38" fmla="*/ 0 w 987"/>
                  <a:gd name="T39" fmla="*/ 0 h 712"/>
                  <a:gd name="T40" fmla="*/ 0 w 987"/>
                  <a:gd name="T41" fmla="*/ 0 h 712"/>
                  <a:gd name="T42" fmla="*/ 0 w 987"/>
                  <a:gd name="T43" fmla="*/ 0 h 712"/>
                  <a:gd name="T44" fmla="*/ 0 w 987"/>
                  <a:gd name="T45" fmla="*/ 0 h 712"/>
                  <a:gd name="T46" fmla="*/ 0 w 987"/>
                  <a:gd name="T47" fmla="*/ 0 h 712"/>
                  <a:gd name="T48" fmla="*/ 0 w 987"/>
                  <a:gd name="T49" fmla="*/ 0 h 712"/>
                  <a:gd name="T50" fmla="*/ 0 w 987"/>
                  <a:gd name="T51" fmla="*/ 0 h 712"/>
                  <a:gd name="T52" fmla="*/ 0 w 987"/>
                  <a:gd name="T53" fmla="*/ 0 h 712"/>
                  <a:gd name="T54" fmla="*/ 0 w 987"/>
                  <a:gd name="T55" fmla="*/ 0 h 712"/>
                  <a:gd name="T56" fmla="*/ 0 w 987"/>
                  <a:gd name="T57" fmla="*/ 0 h 712"/>
                  <a:gd name="T58" fmla="*/ 0 w 987"/>
                  <a:gd name="T59" fmla="*/ 0 h 712"/>
                  <a:gd name="T60" fmla="*/ 0 w 987"/>
                  <a:gd name="T61" fmla="*/ 0 h 712"/>
                  <a:gd name="T62" fmla="*/ 0 w 987"/>
                  <a:gd name="T63" fmla="*/ 0 h 712"/>
                  <a:gd name="T64" fmla="*/ 0 w 987"/>
                  <a:gd name="T65" fmla="*/ 0 h 712"/>
                  <a:gd name="T66" fmla="*/ 0 w 987"/>
                  <a:gd name="T67" fmla="*/ 0 h 712"/>
                  <a:gd name="T68" fmla="*/ 0 w 987"/>
                  <a:gd name="T69" fmla="*/ 0 h 712"/>
                  <a:gd name="T70" fmla="*/ 0 w 987"/>
                  <a:gd name="T71" fmla="*/ 0 h 712"/>
                  <a:gd name="T72" fmla="*/ 0 w 987"/>
                  <a:gd name="T73" fmla="*/ 0 h 712"/>
                  <a:gd name="T74" fmla="*/ 0 w 987"/>
                  <a:gd name="T75" fmla="*/ 0 h 712"/>
                  <a:gd name="T76" fmla="*/ 0 w 987"/>
                  <a:gd name="T77" fmla="*/ 0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7"/>
                  <a:gd name="T118" fmla="*/ 0 h 712"/>
                  <a:gd name="T119" fmla="*/ 987 w 987"/>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7" h="712">
                    <a:moveTo>
                      <a:pt x="987" y="312"/>
                    </a:moveTo>
                    <a:lnTo>
                      <a:pt x="981" y="320"/>
                    </a:lnTo>
                    <a:lnTo>
                      <a:pt x="975" y="328"/>
                    </a:lnTo>
                    <a:lnTo>
                      <a:pt x="970" y="336"/>
                    </a:lnTo>
                    <a:lnTo>
                      <a:pt x="965" y="345"/>
                    </a:lnTo>
                    <a:lnTo>
                      <a:pt x="960" y="353"/>
                    </a:lnTo>
                    <a:lnTo>
                      <a:pt x="954" y="361"/>
                    </a:lnTo>
                    <a:lnTo>
                      <a:pt x="949" y="370"/>
                    </a:lnTo>
                    <a:lnTo>
                      <a:pt x="945" y="378"/>
                    </a:lnTo>
                    <a:lnTo>
                      <a:pt x="940" y="388"/>
                    </a:lnTo>
                    <a:lnTo>
                      <a:pt x="936" y="396"/>
                    </a:lnTo>
                    <a:lnTo>
                      <a:pt x="931" y="405"/>
                    </a:lnTo>
                    <a:lnTo>
                      <a:pt x="926" y="414"/>
                    </a:lnTo>
                    <a:lnTo>
                      <a:pt x="922" y="423"/>
                    </a:lnTo>
                    <a:lnTo>
                      <a:pt x="918" y="432"/>
                    </a:lnTo>
                    <a:lnTo>
                      <a:pt x="914" y="441"/>
                    </a:lnTo>
                    <a:lnTo>
                      <a:pt x="909" y="451"/>
                    </a:lnTo>
                    <a:lnTo>
                      <a:pt x="871" y="559"/>
                    </a:lnTo>
                    <a:lnTo>
                      <a:pt x="867" y="569"/>
                    </a:lnTo>
                    <a:lnTo>
                      <a:pt x="865" y="578"/>
                    </a:lnTo>
                    <a:lnTo>
                      <a:pt x="863" y="588"/>
                    </a:lnTo>
                    <a:lnTo>
                      <a:pt x="860" y="598"/>
                    </a:lnTo>
                    <a:lnTo>
                      <a:pt x="858" y="608"/>
                    </a:lnTo>
                    <a:lnTo>
                      <a:pt x="856" y="617"/>
                    </a:lnTo>
                    <a:lnTo>
                      <a:pt x="854" y="627"/>
                    </a:lnTo>
                    <a:lnTo>
                      <a:pt x="852" y="636"/>
                    </a:lnTo>
                    <a:lnTo>
                      <a:pt x="851" y="645"/>
                    </a:lnTo>
                    <a:lnTo>
                      <a:pt x="849" y="655"/>
                    </a:lnTo>
                    <a:lnTo>
                      <a:pt x="846" y="664"/>
                    </a:lnTo>
                    <a:lnTo>
                      <a:pt x="845" y="674"/>
                    </a:lnTo>
                    <a:lnTo>
                      <a:pt x="843" y="683"/>
                    </a:lnTo>
                    <a:lnTo>
                      <a:pt x="842" y="693"/>
                    </a:lnTo>
                    <a:lnTo>
                      <a:pt x="841" y="702"/>
                    </a:lnTo>
                    <a:lnTo>
                      <a:pt x="840" y="712"/>
                    </a:lnTo>
                    <a:lnTo>
                      <a:pt x="836" y="712"/>
                    </a:lnTo>
                    <a:lnTo>
                      <a:pt x="0" y="408"/>
                    </a:lnTo>
                    <a:lnTo>
                      <a:pt x="148" y="0"/>
                    </a:lnTo>
                    <a:lnTo>
                      <a:pt x="986" y="306"/>
                    </a:lnTo>
                    <a:lnTo>
                      <a:pt x="987" y="312"/>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3" name="Freeform 389"/>
              <p:cNvSpPr>
                <a:spLocks/>
              </p:cNvSpPr>
              <p:nvPr/>
            </p:nvSpPr>
            <p:spPr bwMode="auto">
              <a:xfrm>
                <a:off x="4259" y="2808"/>
                <a:ext cx="88" cy="47"/>
              </a:xfrm>
              <a:custGeom>
                <a:avLst/>
                <a:gdLst>
                  <a:gd name="T0" fmla="*/ 0 w 1293"/>
                  <a:gd name="T1" fmla="*/ 0 h 704"/>
                  <a:gd name="T2" fmla="*/ 0 w 1293"/>
                  <a:gd name="T3" fmla="*/ 0 h 704"/>
                  <a:gd name="T4" fmla="*/ 0 w 1293"/>
                  <a:gd name="T5" fmla="*/ 0 h 704"/>
                  <a:gd name="T6" fmla="*/ 0 w 1293"/>
                  <a:gd name="T7" fmla="*/ 0 h 704"/>
                  <a:gd name="T8" fmla="*/ 0 w 1293"/>
                  <a:gd name="T9" fmla="*/ 0 h 704"/>
                  <a:gd name="T10" fmla="*/ 0 w 1293"/>
                  <a:gd name="T11" fmla="*/ 0 h 704"/>
                  <a:gd name="T12" fmla="*/ 0 w 1293"/>
                  <a:gd name="T13" fmla="*/ 0 h 704"/>
                  <a:gd name="T14" fmla="*/ 0 w 1293"/>
                  <a:gd name="T15" fmla="*/ 0 h 704"/>
                  <a:gd name="T16" fmla="*/ 0 w 1293"/>
                  <a:gd name="T17" fmla="*/ 0 h 704"/>
                  <a:gd name="T18" fmla="*/ 0 w 1293"/>
                  <a:gd name="T19" fmla="*/ 0 h 704"/>
                  <a:gd name="T20" fmla="*/ 0 w 1293"/>
                  <a:gd name="T21" fmla="*/ 0 h 704"/>
                  <a:gd name="T22" fmla="*/ 0 w 1293"/>
                  <a:gd name="T23" fmla="*/ 0 h 704"/>
                  <a:gd name="T24" fmla="*/ 0 w 1293"/>
                  <a:gd name="T25" fmla="*/ 0 h 704"/>
                  <a:gd name="T26" fmla="*/ 0 w 1293"/>
                  <a:gd name="T27" fmla="*/ 0 h 704"/>
                  <a:gd name="T28" fmla="*/ 0 w 1293"/>
                  <a:gd name="T29" fmla="*/ 0 h 704"/>
                  <a:gd name="T30" fmla="*/ 0 w 1293"/>
                  <a:gd name="T31" fmla="*/ 0 h 704"/>
                  <a:gd name="T32" fmla="*/ 0 w 1293"/>
                  <a:gd name="T33" fmla="*/ 0 h 704"/>
                  <a:gd name="T34" fmla="*/ 0 w 1293"/>
                  <a:gd name="T35" fmla="*/ 0 h 704"/>
                  <a:gd name="T36" fmla="*/ 0 w 1293"/>
                  <a:gd name="T37" fmla="*/ 0 h 704"/>
                  <a:gd name="T38" fmla="*/ 0 w 1293"/>
                  <a:gd name="T39" fmla="*/ 0 h 704"/>
                  <a:gd name="T40" fmla="*/ 0 w 1293"/>
                  <a:gd name="T41" fmla="*/ 0 h 704"/>
                  <a:gd name="T42" fmla="*/ 0 w 1293"/>
                  <a:gd name="T43" fmla="*/ 0 h 704"/>
                  <a:gd name="T44" fmla="*/ 0 w 1293"/>
                  <a:gd name="T45" fmla="*/ 0 h 704"/>
                  <a:gd name="T46" fmla="*/ 0 w 1293"/>
                  <a:gd name="T47" fmla="*/ 0 h 704"/>
                  <a:gd name="T48" fmla="*/ 0 w 1293"/>
                  <a:gd name="T49" fmla="*/ 0 h 704"/>
                  <a:gd name="T50" fmla="*/ 0 w 1293"/>
                  <a:gd name="T51" fmla="*/ 0 h 704"/>
                  <a:gd name="T52" fmla="*/ 0 w 1293"/>
                  <a:gd name="T53" fmla="*/ 0 h 704"/>
                  <a:gd name="T54" fmla="*/ 0 w 1293"/>
                  <a:gd name="T55" fmla="*/ 0 h 704"/>
                  <a:gd name="T56" fmla="*/ 0 w 1293"/>
                  <a:gd name="T57" fmla="*/ 0 h 704"/>
                  <a:gd name="T58" fmla="*/ 0 w 1293"/>
                  <a:gd name="T59" fmla="*/ 0 h 704"/>
                  <a:gd name="T60" fmla="*/ 0 w 1293"/>
                  <a:gd name="T61" fmla="*/ 0 h 704"/>
                  <a:gd name="T62" fmla="*/ 0 w 1293"/>
                  <a:gd name="T63" fmla="*/ 0 h 704"/>
                  <a:gd name="T64" fmla="*/ 0 w 1293"/>
                  <a:gd name="T65" fmla="*/ 0 h 704"/>
                  <a:gd name="T66" fmla="*/ 0 w 1293"/>
                  <a:gd name="T67" fmla="*/ 0 h 704"/>
                  <a:gd name="T68" fmla="*/ 0 w 1293"/>
                  <a:gd name="T69" fmla="*/ 0 h 704"/>
                  <a:gd name="T70" fmla="*/ 0 w 1293"/>
                  <a:gd name="T71" fmla="*/ 0 h 704"/>
                  <a:gd name="T72" fmla="*/ 0 w 1293"/>
                  <a:gd name="T73" fmla="*/ 0 h 704"/>
                  <a:gd name="T74" fmla="*/ 0 w 1293"/>
                  <a:gd name="T75" fmla="*/ 0 h 704"/>
                  <a:gd name="T76" fmla="*/ 0 w 1293"/>
                  <a:gd name="T77" fmla="*/ 0 h 704"/>
                  <a:gd name="T78" fmla="*/ 0 w 1293"/>
                  <a:gd name="T79" fmla="*/ 0 h 704"/>
                  <a:gd name="T80" fmla="*/ 0 w 1293"/>
                  <a:gd name="T81" fmla="*/ 0 h 704"/>
                  <a:gd name="T82" fmla="*/ 0 w 1293"/>
                  <a:gd name="T83" fmla="*/ 0 h 704"/>
                  <a:gd name="T84" fmla="*/ 0 w 1293"/>
                  <a:gd name="T85" fmla="*/ 0 h 704"/>
                  <a:gd name="T86" fmla="*/ 0 w 1293"/>
                  <a:gd name="T87" fmla="*/ 0 h 704"/>
                  <a:gd name="T88" fmla="*/ 0 w 1293"/>
                  <a:gd name="T89" fmla="*/ 0 h 704"/>
                  <a:gd name="T90" fmla="*/ 0 w 1293"/>
                  <a:gd name="T91" fmla="*/ 0 h 704"/>
                  <a:gd name="T92" fmla="*/ 0 w 1293"/>
                  <a:gd name="T93" fmla="*/ 0 h 704"/>
                  <a:gd name="T94" fmla="*/ 0 w 1293"/>
                  <a:gd name="T95" fmla="*/ 0 h 704"/>
                  <a:gd name="T96" fmla="*/ 0 w 1293"/>
                  <a:gd name="T97" fmla="*/ 0 h 704"/>
                  <a:gd name="T98" fmla="*/ 0 w 1293"/>
                  <a:gd name="T99" fmla="*/ 0 h 704"/>
                  <a:gd name="T100" fmla="*/ 0 w 1293"/>
                  <a:gd name="T101" fmla="*/ 0 h 704"/>
                  <a:gd name="T102" fmla="*/ 0 w 1293"/>
                  <a:gd name="T103" fmla="*/ 0 h 704"/>
                  <a:gd name="T104" fmla="*/ 0 w 1293"/>
                  <a:gd name="T105" fmla="*/ 0 h 704"/>
                  <a:gd name="T106" fmla="*/ 0 w 1293"/>
                  <a:gd name="T107" fmla="*/ 0 h 704"/>
                  <a:gd name="T108" fmla="*/ 0 w 1293"/>
                  <a:gd name="T109" fmla="*/ 0 h 704"/>
                  <a:gd name="T110" fmla="*/ 0 w 1293"/>
                  <a:gd name="T111" fmla="*/ 0 h 704"/>
                  <a:gd name="T112" fmla="*/ 0 w 1293"/>
                  <a:gd name="T113" fmla="*/ 0 h 704"/>
                  <a:gd name="T114" fmla="*/ 0 w 1293"/>
                  <a:gd name="T115" fmla="*/ 0 h 704"/>
                  <a:gd name="T116" fmla="*/ 0 w 1293"/>
                  <a:gd name="T117" fmla="*/ 0 h 704"/>
                  <a:gd name="T118" fmla="*/ 0 w 1293"/>
                  <a:gd name="T119" fmla="*/ 0 h 7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93"/>
                  <a:gd name="T181" fmla="*/ 0 h 704"/>
                  <a:gd name="T182" fmla="*/ 1293 w 1293"/>
                  <a:gd name="T183" fmla="*/ 704 h 7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93" h="704">
                    <a:moveTo>
                      <a:pt x="1293" y="307"/>
                    </a:moveTo>
                    <a:lnTo>
                      <a:pt x="1288" y="318"/>
                    </a:lnTo>
                    <a:lnTo>
                      <a:pt x="1284" y="331"/>
                    </a:lnTo>
                    <a:lnTo>
                      <a:pt x="1278" y="344"/>
                    </a:lnTo>
                    <a:lnTo>
                      <a:pt x="1274" y="356"/>
                    </a:lnTo>
                    <a:lnTo>
                      <a:pt x="1269" y="369"/>
                    </a:lnTo>
                    <a:lnTo>
                      <a:pt x="1264" y="381"/>
                    </a:lnTo>
                    <a:lnTo>
                      <a:pt x="1258" y="394"/>
                    </a:lnTo>
                    <a:lnTo>
                      <a:pt x="1253" y="406"/>
                    </a:lnTo>
                    <a:lnTo>
                      <a:pt x="1248" y="418"/>
                    </a:lnTo>
                    <a:lnTo>
                      <a:pt x="1242" y="431"/>
                    </a:lnTo>
                    <a:lnTo>
                      <a:pt x="1236" y="443"/>
                    </a:lnTo>
                    <a:lnTo>
                      <a:pt x="1230" y="455"/>
                    </a:lnTo>
                    <a:lnTo>
                      <a:pt x="1224" y="466"/>
                    </a:lnTo>
                    <a:lnTo>
                      <a:pt x="1218" y="478"/>
                    </a:lnTo>
                    <a:lnTo>
                      <a:pt x="1210" y="490"/>
                    </a:lnTo>
                    <a:lnTo>
                      <a:pt x="1204" y="502"/>
                    </a:lnTo>
                    <a:lnTo>
                      <a:pt x="1203" y="502"/>
                    </a:lnTo>
                    <a:lnTo>
                      <a:pt x="1202" y="503"/>
                    </a:lnTo>
                    <a:lnTo>
                      <a:pt x="1202" y="504"/>
                    </a:lnTo>
                    <a:lnTo>
                      <a:pt x="1201" y="505"/>
                    </a:lnTo>
                    <a:lnTo>
                      <a:pt x="1201" y="506"/>
                    </a:lnTo>
                    <a:lnTo>
                      <a:pt x="1200" y="507"/>
                    </a:lnTo>
                    <a:lnTo>
                      <a:pt x="1199" y="508"/>
                    </a:lnTo>
                    <a:lnTo>
                      <a:pt x="1199" y="509"/>
                    </a:lnTo>
                    <a:lnTo>
                      <a:pt x="1198" y="509"/>
                    </a:lnTo>
                    <a:lnTo>
                      <a:pt x="1198" y="510"/>
                    </a:lnTo>
                    <a:lnTo>
                      <a:pt x="1189" y="522"/>
                    </a:lnTo>
                    <a:lnTo>
                      <a:pt x="1181" y="534"/>
                    </a:lnTo>
                    <a:lnTo>
                      <a:pt x="1173" y="546"/>
                    </a:lnTo>
                    <a:lnTo>
                      <a:pt x="1164" y="557"/>
                    </a:lnTo>
                    <a:lnTo>
                      <a:pt x="1156" y="569"/>
                    </a:lnTo>
                    <a:lnTo>
                      <a:pt x="1146" y="580"/>
                    </a:lnTo>
                    <a:lnTo>
                      <a:pt x="1138" y="592"/>
                    </a:lnTo>
                    <a:lnTo>
                      <a:pt x="1129" y="603"/>
                    </a:lnTo>
                    <a:lnTo>
                      <a:pt x="1119" y="614"/>
                    </a:lnTo>
                    <a:lnTo>
                      <a:pt x="1110" y="625"/>
                    </a:lnTo>
                    <a:lnTo>
                      <a:pt x="1100" y="636"/>
                    </a:lnTo>
                    <a:lnTo>
                      <a:pt x="1090" y="646"/>
                    </a:lnTo>
                    <a:lnTo>
                      <a:pt x="1079" y="657"/>
                    </a:lnTo>
                    <a:lnTo>
                      <a:pt x="1069" y="667"/>
                    </a:lnTo>
                    <a:lnTo>
                      <a:pt x="1058" y="677"/>
                    </a:lnTo>
                    <a:lnTo>
                      <a:pt x="1048" y="687"/>
                    </a:lnTo>
                    <a:lnTo>
                      <a:pt x="1047" y="687"/>
                    </a:lnTo>
                    <a:lnTo>
                      <a:pt x="1046" y="688"/>
                    </a:lnTo>
                    <a:lnTo>
                      <a:pt x="1045" y="689"/>
                    </a:lnTo>
                    <a:lnTo>
                      <a:pt x="1044" y="689"/>
                    </a:lnTo>
                    <a:lnTo>
                      <a:pt x="1044" y="690"/>
                    </a:lnTo>
                    <a:lnTo>
                      <a:pt x="1043" y="691"/>
                    </a:lnTo>
                    <a:lnTo>
                      <a:pt x="1042" y="691"/>
                    </a:lnTo>
                    <a:lnTo>
                      <a:pt x="1040" y="692"/>
                    </a:lnTo>
                    <a:lnTo>
                      <a:pt x="1039" y="693"/>
                    </a:lnTo>
                    <a:lnTo>
                      <a:pt x="1039" y="695"/>
                    </a:lnTo>
                    <a:lnTo>
                      <a:pt x="1038" y="695"/>
                    </a:lnTo>
                    <a:lnTo>
                      <a:pt x="1037" y="696"/>
                    </a:lnTo>
                    <a:lnTo>
                      <a:pt x="1036" y="697"/>
                    </a:lnTo>
                    <a:lnTo>
                      <a:pt x="1036" y="698"/>
                    </a:lnTo>
                    <a:lnTo>
                      <a:pt x="1035" y="699"/>
                    </a:lnTo>
                    <a:lnTo>
                      <a:pt x="1035" y="700"/>
                    </a:lnTo>
                    <a:lnTo>
                      <a:pt x="1034" y="700"/>
                    </a:lnTo>
                    <a:lnTo>
                      <a:pt x="1033" y="700"/>
                    </a:lnTo>
                    <a:lnTo>
                      <a:pt x="1032" y="700"/>
                    </a:lnTo>
                    <a:lnTo>
                      <a:pt x="1032" y="701"/>
                    </a:lnTo>
                    <a:lnTo>
                      <a:pt x="1031" y="701"/>
                    </a:lnTo>
                    <a:lnTo>
                      <a:pt x="1031" y="702"/>
                    </a:lnTo>
                    <a:lnTo>
                      <a:pt x="1030" y="702"/>
                    </a:lnTo>
                    <a:lnTo>
                      <a:pt x="1030" y="703"/>
                    </a:lnTo>
                    <a:lnTo>
                      <a:pt x="1030" y="704"/>
                    </a:lnTo>
                    <a:lnTo>
                      <a:pt x="1" y="331"/>
                    </a:lnTo>
                    <a:lnTo>
                      <a:pt x="0" y="328"/>
                    </a:lnTo>
                    <a:lnTo>
                      <a:pt x="0" y="326"/>
                    </a:lnTo>
                    <a:lnTo>
                      <a:pt x="1" y="324"/>
                    </a:lnTo>
                    <a:lnTo>
                      <a:pt x="2" y="322"/>
                    </a:lnTo>
                    <a:lnTo>
                      <a:pt x="2" y="319"/>
                    </a:lnTo>
                    <a:lnTo>
                      <a:pt x="3" y="317"/>
                    </a:lnTo>
                    <a:lnTo>
                      <a:pt x="4" y="315"/>
                    </a:lnTo>
                    <a:lnTo>
                      <a:pt x="4" y="313"/>
                    </a:lnTo>
                    <a:lnTo>
                      <a:pt x="5" y="312"/>
                    </a:lnTo>
                    <a:lnTo>
                      <a:pt x="6" y="310"/>
                    </a:lnTo>
                    <a:lnTo>
                      <a:pt x="6" y="308"/>
                    </a:lnTo>
                    <a:lnTo>
                      <a:pt x="7" y="307"/>
                    </a:lnTo>
                    <a:lnTo>
                      <a:pt x="9" y="306"/>
                    </a:lnTo>
                    <a:lnTo>
                      <a:pt x="10" y="305"/>
                    </a:lnTo>
                    <a:lnTo>
                      <a:pt x="12" y="304"/>
                    </a:lnTo>
                    <a:lnTo>
                      <a:pt x="13" y="304"/>
                    </a:lnTo>
                    <a:lnTo>
                      <a:pt x="16" y="304"/>
                    </a:lnTo>
                    <a:lnTo>
                      <a:pt x="26" y="300"/>
                    </a:lnTo>
                    <a:lnTo>
                      <a:pt x="36" y="296"/>
                    </a:lnTo>
                    <a:lnTo>
                      <a:pt x="47" y="292"/>
                    </a:lnTo>
                    <a:lnTo>
                      <a:pt x="58" y="289"/>
                    </a:lnTo>
                    <a:lnTo>
                      <a:pt x="69" y="285"/>
                    </a:lnTo>
                    <a:lnTo>
                      <a:pt x="79" y="281"/>
                    </a:lnTo>
                    <a:lnTo>
                      <a:pt x="90" y="277"/>
                    </a:lnTo>
                    <a:lnTo>
                      <a:pt x="100" y="272"/>
                    </a:lnTo>
                    <a:lnTo>
                      <a:pt x="111" y="267"/>
                    </a:lnTo>
                    <a:lnTo>
                      <a:pt x="121" y="263"/>
                    </a:lnTo>
                    <a:lnTo>
                      <a:pt x="131" y="258"/>
                    </a:lnTo>
                    <a:lnTo>
                      <a:pt x="141" y="252"/>
                    </a:lnTo>
                    <a:lnTo>
                      <a:pt x="152" y="247"/>
                    </a:lnTo>
                    <a:lnTo>
                      <a:pt x="162" y="242"/>
                    </a:lnTo>
                    <a:lnTo>
                      <a:pt x="172" y="237"/>
                    </a:lnTo>
                    <a:lnTo>
                      <a:pt x="182" y="231"/>
                    </a:lnTo>
                    <a:lnTo>
                      <a:pt x="200" y="219"/>
                    </a:lnTo>
                    <a:lnTo>
                      <a:pt x="219" y="207"/>
                    </a:lnTo>
                    <a:lnTo>
                      <a:pt x="237" y="195"/>
                    </a:lnTo>
                    <a:lnTo>
                      <a:pt x="255" y="182"/>
                    </a:lnTo>
                    <a:lnTo>
                      <a:pt x="272" y="170"/>
                    </a:lnTo>
                    <a:lnTo>
                      <a:pt x="290" y="156"/>
                    </a:lnTo>
                    <a:lnTo>
                      <a:pt x="307" y="142"/>
                    </a:lnTo>
                    <a:lnTo>
                      <a:pt x="324" y="129"/>
                    </a:lnTo>
                    <a:lnTo>
                      <a:pt x="340" y="114"/>
                    </a:lnTo>
                    <a:lnTo>
                      <a:pt x="356" y="99"/>
                    </a:lnTo>
                    <a:lnTo>
                      <a:pt x="372" y="84"/>
                    </a:lnTo>
                    <a:lnTo>
                      <a:pt x="386" y="68"/>
                    </a:lnTo>
                    <a:lnTo>
                      <a:pt x="401" y="52"/>
                    </a:lnTo>
                    <a:lnTo>
                      <a:pt x="415" y="36"/>
                    </a:lnTo>
                    <a:lnTo>
                      <a:pt x="428" y="19"/>
                    </a:lnTo>
                    <a:lnTo>
                      <a:pt x="442" y="2"/>
                    </a:lnTo>
                    <a:lnTo>
                      <a:pt x="446" y="0"/>
                    </a:lnTo>
                    <a:lnTo>
                      <a:pt x="1293" y="307"/>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4" name="Freeform 390"/>
              <p:cNvSpPr>
                <a:spLocks/>
              </p:cNvSpPr>
              <p:nvPr/>
            </p:nvSpPr>
            <p:spPr bwMode="auto">
              <a:xfrm>
                <a:off x="4259" y="2808"/>
                <a:ext cx="88" cy="47"/>
              </a:xfrm>
              <a:custGeom>
                <a:avLst/>
                <a:gdLst>
                  <a:gd name="T0" fmla="*/ 0 w 1293"/>
                  <a:gd name="T1" fmla="*/ 0 h 704"/>
                  <a:gd name="T2" fmla="*/ 0 w 1293"/>
                  <a:gd name="T3" fmla="*/ 0 h 704"/>
                  <a:gd name="T4" fmla="*/ 0 w 1293"/>
                  <a:gd name="T5" fmla="*/ 0 h 704"/>
                  <a:gd name="T6" fmla="*/ 0 w 1293"/>
                  <a:gd name="T7" fmla="*/ 0 h 704"/>
                  <a:gd name="T8" fmla="*/ 0 w 1293"/>
                  <a:gd name="T9" fmla="*/ 0 h 704"/>
                  <a:gd name="T10" fmla="*/ 0 w 1293"/>
                  <a:gd name="T11" fmla="*/ 0 h 704"/>
                  <a:gd name="T12" fmla="*/ 0 w 1293"/>
                  <a:gd name="T13" fmla="*/ 0 h 704"/>
                  <a:gd name="T14" fmla="*/ 0 w 1293"/>
                  <a:gd name="T15" fmla="*/ 0 h 704"/>
                  <a:gd name="T16" fmla="*/ 0 w 1293"/>
                  <a:gd name="T17" fmla="*/ 0 h 704"/>
                  <a:gd name="T18" fmla="*/ 0 w 1293"/>
                  <a:gd name="T19" fmla="*/ 0 h 704"/>
                  <a:gd name="T20" fmla="*/ 0 w 1293"/>
                  <a:gd name="T21" fmla="*/ 0 h 704"/>
                  <a:gd name="T22" fmla="*/ 0 w 1293"/>
                  <a:gd name="T23" fmla="*/ 0 h 704"/>
                  <a:gd name="T24" fmla="*/ 0 w 1293"/>
                  <a:gd name="T25" fmla="*/ 0 h 704"/>
                  <a:gd name="T26" fmla="*/ 0 w 1293"/>
                  <a:gd name="T27" fmla="*/ 0 h 704"/>
                  <a:gd name="T28" fmla="*/ 0 w 1293"/>
                  <a:gd name="T29" fmla="*/ 0 h 704"/>
                  <a:gd name="T30" fmla="*/ 0 w 1293"/>
                  <a:gd name="T31" fmla="*/ 0 h 704"/>
                  <a:gd name="T32" fmla="*/ 0 w 1293"/>
                  <a:gd name="T33" fmla="*/ 0 h 704"/>
                  <a:gd name="T34" fmla="*/ 0 w 1293"/>
                  <a:gd name="T35" fmla="*/ 0 h 704"/>
                  <a:gd name="T36" fmla="*/ 0 w 1293"/>
                  <a:gd name="T37" fmla="*/ 0 h 704"/>
                  <a:gd name="T38" fmla="*/ 0 w 1293"/>
                  <a:gd name="T39" fmla="*/ 0 h 704"/>
                  <a:gd name="T40" fmla="*/ 0 w 1293"/>
                  <a:gd name="T41" fmla="*/ 0 h 704"/>
                  <a:gd name="T42" fmla="*/ 0 w 1293"/>
                  <a:gd name="T43" fmla="*/ 0 h 704"/>
                  <a:gd name="T44" fmla="*/ 0 w 1293"/>
                  <a:gd name="T45" fmla="*/ 0 h 704"/>
                  <a:gd name="T46" fmla="*/ 0 w 1293"/>
                  <a:gd name="T47" fmla="*/ 0 h 704"/>
                  <a:gd name="T48" fmla="*/ 0 w 1293"/>
                  <a:gd name="T49" fmla="*/ 0 h 704"/>
                  <a:gd name="T50" fmla="*/ 0 w 1293"/>
                  <a:gd name="T51" fmla="*/ 0 h 704"/>
                  <a:gd name="T52" fmla="*/ 0 w 1293"/>
                  <a:gd name="T53" fmla="*/ 0 h 704"/>
                  <a:gd name="T54" fmla="*/ 0 w 1293"/>
                  <a:gd name="T55" fmla="*/ 0 h 704"/>
                  <a:gd name="T56" fmla="*/ 0 w 1293"/>
                  <a:gd name="T57" fmla="*/ 0 h 704"/>
                  <a:gd name="T58" fmla="*/ 0 w 1293"/>
                  <a:gd name="T59" fmla="*/ 0 h 704"/>
                  <a:gd name="T60" fmla="*/ 0 w 1293"/>
                  <a:gd name="T61" fmla="*/ 0 h 704"/>
                  <a:gd name="T62" fmla="*/ 0 w 1293"/>
                  <a:gd name="T63" fmla="*/ 0 h 704"/>
                  <a:gd name="T64" fmla="*/ 0 w 1293"/>
                  <a:gd name="T65" fmla="*/ 0 h 704"/>
                  <a:gd name="T66" fmla="*/ 0 w 1293"/>
                  <a:gd name="T67" fmla="*/ 0 h 704"/>
                  <a:gd name="T68" fmla="*/ 0 w 1293"/>
                  <a:gd name="T69" fmla="*/ 0 h 704"/>
                  <a:gd name="T70" fmla="*/ 0 w 1293"/>
                  <a:gd name="T71" fmla="*/ 0 h 704"/>
                  <a:gd name="T72" fmla="*/ 0 w 1293"/>
                  <a:gd name="T73" fmla="*/ 0 h 704"/>
                  <a:gd name="T74" fmla="*/ 0 w 1293"/>
                  <a:gd name="T75" fmla="*/ 0 h 704"/>
                  <a:gd name="T76" fmla="*/ 0 w 1293"/>
                  <a:gd name="T77" fmla="*/ 0 h 704"/>
                  <a:gd name="T78" fmla="*/ 0 w 1293"/>
                  <a:gd name="T79" fmla="*/ 0 h 704"/>
                  <a:gd name="T80" fmla="*/ 0 w 1293"/>
                  <a:gd name="T81" fmla="*/ 0 h 704"/>
                  <a:gd name="T82" fmla="*/ 0 w 1293"/>
                  <a:gd name="T83" fmla="*/ 0 h 704"/>
                  <a:gd name="T84" fmla="*/ 0 w 1293"/>
                  <a:gd name="T85" fmla="*/ 0 h 704"/>
                  <a:gd name="T86" fmla="*/ 0 w 1293"/>
                  <a:gd name="T87" fmla="*/ 0 h 704"/>
                  <a:gd name="T88" fmla="*/ 0 w 1293"/>
                  <a:gd name="T89" fmla="*/ 0 h 704"/>
                  <a:gd name="T90" fmla="*/ 0 w 1293"/>
                  <a:gd name="T91" fmla="*/ 0 h 704"/>
                  <a:gd name="T92" fmla="*/ 0 w 1293"/>
                  <a:gd name="T93" fmla="*/ 0 h 704"/>
                  <a:gd name="T94" fmla="*/ 0 w 1293"/>
                  <a:gd name="T95" fmla="*/ 0 h 704"/>
                  <a:gd name="T96" fmla="*/ 0 w 1293"/>
                  <a:gd name="T97" fmla="*/ 0 h 704"/>
                  <a:gd name="T98" fmla="*/ 0 w 1293"/>
                  <a:gd name="T99" fmla="*/ 0 h 704"/>
                  <a:gd name="T100" fmla="*/ 0 w 1293"/>
                  <a:gd name="T101" fmla="*/ 0 h 704"/>
                  <a:gd name="T102" fmla="*/ 0 w 1293"/>
                  <a:gd name="T103" fmla="*/ 0 h 704"/>
                  <a:gd name="T104" fmla="*/ 0 w 1293"/>
                  <a:gd name="T105" fmla="*/ 0 h 704"/>
                  <a:gd name="T106" fmla="*/ 0 w 1293"/>
                  <a:gd name="T107" fmla="*/ 0 h 704"/>
                  <a:gd name="T108" fmla="*/ 0 w 1293"/>
                  <a:gd name="T109" fmla="*/ 0 h 704"/>
                  <a:gd name="T110" fmla="*/ 0 w 1293"/>
                  <a:gd name="T111" fmla="*/ 0 h 704"/>
                  <a:gd name="T112" fmla="*/ 0 w 1293"/>
                  <a:gd name="T113" fmla="*/ 0 h 704"/>
                  <a:gd name="T114" fmla="*/ 0 w 1293"/>
                  <a:gd name="T115" fmla="*/ 0 h 704"/>
                  <a:gd name="T116" fmla="*/ 0 w 1293"/>
                  <a:gd name="T117" fmla="*/ 0 h 704"/>
                  <a:gd name="T118" fmla="*/ 0 w 1293"/>
                  <a:gd name="T119" fmla="*/ 0 h 7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93"/>
                  <a:gd name="T181" fmla="*/ 0 h 704"/>
                  <a:gd name="T182" fmla="*/ 1293 w 1293"/>
                  <a:gd name="T183" fmla="*/ 704 h 7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93" h="704">
                    <a:moveTo>
                      <a:pt x="1293" y="307"/>
                    </a:moveTo>
                    <a:lnTo>
                      <a:pt x="1288" y="318"/>
                    </a:lnTo>
                    <a:lnTo>
                      <a:pt x="1284" y="331"/>
                    </a:lnTo>
                    <a:lnTo>
                      <a:pt x="1278" y="344"/>
                    </a:lnTo>
                    <a:lnTo>
                      <a:pt x="1274" y="356"/>
                    </a:lnTo>
                    <a:lnTo>
                      <a:pt x="1269" y="369"/>
                    </a:lnTo>
                    <a:lnTo>
                      <a:pt x="1264" y="381"/>
                    </a:lnTo>
                    <a:lnTo>
                      <a:pt x="1258" y="394"/>
                    </a:lnTo>
                    <a:lnTo>
                      <a:pt x="1253" y="406"/>
                    </a:lnTo>
                    <a:lnTo>
                      <a:pt x="1248" y="418"/>
                    </a:lnTo>
                    <a:lnTo>
                      <a:pt x="1242" y="431"/>
                    </a:lnTo>
                    <a:lnTo>
                      <a:pt x="1236" y="443"/>
                    </a:lnTo>
                    <a:lnTo>
                      <a:pt x="1230" y="455"/>
                    </a:lnTo>
                    <a:lnTo>
                      <a:pt x="1224" y="466"/>
                    </a:lnTo>
                    <a:lnTo>
                      <a:pt x="1218" y="478"/>
                    </a:lnTo>
                    <a:lnTo>
                      <a:pt x="1210" y="490"/>
                    </a:lnTo>
                    <a:lnTo>
                      <a:pt x="1204" y="502"/>
                    </a:lnTo>
                    <a:lnTo>
                      <a:pt x="1203" y="502"/>
                    </a:lnTo>
                    <a:lnTo>
                      <a:pt x="1202" y="503"/>
                    </a:lnTo>
                    <a:lnTo>
                      <a:pt x="1202" y="504"/>
                    </a:lnTo>
                    <a:lnTo>
                      <a:pt x="1201" y="505"/>
                    </a:lnTo>
                    <a:lnTo>
                      <a:pt x="1201" y="506"/>
                    </a:lnTo>
                    <a:lnTo>
                      <a:pt x="1200" y="507"/>
                    </a:lnTo>
                    <a:lnTo>
                      <a:pt x="1199" y="508"/>
                    </a:lnTo>
                    <a:lnTo>
                      <a:pt x="1199" y="509"/>
                    </a:lnTo>
                    <a:lnTo>
                      <a:pt x="1198" y="509"/>
                    </a:lnTo>
                    <a:lnTo>
                      <a:pt x="1198" y="510"/>
                    </a:lnTo>
                    <a:lnTo>
                      <a:pt x="1189" y="522"/>
                    </a:lnTo>
                    <a:lnTo>
                      <a:pt x="1181" y="534"/>
                    </a:lnTo>
                    <a:lnTo>
                      <a:pt x="1173" y="546"/>
                    </a:lnTo>
                    <a:lnTo>
                      <a:pt x="1164" y="557"/>
                    </a:lnTo>
                    <a:lnTo>
                      <a:pt x="1156" y="569"/>
                    </a:lnTo>
                    <a:lnTo>
                      <a:pt x="1146" y="580"/>
                    </a:lnTo>
                    <a:lnTo>
                      <a:pt x="1138" y="592"/>
                    </a:lnTo>
                    <a:lnTo>
                      <a:pt x="1129" y="603"/>
                    </a:lnTo>
                    <a:lnTo>
                      <a:pt x="1119" y="614"/>
                    </a:lnTo>
                    <a:lnTo>
                      <a:pt x="1110" y="625"/>
                    </a:lnTo>
                    <a:lnTo>
                      <a:pt x="1100" y="636"/>
                    </a:lnTo>
                    <a:lnTo>
                      <a:pt x="1090" y="646"/>
                    </a:lnTo>
                    <a:lnTo>
                      <a:pt x="1079" y="657"/>
                    </a:lnTo>
                    <a:lnTo>
                      <a:pt x="1069" y="667"/>
                    </a:lnTo>
                    <a:lnTo>
                      <a:pt x="1058" y="677"/>
                    </a:lnTo>
                    <a:lnTo>
                      <a:pt x="1048" y="687"/>
                    </a:lnTo>
                    <a:lnTo>
                      <a:pt x="1047" y="687"/>
                    </a:lnTo>
                    <a:lnTo>
                      <a:pt x="1046" y="688"/>
                    </a:lnTo>
                    <a:lnTo>
                      <a:pt x="1045" y="689"/>
                    </a:lnTo>
                    <a:lnTo>
                      <a:pt x="1044" y="689"/>
                    </a:lnTo>
                    <a:lnTo>
                      <a:pt x="1044" y="690"/>
                    </a:lnTo>
                    <a:lnTo>
                      <a:pt x="1043" y="691"/>
                    </a:lnTo>
                    <a:lnTo>
                      <a:pt x="1042" y="691"/>
                    </a:lnTo>
                    <a:lnTo>
                      <a:pt x="1040" y="692"/>
                    </a:lnTo>
                    <a:lnTo>
                      <a:pt x="1039" y="693"/>
                    </a:lnTo>
                    <a:lnTo>
                      <a:pt x="1039" y="695"/>
                    </a:lnTo>
                    <a:lnTo>
                      <a:pt x="1038" y="695"/>
                    </a:lnTo>
                    <a:lnTo>
                      <a:pt x="1037" y="696"/>
                    </a:lnTo>
                    <a:lnTo>
                      <a:pt x="1036" y="697"/>
                    </a:lnTo>
                    <a:lnTo>
                      <a:pt x="1036" y="698"/>
                    </a:lnTo>
                    <a:lnTo>
                      <a:pt x="1035" y="699"/>
                    </a:lnTo>
                    <a:lnTo>
                      <a:pt x="1035" y="700"/>
                    </a:lnTo>
                    <a:lnTo>
                      <a:pt x="1034" y="700"/>
                    </a:lnTo>
                    <a:lnTo>
                      <a:pt x="1033" y="700"/>
                    </a:lnTo>
                    <a:lnTo>
                      <a:pt x="1032" y="700"/>
                    </a:lnTo>
                    <a:lnTo>
                      <a:pt x="1032" y="701"/>
                    </a:lnTo>
                    <a:lnTo>
                      <a:pt x="1031" y="701"/>
                    </a:lnTo>
                    <a:lnTo>
                      <a:pt x="1031" y="702"/>
                    </a:lnTo>
                    <a:lnTo>
                      <a:pt x="1030" y="702"/>
                    </a:lnTo>
                    <a:lnTo>
                      <a:pt x="1030" y="703"/>
                    </a:lnTo>
                    <a:lnTo>
                      <a:pt x="1030" y="704"/>
                    </a:lnTo>
                    <a:lnTo>
                      <a:pt x="1" y="331"/>
                    </a:lnTo>
                    <a:lnTo>
                      <a:pt x="0" y="328"/>
                    </a:lnTo>
                    <a:lnTo>
                      <a:pt x="0" y="326"/>
                    </a:lnTo>
                    <a:lnTo>
                      <a:pt x="1" y="324"/>
                    </a:lnTo>
                    <a:lnTo>
                      <a:pt x="2" y="322"/>
                    </a:lnTo>
                    <a:lnTo>
                      <a:pt x="2" y="319"/>
                    </a:lnTo>
                    <a:lnTo>
                      <a:pt x="3" y="317"/>
                    </a:lnTo>
                    <a:lnTo>
                      <a:pt x="4" y="315"/>
                    </a:lnTo>
                    <a:lnTo>
                      <a:pt x="4" y="313"/>
                    </a:lnTo>
                    <a:lnTo>
                      <a:pt x="5" y="312"/>
                    </a:lnTo>
                    <a:lnTo>
                      <a:pt x="6" y="310"/>
                    </a:lnTo>
                    <a:lnTo>
                      <a:pt x="6" y="308"/>
                    </a:lnTo>
                    <a:lnTo>
                      <a:pt x="7" y="307"/>
                    </a:lnTo>
                    <a:lnTo>
                      <a:pt x="9" y="306"/>
                    </a:lnTo>
                    <a:lnTo>
                      <a:pt x="10" y="305"/>
                    </a:lnTo>
                    <a:lnTo>
                      <a:pt x="12" y="304"/>
                    </a:lnTo>
                    <a:lnTo>
                      <a:pt x="13" y="304"/>
                    </a:lnTo>
                    <a:lnTo>
                      <a:pt x="16" y="304"/>
                    </a:lnTo>
                    <a:lnTo>
                      <a:pt x="26" y="300"/>
                    </a:lnTo>
                    <a:lnTo>
                      <a:pt x="36" y="296"/>
                    </a:lnTo>
                    <a:lnTo>
                      <a:pt x="47" y="292"/>
                    </a:lnTo>
                    <a:lnTo>
                      <a:pt x="58" y="289"/>
                    </a:lnTo>
                    <a:lnTo>
                      <a:pt x="69" y="285"/>
                    </a:lnTo>
                    <a:lnTo>
                      <a:pt x="79" y="281"/>
                    </a:lnTo>
                    <a:lnTo>
                      <a:pt x="90" y="277"/>
                    </a:lnTo>
                    <a:lnTo>
                      <a:pt x="100" y="272"/>
                    </a:lnTo>
                    <a:lnTo>
                      <a:pt x="111" y="267"/>
                    </a:lnTo>
                    <a:lnTo>
                      <a:pt x="121" y="263"/>
                    </a:lnTo>
                    <a:lnTo>
                      <a:pt x="131" y="258"/>
                    </a:lnTo>
                    <a:lnTo>
                      <a:pt x="141" y="252"/>
                    </a:lnTo>
                    <a:lnTo>
                      <a:pt x="152" y="247"/>
                    </a:lnTo>
                    <a:lnTo>
                      <a:pt x="162" y="242"/>
                    </a:lnTo>
                    <a:lnTo>
                      <a:pt x="172" y="237"/>
                    </a:lnTo>
                    <a:lnTo>
                      <a:pt x="182" y="231"/>
                    </a:lnTo>
                    <a:lnTo>
                      <a:pt x="200" y="219"/>
                    </a:lnTo>
                    <a:lnTo>
                      <a:pt x="219" y="207"/>
                    </a:lnTo>
                    <a:lnTo>
                      <a:pt x="237" y="195"/>
                    </a:lnTo>
                    <a:lnTo>
                      <a:pt x="255" y="182"/>
                    </a:lnTo>
                    <a:lnTo>
                      <a:pt x="272" y="170"/>
                    </a:lnTo>
                    <a:lnTo>
                      <a:pt x="290" y="156"/>
                    </a:lnTo>
                    <a:lnTo>
                      <a:pt x="307" y="142"/>
                    </a:lnTo>
                    <a:lnTo>
                      <a:pt x="324" y="129"/>
                    </a:lnTo>
                    <a:lnTo>
                      <a:pt x="340" y="114"/>
                    </a:lnTo>
                    <a:lnTo>
                      <a:pt x="356" y="99"/>
                    </a:lnTo>
                    <a:lnTo>
                      <a:pt x="372" y="84"/>
                    </a:lnTo>
                    <a:lnTo>
                      <a:pt x="386" y="68"/>
                    </a:lnTo>
                    <a:lnTo>
                      <a:pt x="401" y="52"/>
                    </a:lnTo>
                    <a:lnTo>
                      <a:pt x="415" y="36"/>
                    </a:lnTo>
                    <a:lnTo>
                      <a:pt x="428" y="19"/>
                    </a:lnTo>
                    <a:lnTo>
                      <a:pt x="442" y="2"/>
                    </a:lnTo>
                    <a:lnTo>
                      <a:pt x="446" y="0"/>
                    </a:lnTo>
                    <a:lnTo>
                      <a:pt x="1293" y="307"/>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5" name="Freeform 391"/>
              <p:cNvSpPr>
                <a:spLocks/>
              </p:cNvSpPr>
              <p:nvPr/>
            </p:nvSpPr>
            <p:spPr bwMode="auto">
              <a:xfrm>
                <a:off x="4174" y="2765"/>
                <a:ext cx="69" cy="59"/>
              </a:xfrm>
              <a:custGeom>
                <a:avLst/>
                <a:gdLst>
                  <a:gd name="T0" fmla="*/ 0 w 1051"/>
                  <a:gd name="T1" fmla="*/ 0 h 848"/>
                  <a:gd name="T2" fmla="*/ 0 w 1051"/>
                  <a:gd name="T3" fmla="*/ 0 h 848"/>
                  <a:gd name="T4" fmla="*/ 0 w 1051"/>
                  <a:gd name="T5" fmla="*/ 0 h 848"/>
                  <a:gd name="T6" fmla="*/ 0 w 1051"/>
                  <a:gd name="T7" fmla="*/ 0 h 848"/>
                  <a:gd name="T8" fmla="*/ 0 w 1051"/>
                  <a:gd name="T9" fmla="*/ 0 h 848"/>
                  <a:gd name="T10" fmla="*/ 0 w 1051"/>
                  <a:gd name="T11" fmla="*/ 0 h 848"/>
                  <a:gd name="T12" fmla="*/ 0 w 1051"/>
                  <a:gd name="T13" fmla="*/ 0 h 848"/>
                  <a:gd name="T14" fmla="*/ 0 w 1051"/>
                  <a:gd name="T15" fmla="*/ 0 h 848"/>
                  <a:gd name="T16" fmla="*/ 0 w 1051"/>
                  <a:gd name="T17" fmla="*/ 0 h 848"/>
                  <a:gd name="T18" fmla="*/ 0 w 1051"/>
                  <a:gd name="T19" fmla="*/ 0 h 848"/>
                  <a:gd name="T20" fmla="*/ 0 w 1051"/>
                  <a:gd name="T21" fmla="*/ 0 h 848"/>
                  <a:gd name="T22" fmla="*/ 0 w 1051"/>
                  <a:gd name="T23" fmla="*/ 0 h 848"/>
                  <a:gd name="T24" fmla="*/ 0 w 1051"/>
                  <a:gd name="T25" fmla="*/ 0 h 848"/>
                  <a:gd name="T26" fmla="*/ 0 w 1051"/>
                  <a:gd name="T27" fmla="*/ 0 h 848"/>
                  <a:gd name="T28" fmla="*/ 0 w 1051"/>
                  <a:gd name="T29" fmla="*/ 0 h 848"/>
                  <a:gd name="T30" fmla="*/ 0 w 1051"/>
                  <a:gd name="T31" fmla="*/ 0 h 848"/>
                  <a:gd name="T32" fmla="*/ 0 w 1051"/>
                  <a:gd name="T33" fmla="*/ 0 h 848"/>
                  <a:gd name="T34" fmla="*/ 0 w 1051"/>
                  <a:gd name="T35" fmla="*/ 0 h 848"/>
                  <a:gd name="T36" fmla="*/ 0 w 1051"/>
                  <a:gd name="T37" fmla="*/ 0 h 848"/>
                  <a:gd name="T38" fmla="*/ 0 w 1051"/>
                  <a:gd name="T39" fmla="*/ 0 h 848"/>
                  <a:gd name="T40" fmla="*/ 0 w 1051"/>
                  <a:gd name="T41" fmla="*/ 0 h 848"/>
                  <a:gd name="T42" fmla="*/ 0 w 1051"/>
                  <a:gd name="T43" fmla="*/ 0 h 848"/>
                  <a:gd name="T44" fmla="*/ 0 w 1051"/>
                  <a:gd name="T45" fmla="*/ 0 h 848"/>
                  <a:gd name="T46" fmla="*/ 0 w 1051"/>
                  <a:gd name="T47" fmla="*/ 0 h 848"/>
                  <a:gd name="T48" fmla="*/ 0 w 1051"/>
                  <a:gd name="T49" fmla="*/ 0 h 848"/>
                  <a:gd name="T50" fmla="*/ 0 w 1051"/>
                  <a:gd name="T51" fmla="*/ 0 h 848"/>
                  <a:gd name="T52" fmla="*/ 0 w 1051"/>
                  <a:gd name="T53" fmla="*/ 0 h 848"/>
                  <a:gd name="T54" fmla="*/ 0 w 1051"/>
                  <a:gd name="T55" fmla="*/ 0 h 848"/>
                  <a:gd name="T56" fmla="*/ 0 w 1051"/>
                  <a:gd name="T57" fmla="*/ 0 h 848"/>
                  <a:gd name="T58" fmla="*/ 0 w 1051"/>
                  <a:gd name="T59" fmla="*/ 0 h 848"/>
                  <a:gd name="T60" fmla="*/ 0 w 1051"/>
                  <a:gd name="T61" fmla="*/ 0 h 848"/>
                  <a:gd name="T62" fmla="*/ 0 w 1051"/>
                  <a:gd name="T63" fmla="*/ 0 h 848"/>
                  <a:gd name="T64" fmla="*/ 0 w 1051"/>
                  <a:gd name="T65" fmla="*/ 0 h 848"/>
                  <a:gd name="T66" fmla="*/ 0 w 1051"/>
                  <a:gd name="T67" fmla="*/ 0 h 848"/>
                  <a:gd name="T68" fmla="*/ 0 w 1051"/>
                  <a:gd name="T69" fmla="*/ 0 h 848"/>
                  <a:gd name="T70" fmla="*/ 0 w 1051"/>
                  <a:gd name="T71" fmla="*/ 0 h 848"/>
                  <a:gd name="T72" fmla="*/ 0 w 1051"/>
                  <a:gd name="T73" fmla="*/ 0 h 848"/>
                  <a:gd name="T74" fmla="*/ 0 w 1051"/>
                  <a:gd name="T75" fmla="*/ 0 h 848"/>
                  <a:gd name="T76" fmla="*/ 0 w 1051"/>
                  <a:gd name="T77" fmla="*/ 0 h 848"/>
                  <a:gd name="T78" fmla="*/ 0 w 1051"/>
                  <a:gd name="T79" fmla="*/ 0 h 848"/>
                  <a:gd name="T80" fmla="*/ 0 w 1051"/>
                  <a:gd name="T81" fmla="*/ 0 h 848"/>
                  <a:gd name="T82" fmla="*/ 0 w 1051"/>
                  <a:gd name="T83" fmla="*/ 0 h 848"/>
                  <a:gd name="T84" fmla="*/ 0 w 1051"/>
                  <a:gd name="T85" fmla="*/ 0 h 848"/>
                  <a:gd name="T86" fmla="*/ 0 w 1051"/>
                  <a:gd name="T87" fmla="*/ 0 h 848"/>
                  <a:gd name="T88" fmla="*/ 0 w 1051"/>
                  <a:gd name="T89" fmla="*/ 0 h 848"/>
                  <a:gd name="T90" fmla="*/ 0 w 1051"/>
                  <a:gd name="T91" fmla="*/ 0 h 848"/>
                  <a:gd name="T92" fmla="*/ 0 w 1051"/>
                  <a:gd name="T93" fmla="*/ 0 h 848"/>
                  <a:gd name="T94" fmla="*/ 0 w 1051"/>
                  <a:gd name="T95" fmla="*/ 0 h 848"/>
                  <a:gd name="T96" fmla="*/ 0 w 1051"/>
                  <a:gd name="T97" fmla="*/ 0 h 848"/>
                  <a:gd name="T98" fmla="*/ 0 w 1051"/>
                  <a:gd name="T99" fmla="*/ 0 h 848"/>
                  <a:gd name="T100" fmla="*/ 0 w 1051"/>
                  <a:gd name="T101" fmla="*/ 0 h 848"/>
                  <a:gd name="T102" fmla="*/ 0 w 1051"/>
                  <a:gd name="T103" fmla="*/ 0 h 848"/>
                  <a:gd name="T104" fmla="*/ 0 w 1051"/>
                  <a:gd name="T105" fmla="*/ 0 h 848"/>
                  <a:gd name="T106" fmla="*/ 0 w 1051"/>
                  <a:gd name="T107" fmla="*/ 0 h 848"/>
                  <a:gd name="T108" fmla="*/ 0 w 1051"/>
                  <a:gd name="T109" fmla="*/ 0 h 848"/>
                  <a:gd name="T110" fmla="*/ 0 w 1051"/>
                  <a:gd name="T111" fmla="*/ 0 h 848"/>
                  <a:gd name="T112" fmla="*/ 0 w 1051"/>
                  <a:gd name="T113" fmla="*/ 0 h 848"/>
                  <a:gd name="T114" fmla="*/ 0 w 1051"/>
                  <a:gd name="T115" fmla="*/ 0 h 848"/>
                  <a:gd name="T116" fmla="*/ 0 w 1051"/>
                  <a:gd name="T117" fmla="*/ 0 h 8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1"/>
                  <a:gd name="T178" fmla="*/ 0 h 848"/>
                  <a:gd name="T179" fmla="*/ 1051 w 1051"/>
                  <a:gd name="T180" fmla="*/ 848 h 8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1" h="848">
                    <a:moveTo>
                      <a:pt x="916" y="313"/>
                    </a:moveTo>
                    <a:lnTo>
                      <a:pt x="915" y="322"/>
                    </a:lnTo>
                    <a:lnTo>
                      <a:pt x="915" y="330"/>
                    </a:lnTo>
                    <a:lnTo>
                      <a:pt x="915" y="338"/>
                    </a:lnTo>
                    <a:lnTo>
                      <a:pt x="915" y="347"/>
                    </a:lnTo>
                    <a:lnTo>
                      <a:pt x="915" y="355"/>
                    </a:lnTo>
                    <a:lnTo>
                      <a:pt x="914" y="364"/>
                    </a:lnTo>
                    <a:lnTo>
                      <a:pt x="914" y="372"/>
                    </a:lnTo>
                    <a:lnTo>
                      <a:pt x="915" y="380"/>
                    </a:lnTo>
                    <a:lnTo>
                      <a:pt x="915" y="389"/>
                    </a:lnTo>
                    <a:lnTo>
                      <a:pt x="915" y="397"/>
                    </a:lnTo>
                    <a:lnTo>
                      <a:pt x="915" y="406"/>
                    </a:lnTo>
                    <a:lnTo>
                      <a:pt x="916" y="414"/>
                    </a:lnTo>
                    <a:lnTo>
                      <a:pt x="916" y="422"/>
                    </a:lnTo>
                    <a:lnTo>
                      <a:pt x="917" y="431"/>
                    </a:lnTo>
                    <a:lnTo>
                      <a:pt x="918" y="439"/>
                    </a:lnTo>
                    <a:lnTo>
                      <a:pt x="920" y="449"/>
                    </a:lnTo>
                    <a:lnTo>
                      <a:pt x="919" y="452"/>
                    </a:lnTo>
                    <a:lnTo>
                      <a:pt x="920" y="466"/>
                    </a:lnTo>
                    <a:lnTo>
                      <a:pt x="923" y="482"/>
                    </a:lnTo>
                    <a:lnTo>
                      <a:pt x="925" y="498"/>
                    </a:lnTo>
                    <a:lnTo>
                      <a:pt x="929" y="513"/>
                    </a:lnTo>
                    <a:lnTo>
                      <a:pt x="932" y="528"/>
                    </a:lnTo>
                    <a:lnTo>
                      <a:pt x="935" y="544"/>
                    </a:lnTo>
                    <a:lnTo>
                      <a:pt x="938" y="559"/>
                    </a:lnTo>
                    <a:lnTo>
                      <a:pt x="942" y="574"/>
                    </a:lnTo>
                    <a:lnTo>
                      <a:pt x="946" y="590"/>
                    </a:lnTo>
                    <a:lnTo>
                      <a:pt x="951" y="605"/>
                    </a:lnTo>
                    <a:lnTo>
                      <a:pt x="956" y="619"/>
                    </a:lnTo>
                    <a:lnTo>
                      <a:pt x="960" y="635"/>
                    </a:lnTo>
                    <a:lnTo>
                      <a:pt x="965" y="650"/>
                    </a:lnTo>
                    <a:lnTo>
                      <a:pt x="971" y="664"/>
                    </a:lnTo>
                    <a:lnTo>
                      <a:pt x="977" y="679"/>
                    </a:lnTo>
                    <a:lnTo>
                      <a:pt x="983" y="695"/>
                    </a:lnTo>
                    <a:lnTo>
                      <a:pt x="986" y="702"/>
                    </a:lnTo>
                    <a:lnTo>
                      <a:pt x="989" y="710"/>
                    </a:lnTo>
                    <a:lnTo>
                      <a:pt x="994" y="719"/>
                    </a:lnTo>
                    <a:lnTo>
                      <a:pt x="997" y="727"/>
                    </a:lnTo>
                    <a:lnTo>
                      <a:pt x="1001" y="736"/>
                    </a:lnTo>
                    <a:lnTo>
                      <a:pt x="1005" y="744"/>
                    </a:lnTo>
                    <a:lnTo>
                      <a:pt x="1009" y="752"/>
                    </a:lnTo>
                    <a:lnTo>
                      <a:pt x="1013" y="761"/>
                    </a:lnTo>
                    <a:lnTo>
                      <a:pt x="1018" y="768"/>
                    </a:lnTo>
                    <a:lnTo>
                      <a:pt x="1022" y="776"/>
                    </a:lnTo>
                    <a:lnTo>
                      <a:pt x="1026" y="785"/>
                    </a:lnTo>
                    <a:lnTo>
                      <a:pt x="1030" y="793"/>
                    </a:lnTo>
                    <a:lnTo>
                      <a:pt x="1035" y="801"/>
                    </a:lnTo>
                    <a:lnTo>
                      <a:pt x="1040" y="809"/>
                    </a:lnTo>
                    <a:lnTo>
                      <a:pt x="1045" y="816"/>
                    </a:lnTo>
                    <a:lnTo>
                      <a:pt x="1050" y="825"/>
                    </a:lnTo>
                    <a:lnTo>
                      <a:pt x="1051" y="828"/>
                    </a:lnTo>
                    <a:lnTo>
                      <a:pt x="1050" y="829"/>
                    </a:lnTo>
                    <a:lnTo>
                      <a:pt x="1049" y="830"/>
                    </a:lnTo>
                    <a:lnTo>
                      <a:pt x="1048" y="831"/>
                    </a:lnTo>
                    <a:lnTo>
                      <a:pt x="1048" y="832"/>
                    </a:lnTo>
                    <a:lnTo>
                      <a:pt x="1047" y="834"/>
                    </a:lnTo>
                    <a:lnTo>
                      <a:pt x="1047" y="835"/>
                    </a:lnTo>
                    <a:lnTo>
                      <a:pt x="1046" y="836"/>
                    </a:lnTo>
                    <a:lnTo>
                      <a:pt x="1046" y="837"/>
                    </a:lnTo>
                    <a:lnTo>
                      <a:pt x="1046" y="839"/>
                    </a:lnTo>
                    <a:lnTo>
                      <a:pt x="1045" y="840"/>
                    </a:lnTo>
                    <a:lnTo>
                      <a:pt x="1045" y="841"/>
                    </a:lnTo>
                    <a:lnTo>
                      <a:pt x="1044" y="842"/>
                    </a:lnTo>
                    <a:lnTo>
                      <a:pt x="1044" y="843"/>
                    </a:lnTo>
                    <a:lnTo>
                      <a:pt x="1043" y="845"/>
                    </a:lnTo>
                    <a:lnTo>
                      <a:pt x="1042" y="847"/>
                    </a:lnTo>
                    <a:lnTo>
                      <a:pt x="1042" y="848"/>
                    </a:lnTo>
                    <a:lnTo>
                      <a:pt x="1034" y="847"/>
                    </a:lnTo>
                    <a:lnTo>
                      <a:pt x="11" y="473"/>
                    </a:lnTo>
                    <a:lnTo>
                      <a:pt x="10" y="468"/>
                    </a:lnTo>
                    <a:lnTo>
                      <a:pt x="9" y="464"/>
                    </a:lnTo>
                    <a:lnTo>
                      <a:pt x="8" y="460"/>
                    </a:lnTo>
                    <a:lnTo>
                      <a:pt x="8" y="456"/>
                    </a:lnTo>
                    <a:lnTo>
                      <a:pt x="7" y="452"/>
                    </a:lnTo>
                    <a:lnTo>
                      <a:pt x="7" y="447"/>
                    </a:lnTo>
                    <a:lnTo>
                      <a:pt x="6" y="443"/>
                    </a:lnTo>
                    <a:lnTo>
                      <a:pt x="6" y="439"/>
                    </a:lnTo>
                    <a:lnTo>
                      <a:pt x="5" y="435"/>
                    </a:lnTo>
                    <a:lnTo>
                      <a:pt x="5" y="431"/>
                    </a:lnTo>
                    <a:lnTo>
                      <a:pt x="4" y="428"/>
                    </a:lnTo>
                    <a:lnTo>
                      <a:pt x="4" y="423"/>
                    </a:lnTo>
                    <a:lnTo>
                      <a:pt x="4" y="419"/>
                    </a:lnTo>
                    <a:lnTo>
                      <a:pt x="3" y="415"/>
                    </a:lnTo>
                    <a:lnTo>
                      <a:pt x="3" y="411"/>
                    </a:lnTo>
                    <a:lnTo>
                      <a:pt x="3" y="408"/>
                    </a:lnTo>
                    <a:lnTo>
                      <a:pt x="2" y="397"/>
                    </a:lnTo>
                    <a:lnTo>
                      <a:pt x="1" y="388"/>
                    </a:lnTo>
                    <a:lnTo>
                      <a:pt x="1" y="378"/>
                    </a:lnTo>
                    <a:lnTo>
                      <a:pt x="1" y="369"/>
                    </a:lnTo>
                    <a:lnTo>
                      <a:pt x="0" y="359"/>
                    </a:lnTo>
                    <a:lnTo>
                      <a:pt x="0" y="350"/>
                    </a:lnTo>
                    <a:lnTo>
                      <a:pt x="0" y="341"/>
                    </a:lnTo>
                    <a:lnTo>
                      <a:pt x="0" y="330"/>
                    </a:lnTo>
                    <a:lnTo>
                      <a:pt x="0" y="321"/>
                    </a:lnTo>
                    <a:lnTo>
                      <a:pt x="0" y="311"/>
                    </a:lnTo>
                    <a:lnTo>
                      <a:pt x="0" y="302"/>
                    </a:lnTo>
                    <a:lnTo>
                      <a:pt x="0" y="292"/>
                    </a:lnTo>
                    <a:lnTo>
                      <a:pt x="1" y="282"/>
                    </a:lnTo>
                    <a:lnTo>
                      <a:pt x="2" y="272"/>
                    </a:lnTo>
                    <a:lnTo>
                      <a:pt x="2" y="263"/>
                    </a:lnTo>
                    <a:lnTo>
                      <a:pt x="4" y="254"/>
                    </a:lnTo>
                    <a:lnTo>
                      <a:pt x="5" y="237"/>
                    </a:lnTo>
                    <a:lnTo>
                      <a:pt x="7" y="221"/>
                    </a:lnTo>
                    <a:lnTo>
                      <a:pt x="9" y="205"/>
                    </a:lnTo>
                    <a:lnTo>
                      <a:pt x="11" y="189"/>
                    </a:lnTo>
                    <a:lnTo>
                      <a:pt x="15" y="173"/>
                    </a:lnTo>
                    <a:lnTo>
                      <a:pt x="18" y="157"/>
                    </a:lnTo>
                    <a:lnTo>
                      <a:pt x="22" y="142"/>
                    </a:lnTo>
                    <a:lnTo>
                      <a:pt x="25" y="125"/>
                    </a:lnTo>
                    <a:lnTo>
                      <a:pt x="29" y="109"/>
                    </a:lnTo>
                    <a:lnTo>
                      <a:pt x="34" y="93"/>
                    </a:lnTo>
                    <a:lnTo>
                      <a:pt x="39" y="78"/>
                    </a:lnTo>
                    <a:lnTo>
                      <a:pt x="44" y="62"/>
                    </a:lnTo>
                    <a:lnTo>
                      <a:pt x="49" y="46"/>
                    </a:lnTo>
                    <a:lnTo>
                      <a:pt x="54" y="30"/>
                    </a:lnTo>
                    <a:lnTo>
                      <a:pt x="60" y="15"/>
                    </a:lnTo>
                    <a:lnTo>
                      <a:pt x="66" y="0"/>
                    </a:lnTo>
                    <a:lnTo>
                      <a:pt x="915" y="310"/>
                    </a:lnTo>
                    <a:lnTo>
                      <a:pt x="916" y="313"/>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6" name="Freeform 392"/>
              <p:cNvSpPr>
                <a:spLocks/>
              </p:cNvSpPr>
              <p:nvPr/>
            </p:nvSpPr>
            <p:spPr bwMode="auto">
              <a:xfrm>
                <a:off x="4174" y="2765"/>
                <a:ext cx="69" cy="59"/>
              </a:xfrm>
              <a:custGeom>
                <a:avLst/>
                <a:gdLst>
                  <a:gd name="T0" fmla="*/ 0 w 1051"/>
                  <a:gd name="T1" fmla="*/ 0 h 848"/>
                  <a:gd name="T2" fmla="*/ 0 w 1051"/>
                  <a:gd name="T3" fmla="*/ 0 h 848"/>
                  <a:gd name="T4" fmla="*/ 0 w 1051"/>
                  <a:gd name="T5" fmla="*/ 0 h 848"/>
                  <a:gd name="T6" fmla="*/ 0 w 1051"/>
                  <a:gd name="T7" fmla="*/ 0 h 848"/>
                  <a:gd name="T8" fmla="*/ 0 w 1051"/>
                  <a:gd name="T9" fmla="*/ 0 h 848"/>
                  <a:gd name="T10" fmla="*/ 0 w 1051"/>
                  <a:gd name="T11" fmla="*/ 0 h 848"/>
                  <a:gd name="T12" fmla="*/ 0 w 1051"/>
                  <a:gd name="T13" fmla="*/ 0 h 848"/>
                  <a:gd name="T14" fmla="*/ 0 w 1051"/>
                  <a:gd name="T15" fmla="*/ 0 h 848"/>
                  <a:gd name="T16" fmla="*/ 0 w 1051"/>
                  <a:gd name="T17" fmla="*/ 0 h 848"/>
                  <a:gd name="T18" fmla="*/ 0 w 1051"/>
                  <a:gd name="T19" fmla="*/ 0 h 848"/>
                  <a:gd name="T20" fmla="*/ 0 w 1051"/>
                  <a:gd name="T21" fmla="*/ 0 h 848"/>
                  <a:gd name="T22" fmla="*/ 0 w 1051"/>
                  <a:gd name="T23" fmla="*/ 0 h 848"/>
                  <a:gd name="T24" fmla="*/ 0 w 1051"/>
                  <a:gd name="T25" fmla="*/ 0 h 848"/>
                  <a:gd name="T26" fmla="*/ 0 w 1051"/>
                  <a:gd name="T27" fmla="*/ 0 h 848"/>
                  <a:gd name="T28" fmla="*/ 0 w 1051"/>
                  <a:gd name="T29" fmla="*/ 0 h 848"/>
                  <a:gd name="T30" fmla="*/ 0 w 1051"/>
                  <a:gd name="T31" fmla="*/ 0 h 848"/>
                  <a:gd name="T32" fmla="*/ 0 w 1051"/>
                  <a:gd name="T33" fmla="*/ 0 h 848"/>
                  <a:gd name="T34" fmla="*/ 0 w 1051"/>
                  <a:gd name="T35" fmla="*/ 0 h 848"/>
                  <a:gd name="T36" fmla="*/ 0 w 1051"/>
                  <a:gd name="T37" fmla="*/ 0 h 848"/>
                  <a:gd name="T38" fmla="*/ 0 w 1051"/>
                  <a:gd name="T39" fmla="*/ 0 h 848"/>
                  <a:gd name="T40" fmla="*/ 0 w 1051"/>
                  <a:gd name="T41" fmla="*/ 0 h 848"/>
                  <a:gd name="T42" fmla="*/ 0 w 1051"/>
                  <a:gd name="T43" fmla="*/ 0 h 848"/>
                  <a:gd name="T44" fmla="*/ 0 w 1051"/>
                  <a:gd name="T45" fmla="*/ 0 h 848"/>
                  <a:gd name="T46" fmla="*/ 0 w 1051"/>
                  <a:gd name="T47" fmla="*/ 0 h 848"/>
                  <a:gd name="T48" fmla="*/ 0 w 1051"/>
                  <a:gd name="T49" fmla="*/ 0 h 848"/>
                  <a:gd name="T50" fmla="*/ 0 w 1051"/>
                  <a:gd name="T51" fmla="*/ 0 h 848"/>
                  <a:gd name="T52" fmla="*/ 0 w 1051"/>
                  <a:gd name="T53" fmla="*/ 0 h 848"/>
                  <a:gd name="T54" fmla="*/ 0 w 1051"/>
                  <a:gd name="T55" fmla="*/ 0 h 848"/>
                  <a:gd name="T56" fmla="*/ 0 w 1051"/>
                  <a:gd name="T57" fmla="*/ 0 h 848"/>
                  <a:gd name="T58" fmla="*/ 0 w 1051"/>
                  <a:gd name="T59" fmla="*/ 0 h 848"/>
                  <a:gd name="T60" fmla="*/ 0 w 1051"/>
                  <a:gd name="T61" fmla="*/ 0 h 848"/>
                  <a:gd name="T62" fmla="*/ 0 w 1051"/>
                  <a:gd name="T63" fmla="*/ 0 h 848"/>
                  <a:gd name="T64" fmla="*/ 0 w 1051"/>
                  <a:gd name="T65" fmla="*/ 0 h 848"/>
                  <a:gd name="T66" fmla="*/ 0 w 1051"/>
                  <a:gd name="T67" fmla="*/ 0 h 848"/>
                  <a:gd name="T68" fmla="*/ 0 w 1051"/>
                  <a:gd name="T69" fmla="*/ 0 h 848"/>
                  <a:gd name="T70" fmla="*/ 0 w 1051"/>
                  <a:gd name="T71" fmla="*/ 0 h 848"/>
                  <a:gd name="T72" fmla="*/ 0 w 1051"/>
                  <a:gd name="T73" fmla="*/ 0 h 848"/>
                  <a:gd name="T74" fmla="*/ 0 w 1051"/>
                  <a:gd name="T75" fmla="*/ 0 h 848"/>
                  <a:gd name="T76" fmla="*/ 0 w 1051"/>
                  <a:gd name="T77" fmla="*/ 0 h 848"/>
                  <a:gd name="T78" fmla="*/ 0 w 1051"/>
                  <a:gd name="T79" fmla="*/ 0 h 848"/>
                  <a:gd name="T80" fmla="*/ 0 w 1051"/>
                  <a:gd name="T81" fmla="*/ 0 h 848"/>
                  <a:gd name="T82" fmla="*/ 0 w 1051"/>
                  <a:gd name="T83" fmla="*/ 0 h 848"/>
                  <a:gd name="T84" fmla="*/ 0 w 1051"/>
                  <a:gd name="T85" fmla="*/ 0 h 848"/>
                  <a:gd name="T86" fmla="*/ 0 w 1051"/>
                  <a:gd name="T87" fmla="*/ 0 h 848"/>
                  <a:gd name="T88" fmla="*/ 0 w 1051"/>
                  <a:gd name="T89" fmla="*/ 0 h 848"/>
                  <a:gd name="T90" fmla="*/ 0 w 1051"/>
                  <a:gd name="T91" fmla="*/ 0 h 848"/>
                  <a:gd name="T92" fmla="*/ 0 w 1051"/>
                  <a:gd name="T93" fmla="*/ 0 h 848"/>
                  <a:gd name="T94" fmla="*/ 0 w 1051"/>
                  <a:gd name="T95" fmla="*/ 0 h 848"/>
                  <a:gd name="T96" fmla="*/ 0 w 1051"/>
                  <a:gd name="T97" fmla="*/ 0 h 848"/>
                  <a:gd name="T98" fmla="*/ 0 w 1051"/>
                  <a:gd name="T99" fmla="*/ 0 h 848"/>
                  <a:gd name="T100" fmla="*/ 0 w 1051"/>
                  <a:gd name="T101" fmla="*/ 0 h 848"/>
                  <a:gd name="T102" fmla="*/ 0 w 1051"/>
                  <a:gd name="T103" fmla="*/ 0 h 848"/>
                  <a:gd name="T104" fmla="*/ 0 w 1051"/>
                  <a:gd name="T105" fmla="*/ 0 h 848"/>
                  <a:gd name="T106" fmla="*/ 0 w 1051"/>
                  <a:gd name="T107" fmla="*/ 0 h 848"/>
                  <a:gd name="T108" fmla="*/ 0 w 1051"/>
                  <a:gd name="T109" fmla="*/ 0 h 848"/>
                  <a:gd name="T110" fmla="*/ 0 w 1051"/>
                  <a:gd name="T111" fmla="*/ 0 h 848"/>
                  <a:gd name="T112" fmla="*/ 0 w 1051"/>
                  <a:gd name="T113" fmla="*/ 0 h 848"/>
                  <a:gd name="T114" fmla="*/ 0 w 1051"/>
                  <a:gd name="T115" fmla="*/ 0 h 848"/>
                  <a:gd name="T116" fmla="*/ 0 w 1051"/>
                  <a:gd name="T117" fmla="*/ 0 h 8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1"/>
                  <a:gd name="T178" fmla="*/ 0 h 848"/>
                  <a:gd name="T179" fmla="*/ 1051 w 1051"/>
                  <a:gd name="T180" fmla="*/ 848 h 8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1" h="848">
                    <a:moveTo>
                      <a:pt x="916" y="313"/>
                    </a:moveTo>
                    <a:lnTo>
                      <a:pt x="915" y="322"/>
                    </a:lnTo>
                    <a:lnTo>
                      <a:pt x="915" y="330"/>
                    </a:lnTo>
                    <a:lnTo>
                      <a:pt x="915" y="338"/>
                    </a:lnTo>
                    <a:lnTo>
                      <a:pt x="915" y="347"/>
                    </a:lnTo>
                    <a:lnTo>
                      <a:pt x="915" y="355"/>
                    </a:lnTo>
                    <a:lnTo>
                      <a:pt x="914" y="364"/>
                    </a:lnTo>
                    <a:lnTo>
                      <a:pt x="914" y="372"/>
                    </a:lnTo>
                    <a:lnTo>
                      <a:pt x="915" y="380"/>
                    </a:lnTo>
                    <a:lnTo>
                      <a:pt x="915" y="389"/>
                    </a:lnTo>
                    <a:lnTo>
                      <a:pt x="915" y="397"/>
                    </a:lnTo>
                    <a:lnTo>
                      <a:pt x="915" y="406"/>
                    </a:lnTo>
                    <a:lnTo>
                      <a:pt x="916" y="414"/>
                    </a:lnTo>
                    <a:lnTo>
                      <a:pt x="916" y="422"/>
                    </a:lnTo>
                    <a:lnTo>
                      <a:pt x="917" y="431"/>
                    </a:lnTo>
                    <a:lnTo>
                      <a:pt x="918" y="439"/>
                    </a:lnTo>
                    <a:lnTo>
                      <a:pt x="920" y="449"/>
                    </a:lnTo>
                    <a:lnTo>
                      <a:pt x="919" y="452"/>
                    </a:lnTo>
                    <a:lnTo>
                      <a:pt x="920" y="466"/>
                    </a:lnTo>
                    <a:lnTo>
                      <a:pt x="923" y="482"/>
                    </a:lnTo>
                    <a:lnTo>
                      <a:pt x="925" y="498"/>
                    </a:lnTo>
                    <a:lnTo>
                      <a:pt x="929" y="513"/>
                    </a:lnTo>
                    <a:lnTo>
                      <a:pt x="932" y="528"/>
                    </a:lnTo>
                    <a:lnTo>
                      <a:pt x="935" y="544"/>
                    </a:lnTo>
                    <a:lnTo>
                      <a:pt x="938" y="559"/>
                    </a:lnTo>
                    <a:lnTo>
                      <a:pt x="942" y="574"/>
                    </a:lnTo>
                    <a:lnTo>
                      <a:pt x="946" y="590"/>
                    </a:lnTo>
                    <a:lnTo>
                      <a:pt x="951" y="605"/>
                    </a:lnTo>
                    <a:lnTo>
                      <a:pt x="956" y="619"/>
                    </a:lnTo>
                    <a:lnTo>
                      <a:pt x="960" y="635"/>
                    </a:lnTo>
                    <a:lnTo>
                      <a:pt x="965" y="650"/>
                    </a:lnTo>
                    <a:lnTo>
                      <a:pt x="971" y="664"/>
                    </a:lnTo>
                    <a:lnTo>
                      <a:pt x="977" y="679"/>
                    </a:lnTo>
                    <a:lnTo>
                      <a:pt x="983" y="695"/>
                    </a:lnTo>
                    <a:lnTo>
                      <a:pt x="986" y="702"/>
                    </a:lnTo>
                    <a:lnTo>
                      <a:pt x="989" y="710"/>
                    </a:lnTo>
                    <a:lnTo>
                      <a:pt x="994" y="719"/>
                    </a:lnTo>
                    <a:lnTo>
                      <a:pt x="997" y="727"/>
                    </a:lnTo>
                    <a:lnTo>
                      <a:pt x="1001" y="736"/>
                    </a:lnTo>
                    <a:lnTo>
                      <a:pt x="1005" y="744"/>
                    </a:lnTo>
                    <a:lnTo>
                      <a:pt x="1009" y="752"/>
                    </a:lnTo>
                    <a:lnTo>
                      <a:pt x="1013" y="761"/>
                    </a:lnTo>
                    <a:lnTo>
                      <a:pt x="1018" y="768"/>
                    </a:lnTo>
                    <a:lnTo>
                      <a:pt x="1022" y="776"/>
                    </a:lnTo>
                    <a:lnTo>
                      <a:pt x="1026" y="785"/>
                    </a:lnTo>
                    <a:lnTo>
                      <a:pt x="1030" y="793"/>
                    </a:lnTo>
                    <a:lnTo>
                      <a:pt x="1035" y="801"/>
                    </a:lnTo>
                    <a:lnTo>
                      <a:pt x="1040" y="809"/>
                    </a:lnTo>
                    <a:lnTo>
                      <a:pt x="1045" y="816"/>
                    </a:lnTo>
                    <a:lnTo>
                      <a:pt x="1050" y="825"/>
                    </a:lnTo>
                    <a:lnTo>
                      <a:pt x="1051" y="828"/>
                    </a:lnTo>
                    <a:lnTo>
                      <a:pt x="1050" y="829"/>
                    </a:lnTo>
                    <a:lnTo>
                      <a:pt x="1049" y="830"/>
                    </a:lnTo>
                    <a:lnTo>
                      <a:pt x="1048" y="831"/>
                    </a:lnTo>
                    <a:lnTo>
                      <a:pt x="1048" y="832"/>
                    </a:lnTo>
                    <a:lnTo>
                      <a:pt x="1047" y="834"/>
                    </a:lnTo>
                    <a:lnTo>
                      <a:pt x="1047" y="835"/>
                    </a:lnTo>
                    <a:lnTo>
                      <a:pt x="1046" y="836"/>
                    </a:lnTo>
                    <a:lnTo>
                      <a:pt x="1046" y="837"/>
                    </a:lnTo>
                    <a:lnTo>
                      <a:pt x="1046" y="839"/>
                    </a:lnTo>
                    <a:lnTo>
                      <a:pt x="1045" y="840"/>
                    </a:lnTo>
                    <a:lnTo>
                      <a:pt x="1045" y="841"/>
                    </a:lnTo>
                    <a:lnTo>
                      <a:pt x="1044" y="842"/>
                    </a:lnTo>
                    <a:lnTo>
                      <a:pt x="1044" y="843"/>
                    </a:lnTo>
                    <a:lnTo>
                      <a:pt x="1043" y="845"/>
                    </a:lnTo>
                    <a:lnTo>
                      <a:pt x="1042" y="847"/>
                    </a:lnTo>
                    <a:lnTo>
                      <a:pt x="1042" y="848"/>
                    </a:lnTo>
                    <a:lnTo>
                      <a:pt x="1034" y="847"/>
                    </a:lnTo>
                    <a:lnTo>
                      <a:pt x="11" y="473"/>
                    </a:lnTo>
                    <a:lnTo>
                      <a:pt x="10" y="468"/>
                    </a:lnTo>
                    <a:lnTo>
                      <a:pt x="9" y="464"/>
                    </a:lnTo>
                    <a:lnTo>
                      <a:pt x="8" y="460"/>
                    </a:lnTo>
                    <a:lnTo>
                      <a:pt x="8" y="456"/>
                    </a:lnTo>
                    <a:lnTo>
                      <a:pt x="7" y="452"/>
                    </a:lnTo>
                    <a:lnTo>
                      <a:pt x="7" y="447"/>
                    </a:lnTo>
                    <a:lnTo>
                      <a:pt x="6" y="443"/>
                    </a:lnTo>
                    <a:lnTo>
                      <a:pt x="6" y="439"/>
                    </a:lnTo>
                    <a:lnTo>
                      <a:pt x="5" y="435"/>
                    </a:lnTo>
                    <a:lnTo>
                      <a:pt x="5" y="431"/>
                    </a:lnTo>
                    <a:lnTo>
                      <a:pt x="4" y="428"/>
                    </a:lnTo>
                    <a:lnTo>
                      <a:pt x="4" y="423"/>
                    </a:lnTo>
                    <a:lnTo>
                      <a:pt x="4" y="419"/>
                    </a:lnTo>
                    <a:lnTo>
                      <a:pt x="3" y="415"/>
                    </a:lnTo>
                    <a:lnTo>
                      <a:pt x="3" y="411"/>
                    </a:lnTo>
                    <a:lnTo>
                      <a:pt x="3" y="408"/>
                    </a:lnTo>
                    <a:lnTo>
                      <a:pt x="2" y="397"/>
                    </a:lnTo>
                    <a:lnTo>
                      <a:pt x="1" y="388"/>
                    </a:lnTo>
                    <a:lnTo>
                      <a:pt x="1" y="378"/>
                    </a:lnTo>
                    <a:lnTo>
                      <a:pt x="1" y="369"/>
                    </a:lnTo>
                    <a:lnTo>
                      <a:pt x="0" y="359"/>
                    </a:lnTo>
                    <a:lnTo>
                      <a:pt x="0" y="350"/>
                    </a:lnTo>
                    <a:lnTo>
                      <a:pt x="0" y="341"/>
                    </a:lnTo>
                    <a:lnTo>
                      <a:pt x="0" y="330"/>
                    </a:lnTo>
                    <a:lnTo>
                      <a:pt x="0" y="321"/>
                    </a:lnTo>
                    <a:lnTo>
                      <a:pt x="0" y="311"/>
                    </a:lnTo>
                    <a:lnTo>
                      <a:pt x="0" y="302"/>
                    </a:lnTo>
                    <a:lnTo>
                      <a:pt x="0" y="292"/>
                    </a:lnTo>
                    <a:lnTo>
                      <a:pt x="1" y="282"/>
                    </a:lnTo>
                    <a:lnTo>
                      <a:pt x="2" y="272"/>
                    </a:lnTo>
                    <a:lnTo>
                      <a:pt x="2" y="263"/>
                    </a:lnTo>
                    <a:lnTo>
                      <a:pt x="4" y="254"/>
                    </a:lnTo>
                    <a:lnTo>
                      <a:pt x="5" y="237"/>
                    </a:lnTo>
                    <a:lnTo>
                      <a:pt x="7" y="221"/>
                    </a:lnTo>
                    <a:lnTo>
                      <a:pt x="9" y="205"/>
                    </a:lnTo>
                    <a:lnTo>
                      <a:pt x="11" y="189"/>
                    </a:lnTo>
                    <a:lnTo>
                      <a:pt x="15" y="173"/>
                    </a:lnTo>
                    <a:lnTo>
                      <a:pt x="18" y="157"/>
                    </a:lnTo>
                    <a:lnTo>
                      <a:pt x="22" y="142"/>
                    </a:lnTo>
                    <a:lnTo>
                      <a:pt x="25" y="125"/>
                    </a:lnTo>
                    <a:lnTo>
                      <a:pt x="29" y="109"/>
                    </a:lnTo>
                    <a:lnTo>
                      <a:pt x="34" y="93"/>
                    </a:lnTo>
                    <a:lnTo>
                      <a:pt x="39" y="78"/>
                    </a:lnTo>
                    <a:lnTo>
                      <a:pt x="44" y="62"/>
                    </a:lnTo>
                    <a:lnTo>
                      <a:pt x="49" y="46"/>
                    </a:lnTo>
                    <a:lnTo>
                      <a:pt x="54" y="30"/>
                    </a:lnTo>
                    <a:lnTo>
                      <a:pt x="60" y="15"/>
                    </a:lnTo>
                    <a:lnTo>
                      <a:pt x="66" y="0"/>
                    </a:lnTo>
                    <a:lnTo>
                      <a:pt x="915" y="310"/>
                    </a:lnTo>
                    <a:lnTo>
                      <a:pt x="916" y="313"/>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7" name="Freeform 393"/>
              <p:cNvSpPr>
                <a:spLocks/>
              </p:cNvSpPr>
              <p:nvPr/>
            </p:nvSpPr>
            <p:spPr bwMode="auto">
              <a:xfrm>
                <a:off x="4276" y="2838"/>
                <a:ext cx="52" cy="28"/>
              </a:xfrm>
              <a:custGeom>
                <a:avLst/>
                <a:gdLst>
                  <a:gd name="T0" fmla="*/ 0 w 767"/>
                  <a:gd name="T1" fmla="*/ 0 h 398"/>
                  <a:gd name="T2" fmla="*/ 0 w 767"/>
                  <a:gd name="T3" fmla="*/ 0 h 398"/>
                  <a:gd name="T4" fmla="*/ 0 w 767"/>
                  <a:gd name="T5" fmla="*/ 0 h 398"/>
                  <a:gd name="T6" fmla="*/ 0 w 767"/>
                  <a:gd name="T7" fmla="*/ 0 h 398"/>
                  <a:gd name="T8" fmla="*/ 0 w 767"/>
                  <a:gd name="T9" fmla="*/ 0 h 398"/>
                  <a:gd name="T10" fmla="*/ 0 w 767"/>
                  <a:gd name="T11" fmla="*/ 0 h 398"/>
                  <a:gd name="T12" fmla="*/ 0 w 767"/>
                  <a:gd name="T13" fmla="*/ 0 h 398"/>
                  <a:gd name="T14" fmla="*/ 0 w 767"/>
                  <a:gd name="T15" fmla="*/ 0 h 398"/>
                  <a:gd name="T16" fmla="*/ 0 w 767"/>
                  <a:gd name="T17" fmla="*/ 0 h 398"/>
                  <a:gd name="T18" fmla="*/ 0 w 767"/>
                  <a:gd name="T19" fmla="*/ 0 h 398"/>
                  <a:gd name="T20" fmla="*/ 0 w 767"/>
                  <a:gd name="T21" fmla="*/ 0 h 398"/>
                  <a:gd name="T22" fmla="*/ 0 w 767"/>
                  <a:gd name="T23" fmla="*/ 0 h 398"/>
                  <a:gd name="T24" fmla="*/ 0 w 767"/>
                  <a:gd name="T25" fmla="*/ 0 h 398"/>
                  <a:gd name="T26" fmla="*/ 0 w 767"/>
                  <a:gd name="T27" fmla="*/ 0 h 398"/>
                  <a:gd name="T28" fmla="*/ 0 w 767"/>
                  <a:gd name="T29" fmla="*/ 0 h 398"/>
                  <a:gd name="T30" fmla="*/ 0 w 767"/>
                  <a:gd name="T31" fmla="*/ 0 h 398"/>
                  <a:gd name="T32" fmla="*/ 0 w 767"/>
                  <a:gd name="T33" fmla="*/ 0 h 398"/>
                  <a:gd name="T34" fmla="*/ 0 w 767"/>
                  <a:gd name="T35" fmla="*/ 0 h 398"/>
                  <a:gd name="T36" fmla="*/ 0 w 767"/>
                  <a:gd name="T37" fmla="*/ 0 h 398"/>
                  <a:gd name="T38" fmla="*/ 0 w 767"/>
                  <a:gd name="T39" fmla="*/ 0 h 398"/>
                  <a:gd name="T40" fmla="*/ 0 w 767"/>
                  <a:gd name="T41" fmla="*/ 0 h 398"/>
                  <a:gd name="T42" fmla="*/ 0 w 767"/>
                  <a:gd name="T43" fmla="*/ 0 h 398"/>
                  <a:gd name="T44" fmla="*/ 0 w 767"/>
                  <a:gd name="T45" fmla="*/ 0 h 398"/>
                  <a:gd name="T46" fmla="*/ 0 w 767"/>
                  <a:gd name="T47" fmla="*/ 0 h 398"/>
                  <a:gd name="T48" fmla="*/ 0 w 767"/>
                  <a:gd name="T49" fmla="*/ 0 h 398"/>
                  <a:gd name="T50" fmla="*/ 0 w 767"/>
                  <a:gd name="T51" fmla="*/ 0 h 398"/>
                  <a:gd name="T52" fmla="*/ 0 w 767"/>
                  <a:gd name="T53" fmla="*/ 0 h 398"/>
                  <a:gd name="T54" fmla="*/ 0 w 767"/>
                  <a:gd name="T55" fmla="*/ 0 h 398"/>
                  <a:gd name="T56" fmla="*/ 0 w 767"/>
                  <a:gd name="T57" fmla="*/ 0 h 398"/>
                  <a:gd name="T58" fmla="*/ 0 w 767"/>
                  <a:gd name="T59" fmla="*/ 0 h 398"/>
                  <a:gd name="T60" fmla="*/ 0 w 767"/>
                  <a:gd name="T61" fmla="*/ 0 h 398"/>
                  <a:gd name="T62" fmla="*/ 0 w 767"/>
                  <a:gd name="T63" fmla="*/ 0 h 398"/>
                  <a:gd name="T64" fmla="*/ 0 w 767"/>
                  <a:gd name="T65" fmla="*/ 0 h 398"/>
                  <a:gd name="T66" fmla="*/ 0 w 767"/>
                  <a:gd name="T67" fmla="*/ 0 h 398"/>
                  <a:gd name="T68" fmla="*/ 0 w 767"/>
                  <a:gd name="T69" fmla="*/ 0 h 398"/>
                  <a:gd name="T70" fmla="*/ 0 w 767"/>
                  <a:gd name="T71" fmla="*/ 0 h 398"/>
                  <a:gd name="T72" fmla="*/ 0 w 767"/>
                  <a:gd name="T73" fmla="*/ 0 h 398"/>
                  <a:gd name="T74" fmla="*/ 0 w 767"/>
                  <a:gd name="T75" fmla="*/ 0 h 398"/>
                  <a:gd name="T76" fmla="*/ 0 w 767"/>
                  <a:gd name="T77" fmla="*/ 0 h 398"/>
                  <a:gd name="T78" fmla="*/ 0 w 767"/>
                  <a:gd name="T79" fmla="*/ 0 h 398"/>
                  <a:gd name="T80" fmla="*/ 0 w 767"/>
                  <a:gd name="T81" fmla="*/ 0 h 398"/>
                  <a:gd name="T82" fmla="*/ 0 w 767"/>
                  <a:gd name="T83" fmla="*/ 0 h 398"/>
                  <a:gd name="T84" fmla="*/ 0 w 767"/>
                  <a:gd name="T85" fmla="*/ 0 h 398"/>
                  <a:gd name="T86" fmla="*/ 0 w 767"/>
                  <a:gd name="T87" fmla="*/ 0 h 398"/>
                  <a:gd name="T88" fmla="*/ 0 w 767"/>
                  <a:gd name="T89" fmla="*/ 0 h 398"/>
                  <a:gd name="T90" fmla="*/ 0 w 767"/>
                  <a:gd name="T91" fmla="*/ 0 h 398"/>
                  <a:gd name="T92" fmla="*/ 0 w 767"/>
                  <a:gd name="T93" fmla="*/ 0 h 398"/>
                  <a:gd name="T94" fmla="*/ 0 w 767"/>
                  <a:gd name="T95" fmla="*/ 0 h 398"/>
                  <a:gd name="T96" fmla="*/ 0 w 767"/>
                  <a:gd name="T97" fmla="*/ 0 h 398"/>
                  <a:gd name="T98" fmla="*/ 0 w 767"/>
                  <a:gd name="T99" fmla="*/ 0 h 398"/>
                  <a:gd name="T100" fmla="*/ 0 w 767"/>
                  <a:gd name="T101" fmla="*/ 0 h 398"/>
                  <a:gd name="T102" fmla="*/ 0 w 767"/>
                  <a:gd name="T103" fmla="*/ 0 h 398"/>
                  <a:gd name="T104" fmla="*/ 0 w 767"/>
                  <a:gd name="T105" fmla="*/ 0 h 398"/>
                  <a:gd name="T106" fmla="*/ 0 w 767"/>
                  <a:gd name="T107" fmla="*/ 0 h 398"/>
                  <a:gd name="T108" fmla="*/ 0 w 767"/>
                  <a:gd name="T109" fmla="*/ 0 h 398"/>
                  <a:gd name="T110" fmla="*/ 0 w 767"/>
                  <a:gd name="T111" fmla="*/ 0 h 398"/>
                  <a:gd name="T112" fmla="*/ 0 w 767"/>
                  <a:gd name="T113" fmla="*/ 0 h 398"/>
                  <a:gd name="T114" fmla="*/ 0 w 767"/>
                  <a:gd name="T115" fmla="*/ 0 h 398"/>
                  <a:gd name="T116" fmla="*/ 0 w 767"/>
                  <a:gd name="T117" fmla="*/ 0 h 398"/>
                  <a:gd name="T118" fmla="*/ 0 w 767"/>
                  <a:gd name="T119" fmla="*/ 0 h 398"/>
                  <a:gd name="T120" fmla="*/ 0 w 767"/>
                  <a:gd name="T121" fmla="*/ 0 h 398"/>
                  <a:gd name="T122" fmla="*/ 0 w 767"/>
                  <a:gd name="T123" fmla="*/ 0 h 398"/>
                  <a:gd name="T124" fmla="*/ 0 w 767"/>
                  <a:gd name="T125" fmla="*/ 0 h 3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7"/>
                  <a:gd name="T190" fmla="*/ 0 h 398"/>
                  <a:gd name="T191" fmla="*/ 767 w 767"/>
                  <a:gd name="T192" fmla="*/ 398 h 3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7" h="398">
                    <a:moveTo>
                      <a:pt x="767" y="230"/>
                    </a:moveTo>
                    <a:lnTo>
                      <a:pt x="760" y="235"/>
                    </a:lnTo>
                    <a:lnTo>
                      <a:pt x="753" y="241"/>
                    </a:lnTo>
                    <a:lnTo>
                      <a:pt x="745" y="246"/>
                    </a:lnTo>
                    <a:lnTo>
                      <a:pt x="738" y="251"/>
                    </a:lnTo>
                    <a:lnTo>
                      <a:pt x="730" y="256"/>
                    </a:lnTo>
                    <a:lnTo>
                      <a:pt x="722" y="262"/>
                    </a:lnTo>
                    <a:lnTo>
                      <a:pt x="715" y="267"/>
                    </a:lnTo>
                    <a:lnTo>
                      <a:pt x="707" y="272"/>
                    </a:lnTo>
                    <a:lnTo>
                      <a:pt x="699" y="276"/>
                    </a:lnTo>
                    <a:lnTo>
                      <a:pt x="691" y="281"/>
                    </a:lnTo>
                    <a:lnTo>
                      <a:pt x="683" y="286"/>
                    </a:lnTo>
                    <a:lnTo>
                      <a:pt x="675" y="291"/>
                    </a:lnTo>
                    <a:lnTo>
                      <a:pt x="667" y="295"/>
                    </a:lnTo>
                    <a:lnTo>
                      <a:pt x="658" y="299"/>
                    </a:lnTo>
                    <a:lnTo>
                      <a:pt x="650" y="303"/>
                    </a:lnTo>
                    <a:lnTo>
                      <a:pt x="643" y="309"/>
                    </a:lnTo>
                    <a:lnTo>
                      <a:pt x="642" y="310"/>
                    </a:lnTo>
                    <a:lnTo>
                      <a:pt x="613" y="322"/>
                    </a:lnTo>
                    <a:lnTo>
                      <a:pt x="612" y="322"/>
                    </a:lnTo>
                    <a:lnTo>
                      <a:pt x="612" y="323"/>
                    </a:lnTo>
                    <a:lnTo>
                      <a:pt x="611" y="323"/>
                    </a:lnTo>
                    <a:lnTo>
                      <a:pt x="610" y="324"/>
                    </a:lnTo>
                    <a:lnTo>
                      <a:pt x="609" y="324"/>
                    </a:lnTo>
                    <a:lnTo>
                      <a:pt x="608" y="324"/>
                    </a:lnTo>
                    <a:lnTo>
                      <a:pt x="607" y="324"/>
                    </a:lnTo>
                    <a:lnTo>
                      <a:pt x="606" y="324"/>
                    </a:lnTo>
                    <a:lnTo>
                      <a:pt x="605" y="325"/>
                    </a:lnTo>
                    <a:lnTo>
                      <a:pt x="604" y="325"/>
                    </a:lnTo>
                    <a:lnTo>
                      <a:pt x="604" y="326"/>
                    </a:lnTo>
                    <a:lnTo>
                      <a:pt x="604" y="328"/>
                    </a:lnTo>
                    <a:lnTo>
                      <a:pt x="600" y="329"/>
                    </a:lnTo>
                    <a:lnTo>
                      <a:pt x="595" y="331"/>
                    </a:lnTo>
                    <a:lnTo>
                      <a:pt x="589" y="333"/>
                    </a:lnTo>
                    <a:lnTo>
                      <a:pt x="584" y="335"/>
                    </a:lnTo>
                    <a:lnTo>
                      <a:pt x="579" y="337"/>
                    </a:lnTo>
                    <a:lnTo>
                      <a:pt x="574" y="339"/>
                    </a:lnTo>
                    <a:lnTo>
                      <a:pt x="568" y="341"/>
                    </a:lnTo>
                    <a:lnTo>
                      <a:pt x="563" y="342"/>
                    </a:lnTo>
                    <a:lnTo>
                      <a:pt x="559" y="344"/>
                    </a:lnTo>
                    <a:lnTo>
                      <a:pt x="554" y="346"/>
                    </a:lnTo>
                    <a:lnTo>
                      <a:pt x="548" y="348"/>
                    </a:lnTo>
                    <a:lnTo>
                      <a:pt x="543" y="351"/>
                    </a:lnTo>
                    <a:lnTo>
                      <a:pt x="538" y="352"/>
                    </a:lnTo>
                    <a:lnTo>
                      <a:pt x="533" y="354"/>
                    </a:lnTo>
                    <a:lnTo>
                      <a:pt x="527" y="356"/>
                    </a:lnTo>
                    <a:lnTo>
                      <a:pt x="522" y="358"/>
                    </a:lnTo>
                    <a:lnTo>
                      <a:pt x="518" y="360"/>
                    </a:lnTo>
                    <a:lnTo>
                      <a:pt x="517" y="359"/>
                    </a:lnTo>
                    <a:lnTo>
                      <a:pt x="516" y="359"/>
                    </a:lnTo>
                    <a:lnTo>
                      <a:pt x="515" y="359"/>
                    </a:lnTo>
                    <a:lnTo>
                      <a:pt x="514" y="359"/>
                    </a:lnTo>
                    <a:lnTo>
                      <a:pt x="514" y="360"/>
                    </a:lnTo>
                    <a:lnTo>
                      <a:pt x="513" y="360"/>
                    </a:lnTo>
                    <a:lnTo>
                      <a:pt x="512" y="360"/>
                    </a:lnTo>
                    <a:lnTo>
                      <a:pt x="511" y="360"/>
                    </a:lnTo>
                    <a:lnTo>
                      <a:pt x="511" y="361"/>
                    </a:lnTo>
                    <a:lnTo>
                      <a:pt x="510" y="361"/>
                    </a:lnTo>
                    <a:lnTo>
                      <a:pt x="509" y="361"/>
                    </a:lnTo>
                    <a:lnTo>
                      <a:pt x="509" y="362"/>
                    </a:lnTo>
                    <a:lnTo>
                      <a:pt x="506" y="362"/>
                    </a:lnTo>
                    <a:lnTo>
                      <a:pt x="504" y="362"/>
                    </a:lnTo>
                    <a:lnTo>
                      <a:pt x="503" y="363"/>
                    </a:lnTo>
                    <a:lnTo>
                      <a:pt x="501" y="363"/>
                    </a:lnTo>
                    <a:lnTo>
                      <a:pt x="500" y="364"/>
                    </a:lnTo>
                    <a:lnTo>
                      <a:pt x="498" y="364"/>
                    </a:lnTo>
                    <a:lnTo>
                      <a:pt x="497" y="365"/>
                    </a:lnTo>
                    <a:lnTo>
                      <a:pt x="495" y="365"/>
                    </a:lnTo>
                    <a:lnTo>
                      <a:pt x="493" y="365"/>
                    </a:lnTo>
                    <a:lnTo>
                      <a:pt x="492" y="366"/>
                    </a:lnTo>
                    <a:lnTo>
                      <a:pt x="490" y="366"/>
                    </a:lnTo>
                    <a:lnTo>
                      <a:pt x="488" y="367"/>
                    </a:lnTo>
                    <a:lnTo>
                      <a:pt x="487" y="367"/>
                    </a:lnTo>
                    <a:lnTo>
                      <a:pt x="484" y="368"/>
                    </a:lnTo>
                    <a:lnTo>
                      <a:pt x="482" y="368"/>
                    </a:lnTo>
                    <a:lnTo>
                      <a:pt x="481" y="369"/>
                    </a:lnTo>
                    <a:lnTo>
                      <a:pt x="478" y="369"/>
                    </a:lnTo>
                    <a:lnTo>
                      <a:pt x="475" y="370"/>
                    </a:lnTo>
                    <a:lnTo>
                      <a:pt x="472" y="372"/>
                    </a:lnTo>
                    <a:lnTo>
                      <a:pt x="470" y="373"/>
                    </a:lnTo>
                    <a:lnTo>
                      <a:pt x="467" y="373"/>
                    </a:lnTo>
                    <a:lnTo>
                      <a:pt x="463" y="374"/>
                    </a:lnTo>
                    <a:lnTo>
                      <a:pt x="460" y="375"/>
                    </a:lnTo>
                    <a:lnTo>
                      <a:pt x="457" y="376"/>
                    </a:lnTo>
                    <a:lnTo>
                      <a:pt x="455" y="376"/>
                    </a:lnTo>
                    <a:lnTo>
                      <a:pt x="452" y="377"/>
                    </a:lnTo>
                    <a:lnTo>
                      <a:pt x="449" y="378"/>
                    </a:lnTo>
                    <a:lnTo>
                      <a:pt x="446" y="378"/>
                    </a:lnTo>
                    <a:lnTo>
                      <a:pt x="443" y="379"/>
                    </a:lnTo>
                    <a:lnTo>
                      <a:pt x="439" y="380"/>
                    </a:lnTo>
                    <a:lnTo>
                      <a:pt x="436" y="381"/>
                    </a:lnTo>
                    <a:lnTo>
                      <a:pt x="434" y="382"/>
                    </a:lnTo>
                    <a:lnTo>
                      <a:pt x="431" y="382"/>
                    </a:lnTo>
                    <a:lnTo>
                      <a:pt x="429" y="382"/>
                    </a:lnTo>
                    <a:lnTo>
                      <a:pt x="427" y="383"/>
                    </a:lnTo>
                    <a:lnTo>
                      <a:pt x="425" y="383"/>
                    </a:lnTo>
                    <a:lnTo>
                      <a:pt x="423" y="383"/>
                    </a:lnTo>
                    <a:lnTo>
                      <a:pt x="421" y="384"/>
                    </a:lnTo>
                    <a:lnTo>
                      <a:pt x="418" y="384"/>
                    </a:lnTo>
                    <a:lnTo>
                      <a:pt x="416" y="384"/>
                    </a:lnTo>
                    <a:lnTo>
                      <a:pt x="414" y="385"/>
                    </a:lnTo>
                    <a:lnTo>
                      <a:pt x="412" y="385"/>
                    </a:lnTo>
                    <a:lnTo>
                      <a:pt x="410" y="385"/>
                    </a:lnTo>
                    <a:lnTo>
                      <a:pt x="408" y="386"/>
                    </a:lnTo>
                    <a:lnTo>
                      <a:pt x="406" y="386"/>
                    </a:lnTo>
                    <a:lnTo>
                      <a:pt x="404" y="386"/>
                    </a:lnTo>
                    <a:lnTo>
                      <a:pt x="402" y="386"/>
                    </a:lnTo>
                    <a:lnTo>
                      <a:pt x="400" y="387"/>
                    </a:lnTo>
                    <a:lnTo>
                      <a:pt x="397" y="387"/>
                    </a:lnTo>
                    <a:lnTo>
                      <a:pt x="395" y="387"/>
                    </a:lnTo>
                    <a:lnTo>
                      <a:pt x="393" y="388"/>
                    </a:lnTo>
                    <a:lnTo>
                      <a:pt x="391" y="388"/>
                    </a:lnTo>
                    <a:lnTo>
                      <a:pt x="389" y="388"/>
                    </a:lnTo>
                    <a:lnTo>
                      <a:pt x="387" y="389"/>
                    </a:lnTo>
                    <a:lnTo>
                      <a:pt x="385" y="389"/>
                    </a:lnTo>
                    <a:lnTo>
                      <a:pt x="383" y="389"/>
                    </a:lnTo>
                    <a:lnTo>
                      <a:pt x="381" y="390"/>
                    </a:lnTo>
                    <a:lnTo>
                      <a:pt x="379" y="390"/>
                    </a:lnTo>
                    <a:lnTo>
                      <a:pt x="377" y="390"/>
                    </a:lnTo>
                    <a:lnTo>
                      <a:pt x="374" y="391"/>
                    </a:lnTo>
                    <a:lnTo>
                      <a:pt x="372" y="391"/>
                    </a:lnTo>
                    <a:lnTo>
                      <a:pt x="370" y="391"/>
                    </a:lnTo>
                    <a:lnTo>
                      <a:pt x="368" y="391"/>
                    </a:lnTo>
                    <a:lnTo>
                      <a:pt x="366" y="392"/>
                    </a:lnTo>
                    <a:lnTo>
                      <a:pt x="365" y="392"/>
                    </a:lnTo>
                    <a:lnTo>
                      <a:pt x="364" y="392"/>
                    </a:lnTo>
                    <a:lnTo>
                      <a:pt x="363" y="392"/>
                    </a:lnTo>
                    <a:lnTo>
                      <a:pt x="362" y="392"/>
                    </a:lnTo>
                    <a:lnTo>
                      <a:pt x="361" y="392"/>
                    </a:lnTo>
                    <a:lnTo>
                      <a:pt x="360" y="392"/>
                    </a:lnTo>
                    <a:lnTo>
                      <a:pt x="359" y="392"/>
                    </a:lnTo>
                    <a:lnTo>
                      <a:pt x="358" y="392"/>
                    </a:lnTo>
                    <a:lnTo>
                      <a:pt x="357" y="392"/>
                    </a:lnTo>
                    <a:lnTo>
                      <a:pt x="356" y="392"/>
                    </a:lnTo>
                    <a:lnTo>
                      <a:pt x="354" y="392"/>
                    </a:lnTo>
                    <a:lnTo>
                      <a:pt x="353" y="392"/>
                    </a:lnTo>
                    <a:lnTo>
                      <a:pt x="352" y="392"/>
                    </a:lnTo>
                    <a:lnTo>
                      <a:pt x="351" y="394"/>
                    </a:lnTo>
                    <a:lnTo>
                      <a:pt x="350" y="394"/>
                    </a:lnTo>
                    <a:lnTo>
                      <a:pt x="349" y="395"/>
                    </a:lnTo>
                    <a:lnTo>
                      <a:pt x="337" y="395"/>
                    </a:lnTo>
                    <a:lnTo>
                      <a:pt x="325" y="396"/>
                    </a:lnTo>
                    <a:lnTo>
                      <a:pt x="314" y="397"/>
                    </a:lnTo>
                    <a:lnTo>
                      <a:pt x="301" y="397"/>
                    </a:lnTo>
                    <a:lnTo>
                      <a:pt x="290" y="398"/>
                    </a:lnTo>
                    <a:lnTo>
                      <a:pt x="278" y="398"/>
                    </a:lnTo>
                    <a:lnTo>
                      <a:pt x="265" y="398"/>
                    </a:lnTo>
                    <a:lnTo>
                      <a:pt x="254" y="398"/>
                    </a:lnTo>
                    <a:lnTo>
                      <a:pt x="241" y="397"/>
                    </a:lnTo>
                    <a:lnTo>
                      <a:pt x="230" y="397"/>
                    </a:lnTo>
                    <a:lnTo>
                      <a:pt x="218" y="396"/>
                    </a:lnTo>
                    <a:lnTo>
                      <a:pt x="206" y="395"/>
                    </a:lnTo>
                    <a:lnTo>
                      <a:pt x="194" y="394"/>
                    </a:lnTo>
                    <a:lnTo>
                      <a:pt x="182" y="392"/>
                    </a:lnTo>
                    <a:lnTo>
                      <a:pt x="170" y="390"/>
                    </a:lnTo>
                    <a:lnTo>
                      <a:pt x="158" y="389"/>
                    </a:lnTo>
                    <a:lnTo>
                      <a:pt x="150" y="388"/>
                    </a:lnTo>
                    <a:lnTo>
                      <a:pt x="143" y="387"/>
                    </a:lnTo>
                    <a:lnTo>
                      <a:pt x="134" y="386"/>
                    </a:lnTo>
                    <a:lnTo>
                      <a:pt x="127" y="384"/>
                    </a:lnTo>
                    <a:lnTo>
                      <a:pt x="119" y="383"/>
                    </a:lnTo>
                    <a:lnTo>
                      <a:pt x="111" y="381"/>
                    </a:lnTo>
                    <a:lnTo>
                      <a:pt x="104" y="380"/>
                    </a:lnTo>
                    <a:lnTo>
                      <a:pt x="96" y="378"/>
                    </a:lnTo>
                    <a:lnTo>
                      <a:pt x="88" y="377"/>
                    </a:lnTo>
                    <a:lnTo>
                      <a:pt x="81" y="375"/>
                    </a:lnTo>
                    <a:lnTo>
                      <a:pt x="73" y="373"/>
                    </a:lnTo>
                    <a:lnTo>
                      <a:pt x="65" y="370"/>
                    </a:lnTo>
                    <a:lnTo>
                      <a:pt x="58" y="368"/>
                    </a:lnTo>
                    <a:lnTo>
                      <a:pt x="51" y="366"/>
                    </a:lnTo>
                    <a:lnTo>
                      <a:pt x="43" y="364"/>
                    </a:lnTo>
                    <a:lnTo>
                      <a:pt x="36" y="363"/>
                    </a:lnTo>
                    <a:lnTo>
                      <a:pt x="33" y="362"/>
                    </a:lnTo>
                    <a:lnTo>
                      <a:pt x="31" y="361"/>
                    </a:lnTo>
                    <a:lnTo>
                      <a:pt x="29" y="361"/>
                    </a:lnTo>
                    <a:lnTo>
                      <a:pt x="26" y="360"/>
                    </a:lnTo>
                    <a:lnTo>
                      <a:pt x="24" y="359"/>
                    </a:lnTo>
                    <a:lnTo>
                      <a:pt x="22" y="358"/>
                    </a:lnTo>
                    <a:lnTo>
                      <a:pt x="20" y="357"/>
                    </a:lnTo>
                    <a:lnTo>
                      <a:pt x="18" y="357"/>
                    </a:lnTo>
                    <a:lnTo>
                      <a:pt x="15" y="356"/>
                    </a:lnTo>
                    <a:lnTo>
                      <a:pt x="13" y="355"/>
                    </a:lnTo>
                    <a:lnTo>
                      <a:pt x="11" y="354"/>
                    </a:lnTo>
                    <a:lnTo>
                      <a:pt x="9" y="353"/>
                    </a:lnTo>
                    <a:lnTo>
                      <a:pt x="7" y="352"/>
                    </a:lnTo>
                    <a:lnTo>
                      <a:pt x="4" y="352"/>
                    </a:lnTo>
                    <a:lnTo>
                      <a:pt x="2" y="351"/>
                    </a:lnTo>
                    <a:lnTo>
                      <a:pt x="0" y="351"/>
                    </a:lnTo>
                    <a:lnTo>
                      <a:pt x="124" y="0"/>
                    </a:lnTo>
                    <a:lnTo>
                      <a:pt x="767" y="230"/>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8" name="Freeform 394"/>
              <p:cNvSpPr>
                <a:spLocks/>
              </p:cNvSpPr>
              <p:nvPr/>
            </p:nvSpPr>
            <p:spPr bwMode="auto">
              <a:xfrm>
                <a:off x="4276" y="2838"/>
                <a:ext cx="52" cy="28"/>
              </a:xfrm>
              <a:custGeom>
                <a:avLst/>
                <a:gdLst>
                  <a:gd name="T0" fmla="*/ 0 w 767"/>
                  <a:gd name="T1" fmla="*/ 0 h 398"/>
                  <a:gd name="T2" fmla="*/ 0 w 767"/>
                  <a:gd name="T3" fmla="*/ 0 h 398"/>
                  <a:gd name="T4" fmla="*/ 0 w 767"/>
                  <a:gd name="T5" fmla="*/ 0 h 398"/>
                  <a:gd name="T6" fmla="*/ 0 w 767"/>
                  <a:gd name="T7" fmla="*/ 0 h 398"/>
                  <a:gd name="T8" fmla="*/ 0 w 767"/>
                  <a:gd name="T9" fmla="*/ 0 h 398"/>
                  <a:gd name="T10" fmla="*/ 0 w 767"/>
                  <a:gd name="T11" fmla="*/ 0 h 398"/>
                  <a:gd name="T12" fmla="*/ 0 w 767"/>
                  <a:gd name="T13" fmla="*/ 0 h 398"/>
                  <a:gd name="T14" fmla="*/ 0 w 767"/>
                  <a:gd name="T15" fmla="*/ 0 h 398"/>
                  <a:gd name="T16" fmla="*/ 0 w 767"/>
                  <a:gd name="T17" fmla="*/ 0 h 398"/>
                  <a:gd name="T18" fmla="*/ 0 w 767"/>
                  <a:gd name="T19" fmla="*/ 0 h 398"/>
                  <a:gd name="T20" fmla="*/ 0 w 767"/>
                  <a:gd name="T21" fmla="*/ 0 h 398"/>
                  <a:gd name="T22" fmla="*/ 0 w 767"/>
                  <a:gd name="T23" fmla="*/ 0 h 398"/>
                  <a:gd name="T24" fmla="*/ 0 w 767"/>
                  <a:gd name="T25" fmla="*/ 0 h 398"/>
                  <a:gd name="T26" fmla="*/ 0 w 767"/>
                  <a:gd name="T27" fmla="*/ 0 h 398"/>
                  <a:gd name="T28" fmla="*/ 0 w 767"/>
                  <a:gd name="T29" fmla="*/ 0 h 398"/>
                  <a:gd name="T30" fmla="*/ 0 w 767"/>
                  <a:gd name="T31" fmla="*/ 0 h 398"/>
                  <a:gd name="T32" fmla="*/ 0 w 767"/>
                  <a:gd name="T33" fmla="*/ 0 h 398"/>
                  <a:gd name="T34" fmla="*/ 0 w 767"/>
                  <a:gd name="T35" fmla="*/ 0 h 398"/>
                  <a:gd name="T36" fmla="*/ 0 w 767"/>
                  <a:gd name="T37" fmla="*/ 0 h 398"/>
                  <a:gd name="T38" fmla="*/ 0 w 767"/>
                  <a:gd name="T39" fmla="*/ 0 h 398"/>
                  <a:gd name="T40" fmla="*/ 0 w 767"/>
                  <a:gd name="T41" fmla="*/ 0 h 398"/>
                  <a:gd name="T42" fmla="*/ 0 w 767"/>
                  <a:gd name="T43" fmla="*/ 0 h 398"/>
                  <a:gd name="T44" fmla="*/ 0 w 767"/>
                  <a:gd name="T45" fmla="*/ 0 h 398"/>
                  <a:gd name="T46" fmla="*/ 0 w 767"/>
                  <a:gd name="T47" fmla="*/ 0 h 398"/>
                  <a:gd name="T48" fmla="*/ 0 w 767"/>
                  <a:gd name="T49" fmla="*/ 0 h 398"/>
                  <a:gd name="T50" fmla="*/ 0 w 767"/>
                  <a:gd name="T51" fmla="*/ 0 h 398"/>
                  <a:gd name="T52" fmla="*/ 0 w 767"/>
                  <a:gd name="T53" fmla="*/ 0 h 398"/>
                  <a:gd name="T54" fmla="*/ 0 w 767"/>
                  <a:gd name="T55" fmla="*/ 0 h 398"/>
                  <a:gd name="T56" fmla="*/ 0 w 767"/>
                  <a:gd name="T57" fmla="*/ 0 h 398"/>
                  <a:gd name="T58" fmla="*/ 0 w 767"/>
                  <a:gd name="T59" fmla="*/ 0 h 398"/>
                  <a:gd name="T60" fmla="*/ 0 w 767"/>
                  <a:gd name="T61" fmla="*/ 0 h 398"/>
                  <a:gd name="T62" fmla="*/ 0 w 767"/>
                  <a:gd name="T63" fmla="*/ 0 h 398"/>
                  <a:gd name="T64" fmla="*/ 0 w 767"/>
                  <a:gd name="T65" fmla="*/ 0 h 398"/>
                  <a:gd name="T66" fmla="*/ 0 w 767"/>
                  <a:gd name="T67" fmla="*/ 0 h 398"/>
                  <a:gd name="T68" fmla="*/ 0 w 767"/>
                  <a:gd name="T69" fmla="*/ 0 h 398"/>
                  <a:gd name="T70" fmla="*/ 0 w 767"/>
                  <a:gd name="T71" fmla="*/ 0 h 398"/>
                  <a:gd name="T72" fmla="*/ 0 w 767"/>
                  <a:gd name="T73" fmla="*/ 0 h 398"/>
                  <a:gd name="T74" fmla="*/ 0 w 767"/>
                  <a:gd name="T75" fmla="*/ 0 h 398"/>
                  <a:gd name="T76" fmla="*/ 0 w 767"/>
                  <a:gd name="T77" fmla="*/ 0 h 398"/>
                  <a:gd name="T78" fmla="*/ 0 w 767"/>
                  <a:gd name="T79" fmla="*/ 0 h 398"/>
                  <a:gd name="T80" fmla="*/ 0 w 767"/>
                  <a:gd name="T81" fmla="*/ 0 h 398"/>
                  <a:gd name="T82" fmla="*/ 0 w 767"/>
                  <a:gd name="T83" fmla="*/ 0 h 398"/>
                  <a:gd name="T84" fmla="*/ 0 w 767"/>
                  <a:gd name="T85" fmla="*/ 0 h 398"/>
                  <a:gd name="T86" fmla="*/ 0 w 767"/>
                  <a:gd name="T87" fmla="*/ 0 h 398"/>
                  <a:gd name="T88" fmla="*/ 0 w 767"/>
                  <a:gd name="T89" fmla="*/ 0 h 398"/>
                  <a:gd name="T90" fmla="*/ 0 w 767"/>
                  <a:gd name="T91" fmla="*/ 0 h 398"/>
                  <a:gd name="T92" fmla="*/ 0 w 767"/>
                  <a:gd name="T93" fmla="*/ 0 h 398"/>
                  <a:gd name="T94" fmla="*/ 0 w 767"/>
                  <a:gd name="T95" fmla="*/ 0 h 398"/>
                  <a:gd name="T96" fmla="*/ 0 w 767"/>
                  <a:gd name="T97" fmla="*/ 0 h 398"/>
                  <a:gd name="T98" fmla="*/ 0 w 767"/>
                  <a:gd name="T99" fmla="*/ 0 h 398"/>
                  <a:gd name="T100" fmla="*/ 0 w 767"/>
                  <a:gd name="T101" fmla="*/ 0 h 398"/>
                  <a:gd name="T102" fmla="*/ 0 w 767"/>
                  <a:gd name="T103" fmla="*/ 0 h 398"/>
                  <a:gd name="T104" fmla="*/ 0 w 767"/>
                  <a:gd name="T105" fmla="*/ 0 h 398"/>
                  <a:gd name="T106" fmla="*/ 0 w 767"/>
                  <a:gd name="T107" fmla="*/ 0 h 398"/>
                  <a:gd name="T108" fmla="*/ 0 w 767"/>
                  <a:gd name="T109" fmla="*/ 0 h 398"/>
                  <a:gd name="T110" fmla="*/ 0 w 767"/>
                  <a:gd name="T111" fmla="*/ 0 h 398"/>
                  <a:gd name="T112" fmla="*/ 0 w 767"/>
                  <a:gd name="T113" fmla="*/ 0 h 398"/>
                  <a:gd name="T114" fmla="*/ 0 w 767"/>
                  <a:gd name="T115" fmla="*/ 0 h 398"/>
                  <a:gd name="T116" fmla="*/ 0 w 767"/>
                  <a:gd name="T117" fmla="*/ 0 h 398"/>
                  <a:gd name="T118" fmla="*/ 0 w 767"/>
                  <a:gd name="T119" fmla="*/ 0 h 398"/>
                  <a:gd name="T120" fmla="*/ 0 w 767"/>
                  <a:gd name="T121" fmla="*/ 0 h 398"/>
                  <a:gd name="T122" fmla="*/ 0 w 767"/>
                  <a:gd name="T123" fmla="*/ 0 h 398"/>
                  <a:gd name="T124" fmla="*/ 0 w 767"/>
                  <a:gd name="T125" fmla="*/ 0 h 3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7"/>
                  <a:gd name="T190" fmla="*/ 0 h 398"/>
                  <a:gd name="T191" fmla="*/ 767 w 767"/>
                  <a:gd name="T192" fmla="*/ 398 h 3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7" h="398">
                    <a:moveTo>
                      <a:pt x="767" y="230"/>
                    </a:moveTo>
                    <a:lnTo>
                      <a:pt x="760" y="235"/>
                    </a:lnTo>
                    <a:lnTo>
                      <a:pt x="753" y="241"/>
                    </a:lnTo>
                    <a:lnTo>
                      <a:pt x="745" y="246"/>
                    </a:lnTo>
                    <a:lnTo>
                      <a:pt x="738" y="251"/>
                    </a:lnTo>
                    <a:lnTo>
                      <a:pt x="730" y="256"/>
                    </a:lnTo>
                    <a:lnTo>
                      <a:pt x="722" y="262"/>
                    </a:lnTo>
                    <a:lnTo>
                      <a:pt x="715" y="267"/>
                    </a:lnTo>
                    <a:lnTo>
                      <a:pt x="707" y="272"/>
                    </a:lnTo>
                    <a:lnTo>
                      <a:pt x="699" y="276"/>
                    </a:lnTo>
                    <a:lnTo>
                      <a:pt x="691" y="281"/>
                    </a:lnTo>
                    <a:lnTo>
                      <a:pt x="683" y="286"/>
                    </a:lnTo>
                    <a:lnTo>
                      <a:pt x="675" y="291"/>
                    </a:lnTo>
                    <a:lnTo>
                      <a:pt x="667" y="295"/>
                    </a:lnTo>
                    <a:lnTo>
                      <a:pt x="658" y="299"/>
                    </a:lnTo>
                    <a:lnTo>
                      <a:pt x="650" y="303"/>
                    </a:lnTo>
                    <a:lnTo>
                      <a:pt x="643" y="309"/>
                    </a:lnTo>
                    <a:lnTo>
                      <a:pt x="642" y="310"/>
                    </a:lnTo>
                    <a:lnTo>
                      <a:pt x="613" y="322"/>
                    </a:lnTo>
                    <a:lnTo>
                      <a:pt x="612" y="322"/>
                    </a:lnTo>
                    <a:lnTo>
                      <a:pt x="612" y="323"/>
                    </a:lnTo>
                    <a:lnTo>
                      <a:pt x="611" y="323"/>
                    </a:lnTo>
                    <a:lnTo>
                      <a:pt x="610" y="324"/>
                    </a:lnTo>
                    <a:lnTo>
                      <a:pt x="609" y="324"/>
                    </a:lnTo>
                    <a:lnTo>
                      <a:pt x="608" y="324"/>
                    </a:lnTo>
                    <a:lnTo>
                      <a:pt x="607" y="324"/>
                    </a:lnTo>
                    <a:lnTo>
                      <a:pt x="606" y="324"/>
                    </a:lnTo>
                    <a:lnTo>
                      <a:pt x="605" y="325"/>
                    </a:lnTo>
                    <a:lnTo>
                      <a:pt x="604" y="325"/>
                    </a:lnTo>
                    <a:lnTo>
                      <a:pt x="604" y="326"/>
                    </a:lnTo>
                    <a:lnTo>
                      <a:pt x="604" y="328"/>
                    </a:lnTo>
                    <a:lnTo>
                      <a:pt x="600" y="329"/>
                    </a:lnTo>
                    <a:lnTo>
                      <a:pt x="595" y="331"/>
                    </a:lnTo>
                    <a:lnTo>
                      <a:pt x="589" y="333"/>
                    </a:lnTo>
                    <a:lnTo>
                      <a:pt x="584" y="335"/>
                    </a:lnTo>
                    <a:lnTo>
                      <a:pt x="579" y="337"/>
                    </a:lnTo>
                    <a:lnTo>
                      <a:pt x="574" y="339"/>
                    </a:lnTo>
                    <a:lnTo>
                      <a:pt x="568" y="341"/>
                    </a:lnTo>
                    <a:lnTo>
                      <a:pt x="563" y="342"/>
                    </a:lnTo>
                    <a:lnTo>
                      <a:pt x="559" y="344"/>
                    </a:lnTo>
                    <a:lnTo>
                      <a:pt x="554" y="346"/>
                    </a:lnTo>
                    <a:lnTo>
                      <a:pt x="548" y="348"/>
                    </a:lnTo>
                    <a:lnTo>
                      <a:pt x="543" y="351"/>
                    </a:lnTo>
                    <a:lnTo>
                      <a:pt x="538" y="352"/>
                    </a:lnTo>
                    <a:lnTo>
                      <a:pt x="533" y="354"/>
                    </a:lnTo>
                    <a:lnTo>
                      <a:pt x="527" y="356"/>
                    </a:lnTo>
                    <a:lnTo>
                      <a:pt x="522" y="358"/>
                    </a:lnTo>
                    <a:lnTo>
                      <a:pt x="518" y="360"/>
                    </a:lnTo>
                    <a:lnTo>
                      <a:pt x="517" y="359"/>
                    </a:lnTo>
                    <a:lnTo>
                      <a:pt x="516" y="359"/>
                    </a:lnTo>
                    <a:lnTo>
                      <a:pt x="515" y="359"/>
                    </a:lnTo>
                    <a:lnTo>
                      <a:pt x="514" y="359"/>
                    </a:lnTo>
                    <a:lnTo>
                      <a:pt x="514" y="360"/>
                    </a:lnTo>
                    <a:lnTo>
                      <a:pt x="513" y="360"/>
                    </a:lnTo>
                    <a:lnTo>
                      <a:pt x="512" y="360"/>
                    </a:lnTo>
                    <a:lnTo>
                      <a:pt x="511" y="360"/>
                    </a:lnTo>
                    <a:lnTo>
                      <a:pt x="511" y="361"/>
                    </a:lnTo>
                    <a:lnTo>
                      <a:pt x="510" y="361"/>
                    </a:lnTo>
                    <a:lnTo>
                      <a:pt x="509" y="361"/>
                    </a:lnTo>
                    <a:lnTo>
                      <a:pt x="509" y="362"/>
                    </a:lnTo>
                    <a:lnTo>
                      <a:pt x="506" y="362"/>
                    </a:lnTo>
                    <a:lnTo>
                      <a:pt x="504" y="362"/>
                    </a:lnTo>
                    <a:lnTo>
                      <a:pt x="503" y="363"/>
                    </a:lnTo>
                    <a:lnTo>
                      <a:pt x="501" y="363"/>
                    </a:lnTo>
                    <a:lnTo>
                      <a:pt x="500" y="364"/>
                    </a:lnTo>
                    <a:lnTo>
                      <a:pt x="498" y="364"/>
                    </a:lnTo>
                    <a:lnTo>
                      <a:pt x="497" y="365"/>
                    </a:lnTo>
                    <a:lnTo>
                      <a:pt x="495" y="365"/>
                    </a:lnTo>
                    <a:lnTo>
                      <a:pt x="493" y="365"/>
                    </a:lnTo>
                    <a:lnTo>
                      <a:pt x="492" y="366"/>
                    </a:lnTo>
                    <a:lnTo>
                      <a:pt x="490" y="366"/>
                    </a:lnTo>
                    <a:lnTo>
                      <a:pt x="488" y="367"/>
                    </a:lnTo>
                    <a:lnTo>
                      <a:pt x="487" y="367"/>
                    </a:lnTo>
                    <a:lnTo>
                      <a:pt x="484" y="368"/>
                    </a:lnTo>
                    <a:lnTo>
                      <a:pt x="482" y="368"/>
                    </a:lnTo>
                    <a:lnTo>
                      <a:pt x="481" y="369"/>
                    </a:lnTo>
                    <a:lnTo>
                      <a:pt x="478" y="369"/>
                    </a:lnTo>
                    <a:lnTo>
                      <a:pt x="475" y="370"/>
                    </a:lnTo>
                    <a:lnTo>
                      <a:pt x="472" y="372"/>
                    </a:lnTo>
                    <a:lnTo>
                      <a:pt x="470" y="373"/>
                    </a:lnTo>
                    <a:lnTo>
                      <a:pt x="467" y="373"/>
                    </a:lnTo>
                    <a:lnTo>
                      <a:pt x="463" y="374"/>
                    </a:lnTo>
                    <a:lnTo>
                      <a:pt x="460" y="375"/>
                    </a:lnTo>
                    <a:lnTo>
                      <a:pt x="457" y="376"/>
                    </a:lnTo>
                    <a:lnTo>
                      <a:pt x="455" y="376"/>
                    </a:lnTo>
                    <a:lnTo>
                      <a:pt x="452" y="377"/>
                    </a:lnTo>
                    <a:lnTo>
                      <a:pt x="449" y="378"/>
                    </a:lnTo>
                    <a:lnTo>
                      <a:pt x="446" y="378"/>
                    </a:lnTo>
                    <a:lnTo>
                      <a:pt x="443" y="379"/>
                    </a:lnTo>
                    <a:lnTo>
                      <a:pt x="439" y="380"/>
                    </a:lnTo>
                    <a:lnTo>
                      <a:pt x="436" y="381"/>
                    </a:lnTo>
                    <a:lnTo>
                      <a:pt x="434" y="382"/>
                    </a:lnTo>
                    <a:lnTo>
                      <a:pt x="431" y="382"/>
                    </a:lnTo>
                    <a:lnTo>
                      <a:pt x="429" y="382"/>
                    </a:lnTo>
                    <a:lnTo>
                      <a:pt x="427" y="383"/>
                    </a:lnTo>
                    <a:lnTo>
                      <a:pt x="425" y="383"/>
                    </a:lnTo>
                    <a:lnTo>
                      <a:pt x="423" y="383"/>
                    </a:lnTo>
                    <a:lnTo>
                      <a:pt x="421" y="384"/>
                    </a:lnTo>
                    <a:lnTo>
                      <a:pt x="418" y="384"/>
                    </a:lnTo>
                    <a:lnTo>
                      <a:pt x="416" y="384"/>
                    </a:lnTo>
                    <a:lnTo>
                      <a:pt x="414" y="385"/>
                    </a:lnTo>
                    <a:lnTo>
                      <a:pt x="412" y="385"/>
                    </a:lnTo>
                    <a:lnTo>
                      <a:pt x="410" y="385"/>
                    </a:lnTo>
                    <a:lnTo>
                      <a:pt x="408" y="386"/>
                    </a:lnTo>
                    <a:lnTo>
                      <a:pt x="406" y="386"/>
                    </a:lnTo>
                    <a:lnTo>
                      <a:pt x="404" y="386"/>
                    </a:lnTo>
                    <a:lnTo>
                      <a:pt x="402" y="386"/>
                    </a:lnTo>
                    <a:lnTo>
                      <a:pt x="400" y="387"/>
                    </a:lnTo>
                    <a:lnTo>
                      <a:pt x="397" y="387"/>
                    </a:lnTo>
                    <a:lnTo>
                      <a:pt x="395" y="387"/>
                    </a:lnTo>
                    <a:lnTo>
                      <a:pt x="393" y="388"/>
                    </a:lnTo>
                    <a:lnTo>
                      <a:pt x="391" y="388"/>
                    </a:lnTo>
                    <a:lnTo>
                      <a:pt x="389" y="388"/>
                    </a:lnTo>
                    <a:lnTo>
                      <a:pt x="387" y="389"/>
                    </a:lnTo>
                    <a:lnTo>
                      <a:pt x="385" y="389"/>
                    </a:lnTo>
                    <a:lnTo>
                      <a:pt x="383" y="389"/>
                    </a:lnTo>
                    <a:lnTo>
                      <a:pt x="381" y="390"/>
                    </a:lnTo>
                    <a:lnTo>
                      <a:pt x="379" y="390"/>
                    </a:lnTo>
                    <a:lnTo>
                      <a:pt x="377" y="390"/>
                    </a:lnTo>
                    <a:lnTo>
                      <a:pt x="374" y="391"/>
                    </a:lnTo>
                    <a:lnTo>
                      <a:pt x="372" y="391"/>
                    </a:lnTo>
                    <a:lnTo>
                      <a:pt x="370" y="391"/>
                    </a:lnTo>
                    <a:lnTo>
                      <a:pt x="368" y="391"/>
                    </a:lnTo>
                    <a:lnTo>
                      <a:pt x="366" y="392"/>
                    </a:lnTo>
                    <a:lnTo>
                      <a:pt x="365" y="392"/>
                    </a:lnTo>
                    <a:lnTo>
                      <a:pt x="364" y="392"/>
                    </a:lnTo>
                    <a:lnTo>
                      <a:pt x="363" y="392"/>
                    </a:lnTo>
                    <a:lnTo>
                      <a:pt x="362" y="392"/>
                    </a:lnTo>
                    <a:lnTo>
                      <a:pt x="361" y="392"/>
                    </a:lnTo>
                    <a:lnTo>
                      <a:pt x="360" y="392"/>
                    </a:lnTo>
                    <a:lnTo>
                      <a:pt x="359" y="392"/>
                    </a:lnTo>
                    <a:lnTo>
                      <a:pt x="358" y="392"/>
                    </a:lnTo>
                    <a:lnTo>
                      <a:pt x="357" y="392"/>
                    </a:lnTo>
                    <a:lnTo>
                      <a:pt x="356" y="392"/>
                    </a:lnTo>
                    <a:lnTo>
                      <a:pt x="354" y="392"/>
                    </a:lnTo>
                    <a:lnTo>
                      <a:pt x="353" y="392"/>
                    </a:lnTo>
                    <a:lnTo>
                      <a:pt x="352" y="392"/>
                    </a:lnTo>
                    <a:lnTo>
                      <a:pt x="351" y="394"/>
                    </a:lnTo>
                    <a:lnTo>
                      <a:pt x="350" y="394"/>
                    </a:lnTo>
                    <a:lnTo>
                      <a:pt x="349" y="395"/>
                    </a:lnTo>
                    <a:lnTo>
                      <a:pt x="337" y="395"/>
                    </a:lnTo>
                    <a:lnTo>
                      <a:pt x="325" y="396"/>
                    </a:lnTo>
                    <a:lnTo>
                      <a:pt x="314" y="397"/>
                    </a:lnTo>
                    <a:lnTo>
                      <a:pt x="301" y="397"/>
                    </a:lnTo>
                    <a:lnTo>
                      <a:pt x="290" y="398"/>
                    </a:lnTo>
                    <a:lnTo>
                      <a:pt x="278" y="398"/>
                    </a:lnTo>
                    <a:lnTo>
                      <a:pt x="265" y="398"/>
                    </a:lnTo>
                    <a:lnTo>
                      <a:pt x="254" y="398"/>
                    </a:lnTo>
                    <a:lnTo>
                      <a:pt x="241" y="397"/>
                    </a:lnTo>
                    <a:lnTo>
                      <a:pt x="230" y="397"/>
                    </a:lnTo>
                    <a:lnTo>
                      <a:pt x="218" y="396"/>
                    </a:lnTo>
                    <a:lnTo>
                      <a:pt x="206" y="395"/>
                    </a:lnTo>
                    <a:lnTo>
                      <a:pt x="194" y="394"/>
                    </a:lnTo>
                    <a:lnTo>
                      <a:pt x="182" y="392"/>
                    </a:lnTo>
                    <a:lnTo>
                      <a:pt x="170" y="390"/>
                    </a:lnTo>
                    <a:lnTo>
                      <a:pt x="158" y="389"/>
                    </a:lnTo>
                    <a:lnTo>
                      <a:pt x="150" y="388"/>
                    </a:lnTo>
                    <a:lnTo>
                      <a:pt x="143" y="387"/>
                    </a:lnTo>
                    <a:lnTo>
                      <a:pt x="134" y="386"/>
                    </a:lnTo>
                    <a:lnTo>
                      <a:pt x="127" y="384"/>
                    </a:lnTo>
                    <a:lnTo>
                      <a:pt x="119" y="383"/>
                    </a:lnTo>
                    <a:lnTo>
                      <a:pt x="111" y="381"/>
                    </a:lnTo>
                    <a:lnTo>
                      <a:pt x="104" y="380"/>
                    </a:lnTo>
                    <a:lnTo>
                      <a:pt x="96" y="378"/>
                    </a:lnTo>
                    <a:lnTo>
                      <a:pt x="88" y="377"/>
                    </a:lnTo>
                    <a:lnTo>
                      <a:pt x="81" y="375"/>
                    </a:lnTo>
                    <a:lnTo>
                      <a:pt x="73" y="373"/>
                    </a:lnTo>
                    <a:lnTo>
                      <a:pt x="65" y="370"/>
                    </a:lnTo>
                    <a:lnTo>
                      <a:pt x="58" y="368"/>
                    </a:lnTo>
                    <a:lnTo>
                      <a:pt x="51" y="366"/>
                    </a:lnTo>
                    <a:lnTo>
                      <a:pt x="43" y="364"/>
                    </a:lnTo>
                    <a:lnTo>
                      <a:pt x="36" y="363"/>
                    </a:lnTo>
                    <a:lnTo>
                      <a:pt x="33" y="362"/>
                    </a:lnTo>
                    <a:lnTo>
                      <a:pt x="31" y="361"/>
                    </a:lnTo>
                    <a:lnTo>
                      <a:pt x="29" y="361"/>
                    </a:lnTo>
                    <a:lnTo>
                      <a:pt x="26" y="360"/>
                    </a:lnTo>
                    <a:lnTo>
                      <a:pt x="24" y="359"/>
                    </a:lnTo>
                    <a:lnTo>
                      <a:pt x="22" y="358"/>
                    </a:lnTo>
                    <a:lnTo>
                      <a:pt x="20" y="357"/>
                    </a:lnTo>
                    <a:lnTo>
                      <a:pt x="18" y="357"/>
                    </a:lnTo>
                    <a:lnTo>
                      <a:pt x="15" y="356"/>
                    </a:lnTo>
                    <a:lnTo>
                      <a:pt x="13" y="355"/>
                    </a:lnTo>
                    <a:lnTo>
                      <a:pt x="11" y="354"/>
                    </a:lnTo>
                    <a:lnTo>
                      <a:pt x="9" y="353"/>
                    </a:lnTo>
                    <a:lnTo>
                      <a:pt x="7" y="352"/>
                    </a:lnTo>
                    <a:lnTo>
                      <a:pt x="4" y="352"/>
                    </a:lnTo>
                    <a:lnTo>
                      <a:pt x="2" y="351"/>
                    </a:lnTo>
                    <a:lnTo>
                      <a:pt x="0" y="351"/>
                    </a:lnTo>
                    <a:lnTo>
                      <a:pt x="124" y="0"/>
                    </a:lnTo>
                    <a:lnTo>
                      <a:pt x="767" y="230"/>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79" name="Freeform 395"/>
              <p:cNvSpPr>
                <a:spLocks/>
              </p:cNvSpPr>
              <p:nvPr/>
            </p:nvSpPr>
            <p:spPr bwMode="auto">
              <a:xfrm>
                <a:off x="4176" y="2803"/>
                <a:ext cx="43" cy="38"/>
              </a:xfrm>
              <a:custGeom>
                <a:avLst/>
                <a:gdLst>
                  <a:gd name="T0" fmla="*/ 0 w 640"/>
                  <a:gd name="T1" fmla="*/ 0 h 586"/>
                  <a:gd name="T2" fmla="*/ 0 w 640"/>
                  <a:gd name="T3" fmla="*/ 0 h 586"/>
                  <a:gd name="T4" fmla="*/ 0 w 640"/>
                  <a:gd name="T5" fmla="*/ 0 h 586"/>
                  <a:gd name="T6" fmla="*/ 0 w 640"/>
                  <a:gd name="T7" fmla="*/ 0 h 586"/>
                  <a:gd name="T8" fmla="*/ 0 w 640"/>
                  <a:gd name="T9" fmla="*/ 0 h 586"/>
                  <a:gd name="T10" fmla="*/ 0 w 640"/>
                  <a:gd name="T11" fmla="*/ 0 h 586"/>
                  <a:gd name="T12" fmla="*/ 0 w 640"/>
                  <a:gd name="T13" fmla="*/ 0 h 586"/>
                  <a:gd name="T14" fmla="*/ 0 w 640"/>
                  <a:gd name="T15" fmla="*/ 0 h 586"/>
                  <a:gd name="T16" fmla="*/ 0 w 640"/>
                  <a:gd name="T17" fmla="*/ 0 h 586"/>
                  <a:gd name="T18" fmla="*/ 0 w 640"/>
                  <a:gd name="T19" fmla="*/ 0 h 586"/>
                  <a:gd name="T20" fmla="*/ 0 w 640"/>
                  <a:gd name="T21" fmla="*/ 0 h 586"/>
                  <a:gd name="T22" fmla="*/ 0 w 640"/>
                  <a:gd name="T23" fmla="*/ 0 h 586"/>
                  <a:gd name="T24" fmla="*/ 0 w 640"/>
                  <a:gd name="T25" fmla="*/ 0 h 586"/>
                  <a:gd name="T26" fmla="*/ 0 w 640"/>
                  <a:gd name="T27" fmla="*/ 0 h 586"/>
                  <a:gd name="T28" fmla="*/ 0 w 640"/>
                  <a:gd name="T29" fmla="*/ 0 h 586"/>
                  <a:gd name="T30" fmla="*/ 0 w 640"/>
                  <a:gd name="T31" fmla="*/ 0 h 586"/>
                  <a:gd name="T32" fmla="*/ 0 w 640"/>
                  <a:gd name="T33" fmla="*/ 0 h 586"/>
                  <a:gd name="T34" fmla="*/ 0 w 640"/>
                  <a:gd name="T35" fmla="*/ 0 h 586"/>
                  <a:gd name="T36" fmla="*/ 0 w 640"/>
                  <a:gd name="T37" fmla="*/ 0 h 586"/>
                  <a:gd name="T38" fmla="*/ 0 w 640"/>
                  <a:gd name="T39" fmla="*/ 0 h 586"/>
                  <a:gd name="T40" fmla="*/ 0 w 640"/>
                  <a:gd name="T41" fmla="*/ 0 h 586"/>
                  <a:gd name="T42" fmla="*/ 0 w 640"/>
                  <a:gd name="T43" fmla="*/ 0 h 586"/>
                  <a:gd name="T44" fmla="*/ 0 w 640"/>
                  <a:gd name="T45" fmla="*/ 0 h 586"/>
                  <a:gd name="T46" fmla="*/ 0 w 640"/>
                  <a:gd name="T47" fmla="*/ 0 h 586"/>
                  <a:gd name="T48" fmla="*/ 0 w 640"/>
                  <a:gd name="T49" fmla="*/ 0 h 586"/>
                  <a:gd name="T50" fmla="*/ 0 w 640"/>
                  <a:gd name="T51" fmla="*/ 0 h 586"/>
                  <a:gd name="T52" fmla="*/ 0 w 640"/>
                  <a:gd name="T53" fmla="*/ 0 h 586"/>
                  <a:gd name="T54" fmla="*/ 0 w 640"/>
                  <a:gd name="T55" fmla="*/ 0 h 586"/>
                  <a:gd name="T56" fmla="*/ 0 w 640"/>
                  <a:gd name="T57" fmla="*/ 0 h 586"/>
                  <a:gd name="T58" fmla="*/ 0 w 640"/>
                  <a:gd name="T59" fmla="*/ 0 h 586"/>
                  <a:gd name="T60" fmla="*/ 0 w 640"/>
                  <a:gd name="T61" fmla="*/ 0 h 586"/>
                  <a:gd name="T62" fmla="*/ 0 w 640"/>
                  <a:gd name="T63" fmla="*/ 0 h 586"/>
                  <a:gd name="T64" fmla="*/ 0 w 640"/>
                  <a:gd name="T65" fmla="*/ 0 h 586"/>
                  <a:gd name="T66" fmla="*/ 0 w 640"/>
                  <a:gd name="T67" fmla="*/ 0 h 586"/>
                  <a:gd name="T68" fmla="*/ 0 w 640"/>
                  <a:gd name="T69" fmla="*/ 0 h 586"/>
                  <a:gd name="T70" fmla="*/ 0 w 640"/>
                  <a:gd name="T71" fmla="*/ 0 h 586"/>
                  <a:gd name="T72" fmla="*/ 0 w 640"/>
                  <a:gd name="T73" fmla="*/ 0 h 586"/>
                  <a:gd name="T74" fmla="*/ 0 w 640"/>
                  <a:gd name="T75" fmla="*/ 0 h 586"/>
                  <a:gd name="T76" fmla="*/ 0 w 640"/>
                  <a:gd name="T77" fmla="*/ 0 h 586"/>
                  <a:gd name="T78" fmla="*/ 0 w 640"/>
                  <a:gd name="T79" fmla="*/ 0 h 586"/>
                  <a:gd name="T80" fmla="*/ 0 w 640"/>
                  <a:gd name="T81" fmla="*/ 0 h 586"/>
                  <a:gd name="T82" fmla="*/ 0 w 640"/>
                  <a:gd name="T83" fmla="*/ 0 h 586"/>
                  <a:gd name="T84" fmla="*/ 0 w 640"/>
                  <a:gd name="T85" fmla="*/ 0 h 586"/>
                  <a:gd name="T86" fmla="*/ 0 w 640"/>
                  <a:gd name="T87" fmla="*/ 0 h 586"/>
                  <a:gd name="T88" fmla="*/ 0 w 640"/>
                  <a:gd name="T89" fmla="*/ 0 h 586"/>
                  <a:gd name="T90" fmla="*/ 0 w 640"/>
                  <a:gd name="T91" fmla="*/ 0 h 586"/>
                  <a:gd name="T92" fmla="*/ 0 w 640"/>
                  <a:gd name="T93" fmla="*/ 0 h 586"/>
                  <a:gd name="T94" fmla="*/ 0 w 640"/>
                  <a:gd name="T95" fmla="*/ 0 h 586"/>
                  <a:gd name="T96" fmla="*/ 0 w 640"/>
                  <a:gd name="T97" fmla="*/ 0 h 586"/>
                  <a:gd name="T98" fmla="*/ 0 w 640"/>
                  <a:gd name="T99" fmla="*/ 0 h 586"/>
                  <a:gd name="T100" fmla="*/ 0 w 640"/>
                  <a:gd name="T101" fmla="*/ 0 h 586"/>
                  <a:gd name="T102" fmla="*/ 0 w 640"/>
                  <a:gd name="T103" fmla="*/ 0 h 586"/>
                  <a:gd name="T104" fmla="*/ 0 w 640"/>
                  <a:gd name="T105" fmla="*/ 0 h 586"/>
                  <a:gd name="T106" fmla="*/ 0 w 640"/>
                  <a:gd name="T107" fmla="*/ 0 h 586"/>
                  <a:gd name="T108" fmla="*/ 0 w 640"/>
                  <a:gd name="T109" fmla="*/ 0 h 586"/>
                  <a:gd name="T110" fmla="*/ 0 w 640"/>
                  <a:gd name="T111" fmla="*/ 0 h 586"/>
                  <a:gd name="T112" fmla="*/ 0 w 640"/>
                  <a:gd name="T113" fmla="*/ 0 h 586"/>
                  <a:gd name="T114" fmla="*/ 0 w 640"/>
                  <a:gd name="T115" fmla="*/ 0 h 586"/>
                  <a:gd name="T116" fmla="*/ 0 w 640"/>
                  <a:gd name="T117" fmla="*/ 0 h 586"/>
                  <a:gd name="T118" fmla="*/ 0 w 640"/>
                  <a:gd name="T119" fmla="*/ 0 h 586"/>
                  <a:gd name="T120" fmla="*/ 0 w 640"/>
                  <a:gd name="T121" fmla="*/ 0 h 586"/>
                  <a:gd name="T122" fmla="*/ 0 w 640"/>
                  <a:gd name="T123" fmla="*/ 0 h 5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0"/>
                  <a:gd name="T187" fmla="*/ 0 h 586"/>
                  <a:gd name="T188" fmla="*/ 640 w 640"/>
                  <a:gd name="T189" fmla="*/ 586 h 5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0" h="586">
                    <a:moveTo>
                      <a:pt x="640" y="236"/>
                    </a:moveTo>
                    <a:lnTo>
                      <a:pt x="634" y="251"/>
                    </a:lnTo>
                    <a:lnTo>
                      <a:pt x="627" y="271"/>
                    </a:lnTo>
                    <a:lnTo>
                      <a:pt x="618" y="294"/>
                    </a:lnTo>
                    <a:lnTo>
                      <a:pt x="609" y="320"/>
                    </a:lnTo>
                    <a:lnTo>
                      <a:pt x="599" y="348"/>
                    </a:lnTo>
                    <a:lnTo>
                      <a:pt x="588" y="378"/>
                    </a:lnTo>
                    <a:lnTo>
                      <a:pt x="577" y="407"/>
                    </a:lnTo>
                    <a:lnTo>
                      <a:pt x="567" y="437"/>
                    </a:lnTo>
                    <a:lnTo>
                      <a:pt x="555" y="466"/>
                    </a:lnTo>
                    <a:lnTo>
                      <a:pt x="546" y="493"/>
                    </a:lnTo>
                    <a:lnTo>
                      <a:pt x="536" y="519"/>
                    </a:lnTo>
                    <a:lnTo>
                      <a:pt x="528" y="541"/>
                    </a:lnTo>
                    <a:lnTo>
                      <a:pt x="522" y="559"/>
                    </a:lnTo>
                    <a:lnTo>
                      <a:pt x="517" y="574"/>
                    </a:lnTo>
                    <a:lnTo>
                      <a:pt x="513" y="582"/>
                    </a:lnTo>
                    <a:lnTo>
                      <a:pt x="512" y="586"/>
                    </a:lnTo>
                    <a:lnTo>
                      <a:pt x="506" y="584"/>
                    </a:lnTo>
                    <a:lnTo>
                      <a:pt x="500" y="582"/>
                    </a:lnTo>
                    <a:lnTo>
                      <a:pt x="495" y="579"/>
                    </a:lnTo>
                    <a:lnTo>
                      <a:pt x="489" y="577"/>
                    </a:lnTo>
                    <a:lnTo>
                      <a:pt x="484" y="575"/>
                    </a:lnTo>
                    <a:lnTo>
                      <a:pt x="478" y="572"/>
                    </a:lnTo>
                    <a:lnTo>
                      <a:pt x="473" y="569"/>
                    </a:lnTo>
                    <a:lnTo>
                      <a:pt x="467" y="567"/>
                    </a:lnTo>
                    <a:lnTo>
                      <a:pt x="462" y="565"/>
                    </a:lnTo>
                    <a:lnTo>
                      <a:pt x="457" y="562"/>
                    </a:lnTo>
                    <a:lnTo>
                      <a:pt x="452" y="560"/>
                    </a:lnTo>
                    <a:lnTo>
                      <a:pt x="446" y="557"/>
                    </a:lnTo>
                    <a:lnTo>
                      <a:pt x="440" y="555"/>
                    </a:lnTo>
                    <a:lnTo>
                      <a:pt x="435" y="552"/>
                    </a:lnTo>
                    <a:lnTo>
                      <a:pt x="430" y="549"/>
                    </a:lnTo>
                    <a:lnTo>
                      <a:pt x="424" y="547"/>
                    </a:lnTo>
                    <a:lnTo>
                      <a:pt x="420" y="544"/>
                    </a:lnTo>
                    <a:lnTo>
                      <a:pt x="416" y="542"/>
                    </a:lnTo>
                    <a:lnTo>
                      <a:pt x="412" y="540"/>
                    </a:lnTo>
                    <a:lnTo>
                      <a:pt x="408" y="538"/>
                    </a:lnTo>
                    <a:lnTo>
                      <a:pt x="404" y="536"/>
                    </a:lnTo>
                    <a:lnTo>
                      <a:pt x="400" y="534"/>
                    </a:lnTo>
                    <a:lnTo>
                      <a:pt x="396" y="532"/>
                    </a:lnTo>
                    <a:lnTo>
                      <a:pt x="392" y="530"/>
                    </a:lnTo>
                    <a:lnTo>
                      <a:pt x="389" y="527"/>
                    </a:lnTo>
                    <a:lnTo>
                      <a:pt x="384" y="525"/>
                    </a:lnTo>
                    <a:lnTo>
                      <a:pt x="380" y="523"/>
                    </a:lnTo>
                    <a:lnTo>
                      <a:pt x="377" y="521"/>
                    </a:lnTo>
                    <a:lnTo>
                      <a:pt x="373" y="518"/>
                    </a:lnTo>
                    <a:lnTo>
                      <a:pt x="369" y="516"/>
                    </a:lnTo>
                    <a:lnTo>
                      <a:pt x="366" y="513"/>
                    </a:lnTo>
                    <a:lnTo>
                      <a:pt x="362" y="511"/>
                    </a:lnTo>
                    <a:lnTo>
                      <a:pt x="356" y="506"/>
                    </a:lnTo>
                    <a:lnTo>
                      <a:pt x="350" y="503"/>
                    </a:lnTo>
                    <a:lnTo>
                      <a:pt x="345" y="500"/>
                    </a:lnTo>
                    <a:lnTo>
                      <a:pt x="339" y="496"/>
                    </a:lnTo>
                    <a:lnTo>
                      <a:pt x="334" y="493"/>
                    </a:lnTo>
                    <a:lnTo>
                      <a:pt x="329" y="489"/>
                    </a:lnTo>
                    <a:lnTo>
                      <a:pt x="323" y="486"/>
                    </a:lnTo>
                    <a:lnTo>
                      <a:pt x="318" y="481"/>
                    </a:lnTo>
                    <a:lnTo>
                      <a:pt x="313" y="477"/>
                    </a:lnTo>
                    <a:lnTo>
                      <a:pt x="308" y="474"/>
                    </a:lnTo>
                    <a:lnTo>
                      <a:pt x="303" y="470"/>
                    </a:lnTo>
                    <a:lnTo>
                      <a:pt x="297" y="466"/>
                    </a:lnTo>
                    <a:lnTo>
                      <a:pt x="292" y="462"/>
                    </a:lnTo>
                    <a:lnTo>
                      <a:pt x="287" y="458"/>
                    </a:lnTo>
                    <a:lnTo>
                      <a:pt x="282" y="454"/>
                    </a:lnTo>
                    <a:lnTo>
                      <a:pt x="278" y="451"/>
                    </a:lnTo>
                    <a:lnTo>
                      <a:pt x="273" y="448"/>
                    </a:lnTo>
                    <a:lnTo>
                      <a:pt x="270" y="445"/>
                    </a:lnTo>
                    <a:lnTo>
                      <a:pt x="266" y="442"/>
                    </a:lnTo>
                    <a:lnTo>
                      <a:pt x="263" y="438"/>
                    </a:lnTo>
                    <a:lnTo>
                      <a:pt x="260" y="435"/>
                    </a:lnTo>
                    <a:lnTo>
                      <a:pt x="257" y="432"/>
                    </a:lnTo>
                    <a:lnTo>
                      <a:pt x="252" y="429"/>
                    </a:lnTo>
                    <a:lnTo>
                      <a:pt x="249" y="426"/>
                    </a:lnTo>
                    <a:lnTo>
                      <a:pt x="246" y="423"/>
                    </a:lnTo>
                    <a:lnTo>
                      <a:pt x="243" y="420"/>
                    </a:lnTo>
                    <a:lnTo>
                      <a:pt x="239" y="416"/>
                    </a:lnTo>
                    <a:lnTo>
                      <a:pt x="236" y="413"/>
                    </a:lnTo>
                    <a:lnTo>
                      <a:pt x="233" y="410"/>
                    </a:lnTo>
                    <a:lnTo>
                      <a:pt x="229" y="407"/>
                    </a:lnTo>
                    <a:lnTo>
                      <a:pt x="226" y="404"/>
                    </a:lnTo>
                    <a:lnTo>
                      <a:pt x="223" y="402"/>
                    </a:lnTo>
                    <a:lnTo>
                      <a:pt x="222" y="401"/>
                    </a:lnTo>
                    <a:lnTo>
                      <a:pt x="221" y="401"/>
                    </a:lnTo>
                    <a:lnTo>
                      <a:pt x="220" y="400"/>
                    </a:lnTo>
                    <a:lnTo>
                      <a:pt x="219" y="399"/>
                    </a:lnTo>
                    <a:lnTo>
                      <a:pt x="219" y="398"/>
                    </a:lnTo>
                    <a:lnTo>
                      <a:pt x="218" y="398"/>
                    </a:lnTo>
                    <a:lnTo>
                      <a:pt x="218" y="396"/>
                    </a:lnTo>
                    <a:lnTo>
                      <a:pt x="218" y="395"/>
                    </a:lnTo>
                    <a:lnTo>
                      <a:pt x="217" y="395"/>
                    </a:lnTo>
                    <a:lnTo>
                      <a:pt x="217" y="394"/>
                    </a:lnTo>
                    <a:lnTo>
                      <a:pt x="210" y="388"/>
                    </a:lnTo>
                    <a:lnTo>
                      <a:pt x="205" y="383"/>
                    </a:lnTo>
                    <a:lnTo>
                      <a:pt x="199" y="378"/>
                    </a:lnTo>
                    <a:lnTo>
                      <a:pt x="194" y="372"/>
                    </a:lnTo>
                    <a:lnTo>
                      <a:pt x="188" y="366"/>
                    </a:lnTo>
                    <a:lnTo>
                      <a:pt x="183" y="361"/>
                    </a:lnTo>
                    <a:lnTo>
                      <a:pt x="178" y="355"/>
                    </a:lnTo>
                    <a:lnTo>
                      <a:pt x="173" y="349"/>
                    </a:lnTo>
                    <a:lnTo>
                      <a:pt x="168" y="343"/>
                    </a:lnTo>
                    <a:lnTo>
                      <a:pt x="162" y="337"/>
                    </a:lnTo>
                    <a:lnTo>
                      <a:pt x="158" y="332"/>
                    </a:lnTo>
                    <a:lnTo>
                      <a:pt x="153" y="325"/>
                    </a:lnTo>
                    <a:lnTo>
                      <a:pt x="148" y="319"/>
                    </a:lnTo>
                    <a:lnTo>
                      <a:pt x="143" y="313"/>
                    </a:lnTo>
                    <a:lnTo>
                      <a:pt x="138" y="306"/>
                    </a:lnTo>
                    <a:lnTo>
                      <a:pt x="134" y="300"/>
                    </a:lnTo>
                    <a:lnTo>
                      <a:pt x="128" y="291"/>
                    </a:lnTo>
                    <a:lnTo>
                      <a:pt x="121" y="282"/>
                    </a:lnTo>
                    <a:lnTo>
                      <a:pt x="115" y="273"/>
                    </a:lnTo>
                    <a:lnTo>
                      <a:pt x="109" y="263"/>
                    </a:lnTo>
                    <a:lnTo>
                      <a:pt x="104" y="255"/>
                    </a:lnTo>
                    <a:lnTo>
                      <a:pt x="98" y="246"/>
                    </a:lnTo>
                    <a:lnTo>
                      <a:pt x="92" y="236"/>
                    </a:lnTo>
                    <a:lnTo>
                      <a:pt x="87" y="227"/>
                    </a:lnTo>
                    <a:lnTo>
                      <a:pt x="82" y="217"/>
                    </a:lnTo>
                    <a:lnTo>
                      <a:pt x="76" y="208"/>
                    </a:lnTo>
                    <a:lnTo>
                      <a:pt x="72" y="198"/>
                    </a:lnTo>
                    <a:lnTo>
                      <a:pt x="67" y="188"/>
                    </a:lnTo>
                    <a:lnTo>
                      <a:pt x="62" y="179"/>
                    </a:lnTo>
                    <a:lnTo>
                      <a:pt x="57" y="169"/>
                    </a:lnTo>
                    <a:lnTo>
                      <a:pt x="53" y="160"/>
                    </a:lnTo>
                    <a:lnTo>
                      <a:pt x="49" y="150"/>
                    </a:lnTo>
                    <a:lnTo>
                      <a:pt x="48" y="149"/>
                    </a:lnTo>
                    <a:lnTo>
                      <a:pt x="47" y="148"/>
                    </a:lnTo>
                    <a:lnTo>
                      <a:pt x="47" y="147"/>
                    </a:lnTo>
                    <a:lnTo>
                      <a:pt x="46" y="146"/>
                    </a:lnTo>
                    <a:lnTo>
                      <a:pt x="46" y="145"/>
                    </a:lnTo>
                    <a:lnTo>
                      <a:pt x="45" y="144"/>
                    </a:lnTo>
                    <a:lnTo>
                      <a:pt x="45" y="143"/>
                    </a:lnTo>
                    <a:lnTo>
                      <a:pt x="45" y="142"/>
                    </a:lnTo>
                    <a:lnTo>
                      <a:pt x="44" y="140"/>
                    </a:lnTo>
                    <a:lnTo>
                      <a:pt x="44" y="139"/>
                    </a:lnTo>
                    <a:lnTo>
                      <a:pt x="44" y="138"/>
                    </a:lnTo>
                    <a:lnTo>
                      <a:pt x="43" y="137"/>
                    </a:lnTo>
                    <a:lnTo>
                      <a:pt x="43" y="136"/>
                    </a:lnTo>
                    <a:lnTo>
                      <a:pt x="42" y="135"/>
                    </a:lnTo>
                    <a:lnTo>
                      <a:pt x="42" y="134"/>
                    </a:lnTo>
                    <a:lnTo>
                      <a:pt x="42" y="132"/>
                    </a:lnTo>
                    <a:lnTo>
                      <a:pt x="40" y="128"/>
                    </a:lnTo>
                    <a:lnTo>
                      <a:pt x="38" y="124"/>
                    </a:lnTo>
                    <a:lnTo>
                      <a:pt x="35" y="120"/>
                    </a:lnTo>
                    <a:lnTo>
                      <a:pt x="34" y="116"/>
                    </a:lnTo>
                    <a:lnTo>
                      <a:pt x="32" y="112"/>
                    </a:lnTo>
                    <a:lnTo>
                      <a:pt x="31" y="107"/>
                    </a:lnTo>
                    <a:lnTo>
                      <a:pt x="30" y="103"/>
                    </a:lnTo>
                    <a:lnTo>
                      <a:pt x="28" y="99"/>
                    </a:lnTo>
                    <a:lnTo>
                      <a:pt x="27" y="95"/>
                    </a:lnTo>
                    <a:lnTo>
                      <a:pt x="26" y="91"/>
                    </a:lnTo>
                    <a:lnTo>
                      <a:pt x="24" y="86"/>
                    </a:lnTo>
                    <a:lnTo>
                      <a:pt x="23" y="82"/>
                    </a:lnTo>
                    <a:lnTo>
                      <a:pt x="22" y="78"/>
                    </a:lnTo>
                    <a:lnTo>
                      <a:pt x="20" y="74"/>
                    </a:lnTo>
                    <a:lnTo>
                      <a:pt x="19" y="70"/>
                    </a:lnTo>
                    <a:lnTo>
                      <a:pt x="18" y="66"/>
                    </a:lnTo>
                    <a:lnTo>
                      <a:pt x="16" y="62"/>
                    </a:lnTo>
                    <a:lnTo>
                      <a:pt x="15" y="58"/>
                    </a:lnTo>
                    <a:lnTo>
                      <a:pt x="13" y="54"/>
                    </a:lnTo>
                    <a:lnTo>
                      <a:pt x="12" y="50"/>
                    </a:lnTo>
                    <a:lnTo>
                      <a:pt x="10" y="46"/>
                    </a:lnTo>
                    <a:lnTo>
                      <a:pt x="9" y="41"/>
                    </a:lnTo>
                    <a:lnTo>
                      <a:pt x="8" y="37"/>
                    </a:lnTo>
                    <a:lnTo>
                      <a:pt x="7" y="33"/>
                    </a:lnTo>
                    <a:lnTo>
                      <a:pt x="6" y="29"/>
                    </a:lnTo>
                    <a:lnTo>
                      <a:pt x="5" y="25"/>
                    </a:lnTo>
                    <a:lnTo>
                      <a:pt x="4" y="20"/>
                    </a:lnTo>
                    <a:lnTo>
                      <a:pt x="3" y="16"/>
                    </a:lnTo>
                    <a:lnTo>
                      <a:pt x="2" y="12"/>
                    </a:lnTo>
                    <a:lnTo>
                      <a:pt x="1" y="8"/>
                    </a:lnTo>
                    <a:lnTo>
                      <a:pt x="0" y="4"/>
                    </a:lnTo>
                    <a:lnTo>
                      <a:pt x="0" y="0"/>
                    </a:lnTo>
                    <a:lnTo>
                      <a:pt x="7" y="3"/>
                    </a:lnTo>
                    <a:lnTo>
                      <a:pt x="29" y="11"/>
                    </a:lnTo>
                    <a:lnTo>
                      <a:pt x="61" y="22"/>
                    </a:lnTo>
                    <a:lnTo>
                      <a:pt x="103" y="37"/>
                    </a:lnTo>
                    <a:lnTo>
                      <a:pt x="151" y="55"/>
                    </a:lnTo>
                    <a:lnTo>
                      <a:pt x="204" y="74"/>
                    </a:lnTo>
                    <a:lnTo>
                      <a:pt x="262" y="95"/>
                    </a:lnTo>
                    <a:lnTo>
                      <a:pt x="322" y="117"/>
                    </a:lnTo>
                    <a:lnTo>
                      <a:pt x="380" y="138"/>
                    </a:lnTo>
                    <a:lnTo>
                      <a:pt x="438" y="159"/>
                    </a:lnTo>
                    <a:lnTo>
                      <a:pt x="491" y="179"/>
                    </a:lnTo>
                    <a:lnTo>
                      <a:pt x="539" y="195"/>
                    </a:lnTo>
                    <a:lnTo>
                      <a:pt x="579" y="210"/>
                    </a:lnTo>
                    <a:lnTo>
                      <a:pt x="611" y="222"/>
                    </a:lnTo>
                    <a:lnTo>
                      <a:pt x="631" y="229"/>
                    </a:lnTo>
                    <a:lnTo>
                      <a:pt x="638" y="232"/>
                    </a:lnTo>
                    <a:lnTo>
                      <a:pt x="640" y="236"/>
                    </a:lnTo>
                    <a:close/>
                  </a:path>
                </a:pathLst>
              </a:custGeom>
              <a:solidFill>
                <a:srgbClr val="D6A328"/>
              </a:solid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80" name="Freeform 396"/>
              <p:cNvSpPr>
                <a:spLocks/>
              </p:cNvSpPr>
              <p:nvPr/>
            </p:nvSpPr>
            <p:spPr bwMode="auto">
              <a:xfrm>
                <a:off x="4176" y="2803"/>
                <a:ext cx="43" cy="38"/>
              </a:xfrm>
              <a:custGeom>
                <a:avLst/>
                <a:gdLst>
                  <a:gd name="T0" fmla="*/ 0 w 640"/>
                  <a:gd name="T1" fmla="*/ 0 h 586"/>
                  <a:gd name="T2" fmla="*/ 0 w 640"/>
                  <a:gd name="T3" fmla="*/ 0 h 586"/>
                  <a:gd name="T4" fmla="*/ 0 w 640"/>
                  <a:gd name="T5" fmla="*/ 0 h 586"/>
                  <a:gd name="T6" fmla="*/ 0 w 640"/>
                  <a:gd name="T7" fmla="*/ 0 h 586"/>
                  <a:gd name="T8" fmla="*/ 0 w 640"/>
                  <a:gd name="T9" fmla="*/ 0 h 586"/>
                  <a:gd name="T10" fmla="*/ 0 w 640"/>
                  <a:gd name="T11" fmla="*/ 0 h 586"/>
                  <a:gd name="T12" fmla="*/ 0 w 640"/>
                  <a:gd name="T13" fmla="*/ 0 h 586"/>
                  <a:gd name="T14" fmla="*/ 0 w 640"/>
                  <a:gd name="T15" fmla="*/ 0 h 586"/>
                  <a:gd name="T16" fmla="*/ 0 w 640"/>
                  <a:gd name="T17" fmla="*/ 0 h 586"/>
                  <a:gd name="T18" fmla="*/ 0 w 640"/>
                  <a:gd name="T19" fmla="*/ 0 h 586"/>
                  <a:gd name="T20" fmla="*/ 0 w 640"/>
                  <a:gd name="T21" fmla="*/ 0 h 586"/>
                  <a:gd name="T22" fmla="*/ 0 w 640"/>
                  <a:gd name="T23" fmla="*/ 0 h 586"/>
                  <a:gd name="T24" fmla="*/ 0 w 640"/>
                  <a:gd name="T25" fmla="*/ 0 h 586"/>
                  <a:gd name="T26" fmla="*/ 0 w 640"/>
                  <a:gd name="T27" fmla="*/ 0 h 586"/>
                  <a:gd name="T28" fmla="*/ 0 w 640"/>
                  <a:gd name="T29" fmla="*/ 0 h 586"/>
                  <a:gd name="T30" fmla="*/ 0 w 640"/>
                  <a:gd name="T31" fmla="*/ 0 h 586"/>
                  <a:gd name="T32" fmla="*/ 0 w 640"/>
                  <a:gd name="T33" fmla="*/ 0 h 586"/>
                  <a:gd name="T34" fmla="*/ 0 w 640"/>
                  <a:gd name="T35" fmla="*/ 0 h 586"/>
                  <a:gd name="T36" fmla="*/ 0 w 640"/>
                  <a:gd name="T37" fmla="*/ 0 h 586"/>
                  <a:gd name="T38" fmla="*/ 0 w 640"/>
                  <a:gd name="T39" fmla="*/ 0 h 586"/>
                  <a:gd name="T40" fmla="*/ 0 w 640"/>
                  <a:gd name="T41" fmla="*/ 0 h 586"/>
                  <a:gd name="T42" fmla="*/ 0 w 640"/>
                  <a:gd name="T43" fmla="*/ 0 h 586"/>
                  <a:gd name="T44" fmla="*/ 0 w 640"/>
                  <a:gd name="T45" fmla="*/ 0 h 586"/>
                  <a:gd name="T46" fmla="*/ 0 w 640"/>
                  <a:gd name="T47" fmla="*/ 0 h 586"/>
                  <a:gd name="T48" fmla="*/ 0 w 640"/>
                  <a:gd name="T49" fmla="*/ 0 h 586"/>
                  <a:gd name="T50" fmla="*/ 0 w 640"/>
                  <a:gd name="T51" fmla="*/ 0 h 586"/>
                  <a:gd name="T52" fmla="*/ 0 w 640"/>
                  <a:gd name="T53" fmla="*/ 0 h 586"/>
                  <a:gd name="T54" fmla="*/ 0 w 640"/>
                  <a:gd name="T55" fmla="*/ 0 h 586"/>
                  <a:gd name="T56" fmla="*/ 0 w 640"/>
                  <a:gd name="T57" fmla="*/ 0 h 586"/>
                  <a:gd name="T58" fmla="*/ 0 w 640"/>
                  <a:gd name="T59" fmla="*/ 0 h 586"/>
                  <a:gd name="T60" fmla="*/ 0 w 640"/>
                  <a:gd name="T61" fmla="*/ 0 h 586"/>
                  <a:gd name="T62" fmla="*/ 0 w 640"/>
                  <a:gd name="T63" fmla="*/ 0 h 586"/>
                  <a:gd name="T64" fmla="*/ 0 w 640"/>
                  <a:gd name="T65" fmla="*/ 0 h 586"/>
                  <a:gd name="T66" fmla="*/ 0 w 640"/>
                  <a:gd name="T67" fmla="*/ 0 h 586"/>
                  <a:gd name="T68" fmla="*/ 0 w 640"/>
                  <a:gd name="T69" fmla="*/ 0 h 586"/>
                  <a:gd name="T70" fmla="*/ 0 w 640"/>
                  <a:gd name="T71" fmla="*/ 0 h 586"/>
                  <a:gd name="T72" fmla="*/ 0 w 640"/>
                  <a:gd name="T73" fmla="*/ 0 h 586"/>
                  <a:gd name="T74" fmla="*/ 0 w 640"/>
                  <a:gd name="T75" fmla="*/ 0 h 586"/>
                  <a:gd name="T76" fmla="*/ 0 w 640"/>
                  <a:gd name="T77" fmla="*/ 0 h 586"/>
                  <a:gd name="T78" fmla="*/ 0 w 640"/>
                  <a:gd name="T79" fmla="*/ 0 h 586"/>
                  <a:gd name="T80" fmla="*/ 0 w 640"/>
                  <a:gd name="T81" fmla="*/ 0 h 586"/>
                  <a:gd name="T82" fmla="*/ 0 w 640"/>
                  <a:gd name="T83" fmla="*/ 0 h 586"/>
                  <a:gd name="T84" fmla="*/ 0 w 640"/>
                  <a:gd name="T85" fmla="*/ 0 h 586"/>
                  <a:gd name="T86" fmla="*/ 0 w 640"/>
                  <a:gd name="T87" fmla="*/ 0 h 586"/>
                  <a:gd name="T88" fmla="*/ 0 w 640"/>
                  <a:gd name="T89" fmla="*/ 0 h 586"/>
                  <a:gd name="T90" fmla="*/ 0 w 640"/>
                  <a:gd name="T91" fmla="*/ 0 h 586"/>
                  <a:gd name="T92" fmla="*/ 0 w 640"/>
                  <a:gd name="T93" fmla="*/ 0 h 586"/>
                  <a:gd name="T94" fmla="*/ 0 w 640"/>
                  <a:gd name="T95" fmla="*/ 0 h 586"/>
                  <a:gd name="T96" fmla="*/ 0 w 640"/>
                  <a:gd name="T97" fmla="*/ 0 h 586"/>
                  <a:gd name="T98" fmla="*/ 0 w 640"/>
                  <a:gd name="T99" fmla="*/ 0 h 586"/>
                  <a:gd name="T100" fmla="*/ 0 w 640"/>
                  <a:gd name="T101" fmla="*/ 0 h 586"/>
                  <a:gd name="T102" fmla="*/ 0 w 640"/>
                  <a:gd name="T103" fmla="*/ 0 h 586"/>
                  <a:gd name="T104" fmla="*/ 0 w 640"/>
                  <a:gd name="T105" fmla="*/ 0 h 586"/>
                  <a:gd name="T106" fmla="*/ 0 w 640"/>
                  <a:gd name="T107" fmla="*/ 0 h 586"/>
                  <a:gd name="T108" fmla="*/ 0 w 640"/>
                  <a:gd name="T109" fmla="*/ 0 h 586"/>
                  <a:gd name="T110" fmla="*/ 0 w 640"/>
                  <a:gd name="T111" fmla="*/ 0 h 586"/>
                  <a:gd name="T112" fmla="*/ 0 w 640"/>
                  <a:gd name="T113" fmla="*/ 0 h 586"/>
                  <a:gd name="T114" fmla="*/ 0 w 640"/>
                  <a:gd name="T115" fmla="*/ 0 h 586"/>
                  <a:gd name="T116" fmla="*/ 0 w 640"/>
                  <a:gd name="T117" fmla="*/ 0 h 586"/>
                  <a:gd name="T118" fmla="*/ 0 w 640"/>
                  <a:gd name="T119" fmla="*/ 0 h 586"/>
                  <a:gd name="T120" fmla="*/ 0 w 640"/>
                  <a:gd name="T121" fmla="*/ 0 h 586"/>
                  <a:gd name="T122" fmla="*/ 0 w 640"/>
                  <a:gd name="T123" fmla="*/ 0 h 5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0"/>
                  <a:gd name="T187" fmla="*/ 0 h 586"/>
                  <a:gd name="T188" fmla="*/ 640 w 640"/>
                  <a:gd name="T189" fmla="*/ 586 h 5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0" h="586">
                    <a:moveTo>
                      <a:pt x="640" y="236"/>
                    </a:moveTo>
                    <a:lnTo>
                      <a:pt x="634" y="251"/>
                    </a:lnTo>
                    <a:lnTo>
                      <a:pt x="627" y="271"/>
                    </a:lnTo>
                    <a:lnTo>
                      <a:pt x="618" y="294"/>
                    </a:lnTo>
                    <a:lnTo>
                      <a:pt x="609" y="320"/>
                    </a:lnTo>
                    <a:lnTo>
                      <a:pt x="599" y="348"/>
                    </a:lnTo>
                    <a:lnTo>
                      <a:pt x="588" y="378"/>
                    </a:lnTo>
                    <a:lnTo>
                      <a:pt x="577" y="407"/>
                    </a:lnTo>
                    <a:lnTo>
                      <a:pt x="567" y="437"/>
                    </a:lnTo>
                    <a:lnTo>
                      <a:pt x="555" y="466"/>
                    </a:lnTo>
                    <a:lnTo>
                      <a:pt x="546" y="493"/>
                    </a:lnTo>
                    <a:lnTo>
                      <a:pt x="536" y="519"/>
                    </a:lnTo>
                    <a:lnTo>
                      <a:pt x="528" y="541"/>
                    </a:lnTo>
                    <a:lnTo>
                      <a:pt x="522" y="559"/>
                    </a:lnTo>
                    <a:lnTo>
                      <a:pt x="517" y="574"/>
                    </a:lnTo>
                    <a:lnTo>
                      <a:pt x="513" y="582"/>
                    </a:lnTo>
                    <a:lnTo>
                      <a:pt x="512" y="586"/>
                    </a:lnTo>
                    <a:lnTo>
                      <a:pt x="506" y="584"/>
                    </a:lnTo>
                    <a:lnTo>
                      <a:pt x="500" y="582"/>
                    </a:lnTo>
                    <a:lnTo>
                      <a:pt x="495" y="579"/>
                    </a:lnTo>
                    <a:lnTo>
                      <a:pt x="489" y="577"/>
                    </a:lnTo>
                    <a:lnTo>
                      <a:pt x="484" y="575"/>
                    </a:lnTo>
                    <a:lnTo>
                      <a:pt x="478" y="572"/>
                    </a:lnTo>
                    <a:lnTo>
                      <a:pt x="473" y="569"/>
                    </a:lnTo>
                    <a:lnTo>
                      <a:pt x="467" y="567"/>
                    </a:lnTo>
                    <a:lnTo>
                      <a:pt x="462" y="565"/>
                    </a:lnTo>
                    <a:lnTo>
                      <a:pt x="457" y="562"/>
                    </a:lnTo>
                    <a:lnTo>
                      <a:pt x="452" y="560"/>
                    </a:lnTo>
                    <a:lnTo>
                      <a:pt x="446" y="557"/>
                    </a:lnTo>
                    <a:lnTo>
                      <a:pt x="440" y="555"/>
                    </a:lnTo>
                    <a:lnTo>
                      <a:pt x="435" y="552"/>
                    </a:lnTo>
                    <a:lnTo>
                      <a:pt x="430" y="549"/>
                    </a:lnTo>
                    <a:lnTo>
                      <a:pt x="424" y="547"/>
                    </a:lnTo>
                    <a:lnTo>
                      <a:pt x="420" y="544"/>
                    </a:lnTo>
                    <a:lnTo>
                      <a:pt x="416" y="542"/>
                    </a:lnTo>
                    <a:lnTo>
                      <a:pt x="412" y="540"/>
                    </a:lnTo>
                    <a:lnTo>
                      <a:pt x="408" y="538"/>
                    </a:lnTo>
                    <a:lnTo>
                      <a:pt x="404" y="536"/>
                    </a:lnTo>
                    <a:lnTo>
                      <a:pt x="400" y="534"/>
                    </a:lnTo>
                    <a:lnTo>
                      <a:pt x="396" y="532"/>
                    </a:lnTo>
                    <a:lnTo>
                      <a:pt x="392" y="530"/>
                    </a:lnTo>
                    <a:lnTo>
                      <a:pt x="389" y="527"/>
                    </a:lnTo>
                    <a:lnTo>
                      <a:pt x="384" y="525"/>
                    </a:lnTo>
                    <a:lnTo>
                      <a:pt x="380" y="523"/>
                    </a:lnTo>
                    <a:lnTo>
                      <a:pt x="377" y="521"/>
                    </a:lnTo>
                    <a:lnTo>
                      <a:pt x="373" y="518"/>
                    </a:lnTo>
                    <a:lnTo>
                      <a:pt x="369" y="516"/>
                    </a:lnTo>
                    <a:lnTo>
                      <a:pt x="366" y="513"/>
                    </a:lnTo>
                    <a:lnTo>
                      <a:pt x="362" y="511"/>
                    </a:lnTo>
                    <a:lnTo>
                      <a:pt x="356" y="506"/>
                    </a:lnTo>
                    <a:lnTo>
                      <a:pt x="350" y="503"/>
                    </a:lnTo>
                    <a:lnTo>
                      <a:pt x="345" y="500"/>
                    </a:lnTo>
                    <a:lnTo>
                      <a:pt x="339" y="496"/>
                    </a:lnTo>
                    <a:lnTo>
                      <a:pt x="334" y="493"/>
                    </a:lnTo>
                    <a:lnTo>
                      <a:pt x="329" y="489"/>
                    </a:lnTo>
                    <a:lnTo>
                      <a:pt x="323" y="486"/>
                    </a:lnTo>
                    <a:lnTo>
                      <a:pt x="318" y="481"/>
                    </a:lnTo>
                    <a:lnTo>
                      <a:pt x="313" y="477"/>
                    </a:lnTo>
                    <a:lnTo>
                      <a:pt x="308" y="474"/>
                    </a:lnTo>
                    <a:lnTo>
                      <a:pt x="303" y="470"/>
                    </a:lnTo>
                    <a:lnTo>
                      <a:pt x="297" y="466"/>
                    </a:lnTo>
                    <a:lnTo>
                      <a:pt x="292" y="462"/>
                    </a:lnTo>
                    <a:lnTo>
                      <a:pt x="287" y="458"/>
                    </a:lnTo>
                    <a:lnTo>
                      <a:pt x="282" y="454"/>
                    </a:lnTo>
                    <a:lnTo>
                      <a:pt x="278" y="451"/>
                    </a:lnTo>
                    <a:lnTo>
                      <a:pt x="273" y="448"/>
                    </a:lnTo>
                    <a:lnTo>
                      <a:pt x="270" y="445"/>
                    </a:lnTo>
                    <a:lnTo>
                      <a:pt x="266" y="442"/>
                    </a:lnTo>
                    <a:lnTo>
                      <a:pt x="263" y="438"/>
                    </a:lnTo>
                    <a:lnTo>
                      <a:pt x="260" y="435"/>
                    </a:lnTo>
                    <a:lnTo>
                      <a:pt x="257" y="432"/>
                    </a:lnTo>
                    <a:lnTo>
                      <a:pt x="252" y="429"/>
                    </a:lnTo>
                    <a:lnTo>
                      <a:pt x="249" y="426"/>
                    </a:lnTo>
                    <a:lnTo>
                      <a:pt x="246" y="423"/>
                    </a:lnTo>
                    <a:lnTo>
                      <a:pt x="243" y="420"/>
                    </a:lnTo>
                    <a:lnTo>
                      <a:pt x="239" y="416"/>
                    </a:lnTo>
                    <a:lnTo>
                      <a:pt x="236" y="413"/>
                    </a:lnTo>
                    <a:lnTo>
                      <a:pt x="233" y="410"/>
                    </a:lnTo>
                    <a:lnTo>
                      <a:pt x="229" y="407"/>
                    </a:lnTo>
                    <a:lnTo>
                      <a:pt x="226" y="404"/>
                    </a:lnTo>
                    <a:lnTo>
                      <a:pt x="223" y="402"/>
                    </a:lnTo>
                    <a:lnTo>
                      <a:pt x="222" y="401"/>
                    </a:lnTo>
                    <a:lnTo>
                      <a:pt x="221" y="401"/>
                    </a:lnTo>
                    <a:lnTo>
                      <a:pt x="220" y="400"/>
                    </a:lnTo>
                    <a:lnTo>
                      <a:pt x="219" y="399"/>
                    </a:lnTo>
                    <a:lnTo>
                      <a:pt x="219" y="398"/>
                    </a:lnTo>
                    <a:lnTo>
                      <a:pt x="218" y="398"/>
                    </a:lnTo>
                    <a:lnTo>
                      <a:pt x="218" y="396"/>
                    </a:lnTo>
                    <a:lnTo>
                      <a:pt x="218" y="395"/>
                    </a:lnTo>
                    <a:lnTo>
                      <a:pt x="217" y="395"/>
                    </a:lnTo>
                    <a:lnTo>
                      <a:pt x="217" y="394"/>
                    </a:lnTo>
                    <a:lnTo>
                      <a:pt x="210" y="388"/>
                    </a:lnTo>
                    <a:lnTo>
                      <a:pt x="205" y="383"/>
                    </a:lnTo>
                    <a:lnTo>
                      <a:pt x="199" y="378"/>
                    </a:lnTo>
                    <a:lnTo>
                      <a:pt x="194" y="372"/>
                    </a:lnTo>
                    <a:lnTo>
                      <a:pt x="188" y="366"/>
                    </a:lnTo>
                    <a:lnTo>
                      <a:pt x="183" y="361"/>
                    </a:lnTo>
                    <a:lnTo>
                      <a:pt x="178" y="355"/>
                    </a:lnTo>
                    <a:lnTo>
                      <a:pt x="173" y="349"/>
                    </a:lnTo>
                    <a:lnTo>
                      <a:pt x="168" y="343"/>
                    </a:lnTo>
                    <a:lnTo>
                      <a:pt x="162" y="337"/>
                    </a:lnTo>
                    <a:lnTo>
                      <a:pt x="158" y="332"/>
                    </a:lnTo>
                    <a:lnTo>
                      <a:pt x="153" y="325"/>
                    </a:lnTo>
                    <a:lnTo>
                      <a:pt x="148" y="319"/>
                    </a:lnTo>
                    <a:lnTo>
                      <a:pt x="143" y="313"/>
                    </a:lnTo>
                    <a:lnTo>
                      <a:pt x="138" y="306"/>
                    </a:lnTo>
                    <a:lnTo>
                      <a:pt x="134" y="300"/>
                    </a:lnTo>
                    <a:lnTo>
                      <a:pt x="128" y="291"/>
                    </a:lnTo>
                    <a:lnTo>
                      <a:pt x="121" y="282"/>
                    </a:lnTo>
                    <a:lnTo>
                      <a:pt x="115" y="273"/>
                    </a:lnTo>
                    <a:lnTo>
                      <a:pt x="109" y="263"/>
                    </a:lnTo>
                    <a:lnTo>
                      <a:pt x="104" y="255"/>
                    </a:lnTo>
                    <a:lnTo>
                      <a:pt x="98" y="246"/>
                    </a:lnTo>
                    <a:lnTo>
                      <a:pt x="92" y="236"/>
                    </a:lnTo>
                    <a:lnTo>
                      <a:pt x="87" y="227"/>
                    </a:lnTo>
                    <a:lnTo>
                      <a:pt x="82" y="217"/>
                    </a:lnTo>
                    <a:lnTo>
                      <a:pt x="76" y="208"/>
                    </a:lnTo>
                    <a:lnTo>
                      <a:pt x="72" y="198"/>
                    </a:lnTo>
                    <a:lnTo>
                      <a:pt x="67" y="188"/>
                    </a:lnTo>
                    <a:lnTo>
                      <a:pt x="62" y="179"/>
                    </a:lnTo>
                    <a:lnTo>
                      <a:pt x="57" y="169"/>
                    </a:lnTo>
                    <a:lnTo>
                      <a:pt x="53" y="160"/>
                    </a:lnTo>
                    <a:lnTo>
                      <a:pt x="49" y="150"/>
                    </a:lnTo>
                    <a:lnTo>
                      <a:pt x="48" y="149"/>
                    </a:lnTo>
                    <a:lnTo>
                      <a:pt x="47" y="148"/>
                    </a:lnTo>
                    <a:lnTo>
                      <a:pt x="47" y="147"/>
                    </a:lnTo>
                    <a:lnTo>
                      <a:pt x="46" y="146"/>
                    </a:lnTo>
                    <a:lnTo>
                      <a:pt x="46" y="145"/>
                    </a:lnTo>
                    <a:lnTo>
                      <a:pt x="45" y="144"/>
                    </a:lnTo>
                    <a:lnTo>
                      <a:pt x="45" y="143"/>
                    </a:lnTo>
                    <a:lnTo>
                      <a:pt x="45" y="142"/>
                    </a:lnTo>
                    <a:lnTo>
                      <a:pt x="44" y="140"/>
                    </a:lnTo>
                    <a:lnTo>
                      <a:pt x="44" y="139"/>
                    </a:lnTo>
                    <a:lnTo>
                      <a:pt x="44" y="138"/>
                    </a:lnTo>
                    <a:lnTo>
                      <a:pt x="43" y="137"/>
                    </a:lnTo>
                    <a:lnTo>
                      <a:pt x="43" y="136"/>
                    </a:lnTo>
                    <a:lnTo>
                      <a:pt x="42" y="135"/>
                    </a:lnTo>
                    <a:lnTo>
                      <a:pt x="42" y="134"/>
                    </a:lnTo>
                    <a:lnTo>
                      <a:pt x="42" y="132"/>
                    </a:lnTo>
                    <a:lnTo>
                      <a:pt x="40" y="128"/>
                    </a:lnTo>
                    <a:lnTo>
                      <a:pt x="38" y="124"/>
                    </a:lnTo>
                    <a:lnTo>
                      <a:pt x="35" y="120"/>
                    </a:lnTo>
                    <a:lnTo>
                      <a:pt x="34" y="116"/>
                    </a:lnTo>
                    <a:lnTo>
                      <a:pt x="32" y="112"/>
                    </a:lnTo>
                    <a:lnTo>
                      <a:pt x="31" y="107"/>
                    </a:lnTo>
                    <a:lnTo>
                      <a:pt x="30" y="103"/>
                    </a:lnTo>
                    <a:lnTo>
                      <a:pt x="28" y="99"/>
                    </a:lnTo>
                    <a:lnTo>
                      <a:pt x="27" y="95"/>
                    </a:lnTo>
                    <a:lnTo>
                      <a:pt x="26" y="91"/>
                    </a:lnTo>
                    <a:lnTo>
                      <a:pt x="24" y="86"/>
                    </a:lnTo>
                    <a:lnTo>
                      <a:pt x="23" y="82"/>
                    </a:lnTo>
                    <a:lnTo>
                      <a:pt x="22" y="78"/>
                    </a:lnTo>
                    <a:lnTo>
                      <a:pt x="20" y="74"/>
                    </a:lnTo>
                    <a:lnTo>
                      <a:pt x="19" y="70"/>
                    </a:lnTo>
                    <a:lnTo>
                      <a:pt x="18" y="66"/>
                    </a:lnTo>
                    <a:lnTo>
                      <a:pt x="16" y="62"/>
                    </a:lnTo>
                    <a:lnTo>
                      <a:pt x="15" y="58"/>
                    </a:lnTo>
                    <a:lnTo>
                      <a:pt x="13" y="54"/>
                    </a:lnTo>
                    <a:lnTo>
                      <a:pt x="12" y="50"/>
                    </a:lnTo>
                    <a:lnTo>
                      <a:pt x="10" y="46"/>
                    </a:lnTo>
                    <a:lnTo>
                      <a:pt x="9" y="41"/>
                    </a:lnTo>
                    <a:lnTo>
                      <a:pt x="8" y="37"/>
                    </a:lnTo>
                    <a:lnTo>
                      <a:pt x="7" y="33"/>
                    </a:lnTo>
                    <a:lnTo>
                      <a:pt x="6" y="29"/>
                    </a:lnTo>
                    <a:lnTo>
                      <a:pt x="5" y="25"/>
                    </a:lnTo>
                    <a:lnTo>
                      <a:pt x="4" y="20"/>
                    </a:lnTo>
                    <a:lnTo>
                      <a:pt x="3" y="16"/>
                    </a:lnTo>
                    <a:lnTo>
                      <a:pt x="2" y="12"/>
                    </a:lnTo>
                    <a:lnTo>
                      <a:pt x="1" y="8"/>
                    </a:lnTo>
                    <a:lnTo>
                      <a:pt x="0" y="4"/>
                    </a:lnTo>
                    <a:lnTo>
                      <a:pt x="0" y="0"/>
                    </a:lnTo>
                    <a:lnTo>
                      <a:pt x="7" y="3"/>
                    </a:lnTo>
                    <a:lnTo>
                      <a:pt x="29" y="11"/>
                    </a:lnTo>
                    <a:lnTo>
                      <a:pt x="61" y="22"/>
                    </a:lnTo>
                    <a:lnTo>
                      <a:pt x="103" y="37"/>
                    </a:lnTo>
                    <a:lnTo>
                      <a:pt x="151" y="55"/>
                    </a:lnTo>
                    <a:lnTo>
                      <a:pt x="204" y="74"/>
                    </a:lnTo>
                    <a:lnTo>
                      <a:pt x="262" y="95"/>
                    </a:lnTo>
                    <a:lnTo>
                      <a:pt x="322" y="117"/>
                    </a:lnTo>
                    <a:lnTo>
                      <a:pt x="380" y="138"/>
                    </a:lnTo>
                    <a:lnTo>
                      <a:pt x="438" y="159"/>
                    </a:lnTo>
                    <a:lnTo>
                      <a:pt x="491" y="179"/>
                    </a:lnTo>
                    <a:lnTo>
                      <a:pt x="539" y="195"/>
                    </a:lnTo>
                    <a:lnTo>
                      <a:pt x="579" y="210"/>
                    </a:lnTo>
                    <a:lnTo>
                      <a:pt x="611" y="222"/>
                    </a:lnTo>
                    <a:lnTo>
                      <a:pt x="631" y="229"/>
                    </a:lnTo>
                    <a:lnTo>
                      <a:pt x="638" y="232"/>
                    </a:lnTo>
                    <a:lnTo>
                      <a:pt x="640" y="236"/>
                    </a:lnTo>
                  </a:path>
                </a:pathLst>
              </a:custGeom>
              <a:noFill/>
              <a:ln w="5">
                <a:solidFill>
                  <a:srgbClr val="000000"/>
                </a:solidFill>
                <a:round/>
                <a:headEnd/>
                <a:tailEnd/>
              </a:ln>
            </p:spPr>
            <p:txBody>
              <a:bodyPr/>
              <a:lstStyle/>
              <a:p>
                <a:pPr algn="ctr">
                  <a:defRPr/>
                </a:pPr>
                <a:endParaRPr lang="fr-FR" sz="1400">
                  <a:latin typeface="+mn-lt"/>
                  <a:cs typeface="Arial" pitchFamily="34" charset="0"/>
                </a:endParaRPr>
              </a:p>
            </p:txBody>
          </p:sp>
          <p:sp>
            <p:nvSpPr>
              <p:cNvPr id="381" name="Freeform 397"/>
              <p:cNvSpPr>
                <a:spLocks/>
              </p:cNvSpPr>
              <p:nvPr/>
            </p:nvSpPr>
            <p:spPr bwMode="auto">
              <a:xfrm>
                <a:off x="4262" y="2711"/>
                <a:ext cx="7" cy="7"/>
              </a:xfrm>
              <a:custGeom>
                <a:avLst/>
                <a:gdLst>
                  <a:gd name="T0" fmla="*/ 0 w 125"/>
                  <a:gd name="T1" fmla="*/ 0 h 116"/>
                  <a:gd name="T2" fmla="*/ 0 w 125"/>
                  <a:gd name="T3" fmla="*/ 0 h 116"/>
                  <a:gd name="T4" fmla="*/ 0 w 125"/>
                  <a:gd name="T5" fmla="*/ 0 h 116"/>
                  <a:gd name="T6" fmla="*/ 0 w 125"/>
                  <a:gd name="T7" fmla="*/ 0 h 116"/>
                  <a:gd name="T8" fmla="*/ 0 w 125"/>
                  <a:gd name="T9" fmla="*/ 0 h 116"/>
                  <a:gd name="T10" fmla="*/ 0 w 125"/>
                  <a:gd name="T11" fmla="*/ 0 h 116"/>
                  <a:gd name="T12" fmla="*/ 0 w 125"/>
                  <a:gd name="T13" fmla="*/ 0 h 116"/>
                  <a:gd name="T14" fmla="*/ 0 w 125"/>
                  <a:gd name="T15" fmla="*/ 0 h 116"/>
                  <a:gd name="T16" fmla="*/ 0 w 125"/>
                  <a:gd name="T17" fmla="*/ 0 h 116"/>
                  <a:gd name="T18" fmla="*/ 0 w 125"/>
                  <a:gd name="T19" fmla="*/ 0 h 116"/>
                  <a:gd name="T20" fmla="*/ 0 w 125"/>
                  <a:gd name="T21" fmla="*/ 0 h 116"/>
                  <a:gd name="T22" fmla="*/ 0 w 125"/>
                  <a:gd name="T23" fmla="*/ 0 h 116"/>
                  <a:gd name="T24" fmla="*/ 0 w 125"/>
                  <a:gd name="T25" fmla="*/ 0 h 116"/>
                  <a:gd name="T26" fmla="*/ 0 w 125"/>
                  <a:gd name="T27" fmla="*/ 0 h 116"/>
                  <a:gd name="T28" fmla="*/ 0 w 125"/>
                  <a:gd name="T29" fmla="*/ 0 h 116"/>
                  <a:gd name="T30" fmla="*/ 0 w 125"/>
                  <a:gd name="T31" fmla="*/ 0 h 116"/>
                  <a:gd name="T32" fmla="*/ 0 w 125"/>
                  <a:gd name="T33" fmla="*/ 0 h 116"/>
                  <a:gd name="T34" fmla="*/ 0 w 125"/>
                  <a:gd name="T35" fmla="*/ 0 h 116"/>
                  <a:gd name="T36" fmla="*/ 0 w 125"/>
                  <a:gd name="T37" fmla="*/ 0 h 116"/>
                  <a:gd name="T38" fmla="*/ 0 w 125"/>
                  <a:gd name="T39" fmla="*/ 0 h 116"/>
                  <a:gd name="T40" fmla="*/ 0 w 125"/>
                  <a:gd name="T41" fmla="*/ 0 h 116"/>
                  <a:gd name="T42" fmla="*/ 0 w 125"/>
                  <a:gd name="T43" fmla="*/ 0 h 116"/>
                  <a:gd name="T44" fmla="*/ 0 w 125"/>
                  <a:gd name="T45" fmla="*/ 0 h 116"/>
                  <a:gd name="T46" fmla="*/ 0 w 125"/>
                  <a:gd name="T47" fmla="*/ 0 h 116"/>
                  <a:gd name="T48" fmla="*/ 0 w 125"/>
                  <a:gd name="T49" fmla="*/ 0 h 116"/>
                  <a:gd name="T50" fmla="*/ 0 w 125"/>
                  <a:gd name="T51" fmla="*/ 0 h 116"/>
                  <a:gd name="T52" fmla="*/ 0 w 125"/>
                  <a:gd name="T53" fmla="*/ 0 h 116"/>
                  <a:gd name="T54" fmla="*/ 0 w 125"/>
                  <a:gd name="T55" fmla="*/ 0 h 116"/>
                  <a:gd name="T56" fmla="*/ 0 w 125"/>
                  <a:gd name="T57" fmla="*/ 0 h 116"/>
                  <a:gd name="T58" fmla="*/ 0 w 125"/>
                  <a:gd name="T59" fmla="*/ 0 h 116"/>
                  <a:gd name="T60" fmla="*/ 0 w 125"/>
                  <a:gd name="T61" fmla="*/ 0 h 116"/>
                  <a:gd name="T62" fmla="*/ 0 w 125"/>
                  <a:gd name="T63" fmla="*/ 0 h 116"/>
                  <a:gd name="T64" fmla="*/ 0 w 125"/>
                  <a:gd name="T65" fmla="*/ 0 h 116"/>
                  <a:gd name="T66" fmla="*/ 0 w 125"/>
                  <a:gd name="T67" fmla="*/ 0 h 116"/>
                  <a:gd name="T68" fmla="*/ 0 w 125"/>
                  <a:gd name="T69" fmla="*/ 0 h 116"/>
                  <a:gd name="T70" fmla="*/ 0 w 125"/>
                  <a:gd name="T71" fmla="*/ 0 h 116"/>
                  <a:gd name="T72" fmla="*/ 0 w 125"/>
                  <a:gd name="T73" fmla="*/ 0 h 116"/>
                  <a:gd name="T74" fmla="*/ 0 w 125"/>
                  <a:gd name="T75" fmla="*/ 0 h 116"/>
                  <a:gd name="T76" fmla="*/ 0 w 125"/>
                  <a:gd name="T77" fmla="*/ 0 h 116"/>
                  <a:gd name="T78" fmla="*/ 0 w 125"/>
                  <a:gd name="T79" fmla="*/ 0 h 116"/>
                  <a:gd name="T80" fmla="*/ 0 w 125"/>
                  <a:gd name="T81" fmla="*/ 0 h 116"/>
                  <a:gd name="T82" fmla="*/ 0 w 125"/>
                  <a:gd name="T83" fmla="*/ 0 h 116"/>
                  <a:gd name="T84" fmla="*/ 0 w 125"/>
                  <a:gd name="T85" fmla="*/ 0 h 116"/>
                  <a:gd name="T86" fmla="*/ 0 w 125"/>
                  <a:gd name="T87" fmla="*/ 0 h 116"/>
                  <a:gd name="T88" fmla="*/ 0 w 125"/>
                  <a:gd name="T89" fmla="*/ 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5"/>
                  <a:gd name="T136" fmla="*/ 0 h 116"/>
                  <a:gd name="T137" fmla="*/ 125 w 125"/>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5" h="116">
                    <a:moveTo>
                      <a:pt x="99" y="112"/>
                    </a:moveTo>
                    <a:lnTo>
                      <a:pt x="96" y="112"/>
                    </a:lnTo>
                    <a:lnTo>
                      <a:pt x="93" y="113"/>
                    </a:lnTo>
                    <a:lnTo>
                      <a:pt x="90" y="114"/>
                    </a:lnTo>
                    <a:lnTo>
                      <a:pt x="87" y="114"/>
                    </a:lnTo>
                    <a:lnTo>
                      <a:pt x="84" y="115"/>
                    </a:lnTo>
                    <a:lnTo>
                      <a:pt x="81" y="115"/>
                    </a:lnTo>
                    <a:lnTo>
                      <a:pt x="76" y="115"/>
                    </a:lnTo>
                    <a:lnTo>
                      <a:pt x="73" y="116"/>
                    </a:lnTo>
                    <a:lnTo>
                      <a:pt x="70" y="115"/>
                    </a:lnTo>
                    <a:lnTo>
                      <a:pt x="67" y="115"/>
                    </a:lnTo>
                    <a:lnTo>
                      <a:pt x="64" y="115"/>
                    </a:lnTo>
                    <a:lnTo>
                      <a:pt x="60" y="114"/>
                    </a:lnTo>
                    <a:lnTo>
                      <a:pt x="56" y="114"/>
                    </a:lnTo>
                    <a:lnTo>
                      <a:pt x="53" y="113"/>
                    </a:lnTo>
                    <a:lnTo>
                      <a:pt x="50" y="112"/>
                    </a:lnTo>
                    <a:lnTo>
                      <a:pt x="47" y="111"/>
                    </a:lnTo>
                    <a:lnTo>
                      <a:pt x="40" y="108"/>
                    </a:lnTo>
                    <a:lnTo>
                      <a:pt x="34" y="105"/>
                    </a:lnTo>
                    <a:lnTo>
                      <a:pt x="29" y="101"/>
                    </a:lnTo>
                    <a:lnTo>
                      <a:pt x="24" y="97"/>
                    </a:lnTo>
                    <a:lnTo>
                      <a:pt x="19" y="93"/>
                    </a:lnTo>
                    <a:lnTo>
                      <a:pt x="14" y="89"/>
                    </a:lnTo>
                    <a:lnTo>
                      <a:pt x="10" y="84"/>
                    </a:lnTo>
                    <a:lnTo>
                      <a:pt x="7" y="79"/>
                    </a:lnTo>
                    <a:lnTo>
                      <a:pt x="5" y="74"/>
                    </a:lnTo>
                    <a:lnTo>
                      <a:pt x="3" y="68"/>
                    </a:lnTo>
                    <a:lnTo>
                      <a:pt x="1" y="63"/>
                    </a:lnTo>
                    <a:lnTo>
                      <a:pt x="0" y="57"/>
                    </a:lnTo>
                    <a:lnTo>
                      <a:pt x="0" y="52"/>
                    </a:lnTo>
                    <a:lnTo>
                      <a:pt x="0" y="46"/>
                    </a:lnTo>
                    <a:lnTo>
                      <a:pt x="1" y="41"/>
                    </a:lnTo>
                    <a:lnTo>
                      <a:pt x="3" y="35"/>
                    </a:lnTo>
                    <a:lnTo>
                      <a:pt x="5" y="29"/>
                    </a:lnTo>
                    <a:lnTo>
                      <a:pt x="8" y="25"/>
                    </a:lnTo>
                    <a:lnTo>
                      <a:pt x="11" y="20"/>
                    </a:lnTo>
                    <a:lnTo>
                      <a:pt x="16" y="17"/>
                    </a:lnTo>
                    <a:lnTo>
                      <a:pt x="20" y="12"/>
                    </a:lnTo>
                    <a:lnTo>
                      <a:pt x="24" y="9"/>
                    </a:lnTo>
                    <a:lnTo>
                      <a:pt x="29" y="7"/>
                    </a:lnTo>
                    <a:lnTo>
                      <a:pt x="34" y="4"/>
                    </a:lnTo>
                    <a:lnTo>
                      <a:pt x="41" y="3"/>
                    </a:lnTo>
                    <a:lnTo>
                      <a:pt x="46" y="1"/>
                    </a:lnTo>
                    <a:lnTo>
                      <a:pt x="52" y="1"/>
                    </a:lnTo>
                    <a:lnTo>
                      <a:pt x="59" y="0"/>
                    </a:lnTo>
                    <a:lnTo>
                      <a:pt x="66" y="1"/>
                    </a:lnTo>
                    <a:lnTo>
                      <a:pt x="72" y="1"/>
                    </a:lnTo>
                    <a:lnTo>
                      <a:pt x="78" y="3"/>
                    </a:lnTo>
                    <a:lnTo>
                      <a:pt x="86" y="5"/>
                    </a:lnTo>
                    <a:lnTo>
                      <a:pt x="89" y="6"/>
                    </a:lnTo>
                    <a:lnTo>
                      <a:pt x="92" y="7"/>
                    </a:lnTo>
                    <a:lnTo>
                      <a:pt x="95" y="9"/>
                    </a:lnTo>
                    <a:lnTo>
                      <a:pt x="97" y="10"/>
                    </a:lnTo>
                    <a:lnTo>
                      <a:pt x="100" y="12"/>
                    </a:lnTo>
                    <a:lnTo>
                      <a:pt x="104" y="14"/>
                    </a:lnTo>
                    <a:lnTo>
                      <a:pt x="106" y="17"/>
                    </a:lnTo>
                    <a:lnTo>
                      <a:pt x="109" y="19"/>
                    </a:lnTo>
                    <a:lnTo>
                      <a:pt x="111" y="21"/>
                    </a:lnTo>
                    <a:lnTo>
                      <a:pt x="113" y="23"/>
                    </a:lnTo>
                    <a:lnTo>
                      <a:pt x="115" y="25"/>
                    </a:lnTo>
                    <a:lnTo>
                      <a:pt x="117" y="27"/>
                    </a:lnTo>
                    <a:lnTo>
                      <a:pt x="119" y="29"/>
                    </a:lnTo>
                    <a:lnTo>
                      <a:pt x="121" y="32"/>
                    </a:lnTo>
                    <a:lnTo>
                      <a:pt x="122" y="34"/>
                    </a:lnTo>
                    <a:lnTo>
                      <a:pt x="125" y="37"/>
                    </a:lnTo>
                    <a:lnTo>
                      <a:pt x="110" y="50"/>
                    </a:lnTo>
                    <a:lnTo>
                      <a:pt x="109" y="47"/>
                    </a:lnTo>
                    <a:lnTo>
                      <a:pt x="108" y="45"/>
                    </a:lnTo>
                    <a:lnTo>
                      <a:pt x="107" y="43"/>
                    </a:lnTo>
                    <a:lnTo>
                      <a:pt x="105" y="41"/>
                    </a:lnTo>
                    <a:lnTo>
                      <a:pt x="104" y="39"/>
                    </a:lnTo>
                    <a:lnTo>
                      <a:pt x="101" y="36"/>
                    </a:lnTo>
                    <a:lnTo>
                      <a:pt x="100" y="34"/>
                    </a:lnTo>
                    <a:lnTo>
                      <a:pt x="98" y="33"/>
                    </a:lnTo>
                    <a:lnTo>
                      <a:pt x="96" y="31"/>
                    </a:lnTo>
                    <a:lnTo>
                      <a:pt x="94" y="29"/>
                    </a:lnTo>
                    <a:lnTo>
                      <a:pt x="92" y="28"/>
                    </a:lnTo>
                    <a:lnTo>
                      <a:pt x="90" y="27"/>
                    </a:lnTo>
                    <a:lnTo>
                      <a:pt x="88" y="25"/>
                    </a:lnTo>
                    <a:lnTo>
                      <a:pt x="85" y="24"/>
                    </a:lnTo>
                    <a:lnTo>
                      <a:pt x="83" y="23"/>
                    </a:lnTo>
                    <a:lnTo>
                      <a:pt x="81" y="23"/>
                    </a:lnTo>
                    <a:lnTo>
                      <a:pt x="75" y="21"/>
                    </a:lnTo>
                    <a:lnTo>
                      <a:pt x="71" y="20"/>
                    </a:lnTo>
                    <a:lnTo>
                      <a:pt x="66" y="20"/>
                    </a:lnTo>
                    <a:lnTo>
                      <a:pt x="62" y="20"/>
                    </a:lnTo>
                    <a:lnTo>
                      <a:pt x="57" y="20"/>
                    </a:lnTo>
                    <a:lnTo>
                      <a:pt x="53" y="20"/>
                    </a:lnTo>
                    <a:lnTo>
                      <a:pt x="48" y="21"/>
                    </a:lnTo>
                    <a:lnTo>
                      <a:pt x="45" y="22"/>
                    </a:lnTo>
                    <a:lnTo>
                      <a:pt x="41" y="24"/>
                    </a:lnTo>
                    <a:lnTo>
                      <a:pt x="37" y="25"/>
                    </a:lnTo>
                    <a:lnTo>
                      <a:pt x="33" y="28"/>
                    </a:lnTo>
                    <a:lnTo>
                      <a:pt x="30" y="30"/>
                    </a:lnTo>
                    <a:lnTo>
                      <a:pt x="27" y="32"/>
                    </a:lnTo>
                    <a:lnTo>
                      <a:pt x="25" y="35"/>
                    </a:lnTo>
                    <a:lnTo>
                      <a:pt x="23" y="39"/>
                    </a:lnTo>
                    <a:lnTo>
                      <a:pt x="22" y="43"/>
                    </a:lnTo>
                    <a:lnTo>
                      <a:pt x="21" y="46"/>
                    </a:lnTo>
                    <a:lnTo>
                      <a:pt x="20" y="49"/>
                    </a:lnTo>
                    <a:lnTo>
                      <a:pt x="20" y="53"/>
                    </a:lnTo>
                    <a:lnTo>
                      <a:pt x="21" y="57"/>
                    </a:lnTo>
                    <a:lnTo>
                      <a:pt x="21" y="61"/>
                    </a:lnTo>
                    <a:lnTo>
                      <a:pt x="23" y="65"/>
                    </a:lnTo>
                    <a:lnTo>
                      <a:pt x="24" y="68"/>
                    </a:lnTo>
                    <a:lnTo>
                      <a:pt x="26" y="72"/>
                    </a:lnTo>
                    <a:lnTo>
                      <a:pt x="28" y="75"/>
                    </a:lnTo>
                    <a:lnTo>
                      <a:pt x="31" y="78"/>
                    </a:lnTo>
                    <a:lnTo>
                      <a:pt x="33" y="81"/>
                    </a:lnTo>
                    <a:lnTo>
                      <a:pt x="37" y="85"/>
                    </a:lnTo>
                    <a:lnTo>
                      <a:pt x="41" y="88"/>
                    </a:lnTo>
                    <a:lnTo>
                      <a:pt x="44" y="90"/>
                    </a:lnTo>
                    <a:lnTo>
                      <a:pt x="48" y="92"/>
                    </a:lnTo>
                    <a:lnTo>
                      <a:pt x="52" y="94"/>
                    </a:lnTo>
                    <a:lnTo>
                      <a:pt x="53" y="94"/>
                    </a:lnTo>
                    <a:lnTo>
                      <a:pt x="55" y="95"/>
                    </a:lnTo>
                    <a:lnTo>
                      <a:pt x="57" y="95"/>
                    </a:lnTo>
                    <a:lnTo>
                      <a:pt x="60" y="96"/>
                    </a:lnTo>
                    <a:lnTo>
                      <a:pt x="62" y="96"/>
                    </a:lnTo>
                    <a:lnTo>
                      <a:pt x="64" y="96"/>
                    </a:lnTo>
                    <a:lnTo>
                      <a:pt x="66" y="97"/>
                    </a:lnTo>
                    <a:lnTo>
                      <a:pt x="68" y="97"/>
                    </a:lnTo>
                    <a:lnTo>
                      <a:pt x="70" y="97"/>
                    </a:lnTo>
                    <a:lnTo>
                      <a:pt x="72" y="97"/>
                    </a:lnTo>
                    <a:lnTo>
                      <a:pt x="74" y="97"/>
                    </a:lnTo>
                    <a:lnTo>
                      <a:pt x="75" y="97"/>
                    </a:lnTo>
                    <a:lnTo>
                      <a:pt x="77" y="96"/>
                    </a:lnTo>
                    <a:lnTo>
                      <a:pt x="79" y="96"/>
                    </a:lnTo>
                    <a:lnTo>
                      <a:pt x="82" y="96"/>
                    </a:lnTo>
                    <a:lnTo>
                      <a:pt x="84" y="96"/>
                    </a:lnTo>
                    <a:lnTo>
                      <a:pt x="89" y="83"/>
                    </a:lnTo>
                    <a:lnTo>
                      <a:pt x="57" y="72"/>
                    </a:lnTo>
                    <a:lnTo>
                      <a:pt x="64" y="54"/>
                    </a:lnTo>
                    <a:lnTo>
                      <a:pt x="113" y="72"/>
                    </a:lnTo>
                    <a:lnTo>
                      <a:pt x="99" y="112"/>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2" name="Freeform 398"/>
              <p:cNvSpPr>
                <a:spLocks/>
              </p:cNvSpPr>
              <p:nvPr/>
            </p:nvSpPr>
            <p:spPr bwMode="auto">
              <a:xfrm>
                <a:off x="4269" y="2716"/>
                <a:ext cx="9" cy="7"/>
              </a:xfrm>
              <a:custGeom>
                <a:avLst/>
                <a:gdLst>
                  <a:gd name="T0" fmla="*/ 0 w 128"/>
                  <a:gd name="T1" fmla="*/ 0 h 134"/>
                  <a:gd name="T2" fmla="*/ 0 w 128"/>
                  <a:gd name="T3" fmla="*/ 0 h 134"/>
                  <a:gd name="T4" fmla="*/ 0 w 128"/>
                  <a:gd name="T5" fmla="*/ 0 h 134"/>
                  <a:gd name="T6" fmla="*/ 0 w 128"/>
                  <a:gd name="T7" fmla="*/ 0 h 134"/>
                  <a:gd name="T8" fmla="*/ 0 w 128"/>
                  <a:gd name="T9" fmla="*/ 0 h 134"/>
                  <a:gd name="T10" fmla="*/ 0 w 128"/>
                  <a:gd name="T11" fmla="*/ 0 h 134"/>
                  <a:gd name="T12" fmla="*/ 0 w 128"/>
                  <a:gd name="T13" fmla="*/ 0 h 134"/>
                  <a:gd name="T14" fmla="*/ 0 w 128"/>
                  <a:gd name="T15" fmla="*/ 0 h 134"/>
                  <a:gd name="T16" fmla="*/ 0 w 128"/>
                  <a:gd name="T17" fmla="*/ 0 h 134"/>
                  <a:gd name="T18" fmla="*/ 0 w 128"/>
                  <a:gd name="T19" fmla="*/ 0 h 134"/>
                  <a:gd name="T20" fmla="*/ 0 w 128"/>
                  <a:gd name="T21" fmla="*/ 0 h 134"/>
                  <a:gd name="T22" fmla="*/ 0 w 128"/>
                  <a:gd name="T23" fmla="*/ 0 h 134"/>
                  <a:gd name="T24" fmla="*/ 0 w 128"/>
                  <a:gd name="T25" fmla="*/ 0 h 134"/>
                  <a:gd name="T26" fmla="*/ 0 w 128"/>
                  <a:gd name="T27" fmla="*/ 0 h 134"/>
                  <a:gd name="T28" fmla="*/ 0 w 128"/>
                  <a:gd name="T29" fmla="*/ 0 h 134"/>
                  <a:gd name="T30" fmla="*/ 0 w 128"/>
                  <a:gd name="T31" fmla="*/ 0 h 134"/>
                  <a:gd name="T32" fmla="*/ 0 w 128"/>
                  <a:gd name="T33" fmla="*/ 0 h 134"/>
                  <a:gd name="T34" fmla="*/ 0 w 128"/>
                  <a:gd name="T35" fmla="*/ 0 h 134"/>
                  <a:gd name="T36" fmla="*/ 0 w 128"/>
                  <a:gd name="T37" fmla="*/ 0 h 134"/>
                  <a:gd name="T38" fmla="*/ 0 w 128"/>
                  <a:gd name="T39" fmla="*/ 0 h 134"/>
                  <a:gd name="T40" fmla="*/ 0 w 128"/>
                  <a:gd name="T41" fmla="*/ 0 h 134"/>
                  <a:gd name="T42" fmla="*/ 0 w 128"/>
                  <a:gd name="T43" fmla="*/ 0 h 134"/>
                  <a:gd name="T44" fmla="*/ 0 w 128"/>
                  <a:gd name="T45" fmla="*/ 0 h 134"/>
                  <a:gd name="T46" fmla="*/ 0 w 128"/>
                  <a:gd name="T47" fmla="*/ 0 h 134"/>
                  <a:gd name="T48" fmla="*/ 0 w 128"/>
                  <a:gd name="T49" fmla="*/ 0 h 134"/>
                  <a:gd name="T50" fmla="*/ 0 w 128"/>
                  <a:gd name="T51" fmla="*/ 0 h 134"/>
                  <a:gd name="T52" fmla="*/ 0 w 128"/>
                  <a:gd name="T53" fmla="*/ 0 h 134"/>
                  <a:gd name="T54" fmla="*/ 0 w 128"/>
                  <a:gd name="T55" fmla="*/ 0 h 134"/>
                  <a:gd name="T56" fmla="*/ 0 w 128"/>
                  <a:gd name="T57" fmla="*/ 0 h 134"/>
                  <a:gd name="T58" fmla="*/ 0 w 128"/>
                  <a:gd name="T59" fmla="*/ 0 h 134"/>
                  <a:gd name="T60" fmla="*/ 0 w 128"/>
                  <a:gd name="T61" fmla="*/ 0 h 134"/>
                  <a:gd name="T62" fmla="*/ 0 w 128"/>
                  <a:gd name="T63" fmla="*/ 0 h 134"/>
                  <a:gd name="T64" fmla="*/ 0 w 128"/>
                  <a:gd name="T65" fmla="*/ 0 h 134"/>
                  <a:gd name="T66" fmla="*/ 0 w 128"/>
                  <a:gd name="T67" fmla="*/ 0 h 134"/>
                  <a:gd name="T68" fmla="*/ 0 w 128"/>
                  <a:gd name="T69" fmla="*/ 0 h 134"/>
                  <a:gd name="T70" fmla="*/ 0 w 128"/>
                  <a:gd name="T71" fmla="*/ 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
                  <a:gd name="T109" fmla="*/ 0 h 134"/>
                  <a:gd name="T110" fmla="*/ 128 w 128"/>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 h="134">
                    <a:moveTo>
                      <a:pt x="86" y="82"/>
                    </a:moveTo>
                    <a:lnTo>
                      <a:pt x="85" y="81"/>
                    </a:lnTo>
                    <a:lnTo>
                      <a:pt x="83" y="81"/>
                    </a:lnTo>
                    <a:lnTo>
                      <a:pt x="81" y="80"/>
                    </a:lnTo>
                    <a:lnTo>
                      <a:pt x="77" y="79"/>
                    </a:lnTo>
                    <a:lnTo>
                      <a:pt x="74" y="78"/>
                    </a:lnTo>
                    <a:lnTo>
                      <a:pt x="70" y="76"/>
                    </a:lnTo>
                    <a:lnTo>
                      <a:pt x="65" y="75"/>
                    </a:lnTo>
                    <a:lnTo>
                      <a:pt x="61" y="72"/>
                    </a:lnTo>
                    <a:lnTo>
                      <a:pt x="56" y="70"/>
                    </a:lnTo>
                    <a:lnTo>
                      <a:pt x="51" y="69"/>
                    </a:lnTo>
                    <a:lnTo>
                      <a:pt x="47" y="67"/>
                    </a:lnTo>
                    <a:lnTo>
                      <a:pt x="44" y="66"/>
                    </a:lnTo>
                    <a:lnTo>
                      <a:pt x="41" y="65"/>
                    </a:lnTo>
                    <a:lnTo>
                      <a:pt x="39" y="64"/>
                    </a:lnTo>
                    <a:lnTo>
                      <a:pt x="37" y="64"/>
                    </a:lnTo>
                    <a:lnTo>
                      <a:pt x="36" y="64"/>
                    </a:lnTo>
                    <a:lnTo>
                      <a:pt x="36" y="65"/>
                    </a:lnTo>
                    <a:lnTo>
                      <a:pt x="36" y="66"/>
                    </a:lnTo>
                    <a:lnTo>
                      <a:pt x="34" y="68"/>
                    </a:lnTo>
                    <a:lnTo>
                      <a:pt x="33" y="70"/>
                    </a:lnTo>
                    <a:lnTo>
                      <a:pt x="33" y="72"/>
                    </a:lnTo>
                    <a:lnTo>
                      <a:pt x="32" y="75"/>
                    </a:lnTo>
                    <a:lnTo>
                      <a:pt x="31" y="78"/>
                    </a:lnTo>
                    <a:lnTo>
                      <a:pt x="30" y="80"/>
                    </a:lnTo>
                    <a:lnTo>
                      <a:pt x="29" y="82"/>
                    </a:lnTo>
                    <a:lnTo>
                      <a:pt x="29" y="84"/>
                    </a:lnTo>
                    <a:lnTo>
                      <a:pt x="28" y="86"/>
                    </a:lnTo>
                    <a:lnTo>
                      <a:pt x="27" y="88"/>
                    </a:lnTo>
                    <a:lnTo>
                      <a:pt x="27" y="89"/>
                    </a:lnTo>
                    <a:lnTo>
                      <a:pt x="27" y="90"/>
                    </a:lnTo>
                    <a:lnTo>
                      <a:pt x="27" y="91"/>
                    </a:lnTo>
                    <a:lnTo>
                      <a:pt x="99" y="117"/>
                    </a:lnTo>
                    <a:lnTo>
                      <a:pt x="93" y="134"/>
                    </a:lnTo>
                    <a:lnTo>
                      <a:pt x="0" y="101"/>
                    </a:lnTo>
                    <a:lnTo>
                      <a:pt x="19" y="48"/>
                    </a:lnTo>
                    <a:lnTo>
                      <a:pt x="37" y="0"/>
                    </a:lnTo>
                    <a:lnTo>
                      <a:pt x="128" y="34"/>
                    </a:lnTo>
                    <a:lnTo>
                      <a:pt x="122" y="49"/>
                    </a:lnTo>
                    <a:lnTo>
                      <a:pt x="51" y="23"/>
                    </a:lnTo>
                    <a:lnTo>
                      <a:pt x="50" y="23"/>
                    </a:lnTo>
                    <a:lnTo>
                      <a:pt x="50" y="24"/>
                    </a:lnTo>
                    <a:lnTo>
                      <a:pt x="50" y="25"/>
                    </a:lnTo>
                    <a:lnTo>
                      <a:pt x="49" y="26"/>
                    </a:lnTo>
                    <a:lnTo>
                      <a:pt x="49" y="28"/>
                    </a:lnTo>
                    <a:lnTo>
                      <a:pt x="48" y="31"/>
                    </a:lnTo>
                    <a:lnTo>
                      <a:pt x="47" y="33"/>
                    </a:lnTo>
                    <a:lnTo>
                      <a:pt x="47" y="36"/>
                    </a:lnTo>
                    <a:lnTo>
                      <a:pt x="46" y="38"/>
                    </a:lnTo>
                    <a:lnTo>
                      <a:pt x="45" y="40"/>
                    </a:lnTo>
                    <a:lnTo>
                      <a:pt x="44" y="42"/>
                    </a:lnTo>
                    <a:lnTo>
                      <a:pt x="44" y="44"/>
                    </a:lnTo>
                    <a:lnTo>
                      <a:pt x="43" y="45"/>
                    </a:lnTo>
                    <a:lnTo>
                      <a:pt x="43" y="46"/>
                    </a:lnTo>
                    <a:lnTo>
                      <a:pt x="43" y="47"/>
                    </a:lnTo>
                    <a:lnTo>
                      <a:pt x="43" y="48"/>
                    </a:lnTo>
                    <a:lnTo>
                      <a:pt x="45" y="48"/>
                    </a:lnTo>
                    <a:lnTo>
                      <a:pt x="47" y="49"/>
                    </a:lnTo>
                    <a:lnTo>
                      <a:pt x="50" y="50"/>
                    </a:lnTo>
                    <a:lnTo>
                      <a:pt x="53" y="51"/>
                    </a:lnTo>
                    <a:lnTo>
                      <a:pt x="58" y="53"/>
                    </a:lnTo>
                    <a:lnTo>
                      <a:pt x="63" y="55"/>
                    </a:lnTo>
                    <a:lnTo>
                      <a:pt x="67" y="57"/>
                    </a:lnTo>
                    <a:lnTo>
                      <a:pt x="71" y="58"/>
                    </a:lnTo>
                    <a:lnTo>
                      <a:pt x="76" y="60"/>
                    </a:lnTo>
                    <a:lnTo>
                      <a:pt x="81" y="61"/>
                    </a:lnTo>
                    <a:lnTo>
                      <a:pt x="84" y="63"/>
                    </a:lnTo>
                    <a:lnTo>
                      <a:pt x="87" y="64"/>
                    </a:lnTo>
                    <a:lnTo>
                      <a:pt x="89" y="65"/>
                    </a:lnTo>
                    <a:lnTo>
                      <a:pt x="91" y="65"/>
                    </a:lnTo>
                    <a:lnTo>
                      <a:pt x="92" y="66"/>
                    </a:lnTo>
                    <a:lnTo>
                      <a:pt x="86" y="82"/>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3" name="Freeform 399"/>
              <p:cNvSpPr>
                <a:spLocks/>
              </p:cNvSpPr>
              <p:nvPr/>
            </p:nvSpPr>
            <p:spPr bwMode="auto">
              <a:xfrm>
                <a:off x="4276" y="2716"/>
                <a:ext cx="12" cy="12"/>
              </a:xfrm>
              <a:custGeom>
                <a:avLst/>
                <a:gdLst>
                  <a:gd name="T0" fmla="*/ 0 w 145"/>
                  <a:gd name="T1" fmla="*/ 0 h 140"/>
                  <a:gd name="T2" fmla="*/ 0 w 145"/>
                  <a:gd name="T3" fmla="*/ 0 h 140"/>
                  <a:gd name="T4" fmla="*/ 0 w 145"/>
                  <a:gd name="T5" fmla="*/ 0 h 140"/>
                  <a:gd name="T6" fmla="*/ 0 w 145"/>
                  <a:gd name="T7" fmla="*/ 0 h 140"/>
                  <a:gd name="T8" fmla="*/ 0 w 145"/>
                  <a:gd name="T9" fmla="*/ 0 h 140"/>
                  <a:gd name="T10" fmla="*/ 0 w 145"/>
                  <a:gd name="T11" fmla="*/ 0 h 140"/>
                  <a:gd name="T12" fmla="*/ 0 w 145"/>
                  <a:gd name="T13" fmla="*/ 0 h 140"/>
                  <a:gd name="T14" fmla="*/ 0 w 145"/>
                  <a:gd name="T15" fmla="*/ 0 h 140"/>
                  <a:gd name="T16" fmla="*/ 0 w 145"/>
                  <a:gd name="T17" fmla="*/ 0 h 140"/>
                  <a:gd name="T18" fmla="*/ 0 w 145"/>
                  <a:gd name="T19" fmla="*/ 0 h 140"/>
                  <a:gd name="T20" fmla="*/ 0 w 145"/>
                  <a:gd name="T21" fmla="*/ 0 h 140"/>
                  <a:gd name="T22" fmla="*/ 0 w 145"/>
                  <a:gd name="T23" fmla="*/ 0 h 140"/>
                  <a:gd name="T24" fmla="*/ 0 w 145"/>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0"/>
                  <a:gd name="T41" fmla="*/ 145 w 145"/>
                  <a:gd name="T42" fmla="*/ 140 h 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0">
                    <a:moveTo>
                      <a:pt x="53" y="122"/>
                    </a:moveTo>
                    <a:lnTo>
                      <a:pt x="112" y="69"/>
                    </a:lnTo>
                    <a:lnTo>
                      <a:pt x="88" y="133"/>
                    </a:lnTo>
                    <a:lnTo>
                      <a:pt x="109" y="140"/>
                    </a:lnTo>
                    <a:lnTo>
                      <a:pt x="145" y="39"/>
                    </a:lnTo>
                    <a:lnTo>
                      <a:pt x="122" y="30"/>
                    </a:lnTo>
                    <a:lnTo>
                      <a:pt x="69" y="78"/>
                    </a:lnTo>
                    <a:lnTo>
                      <a:pt x="59" y="7"/>
                    </a:lnTo>
                    <a:lnTo>
                      <a:pt x="36" y="0"/>
                    </a:lnTo>
                    <a:lnTo>
                      <a:pt x="0" y="100"/>
                    </a:lnTo>
                    <a:lnTo>
                      <a:pt x="19" y="108"/>
                    </a:lnTo>
                    <a:lnTo>
                      <a:pt x="42" y="44"/>
                    </a:lnTo>
                    <a:lnTo>
                      <a:pt x="53" y="122"/>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4" name="Freeform 400"/>
              <p:cNvSpPr>
                <a:spLocks/>
              </p:cNvSpPr>
              <p:nvPr/>
            </p:nvSpPr>
            <p:spPr bwMode="auto">
              <a:xfrm>
                <a:off x="4285" y="2718"/>
                <a:ext cx="7" cy="7"/>
              </a:xfrm>
              <a:custGeom>
                <a:avLst/>
                <a:gdLst>
                  <a:gd name="T0" fmla="*/ 0 w 124"/>
                  <a:gd name="T1" fmla="*/ 0 h 109"/>
                  <a:gd name="T2" fmla="*/ 0 w 124"/>
                  <a:gd name="T3" fmla="*/ 0 h 109"/>
                  <a:gd name="T4" fmla="*/ 0 w 124"/>
                  <a:gd name="T5" fmla="*/ 0 h 109"/>
                  <a:gd name="T6" fmla="*/ 0 w 124"/>
                  <a:gd name="T7" fmla="*/ 0 h 109"/>
                  <a:gd name="T8" fmla="*/ 0 w 124"/>
                  <a:gd name="T9" fmla="*/ 0 h 109"/>
                  <a:gd name="T10" fmla="*/ 0 w 124"/>
                  <a:gd name="T11" fmla="*/ 0 h 109"/>
                  <a:gd name="T12" fmla="*/ 0 w 124"/>
                  <a:gd name="T13" fmla="*/ 0 h 109"/>
                  <a:gd name="T14" fmla="*/ 0 w 124"/>
                  <a:gd name="T15" fmla="*/ 0 h 109"/>
                  <a:gd name="T16" fmla="*/ 0 w 124"/>
                  <a:gd name="T17" fmla="*/ 0 h 109"/>
                  <a:gd name="T18" fmla="*/ 0 w 124"/>
                  <a:gd name="T19" fmla="*/ 0 h 109"/>
                  <a:gd name="T20" fmla="*/ 0 w 124"/>
                  <a:gd name="T21" fmla="*/ 0 h 109"/>
                  <a:gd name="T22" fmla="*/ 0 w 124"/>
                  <a:gd name="T23" fmla="*/ 0 h 109"/>
                  <a:gd name="T24" fmla="*/ 0 w 124"/>
                  <a:gd name="T25" fmla="*/ 0 h 109"/>
                  <a:gd name="T26" fmla="*/ 0 w 124"/>
                  <a:gd name="T27" fmla="*/ 0 h 109"/>
                  <a:gd name="T28" fmla="*/ 0 w 124"/>
                  <a:gd name="T29" fmla="*/ 0 h 109"/>
                  <a:gd name="T30" fmla="*/ 0 w 124"/>
                  <a:gd name="T31" fmla="*/ 0 h 109"/>
                  <a:gd name="T32" fmla="*/ 0 w 124"/>
                  <a:gd name="T33" fmla="*/ 0 h 109"/>
                  <a:gd name="T34" fmla="*/ 0 w 124"/>
                  <a:gd name="T35" fmla="*/ 0 h 109"/>
                  <a:gd name="T36" fmla="*/ 0 w 124"/>
                  <a:gd name="T37" fmla="*/ 0 h 109"/>
                  <a:gd name="T38" fmla="*/ 0 w 124"/>
                  <a:gd name="T39" fmla="*/ 0 h 109"/>
                  <a:gd name="T40" fmla="*/ 0 w 124"/>
                  <a:gd name="T41" fmla="*/ 0 h 109"/>
                  <a:gd name="T42" fmla="*/ 0 w 124"/>
                  <a:gd name="T43" fmla="*/ 0 h 109"/>
                  <a:gd name="T44" fmla="*/ 0 w 124"/>
                  <a:gd name="T45" fmla="*/ 0 h 109"/>
                  <a:gd name="T46" fmla="*/ 0 w 124"/>
                  <a:gd name="T47" fmla="*/ 0 h 109"/>
                  <a:gd name="T48" fmla="*/ 0 w 124"/>
                  <a:gd name="T49" fmla="*/ 0 h 109"/>
                  <a:gd name="T50" fmla="*/ 0 w 124"/>
                  <a:gd name="T51" fmla="*/ 0 h 109"/>
                  <a:gd name="T52" fmla="*/ 0 w 124"/>
                  <a:gd name="T53" fmla="*/ 0 h 109"/>
                  <a:gd name="T54" fmla="*/ 0 w 124"/>
                  <a:gd name="T55" fmla="*/ 0 h 109"/>
                  <a:gd name="T56" fmla="*/ 0 w 124"/>
                  <a:gd name="T57" fmla="*/ 0 h 109"/>
                  <a:gd name="T58" fmla="*/ 0 w 124"/>
                  <a:gd name="T59" fmla="*/ 0 h 109"/>
                  <a:gd name="T60" fmla="*/ 0 w 124"/>
                  <a:gd name="T61" fmla="*/ 0 h 109"/>
                  <a:gd name="T62" fmla="*/ 0 w 124"/>
                  <a:gd name="T63" fmla="*/ 0 h 109"/>
                  <a:gd name="T64" fmla="*/ 0 w 124"/>
                  <a:gd name="T65" fmla="*/ 0 h 109"/>
                  <a:gd name="T66" fmla="*/ 0 w 124"/>
                  <a:gd name="T67" fmla="*/ 0 h 109"/>
                  <a:gd name="T68" fmla="*/ 0 w 124"/>
                  <a:gd name="T69" fmla="*/ 0 h 109"/>
                  <a:gd name="T70" fmla="*/ 0 w 124"/>
                  <a:gd name="T71" fmla="*/ 0 h 109"/>
                  <a:gd name="T72" fmla="*/ 0 w 124"/>
                  <a:gd name="T73" fmla="*/ 0 h 109"/>
                  <a:gd name="T74" fmla="*/ 0 w 124"/>
                  <a:gd name="T75" fmla="*/ 0 h 109"/>
                  <a:gd name="T76" fmla="*/ 0 w 124"/>
                  <a:gd name="T77" fmla="*/ 0 h 109"/>
                  <a:gd name="T78" fmla="*/ 0 w 124"/>
                  <a:gd name="T79" fmla="*/ 0 h 109"/>
                  <a:gd name="T80" fmla="*/ 0 w 124"/>
                  <a:gd name="T81" fmla="*/ 0 h 109"/>
                  <a:gd name="T82" fmla="*/ 0 w 124"/>
                  <a:gd name="T83" fmla="*/ 0 h 109"/>
                  <a:gd name="T84" fmla="*/ 0 w 124"/>
                  <a:gd name="T85" fmla="*/ 0 h 1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4"/>
                  <a:gd name="T130" fmla="*/ 0 h 109"/>
                  <a:gd name="T131" fmla="*/ 124 w 124"/>
                  <a:gd name="T132" fmla="*/ 109 h 1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4" h="109">
                    <a:moveTo>
                      <a:pt x="37" y="0"/>
                    </a:moveTo>
                    <a:lnTo>
                      <a:pt x="0" y="102"/>
                    </a:lnTo>
                    <a:lnTo>
                      <a:pt x="21" y="109"/>
                    </a:lnTo>
                    <a:lnTo>
                      <a:pt x="52" y="25"/>
                    </a:lnTo>
                    <a:lnTo>
                      <a:pt x="93" y="40"/>
                    </a:lnTo>
                    <a:lnTo>
                      <a:pt x="94" y="40"/>
                    </a:lnTo>
                    <a:lnTo>
                      <a:pt x="96" y="41"/>
                    </a:lnTo>
                    <a:lnTo>
                      <a:pt x="97" y="42"/>
                    </a:lnTo>
                    <a:lnTo>
                      <a:pt x="99" y="43"/>
                    </a:lnTo>
                    <a:lnTo>
                      <a:pt x="100" y="44"/>
                    </a:lnTo>
                    <a:lnTo>
                      <a:pt x="100" y="46"/>
                    </a:lnTo>
                    <a:lnTo>
                      <a:pt x="101" y="47"/>
                    </a:lnTo>
                    <a:lnTo>
                      <a:pt x="101" y="48"/>
                    </a:lnTo>
                    <a:lnTo>
                      <a:pt x="102" y="49"/>
                    </a:lnTo>
                    <a:lnTo>
                      <a:pt x="102" y="50"/>
                    </a:lnTo>
                    <a:lnTo>
                      <a:pt x="102" y="52"/>
                    </a:lnTo>
                    <a:lnTo>
                      <a:pt x="102" y="53"/>
                    </a:lnTo>
                    <a:lnTo>
                      <a:pt x="101" y="54"/>
                    </a:lnTo>
                    <a:lnTo>
                      <a:pt x="101" y="55"/>
                    </a:lnTo>
                    <a:lnTo>
                      <a:pt x="101" y="56"/>
                    </a:lnTo>
                    <a:lnTo>
                      <a:pt x="101" y="58"/>
                    </a:lnTo>
                    <a:lnTo>
                      <a:pt x="100" y="58"/>
                    </a:lnTo>
                    <a:lnTo>
                      <a:pt x="100" y="59"/>
                    </a:lnTo>
                    <a:lnTo>
                      <a:pt x="99" y="59"/>
                    </a:lnTo>
                    <a:lnTo>
                      <a:pt x="99" y="60"/>
                    </a:lnTo>
                    <a:lnTo>
                      <a:pt x="98" y="61"/>
                    </a:lnTo>
                    <a:lnTo>
                      <a:pt x="98" y="62"/>
                    </a:lnTo>
                    <a:lnTo>
                      <a:pt x="97" y="62"/>
                    </a:lnTo>
                    <a:lnTo>
                      <a:pt x="96" y="63"/>
                    </a:lnTo>
                    <a:lnTo>
                      <a:pt x="95" y="63"/>
                    </a:lnTo>
                    <a:lnTo>
                      <a:pt x="94" y="64"/>
                    </a:lnTo>
                    <a:lnTo>
                      <a:pt x="93" y="64"/>
                    </a:lnTo>
                    <a:lnTo>
                      <a:pt x="92" y="65"/>
                    </a:lnTo>
                    <a:lnTo>
                      <a:pt x="90" y="65"/>
                    </a:lnTo>
                    <a:lnTo>
                      <a:pt x="89" y="65"/>
                    </a:lnTo>
                    <a:lnTo>
                      <a:pt x="88" y="65"/>
                    </a:lnTo>
                    <a:lnTo>
                      <a:pt x="87" y="65"/>
                    </a:lnTo>
                    <a:lnTo>
                      <a:pt x="86" y="64"/>
                    </a:lnTo>
                    <a:lnTo>
                      <a:pt x="85" y="64"/>
                    </a:lnTo>
                    <a:lnTo>
                      <a:pt x="84" y="63"/>
                    </a:lnTo>
                    <a:lnTo>
                      <a:pt x="82" y="63"/>
                    </a:lnTo>
                    <a:lnTo>
                      <a:pt x="80" y="62"/>
                    </a:lnTo>
                    <a:lnTo>
                      <a:pt x="77" y="61"/>
                    </a:lnTo>
                    <a:lnTo>
                      <a:pt x="75" y="60"/>
                    </a:lnTo>
                    <a:lnTo>
                      <a:pt x="72" y="59"/>
                    </a:lnTo>
                    <a:lnTo>
                      <a:pt x="70" y="58"/>
                    </a:lnTo>
                    <a:lnTo>
                      <a:pt x="66" y="56"/>
                    </a:lnTo>
                    <a:lnTo>
                      <a:pt x="64" y="55"/>
                    </a:lnTo>
                    <a:lnTo>
                      <a:pt x="62" y="54"/>
                    </a:lnTo>
                    <a:lnTo>
                      <a:pt x="60" y="54"/>
                    </a:lnTo>
                    <a:lnTo>
                      <a:pt x="59" y="53"/>
                    </a:lnTo>
                    <a:lnTo>
                      <a:pt x="58" y="53"/>
                    </a:lnTo>
                    <a:lnTo>
                      <a:pt x="52" y="71"/>
                    </a:lnTo>
                    <a:lnTo>
                      <a:pt x="85" y="84"/>
                    </a:lnTo>
                    <a:lnTo>
                      <a:pt x="88" y="85"/>
                    </a:lnTo>
                    <a:lnTo>
                      <a:pt x="92" y="85"/>
                    </a:lnTo>
                    <a:lnTo>
                      <a:pt x="96" y="85"/>
                    </a:lnTo>
                    <a:lnTo>
                      <a:pt x="99" y="85"/>
                    </a:lnTo>
                    <a:lnTo>
                      <a:pt x="101" y="85"/>
                    </a:lnTo>
                    <a:lnTo>
                      <a:pt x="104" y="84"/>
                    </a:lnTo>
                    <a:lnTo>
                      <a:pt x="107" y="83"/>
                    </a:lnTo>
                    <a:lnTo>
                      <a:pt x="109" y="81"/>
                    </a:lnTo>
                    <a:lnTo>
                      <a:pt x="111" y="80"/>
                    </a:lnTo>
                    <a:lnTo>
                      <a:pt x="114" y="77"/>
                    </a:lnTo>
                    <a:lnTo>
                      <a:pt x="116" y="75"/>
                    </a:lnTo>
                    <a:lnTo>
                      <a:pt x="118" y="73"/>
                    </a:lnTo>
                    <a:lnTo>
                      <a:pt x="119" y="71"/>
                    </a:lnTo>
                    <a:lnTo>
                      <a:pt x="121" y="69"/>
                    </a:lnTo>
                    <a:lnTo>
                      <a:pt x="122" y="67"/>
                    </a:lnTo>
                    <a:lnTo>
                      <a:pt x="123" y="65"/>
                    </a:lnTo>
                    <a:lnTo>
                      <a:pt x="123" y="62"/>
                    </a:lnTo>
                    <a:lnTo>
                      <a:pt x="124" y="59"/>
                    </a:lnTo>
                    <a:lnTo>
                      <a:pt x="124" y="55"/>
                    </a:lnTo>
                    <a:lnTo>
                      <a:pt x="124" y="52"/>
                    </a:lnTo>
                    <a:lnTo>
                      <a:pt x="124" y="49"/>
                    </a:lnTo>
                    <a:lnTo>
                      <a:pt x="123" y="47"/>
                    </a:lnTo>
                    <a:lnTo>
                      <a:pt x="122" y="44"/>
                    </a:lnTo>
                    <a:lnTo>
                      <a:pt x="121" y="41"/>
                    </a:lnTo>
                    <a:lnTo>
                      <a:pt x="120" y="39"/>
                    </a:lnTo>
                    <a:lnTo>
                      <a:pt x="119" y="36"/>
                    </a:lnTo>
                    <a:lnTo>
                      <a:pt x="117" y="33"/>
                    </a:lnTo>
                    <a:lnTo>
                      <a:pt x="115" y="31"/>
                    </a:lnTo>
                    <a:lnTo>
                      <a:pt x="112" y="29"/>
                    </a:lnTo>
                    <a:lnTo>
                      <a:pt x="109" y="27"/>
                    </a:lnTo>
                    <a:lnTo>
                      <a:pt x="106" y="26"/>
                    </a:lnTo>
                    <a:lnTo>
                      <a:pt x="104" y="25"/>
                    </a:lnTo>
                    <a:lnTo>
                      <a:pt x="37" y="0"/>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5" name="Freeform 401"/>
              <p:cNvSpPr>
                <a:spLocks/>
              </p:cNvSpPr>
              <p:nvPr/>
            </p:nvSpPr>
            <p:spPr bwMode="auto">
              <a:xfrm>
                <a:off x="4292" y="2723"/>
                <a:ext cx="7" cy="9"/>
              </a:xfrm>
              <a:custGeom>
                <a:avLst/>
                <a:gdLst>
                  <a:gd name="T0" fmla="*/ 0 w 98"/>
                  <a:gd name="T1" fmla="*/ 0 h 134"/>
                  <a:gd name="T2" fmla="*/ 0 w 98"/>
                  <a:gd name="T3" fmla="*/ 0 h 134"/>
                  <a:gd name="T4" fmla="*/ 0 w 98"/>
                  <a:gd name="T5" fmla="*/ 0 h 134"/>
                  <a:gd name="T6" fmla="*/ 0 w 98"/>
                  <a:gd name="T7" fmla="*/ 0 h 134"/>
                  <a:gd name="T8" fmla="*/ 0 w 98"/>
                  <a:gd name="T9" fmla="*/ 0 h 134"/>
                  <a:gd name="T10" fmla="*/ 0 w 98"/>
                  <a:gd name="T11" fmla="*/ 0 h 134"/>
                  <a:gd name="T12" fmla="*/ 0 w 98"/>
                  <a:gd name="T13" fmla="*/ 0 h 134"/>
                  <a:gd name="T14" fmla="*/ 0 60000 65536"/>
                  <a:gd name="T15" fmla="*/ 0 60000 65536"/>
                  <a:gd name="T16" fmla="*/ 0 60000 65536"/>
                  <a:gd name="T17" fmla="*/ 0 60000 65536"/>
                  <a:gd name="T18" fmla="*/ 0 60000 65536"/>
                  <a:gd name="T19" fmla="*/ 0 60000 65536"/>
                  <a:gd name="T20" fmla="*/ 0 60000 65536"/>
                  <a:gd name="T21" fmla="*/ 0 w 98"/>
                  <a:gd name="T22" fmla="*/ 0 h 134"/>
                  <a:gd name="T23" fmla="*/ 98 w 98"/>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134">
                    <a:moveTo>
                      <a:pt x="37" y="0"/>
                    </a:moveTo>
                    <a:lnTo>
                      <a:pt x="0" y="101"/>
                    </a:lnTo>
                    <a:lnTo>
                      <a:pt x="90" y="134"/>
                    </a:lnTo>
                    <a:lnTo>
                      <a:pt x="98" y="114"/>
                    </a:lnTo>
                    <a:lnTo>
                      <a:pt x="29" y="89"/>
                    </a:lnTo>
                    <a:lnTo>
                      <a:pt x="58" y="7"/>
                    </a:lnTo>
                    <a:lnTo>
                      <a:pt x="37" y="0"/>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6" name="Freeform 402"/>
              <p:cNvSpPr>
                <a:spLocks/>
              </p:cNvSpPr>
              <p:nvPr/>
            </p:nvSpPr>
            <p:spPr bwMode="auto">
              <a:xfrm>
                <a:off x="4300" y="2725"/>
                <a:ext cx="9" cy="7"/>
              </a:xfrm>
              <a:custGeom>
                <a:avLst/>
                <a:gdLst>
                  <a:gd name="T0" fmla="*/ 0 w 129"/>
                  <a:gd name="T1" fmla="*/ 0 h 126"/>
                  <a:gd name="T2" fmla="*/ 0 w 129"/>
                  <a:gd name="T3" fmla="*/ 0 h 126"/>
                  <a:gd name="T4" fmla="*/ 0 w 129"/>
                  <a:gd name="T5" fmla="*/ 0 h 126"/>
                  <a:gd name="T6" fmla="*/ 0 w 129"/>
                  <a:gd name="T7" fmla="*/ 0 h 126"/>
                  <a:gd name="T8" fmla="*/ 0 w 129"/>
                  <a:gd name="T9" fmla="*/ 0 h 126"/>
                  <a:gd name="T10" fmla="*/ 0 w 129"/>
                  <a:gd name="T11" fmla="*/ 0 h 126"/>
                  <a:gd name="T12" fmla="*/ 0 w 129"/>
                  <a:gd name="T13" fmla="*/ 0 h 126"/>
                  <a:gd name="T14" fmla="*/ 0 w 129"/>
                  <a:gd name="T15" fmla="*/ 0 h 126"/>
                  <a:gd name="T16" fmla="*/ 0 w 129"/>
                  <a:gd name="T17" fmla="*/ 0 h 126"/>
                  <a:gd name="T18" fmla="*/ 0 w 129"/>
                  <a:gd name="T19" fmla="*/ 0 h 126"/>
                  <a:gd name="T20" fmla="*/ 0 w 129"/>
                  <a:gd name="T21" fmla="*/ 0 h 126"/>
                  <a:gd name="T22" fmla="*/ 0 w 129"/>
                  <a:gd name="T23" fmla="*/ 0 h 126"/>
                  <a:gd name="T24" fmla="*/ 0 w 129"/>
                  <a:gd name="T25" fmla="*/ 0 h 126"/>
                  <a:gd name="T26" fmla="*/ 0 w 129"/>
                  <a:gd name="T27" fmla="*/ 0 h 126"/>
                  <a:gd name="T28" fmla="*/ 0 w 129"/>
                  <a:gd name="T29" fmla="*/ 0 h 126"/>
                  <a:gd name="T30" fmla="*/ 0 w 129"/>
                  <a:gd name="T31" fmla="*/ 0 h 126"/>
                  <a:gd name="T32" fmla="*/ 0 w 129"/>
                  <a:gd name="T33" fmla="*/ 0 h 126"/>
                  <a:gd name="T34" fmla="*/ 0 w 129"/>
                  <a:gd name="T35" fmla="*/ 0 h 126"/>
                  <a:gd name="T36" fmla="*/ 0 w 129"/>
                  <a:gd name="T37" fmla="*/ 0 h 126"/>
                  <a:gd name="T38" fmla="*/ 0 w 129"/>
                  <a:gd name="T39" fmla="*/ 0 h 126"/>
                  <a:gd name="T40" fmla="*/ 0 w 129"/>
                  <a:gd name="T41" fmla="*/ 0 h 126"/>
                  <a:gd name="T42" fmla="*/ 0 w 129"/>
                  <a:gd name="T43" fmla="*/ 0 h 126"/>
                  <a:gd name="T44" fmla="*/ 0 w 129"/>
                  <a:gd name="T45" fmla="*/ 0 h 126"/>
                  <a:gd name="T46" fmla="*/ 0 w 129"/>
                  <a:gd name="T47" fmla="*/ 0 h 126"/>
                  <a:gd name="T48" fmla="*/ 0 w 129"/>
                  <a:gd name="T49" fmla="*/ 0 h 126"/>
                  <a:gd name="T50" fmla="*/ 0 w 129"/>
                  <a:gd name="T51" fmla="*/ 0 h 126"/>
                  <a:gd name="T52" fmla="*/ 0 w 129"/>
                  <a:gd name="T53" fmla="*/ 0 h 126"/>
                  <a:gd name="T54" fmla="*/ 0 w 129"/>
                  <a:gd name="T55" fmla="*/ 0 h 126"/>
                  <a:gd name="T56" fmla="*/ 0 w 129"/>
                  <a:gd name="T57" fmla="*/ 0 h 126"/>
                  <a:gd name="T58" fmla="*/ 0 w 129"/>
                  <a:gd name="T59" fmla="*/ 0 h 126"/>
                  <a:gd name="T60" fmla="*/ 0 w 129"/>
                  <a:gd name="T61" fmla="*/ 0 h 126"/>
                  <a:gd name="T62" fmla="*/ 0 w 129"/>
                  <a:gd name="T63" fmla="*/ 0 h 126"/>
                  <a:gd name="T64" fmla="*/ 0 w 129"/>
                  <a:gd name="T65" fmla="*/ 0 h 126"/>
                  <a:gd name="T66" fmla="*/ 0 w 129"/>
                  <a:gd name="T67" fmla="*/ 0 h 126"/>
                  <a:gd name="T68" fmla="*/ 0 w 129"/>
                  <a:gd name="T69" fmla="*/ 0 h 1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
                  <a:gd name="T106" fmla="*/ 0 h 126"/>
                  <a:gd name="T107" fmla="*/ 129 w 129"/>
                  <a:gd name="T108" fmla="*/ 126 h 1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 h="126">
                    <a:moveTo>
                      <a:pt x="42" y="121"/>
                    </a:moveTo>
                    <a:lnTo>
                      <a:pt x="47" y="122"/>
                    </a:lnTo>
                    <a:lnTo>
                      <a:pt x="52" y="123"/>
                    </a:lnTo>
                    <a:lnTo>
                      <a:pt x="57" y="124"/>
                    </a:lnTo>
                    <a:lnTo>
                      <a:pt x="61" y="125"/>
                    </a:lnTo>
                    <a:lnTo>
                      <a:pt x="66" y="126"/>
                    </a:lnTo>
                    <a:lnTo>
                      <a:pt x="71" y="126"/>
                    </a:lnTo>
                    <a:lnTo>
                      <a:pt x="75" y="126"/>
                    </a:lnTo>
                    <a:lnTo>
                      <a:pt x="79" y="125"/>
                    </a:lnTo>
                    <a:lnTo>
                      <a:pt x="83" y="125"/>
                    </a:lnTo>
                    <a:lnTo>
                      <a:pt x="87" y="123"/>
                    </a:lnTo>
                    <a:lnTo>
                      <a:pt x="91" y="122"/>
                    </a:lnTo>
                    <a:lnTo>
                      <a:pt x="94" y="120"/>
                    </a:lnTo>
                    <a:lnTo>
                      <a:pt x="97" y="118"/>
                    </a:lnTo>
                    <a:lnTo>
                      <a:pt x="99" y="115"/>
                    </a:lnTo>
                    <a:lnTo>
                      <a:pt x="101" y="111"/>
                    </a:lnTo>
                    <a:lnTo>
                      <a:pt x="103" y="108"/>
                    </a:lnTo>
                    <a:lnTo>
                      <a:pt x="129" y="37"/>
                    </a:lnTo>
                    <a:lnTo>
                      <a:pt x="108" y="30"/>
                    </a:lnTo>
                    <a:lnTo>
                      <a:pt x="83" y="99"/>
                    </a:lnTo>
                    <a:lnTo>
                      <a:pt x="82" y="100"/>
                    </a:lnTo>
                    <a:lnTo>
                      <a:pt x="81" y="102"/>
                    </a:lnTo>
                    <a:lnTo>
                      <a:pt x="79" y="103"/>
                    </a:lnTo>
                    <a:lnTo>
                      <a:pt x="78" y="105"/>
                    </a:lnTo>
                    <a:lnTo>
                      <a:pt x="76" y="106"/>
                    </a:lnTo>
                    <a:lnTo>
                      <a:pt x="74" y="106"/>
                    </a:lnTo>
                    <a:lnTo>
                      <a:pt x="72" y="107"/>
                    </a:lnTo>
                    <a:lnTo>
                      <a:pt x="70" y="107"/>
                    </a:lnTo>
                    <a:lnTo>
                      <a:pt x="66" y="107"/>
                    </a:lnTo>
                    <a:lnTo>
                      <a:pt x="64" y="107"/>
                    </a:lnTo>
                    <a:lnTo>
                      <a:pt x="62" y="107"/>
                    </a:lnTo>
                    <a:lnTo>
                      <a:pt x="59" y="106"/>
                    </a:lnTo>
                    <a:lnTo>
                      <a:pt x="56" y="106"/>
                    </a:lnTo>
                    <a:lnTo>
                      <a:pt x="54" y="105"/>
                    </a:lnTo>
                    <a:lnTo>
                      <a:pt x="51" y="104"/>
                    </a:lnTo>
                    <a:lnTo>
                      <a:pt x="49" y="104"/>
                    </a:lnTo>
                    <a:lnTo>
                      <a:pt x="45" y="102"/>
                    </a:lnTo>
                    <a:lnTo>
                      <a:pt x="42" y="101"/>
                    </a:lnTo>
                    <a:lnTo>
                      <a:pt x="40" y="100"/>
                    </a:lnTo>
                    <a:lnTo>
                      <a:pt x="37" y="99"/>
                    </a:lnTo>
                    <a:lnTo>
                      <a:pt x="35" y="97"/>
                    </a:lnTo>
                    <a:lnTo>
                      <a:pt x="33" y="96"/>
                    </a:lnTo>
                    <a:lnTo>
                      <a:pt x="31" y="94"/>
                    </a:lnTo>
                    <a:lnTo>
                      <a:pt x="29" y="93"/>
                    </a:lnTo>
                    <a:lnTo>
                      <a:pt x="28" y="91"/>
                    </a:lnTo>
                    <a:lnTo>
                      <a:pt x="27" y="88"/>
                    </a:lnTo>
                    <a:lnTo>
                      <a:pt x="26" y="87"/>
                    </a:lnTo>
                    <a:lnTo>
                      <a:pt x="25" y="85"/>
                    </a:lnTo>
                    <a:lnTo>
                      <a:pt x="23" y="83"/>
                    </a:lnTo>
                    <a:lnTo>
                      <a:pt x="23" y="81"/>
                    </a:lnTo>
                    <a:lnTo>
                      <a:pt x="25" y="79"/>
                    </a:lnTo>
                    <a:lnTo>
                      <a:pt x="26" y="77"/>
                    </a:lnTo>
                    <a:lnTo>
                      <a:pt x="51" y="8"/>
                    </a:lnTo>
                    <a:lnTo>
                      <a:pt x="30" y="0"/>
                    </a:lnTo>
                    <a:lnTo>
                      <a:pt x="4" y="73"/>
                    </a:lnTo>
                    <a:lnTo>
                      <a:pt x="1" y="76"/>
                    </a:lnTo>
                    <a:lnTo>
                      <a:pt x="0" y="80"/>
                    </a:lnTo>
                    <a:lnTo>
                      <a:pt x="0" y="83"/>
                    </a:lnTo>
                    <a:lnTo>
                      <a:pt x="1" y="87"/>
                    </a:lnTo>
                    <a:lnTo>
                      <a:pt x="3" y="91"/>
                    </a:lnTo>
                    <a:lnTo>
                      <a:pt x="5" y="94"/>
                    </a:lnTo>
                    <a:lnTo>
                      <a:pt x="7" y="98"/>
                    </a:lnTo>
                    <a:lnTo>
                      <a:pt x="9" y="101"/>
                    </a:lnTo>
                    <a:lnTo>
                      <a:pt x="12" y="104"/>
                    </a:lnTo>
                    <a:lnTo>
                      <a:pt x="15" y="106"/>
                    </a:lnTo>
                    <a:lnTo>
                      <a:pt x="19" y="109"/>
                    </a:lnTo>
                    <a:lnTo>
                      <a:pt x="23" y="111"/>
                    </a:lnTo>
                    <a:lnTo>
                      <a:pt x="28" y="115"/>
                    </a:lnTo>
                    <a:lnTo>
                      <a:pt x="32" y="117"/>
                    </a:lnTo>
                    <a:lnTo>
                      <a:pt x="37" y="119"/>
                    </a:lnTo>
                    <a:lnTo>
                      <a:pt x="42" y="121"/>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sp>
            <p:nvSpPr>
              <p:cNvPr id="387" name="Freeform 403"/>
              <p:cNvSpPr>
                <a:spLocks/>
              </p:cNvSpPr>
              <p:nvPr/>
            </p:nvSpPr>
            <p:spPr bwMode="auto">
              <a:xfrm>
                <a:off x="4307" y="2730"/>
                <a:ext cx="9" cy="7"/>
              </a:xfrm>
              <a:custGeom>
                <a:avLst/>
                <a:gdLst>
                  <a:gd name="T0" fmla="*/ 0 w 129"/>
                  <a:gd name="T1" fmla="*/ 0 h 114"/>
                  <a:gd name="T2" fmla="*/ 0 w 129"/>
                  <a:gd name="T3" fmla="*/ 0 h 114"/>
                  <a:gd name="T4" fmla="*/ 0 w 129"/>
                  <a:gd name="T5" fmla="*/ 0 h 114"/>
                  <a:gd name="T6" fmla="*/ 0 w 129"/>
                  <a:gd name="T7" fmla="*/ 0 h 114"/>
                  <a:gd name="T8" fmla="*/ 0 w 129"/>
                  <a:gd name="T9" fmla="*/ 0 h 114"/>
                  <a:gd name="T10" fmla="*/ 0 w 129"/>
                  <a:gd name="T11" fmla="*/ 0 h 114"/>
                  <a:gd name="T12" fmla="*/ 0 w 129"/>
                  <a:gd name="T13" fmla="*/ 0 h 114"/>
                  <a:gd name="T14" fmla="*/ 0 w 129"/>
                  <a:gd name="T15" fmla="*/ 0 h 114"/>
                  <a:gd name="T16" fmla="*/ 0 w 129"/>
                  <a:gd name="T17" fmla="*/ 0 h 114"/>
                  <a:gd name="T18" fmla="*/ 0 w 129"/>
                  <a:gd name="T19" fmla="*/ 0 h 114"/>
                  <a:gd name="T20" fmla="*/ 0 w 129"/>
                  <a:gd name="T21" fmla="*/ 0 h 114"/>
                  <a:gd name="T22" fmla="*/ 0 w 129"/>
                  <a:gd name="T23" fmla="*/ 0 h 114"/>
                  <a:gd name="T24" fmla="*/ 0 w 129"/>
                  <a:gd name="T25" fmla="*/ 0 h 114"/>
                  <a:gd name="T26" fmla="*/ 0 w 129"/>
                  <a:gd name="T27" fmla="*/ 0 h 114"/>
                  <a:gd name="T28" fmla="*/ 0 w 129"/>
                  <a:gd name="T29" fmla="*/ 0 h 114"/>
                  <a:gd name="T30" fmla="*/ 0 w 129"/>
                  <a:gd name="T31" fmla="*/ 0 h 114"/>
                  <a:gd name="T32" fmla="*/ 0 w 129"/>
                  <a:gd name="T33" fmla="*/ 0 h 114"/>
                  <a:gd name="T34" fmla="*/ 0 w 129"/>
                  <a:gd name="T35" fmla="*/ 0 h 114"/>
                  <a:gd name="T36" fmla="*/ 0 w 129"/>
                  <a:gd name="T37" fmla="*/ 0 h 114"/>
                  <a:gd name="T38" fmla="*/ 0 w 129"/>
                  <a:gd name="T39" fmla="*/ 0 h 114"/>
                  <a:gd name="T40" fmla="*/ 0 w 129"/>
                  <a:gd name="T41" fmla="*/ 0 h 114"/>
                  <a:gd name="T42" fmla="*/ 0 w 129"/>
                  <a:gd name="T43" fmla="*/ 0 h 114"/>
                  <a:gd name="T44" fmla="*/ 0 w 129"/>
                  <a:gd name="T45" fmla="*/ 0 h 114"/>
                  <a:gd name="T46" fmla="*/ 0 w 129"/>
                  <a:gd name="T47" fmla="*/ 0 h 114"/>
                  <a:gd name="T48" fmla="*/ 0 w 129"/>
                  <a:gd name="T49" fmla="*/ 0 h 114"/>
                  <a:gd name="T50" fmla="*/ 0 w 129"/>
                  <a:gd name="T51" fmla="*/ 0 h 114"/>
                  <a:gd name="T52" fmla="*/ 0 w 129"/>
                  <a:gd name="T53" fmla="*/ 0 h 114"/>
                  <a:gd name="T54" fmla="*/ 0 w 129"/>
                  <a:gd name="T55" fmla="*/ 0 h 114"/>
                  <a:gd name="T56" fmla="*/ 0 w 129"/>
                  <a:gd name="T57" fmla="*/ 0 h 114"/>
                  <a:gd name="T58" fmla="*/ 0 w 129"/>
                  <a:gd name="T59" fmla="*/ 0 h 114"/>
                  <a:gd name="T60" fmla="*/ 0 w 129"/>
                  <a:gd name="T61" fmla="*/ 0 h 114"/>
                  <a:gd name="T62" fmla="*/ 0 w 129"/>
                  <a:gd name="T63" fmla="*/ 0 h 114"/>
                  <a:gd name="T64" fmla="*/ 0 w 129"/>
                  <a:gd name="T65" fmla="*/ 0 h 114"/>
                  <a:gd name="T66" fmla="*/ 0 w 129"/>
                  <a:gd name="T67" fmla="*/ 0 h 114"/>
                  <a:gd name="T68" fmla="*/ 0 w 129"/>
                  <a:gd name="T69" fmla="*/ 0 h 114"/>
                  <a:gd name="T70" fmla="*/ 0 w 129"/>
                  <a:gd name="T71" fmla="*/ 0 h 114"/>
                  <a:gd name="T72" fmla="*/ 0 w 129"/>
                  <a:gd name="T73" fmla="*/ 0 h 114"/>
                  <a:gd name="T74" fmla="*/ 0 w 129"/>
                  <a:gd name="T75" fmla="*/ 0 h 114"/>
                  <a:gd name="T76" fmla="*/ 0 w 129"/>
                  <a:gd name="T77" fmla="*/ 0 h 114"/>
                  <a:gd name="T78" fmla="*/ 0 w 129"/>
                  <a:gd name="T79" fmla="*/ 0 h 114"/>
                  <a:gd name="T80" fmla="*/ 0 w 129"/>
                  <a:gd name="T81" fmla="*/ 0 h 114"/>
                  <a:gd name="T82" fmla="*/ 0 w 129"/>
                  <a:gd name="T83" fmla="*/ 0 h 114"/>
                  <a:gd name="T84" fmla="*/ 0 w 129"/>
                  <a:gd name="T85" fmla="*/ 0 h 114"/>
                  <a:gd name="T86" fmla="*/ 0 w 129"/>
                  <a:gd name="T87" fmla="*/ 0 h 114"/>
                  <a:gd name="T88" fmla="*/ 0 w 129"/>
                  <a:gd name="T89" fmla="*/ 0 h 114"/>
                  <a:gd name="T90" fmla="*/ 0 w 129"/>
                  <a:gd name="T91" fmla="*/ 0 h 114"/>
                  <a:gd name="T92" fmla="*/ 0 w 129"/>
                  <a:gd name="T93" fmla="*/ 0 h 114"/>
                  <a:gd name="T94" fmla="*/ 0 w 129"/>
                  <a:gd name="T95" fmla="*/ 0 h 114"/>
                  <a:gd name="T96" fmla="*/ 0 w 129"/>
                  <a:gd name="T97" fmla="*/ 0 h 114"/>
                  <a:gd name="T98" fmla="*/ 0 w 129"/>
                  <a:gd name="T99" fmla="*/ 0 h 114"/>
                  <a:gd name="T100" fmla="*/ 0 w 129"/>
                  <a:gd name="T101" fmla="*/ 0 h 114"/>
                  <a:gd name="T102" fmla="*/ 0 w 129"/>
                  <a:gd name="T103" fmla="*/ 0 h 114"/>
                  <a:gd name="T104" fmla="*/ 0 w 129"/>
                  <a:gd name="T105" fmla="*/ 0 h 114"/>
                  <a:gd name="T106" fmla="*/ 0 w 129"/>
                  <a:gd name="T107" fmla="*/ 0 h 114"/>
                  <a:gd name="T108" fmla="*/ 0 w 129"/>
                  <a:gd name="T109" fmla="*/ 0 h 1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9"/>
                  <a:gd name="T166" fmla="*/ 0 h 114"/>
                  <a:gd name="T167" fmla="*/ 129 w 129"/>
                  <a:gd name="T168" fmla="*/ 114 h 1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9" h="114">
                    <a:moveTo>
                      <a:pt x="57" y="64"/>
                    </a:moveTo>
                    <a:lnTo>
                      <a:pt x="54" y="63"/>
                    </a:lnTo>
                    <a:lnTo>
                      <a:pt x="52" y="62"/>
                    </a:lnTo>
                    <a:lnTo>
                      <a:pt x="49" y="60"/>
                    </a:lnTo>
                    <a:lnTo>
                      <a:pt x="46" y="58"/>
                    </a:lnTo>
                    <a:lnTo>
                      <a:pt x="42" y="56"/>
                    </a:lnTo>
                    <a:lnTo>
                      <a:pt x="39" y="54"/>
                    </a:lnTo>
                    <a:lnTo>
                      <a:pt x="36" y="52"/>
                    </a:lnTo>
                    <a:lnTo>
                      <a:pt x="33" y="49"/>
                    </a:lnTo>
                    <a:lnTo>
                      <a:pt x="30" y="46"/>
                    </a:lnTo>
                    <a:lnTo>
                      <a:pt x="28" y="43"/>
                    </a:lnTo>
                    <a:lnTo>
                      <a:pt x="26" y="40"/>
                    </a:lnTo>
                    <a:lnTo>
                      <a:pt x="24" y="36"/>
                    </a:lnTo>
                    <a:lnTo>
                      <a:pt x="23" y="32"/>
                    </a:lnTo>
                    <a:lnTo>
                      <a:pt x="23" y="28"/>
                    </a:lnTo>
                    <a:lnTo>
                      <a:pt x="23" y="24"/>
                    </a:lnTo>
                    <a:lnTo>
                      <a:pt x="25" y="20"/>
                    </a:lnTo>
                    <a:lnTo>
                      <a:pt x="27" y="14"/>
                    </a:lnTo>
                    <a:lnTo>
                      <a:pt x="29" y="10"/>
                    </a:lnTo>
                    <a:lnTo>
                      <a:pt x="33" y="7"/>
                    </a:lnTo>
                    <a:lnTo>
                      <a:pt x="36" y="5"/>
                    </a:lnTo>
                    <a:lnTo>
                      <a:pt x="40" y="3"/>
                    </a:lnTo>
                    <a:lnTo>
                      <a:pt x="46" y="1"/>
                    </a:lnTo>
                    <a:lnTo>
                      <a:pt x="50" y="1"/>
                    </a:lnTo>
                    <a:lnTo>
                      <a:pt x="55" y="0"/>
                    </a:lnTo>
                    <a:lnTo>
                      <a:pt x="59" y="0"/>
                    </a:lnTo>
                    <a:lnTo>
                      <a:pt x="63" y="0"/>
                    </a:lnTo>
                    <a:lnTo>
                      <a:pt x="68" y="1"/>
                    </a:lnTo>
                    <a:lnTo>
                      <a:pt x="72" y="2"/>
                    </a:lnTo>
                    <a:lnTo>
                      <a:pt x="75" y="2"/>
                    </a:lnTo>
                    <a:lnTo>
                      <a:pt x="78" y="3"/>
                    </a:lnTo>
                    <a:lnTo>
                      <a:pt x="80" y="4"/>
                    </a:lnTo>
                    <a:lnTo>
                      <a:pt x="82" y="5"/>
                    </a:lnTo>
                    <a:lnTo>
                      <a:pt x="83" y="5"/>
                    </a:lnTo>
                    <a:lnTo>
                      <a:pt x="85" y="6"/>
                    </a:lnTo>
                    <a:lnTo>
                      <a:pt x="88" y="7"/>
                    </a:lnTo>
                    <a:lnTo>
                      <a:pt x="91" y="8"/>
                    </a:lnTo>
                    <a:lnTo>
                      <a:pt x="94" y="9"/>
                    </a:lnTo>
                    <a:lnTo>
                      <a:pt x="97" y="11"/>
                    </a:lnTo>
                    <a:lnTo>
                      <a:pt x="100" y="13"/>
                    </a:lnTo>
                    <a:lnTo>
                      <a:pt x="103" y="16"/>
                    </a:lnTo>
                    <a:lnTo>
                      <a:pt x="106" y="18"/>
                    </a:lnTo>
                    <a:lnTo>
                      <a:pt x="111" y="21"/>
                    </a:lnTo>
                    <a:lnTo>
                      <a:pt x="114" y="23"/>
                    </a:lnTo>
                    <a:lnTo>
                      <a:pt x="117" y="26"/>
                    </a:lnTo>
                    <a:lnTo>
                      <a:pt x="120" y="30"/>
                    </a:lnTo>
                    <a:lnTo>
                      <a:pt x="123" y="33"/>
                    </a:lnTo>
                    <a:lnTo>
                      <a:pt x="126" y="38"/>
                    </a:lnTo>
                    <a:lnTo>
                      <a:pt x="129" y="43"/>
                    </a:lnTo>
                    <a:lnTo>
                      <a:pt x="128" y="43"/>
                    </a:lnTo>
                    <a:lnTo>
                      <a:pt x="127" y="43"/>
                    </a:lnTo>
                    <a:lnTo>
                      <a:pt x="126" y="44"/>
                    </a:lnTo>
                    <a:lnTo>
                      <a:pt x="125" y="44"/>
                    </a:lnTo>
                    <a:lnTo>
                      <a:pt x="123" y="45"/>
                    </a:lnTo>
                    <a:lnTo>
                      <a:pt x="122" y="46"/>
                    </a:lnTo>
                    <a:lnTo>
                      <a:pt x="120" y="47"/>
                    </a:lnTo>
                    <a:lnTo>
                      <a:pt x="118" y="47"/>
                    </a:lnTo>
                    <a:lnTo>
                      <a:pt x="117" y="48"/>
                    </a:lnTo>
                    <a:lnTo>
                      <a:pt x="115" y="49"/>
                    </a:lnTo>
                    <a:lnTo>
                      <a:pt x="114" y="49"/>
                    </a:lnTo>
                    <a:lnTo>
                      <a:pt x="113" y="50"/>
                    </a:lnTo>
                    <a:lnTo>
                      <a:pt x="112" y="50"/>
                    </a:lnTo>
                    <a:lnTo>
                      <a:pt x="112" y="51"/>
                    </a:lnTo>
                    <a:lnTo>
                      <a:pt x="110" y="48"/>
                    </a:lnTo>
                    <a:lnTo>
                      <a:pt x="109" y="46"/>
                    </a:lnTo>
                    <a:lnTo>
                      <a:pt x="107" y="44"/>
                    </a:lnTo>
                    <a:lnTo>
                      <a:pt x="105" y="42"/>
                    </a:lnTo>
                    <a:lnTo>
                      <a:pt x="103" y="40"/>
                    </a:lnTo>
                    <a:lnTo>
                      <a:pt x="101" y="38"/>
                    </a:lnTo>
                    <a:lnTo>
                      <a:pt x="99" y="35"/>
                    </a:lnTo>
                    <a:lnTo>
                      <a:pt x="97" y="33"/>
                    </a:lnTo>
                    <a:lnTo>
                      <a:pt x="95" y="31"/>
                    </a:lnTo>
                    <a:lnTo>
                      <a:pt x="92" y="30"/>
                    </a:lnTo>
                    <a:lnTo>
                      <a:pt x="90" y="28"/>
                    </a:lnTo>
                    <a:lnTo>
                      <a:pt x="86" y="27"/>
                    </a:lnTo>
                    <a:lnTo>
                      <a:pt x="84" y="25"/>
                    </a:lnTo>
                    <a:lnTo>
                      <a:pt x="81" y="24"/>
                    </a:lnTo>
                    <a:lnTo>
                      <a:pt x="79" y="23"/>
                    </a:lnTo>
                    <a:lnTo>
                      <a:pt x="77" y="23"/>
                    </a:lnTo>
                    <a:lnTo>
                      <a:pt x="74" y="22"/>
                    </a:lnTo>
                    <a:lnTo>
                      <a:pt x="72" y="21"/>
                    </a:lnTo>
                    <a:lnTo>
                      <a:pt x="70" y="20"/>
                    </a:lnTo>
                    <a:lnTo>
                      <a:pt x="67" y="19"/>
                    </a:lnTo>
                    <a:lnTo>
                      <a:pt x="64" y="19"/>
                    </a:lnTo>
                    <a:lnTo>
                      <a:pt x="62" y="19"/>
                    </a:lnTo>
                    <a:lnTo>
                      <a:pt x="60" y="18"/>
                    </a:lnTo>
                    <a:lnTo>
                      <a:pt x="58" y="18"/>
                    </a:lnTo>
                    <a:lnTo>
                      <a:pt x="56" y="19"/>
                    </a:lnTo>
                    <a:lnTo>
                      <a:pt x="54" y="19"/>
                    </a:lnTo>
                    <a:lnTo>
                      <a:pt x="52" y="19"/>
                    </a:lnTo>
                    <a:lnTo>
                      <a:pt x="51" y="20"/>
                    </a:lnTo>
                    <a:lnTo>
                      <a:pt x="49" y="21"/>
                    </a:lnTo>
                    <a:lnTo>
                      <a:pt x="48" y="22"/>
                    </a:lnTo>
                    <a:lnTo>
                      <a:pt x="47" y="24"/>
                    </a:lnTo>
                    <a:lnTo>
                      <a:pt x="47" y="26"/>
                    </a:lnTo>
                    <a:lnTo>
                      <a:pt x="46" y="27"/>
                    </a:lnTo>
                    <a:lnTo>
                      <a:pt x="46" y="28"/>
                    </a:lnTo>
                    <a:lnTo>
                      <a:pt x="46" y="29"/>
                    </a:lnTo>
                    <a:lnTo>
                      <a:pt x="47" y="31"/>
                    </a:lnTo>
                    <a:lnTo>
                      <a:pt x="47" y="32"/>
                    </a:lnTo>
                    <a:lnTo>
                      <a:pt x="48" y="33"/>
                    </a:lnTo>
                    <a:lnTo>
                      <a:pt x="50" y="34"/>
                    </a:lnTo>
                    <a:lnTo>
                      <a:pt x="51" y="36"/>
                    </a:lnTo>
                    <a:lnTo>
                      <a:pt x="53" y="38"/>
                    </a:lnTo>
                    <a:lnTo>
                      <a:pt x="55" y="39"/>
                    </a:lnTo>
                    <a:lnTo>
                      <a:pt x="57" y="40"/>
                    </a:lnTo>
                    <a:lnTo>
                      <a:pt x="60" y="42"/>
                    </a:lnTo>
                    <a:lnTo>
                      <a:pt x="63" y="43"/>
                    </a:lnTo>
                    <a:lnTo>
                      <a:pt x="67" y="45"/>
                    </a:lnTo>
                    <a:lnTo>
                      <a:pt x="70" y="46"/>
                    </a:lnTo>
                    <a:lnTo>
                      <a:pt x="74" y="48"/>
                    </a:lnTo>
                    <a:lnTo>
                      <a:pt x="76" y="48"/>
                    </a:lnTo>
                    <a:lnTo>
                      <a:pt x="78" y="50"/>
                    </a:lnTo>
                    <a:lnTo>
                      <a:pt x="81" y="51"/>
                    </a:lnTo>
                    <a:lnTo>
                      <a:pt x="84" y="53"/>
                    </a:lnTo>
                    <a:lnTo>
                      <a:pt x="88" y="55"/>
                    </a:lnTo>
                    <a:lnTo>
                      <a:pt x="91" y="57"/>
                    </a:lnTo>
                    <a:lnTo>
                      <a:pt x="94" y="61"/>
                    </a:lnTo>
                    <a:lnTo>
                      <a:pt x="98" y="63"/>
                    </a:lnTo>
                    <a:lnTo>
                      <a:pt x="100" y="66"/>
                    </a:lnTo>
                    <a:lnTo>
                      <a:pt x="103" y="70"/>
                    </a:lnTo>
                    <a:lnTo>
                      <a:pt x="105" y="73"/>
                    </a:lnTo>
                    <a:lnTo>
                      <a:pt x="106" y="77"/>
                    </a:lnTo>
                    <a:lnTo>
                      <a:pt x="107" y="82"/>
                    </a:lnTo>
                    <a:lnTo>
                      <a:pt x="107" y="87"/>
                    </a:lnTo>
                    <a:lnTo>
                      <a:pt x="107" y="92"/>
                    </a:lnTo>
                    <a:lnTo>
                      <a:pt x="106" y="97"/>
                    </a:lnTo>
                    <a:lnTo>
                      <a:pt x="103" y="101"/>
                    </a:lnTo>
                    <a:lnTo>
                      <a:pt x="100" y="106"/>
                    </a:lnTo>
                    <a:lnTo>
                      <a:pt x="97" y="109"/>
                    </a:lnTo>
                    <a:lnTo>
                      <a:pt x="93" y="111"/>
                    </a:lnTo>
                    <a:lnTo>
                      <a:pt x="89" y="113"/>
                    </a:lnTo>
                    <a:lnTo>
                      <a:pt x="84" y="114"/>
                    </a:lnTo>
                    <a:lnTo>
                      <a:pt x="79" y="114"/>
                    </a:lnTo>
                    <a:lnTo>
                      <a:pt x="74" y="114"/>
                    </a:lnTo>
                    <a:lnTo>
                      <a:pt x="70" y="114"/>
                    </a:lnTo>
                    <a:lnTo>
                      <a:pt x="64" y="114"/>
                    </a:lnTo>
                    <a:lnTo>
                      <a:pt x="60" y="113"/>
                    </a:lnTo>
                    <a:lnTo>
                      <a:pt x="56" y="112"/>
                    </a:lnTo>
                    <a:lnTo>
                      <a:pt x="53" y="111"/>
                    </a:lnTo>
                    <a:lnTo>
                      <a:pt x="50" y="111"/>
                    </a:lnTo>
                    <a:lnTo>
                      <a:pt x="47" y="110"/>
                    </a:lnTo>
                    <a:lnTo>
                      <a:pt x="46" y="110"/>
                    </a:lnTo>
                    <a:lnTo>
                      <a:pt x="44" y="109"/>
                    </a:lnTo>
                    <a:lnTo>
                      <a:pt x="41" y="108"/>
                    </a:lnTo>
                    <a:lnTo>
                      <a:pt x="39" y="107"/>
                    </a:lnTo>
                    <a:lnTo>
                      <a:pt x="37" y="106"/>
                    </a:lnTo>
                    <a:lnTo>
                      <a:pt x="34" y="105"/>
                    </a:lnTo>
                    <a:lnTo>
                      <a:pt x="31" y="102"/>
                    </a:lnTo>
                    <a:lnTo>
                      <a:pt x="28" y="100"/>
                    </a:lnTo>
                    <a:lnTo>
                      <a:pt x="25" y="98"/>
                    </a:lnTo>
                    <a:lnTo>
                      <a:pt x="20" y="96"/>
                    </a:lnTo>
                    <a:lnTo>
                      <a:pt x="17" y="93"/>
                    </a:lnTo>
                    <a:lnTo>
                      <a:pt x="14" y="90"/>
                    </a:lnTo>
                    <a:lnTo>
                      <a:pt x="11" y="87"/>
                    </a:lnTo>
                    <a:lnTo>
                      <a:pt x="8" y="84"/>
                    </a:lnTo>
                    <a:lnTo>
                      <a:pt x="5" y="79"/>
                    </a:lnTo>
                    <a:lnTo>
                      <a:pt x="2" y="75"/>
                    </a:lnTo>
                    <a:lnTo>
                      <a:pt x="0" y="71"/>
                    </a:lnTo>
                    <a:lnTo>
                      <a:pt x="0" y="70"/>
                    </a:lnTo>
                    <a:lnTo>
                      <a:pt x="1" y="70"/>
                    </a:lnTo>
                    <a:lnTo>
                      <a:pt x="2" y="69"/>
                    </a:lnTo>
                    <a:lnTo>
                      <a:pt x="3" y="68"/>
                    </a:lnTo>
                    <a:lnTo>
                      <a:pt x="5" y="67"/>
                    </a:lnTo>
                    <a:lnTo>
                      <a:pt x="6" y="67"/>
                    </a:lnTo>
                    <a:lnTo>
                      <a:pt x="8" y="66"/>
                    </a:lnTo>
                    <a:lnTo>
                      <a:pt x="9" y="65"/>
                    </a:lnTo>
                    <a:lnTo>
                      <a:pt x="10" y="64"/>
                    </a:lnTo>
                    <a:lnTo>
                      <a:pt x="12" y="63"/>
                    </a:lnTo>
                    <a:lnTo>
                      <a:pt x="13" y="62"/>
                    </a:lnTo>
                    <a:lnTo>
                      <a:pt x="14" y="62"/>
                    </a:lnTo>
                    <a:lnTo>
                      <a:pt x="15" y="62"/>
                    </a:lnTo>
                    <a:lnTo>
                      <a:pt x="15" y="61"/>
                    </a:lnTo>
                    <a:lnTo>
                      <a:pt x="16" y="62"/>
                    </a:lnTo>
                    <a:lnTo>
                      <a:pt x="17" y="64"/>
                    </a:lnTo>
                    <a:lnTo>
                      <a:pt x="18" y="66"/>
                    </a:lnTo>
                    <a:lnTo>
                      <a:pt x="19" y="68"/>
                    </a:lnTo>
                    <a:lnTo>
                      <a:pt x="22" y="71"/>
                    </a:lnTo>
                    <a:lnTo>
                      <a:pt x="24" y="73"/>
                    </a:lnTo>
                    <a:lnTo>
                      <a:pt x="26" y="75"/>
                    </a:lnTo>
                    <a:lnTo>
                      <a:pt x="28" y="77"/>
                    </a:lnTo>
                    <a:lnTo>
                      <a:pt x="30" y="79"/>
                    </a:lnTo>
                    <a:lnTo>
                      <a:pt x="33" y="82"/>
                    </a:lnTo>
                    <a:lnTo>
                      <a:pt x="35" y="84"/>
                    </a:lnTo>
                    <a:lnTo>
                      <a:pt x="38" y="85"/>
                    </a:lnTo>
                    <a:lnTo>
                      <a:pt x="40" y="87"/>
                    </a:lnTo>
                    <a:lnTo>
                      <a:pt x="42" y="88"/>
                    </a:lnTo>
                    <a:lnTo>
                      <a:pt x="46" y="90"/>
                    </a:lnTo>
                    <a:lnTo>
                      <a:pt x="48" y="91"/>
                    </a:lnTo>
                    <a:lnTo>
                      <a:pt x="51" y="92"/>
                    </a:lnTo>
                    <a:lnTo>
                      <a:pt x="53" y="92"/>
                    </a:lnTo>
                    <a:lnTo>
                      <a:pt x="55" y="93"/>
                    </a:lnTo>
                    <a:lnTo>
                      <a:pt x="58" y="94"/>
                    </a:lnTo>
                    <a:lnTo>
                      <a:pt x="60" y="95"/>
                    </a:lnTo>
                    <a:lnTo>
                      <a:pt x="63" y="95"/>
                    </a:lnTo>
                    <a:lnTo>
                      <a:pt x="66" y="95"/>
                    </a:lnTo>
                    <a:lnTo>
                      <a:pt x="69" y="96"/>
                    </a:lnTo>
                    <a:lnTo>
                      <a:pt x="71" y="96"/>
                    </a:lnTo>
                    <a:lnTo>
                      <a:pt x="73" y="95"/>
                    </a:lnTo>
                    <a:lnTo>
                      <a:pt x="75" y="95"/>
                    </a:lnTo>
                    <a:lnTo>
                      <a:pt x="77" y="95"/>
                    </a:lnTo>
                    <a:lnTo>
                      <a:pt x="79" y="94"/>
                    </a:lnTo>
                    <a:lnTo>
                      <a:pt x="80" y="93"/>
                    </a:lnTo>
                    <a:lnTo>
                      <a:pt x="82" y="92"/>
                    </a:lnTo>
                    <a:lnTo>
                      <a:pt x="83" y="90"/>
                    </a:lnTo>
                    <a:lnTo>
                      <a:pt x="84" y="89"/>
                    </a:lnTo>
                    <a:lnTo>
                      <a:pt x="84" y="87"/>
                    </a:lnTo>
                    <a:lnTo>
                      <a:pt x="84" y="85"/>
                    </a:lnTo>
                    <a:lnTo>
                      <a:pt x="84" y="83"/>
                    </a:lnTo>
                    <a:lnTo>
                      <a:pt x="83" y="82"/>
                    </a:lnTo>
                    <a:lnTo>
                      <a:pt x="83" y="80"/>
                    </a:lnTo>
                    <a:lnTo>
                      <a:pt x="82" y="78"/>
                    </a:lnTo>
                    <a:lnTo>
                      <a:pt x="80" y="77"/>
                    </a:lnTo>
                    <a:lnTo>
                      <a:pt x="79" y="76"/>
                    </a:lnTo>
                    <a:lnTo>
                      <a:pt x="77" y="74"/>
                    </a:lnTo>
                    <a:lnTo>
                      <a:pt x="75" y="73"/>
                    </a:lnTo>
                    <a:lnTo>
                      <a:pt x="73" y="71"/>
                    </a:lnTo>
                    <a:lnTo>
                      <a:pt x="70" y="70"/>
                    </a:lnTo>
                    <a:lnTo>
                      <a:pt x="67" y="69"/>
                    </a:lnTo>
                    <a:lnTo>
                      <a:pt x="63" y="67"/>
                    </a:lnTo>
                    <a:lnTo>
                      <a:pt x="60" y="65"/>
                    </a:lnTo>
                    <a:lnTo>
                      <a:pt x="57" y="64"/>
                    </a:lnTo>
                    <a:close/>
                  </a:path>
                </a:pathLst>
              </a:custGeom>
              <a:solidFill>
                <a:srgbClr val="000000"/>
              </a:solidFill>
              <a:ln w="9525">
                <a:noFill/>
                <a:round/>
                <a:headEnd/>
                <a:tailEnd/>
              </a:ln>
            </p:spPr>
            <p:txBody>
              <a:bodyPr/>
              <a:lstStyle/>
              <a:p>
                <a:pPr algn="ctr">
                  <a:defRPr/>
                </a:pPr>
                <a:endParaRPr lang="fr-FR" sz="1400">
                  <a:latin typeface="+mn-lt"/>
                  <a:cs typeface="Arial" pitchFamily="34" charset="0"/>
                </a:endParaRPr>
              </a:p>
            </p:txBody>
          </p:sp>
        </p:grpSp>
      </p:grpSp>
    </p:spTree>
  </p:cSld>
  <p:clrMapOvr>
    <a:masterClrMapping/>
  </p:clrMapOvr>
  <p:transition advClick="0"/>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u contenu 7"/>
          <p:cNvSpPr>
            <a:spLocks noGrp="1"/>
          </p:cNvSpPr>
          <p:nvPr>
            <p:ph idx="4294967295"/>
          </p:nvPr>
        </p:nvSpPr>
        <p:spPr>
          <a:xfrm>
            <a:off x="368300" y="928688"/>
            <a:ext cx="8347075" cy="4500562"/>
          </a:xfrm>
        </p:spPr>
        <p:txBody>
          <a:bodyPr/>
          <a:lstStyle/>
          <a:p>
            <a:pPr eaLnBrk="1" hangingPunct="1">
              <a:buFont typeface="Wingdings" pitchFamily="2" charset="2"/>
              <a:buChar char="Ø"/>
            </a:pPr>
            <a:r>
              <a:rPr lang="fr-FR" sz="2400" smtClean="0"/>
              <a:t>Format des commandes APDU : </a:t>
            </a:r>
          </a:p>
          <a:p>
            <a:pPr lvl="1" eaLnBrk="1" hangingPunct="1">
              <a:buFont typeface="Wingdings" pitchFamily="2" charset="2"/>
              <a:buChar char="ü"/>
            </a:pPr>
            <a:r>
              <a:rPr lang="fr-FR" sz="2400" smtClean="0"/>
              <a:t>Préfixe obligatoire de 4 octets</a:t>
            </a:r>
          </a:p>
          <a:p>
            <a:pPr lvl="2" eaLnBrk="1" hangingPunct="1">
              <a:buFont typeface="Courier New" pitchFamily="49" charset="0"/>
              <a:buChar char="o"/>
            </a:pPr>
            <a:r>
              <a:rPr lang="fr-FR" sz="2000" smtClean="0"/>
              <a:t>CLA : Classe d’instructions, identifie l’application et les commandes associées </a:t>
            </a:r>
          </a:p>
          <a:p>
            <a:pPr lvl="2" eaLnBrk="1" hangingPunct="1">
              <a:buFont typeface="Courier New" pitchFamily="49" charset="0"/>
              <a:buChar char="o"/>
            </a:pPr>
            <a:r>
              <a:rPr lang="fr-FR" sz="2000" smtClean="0"/>
              <a:t>INS :  Code d’instruction</a:t>
            </a:r>
          </a:p>
          <a:p>
            <a:pPr lvl="2" eaLnBrk="1" hangingPunct="1">
              <a:buFont typeface="Courier New" pitchFamily="49" charset="0"/>
              <a:buChar char="o"/>
            </a:pPr>
            <a:r>
              <a:rPr lang="fr-FR" sz="2000" smtClean="0"/>
              <a:t>P1  et P2 : Paramètres de l’instruction</a:t>
            </a:r>
          </a:p>
          <a:p>
            <a:pPr lvl="1" eaLnBrk="1" hangingPunct="1">
              <a:buFont typeface="Wingdings" pitchFamily="2" charset="2"/>
              <a:buChar char="ü"/>
            </a:pPr>
            <a:r>
              <a:rPr lang="fr-FR" sz="2400" smtClean="0"/>
              <a:t>Corps optionnel de longueur variable</a:t>
            </a:r>
          </a:p>
          <a:p>
            <a:pPr lvl="2" eaLnBrk="1" hangingPunct="1">
              <a:buFont typeface="Courier New" pitchFamily="49" charset="0"/>
              <a:buChar char="o"/>
            </a:pPr>
            <a:r>
              <a:rPr lang="fr-FR" sz="2000" smtClean="0"/>
              <a:t>Lc : Nombre d’octets présents dans le champ données de la commande</a:t>
            </a:r>
          </a:p>
          <a:p>
            <a:pPr lvl="2" eaLnBrk="1" hangingPunct="1">
              <a:buFont typeface="Courier New" pitchFamily="49" charset="0"/>
              <a:buChar char="o"/>
            </a:pPr>
            <a:r>
              <a:rPr lang="fr-FR" sz="2000" smtClean="0"/>
              <a:t>Séquences d’octets (dont le nombre d’octets est égal à la valeur de Lc) dans le champ données de la commande.  </a:t>
            </a:r>
          </a:p>
          <a:p>
            <a:pPr lvl="2" eaLnBrk="1" hangingPunct="1">
              <a:buFont typeface="Courier New" pitchFamily="49" charset="0"/>
              <a:buChar char="o"/>
            </a:pPr>
            <a:r>
              <a:rPr lang="fr-FR" sz="2000" smtClean="0"/>
              <a:t>Le : Longueur maxi du champ de données de la réponse</a:t>
            </a:r>
          </a:p>
        </p:txBody>
      </p:sp>
      <p:sp>
        <p:nvSpPr>
          <p:cNvPr id="168963" name="Titre 11"/>
          <p:cNvSpPr>
            <a:spLocks noGrp="1"/>
          </p:cNvSpPr>
          <p:nvPr>
            <p:ph type="title" idx="4294967295"/>
          </p:nvPr>
        </p:nvSpPr>
        <p:spPr>
          <a:xfrm>
            <a:off x="487363" y="142875"/>
            <a:ext cx="7727950" cy="585788"/>
          </a:xfrm>
        </p:spPr>
        <p:txBody>
          <a:bodyPr/>
          <a:lstStyle/>
          <a:p>
            <a:pPr eaLnBrk="1" hangingPunct="1"/>
            <a:r>
              <a:rPr lang="fr-FR" smtClean="0"/>
              <a:t>Protocole T=0 (2/9)</a:t>
            </a:r>
          </a:p>
        </p:txBody>
      </p:sp>
      <p:pic>
        <p:nvPicPr>
          <p:cNvPr id="168964" name="Picture 1028" descr="APDU envoi"/>
          <p:cNvPicPr>
            <a:picLocks noChangeAspect="1" noChangeArrowheads="1"/>
          </p:cNvPicPr>
          <p:nvPr/>
        </p:nvPicPr>
        <p:blipFill>
          <a:blip r:embed="rId2" cstate="print"/>
          <a:srcRect/>
          <a:stretch>
            <a:fillRect/>
          </a:stretch>
        </p:blipFill>
        <p:spPr bwMode="auto">
          <a:xfrm>
            <a:off x="2274888" y="5380038"/>
            <a:ext cx="4583112" cy="977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ce réservé du contenu 7"/>
          <p:cNvSpPr>
            <a:spLocks noGrp="1"/>
          </p:cNvSpPr>
          <p:nvPr>
            <p:ph idx="4294967295"/>
          </p:nvPr>
        </p:nvSpPr>
        <p:spPr>
          <a:xfrm>
            <a:off x="428625" y="1143000"/>
            <a:ext cx="7918450" cy="3214688"/>
          </a:xfrm>
        </p:spPr>
        <p:txBody>
          <a:bodyPr/>
          <a:lstStyle/>
          <a:p>
            <a:pPr eaLnBrk="1" hangingPunct="1">
              <a:buFont typeface="Wingdings" pitchFamily="2" charset="2"/>
              <a:buChar char="Ø"/>
            </a:pPr>
            <a:r>
              <a:rPr lang="fr-FR" sz="2800" smtClean="0"/>
              <a:t>Format des réponses APDU : </a:t>
            </a:r>
          </a:p>
          <a:p>
            <a:pPr lvl="1" eaLnBrk="1" hangingPunct="1">
              <a:buFont typeface="Wingdings" pitchFamily="2" charset="2"/>
              <a:buChar char="ü"/>
            </a:pPr>
            <a:r>
              <a:rPr lang="fr-FR" sz="2400" smtClean="0"/>
              <a:t>Champ conditionnel</a:t>
            </a:r>
          </a:p>
          <a:p>
            <a:pPr lvl="2" eaLnBrk="1" hangingPunct="1">
              <a:buFont typeface="Courier New" pitchFamily="49" charset="0"/>
              <a:buChar char="o"/>
            </a:pPr>
            <a:r>
              <a:rPr lang="fr-FR" sz="2000" smtClean="0"/>
              <a:t>Séquences d’octets reçus dans le champ données de la réponse</a:t>
            </a:r>
          </a:p>
          <a:p>
            <a:pPr lvl="1" eaLnBrk="1" hangingPunct="1">
              <a:buFont typeface="Wingdings" pitchFamily="2" charset="2"/>
              <a:buChar char="ü"/>
            </a:pPr>
            <a:r>
              <a:rPr lang="fr-FR" sz="2400" smtClean="0"/>
              <a:t>Suffixe obligatoire de deux octets d’états (status bytes) notés SW1 et SW2 qui donnent l’état de la carte après traitement de la commande.</a:t>
            </a:r>
          </a:p>
          <a:p>
            <a:pPr lvl="1" eaLnBrk="1" hangingPunct="1">
              <a:buFont typeface="Wingdings" pitchFamily="2" charset="2"/>
              <a:buChar char="ü"/>
            </a:pPr>
            <a:endParaRPr lang="fr-FR" sz="2400" smtClean="0"/>
          </a:p>
          <a:p>
            <a:pPr lvl="1" eaLnBrk="1" hangingPunct="1">
              <a:buFont typeface="Wingdings" pitchFamily="2" charset="2"/>
              <a:buChar char="ü"/>
            </a:pPr>
            <a:endParaRPr lang="fr-FR" sz="2400" smtClean="0"/>
          </a:p>
          <a:p>
            <a:pPr lvl="1" eaLnBrk="1" hangingPunct="1">
              <a:buFont typeface="Wingdings" pitchFamily="2" charset="2"/>
              <a:buChar char="ü"/>
            </a:pPr>
            <a:endParaRPr lang="fr-FR" sz="2400" smtClean="0"/>
          </a:p>
          <a:p>
            <a:pPr lvl="1" eaLnBrk="1" hangingPunct="1">
              <a:buFont typeface="Wingdings" pitchFamily="2" charset="2"/>
              <a:buChar char="ü"/>
            </a:pPr>
            <a:endParaRPr lang="fr-FR" sz="2400" smtClean="0"/>
          </a:p>
          <a:p>
            <a:pPr lvl="1" eaLnBrk="1" hangingPunct="1">
              <a:buFont typeface="Wingdings" pitchFamily="2" charset="2"/>
              <a:buChar char="ü"/>
            </a:pPr>
            <a:endParaRPr lang="fr-FR" sz="2400" smtClean="0"/>
          </a:p>
        </p:txBody>
      </p:sp>
      <p:sp>
        <p:nvSpPr>
          <p:cNvPr id="169987" name="Titre 9"/>
          <p:cNvSpPr>
            <a:spLocks noGrp="1"/>
          </p:cNvSpPr>
          <p:nvPr>
            <p:ph type="title" idx="4294967295"/>
          </p:nvPr>
        </p:nvSpPr>
        <p:spPr>
          <a:xfrm>
            <a:off x="487363" y="142875"/>
            <a:ext cx="7727950" cy="585788"/>
          </a:xfrm>
        </p:spPr>
        <p:txBody>
          <a:bodyPr/>
          <a:lstStyle/>
          <a:p>
            <a:pPr eaLnBrk="1" hangingPunct="1"/>
            <a:r>
              <a:rPr lang="fr-FR" smtClean="0"/>
              <a:t>Protocole T=0 (3/9)</a:t>
            </a:r>
          </a:p>
        </p:txBody>
      </p:sp>
      <p:pic>
        <p:nvPicPr>
          <p:cNvPr id="169988" name="Picture 1029" descr="APDU reponse"/>
          <p:cNvPicPr>
            <a:picLocks noChangeAspect="1" noChangeArrowheads="1"/>
          </p:cNvPicPr>
          <p:nvPr/>
        </p:nvPicPr>
        <p:blipFill>
          <a:blip r:embed="rId2" cstate="print"/>
          <a:srcRect/>
          <a:stretch>
            <a:fillRect/>
          </a:stretch>
        </p:blipFill>
        <p:spPr bwMode="auto">
          <a:xfrm>
            <a:off x="1212850" y="4325938"/>
            <a:ext cx="6907213" cy="18891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u contenu 7"/>
          <p:cNvSpPr>
            <a:spLocks noGrp="1"/>
          </p:cNvSpPr>
          <p:nvPr>
            <p:ph idx="4294967295"/>
          </p:nvPr>
        </p:nvSpPr>
        <p:spPr>
          <a:xfrm>
            <a:off x="357188" y="1428750"/>
            <a:ext cx="5643562" cy="1285875"/>
          </a:xfrm>
        </p:spPr>
        <p:txBody>
          <a:bodyPr/>
          <a:lstStyle/>
          <a:p>
            <a:pPr eaLnBrk="1" hangingPunct="1">
              <a:buFont typeface="Wingdings" pitchFamily="2" charset="2"/>
              <a:buChar char="Ø"/>
            </a:pPr>
            <a:r>
              <a:rPr lang="fr-FR" smtClean="0"/>
              <a:t>Structure générale des octets d’états SW1 SW2 : </a:t>
            </a:r>
          </a:p>
          <a:p>
            <a:pPr eaLnBrk="1" hangingPunct="1">
              <a:buFont typeface="Wingdings" pitchFamily="2" charset="2"/>
              <a:buChar char="Ø"/>
            </a:pPr>
            <a:endParaRPr lang="fr-FR" smtClean="0"/>
          </a:p>
          <a:p>
            <a:pPr eaLnBrk="1" hangingPunct="1">
              <a:buFont typeface="Wingdings" pitchFamily="2" charset="2"/>
              <a:buChar char="Ø"/>
            </a:pPr>
            <a:endParaRPr lang="fr-FR" smtClean="0"/>
          </a:p>
          <a:p>
            <a:pPr eaLnBrk="1" hangingPunct="1">
              <a:buFont typeface="Wingdings" pitchFamily="2" charset="2"/>
              <a:buChar char="Ø"/>
            </a:pPr>
            <a:endParaRPr lang="fr-FR" smtClean="0"/>
          </a:p>
        </p:txBody>
      </p:sp>
      <p:sp>
        <p:nvSpPr>
          <p:cNvPr id="171011" name="Titre 9"/>
          <p:cNvSpPr>
            <a:spLocks noGrp="1"/>
          </p:cNvSpPr>
          <p:nvPr>
            <p:ph type="title" idx="4294967295"/>
          </p:nvPr>
        </p:nvSpPr>
        <p:spPr>
          <a:xfrm>
            <a:off x="487363" y="142875"/>
            <a:ext cx="7727950" cy="585788"/>
          </a:xfrm>
        </p:spPr>
        <p:txBody>
          <a:bodyPr/>
          <a:lstStyle/>
          <a:p>
            <a:pPr eaLnBrk="1" hangingPunct="1"/>
            <a:r>
              <a:rPr lang="fr-FR" smtClean="0"/>
              <a:t>Protocole T=0 (4/9)</a:t>
            </a:r>
          </a:p>
        </p:txBody>
      </p:sp>
      <p:graphicFrame>
        <p:nvGraphicFramePr>
          <p:cNvPr id="11" name="Tableau 10"/>
          <p:cNvGraphicFramePr>
            <a:graphicFrameLocks noGrp="1"/>
          </p:cNvGraphicFramePr>
          <p:nvPr/>
        </p:nvGraphicFramePr>
        <p:xfrm>
          <a:off x="6143625" y="1214438"/>
          <a:ext cx="2871777" cy="4940622"/>
        </p:xfrm>
        <a:graphic>
          <a:graphicData uri="http://schemas.openxmlformats.org/drawingml/2006/table">
            <a:tbl>
              <a:tblPr/>
              <a:tblGrid>
                <a:gridCol w="1610921"/>
                <a:gridCol w="1260856"/>
              </a:tblGrid>
              <a:tr h="3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FFFF"/>
                          </a:solidFill>
                          <a:effectLst/>
                          <a:latin typeface="Times New Roman" pitchFamily="18" charset="0"/>
                          <a:cs typeface="Arial" charset="0"/>
                        </a:rPr>
                        <a:t>SW1 SW2</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FFFF"/>
                          </a:solidFill>
                          <a:effectLst/>
                          <a:latin typeface="Times New Roman" pitchFamily="18" charset="0"/>
                          <a:cs typeface="Arial" charset="0"/>
                        </a:rPr>
                        <a:t>Status</a:t>
                      </a:r>
                      <a:endParaRPr kumimoji="0" lang="fr-FR" sz="2000" b="0" i="0" u="none" strike="noStrike" cap="none" normalizeH="0" baseline="0" dirty="0" smtClean="0">
                        <a:ln>
                          <a:noFill/>
                        </a:ln>
                        <a:solidFill>
                          <a:srgbClr val="FFFFFF"/>
                        </a:solidFill>
                        <a:effectLst/>
                        <a:latin typeface="Times New Roman" pitchFamily="18" charset="0"/>
                        <a:cs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0x90 0x00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OK</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0x6E 0x00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CLA Error</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0x6D 0x00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INS Error</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0x6B 0x00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P1, P2 Error</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0x67 0x00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LEN </a:t>
                      </a:r>
                      <a:r>
                        <a:rPr kumimoji="0" lang="fr-FR" sz="2000" b="1" i="0" u="none" strike="noStrike" cap="none" normalizeH="0" baseline="0" dirty="0" err="1" smtClean="0">
                          <a:ln>
                            <a:noFill/>
                          </a:ln>
                          <a:solidFill>
                            <a:srgbClr val="000000"/>
                          </a:solidFill>
                          <a:effectLst/>
                          <a:latin typeface="Times New Roman" pitchFamily="18" charset="0"/>
                          <a:cs typeface="Arial" charset="0"/>
                        </a:rPr>
                        <a:t>Error</a:t>
                      </a:r>
                      <a:endParaRPr kumimoji="0" lang="fr-FR" sz="2000" b="1" i="0" u="none" strike="noStrike" cap="none" normalizeH="0" baseline="0" dirty="0" smtClean="0">
                        <a:ln>
                          <a:noFill/>
                        </a:ln>
                        <a:solidFill>
                          <a:srgbClr val="000000"/>
                        </a:solidFill>
                        <a:effectLst/>
                        <a:latin typeface="Times New Roman" pitchFamily="18" charset="0"/>
                        <a:cs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0x98 0x04</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Arial" charset="0"/>
                        </a:rPr>
                        <a:t>Bad PIN</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642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Arial" charset="0"/>
                        </a:rPr>
                        <a:t>0x98 0x40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err="1" smtClean="0">
                          <a:ln>
                            <a:noFill/>
                          </a:ln>
                          <a:solidFill>
                            <a:srgbClr val="000000"/>
                          </a:solidFill>
                          <a:effectLst/>
                          <a:latin typeface="Times New Roman" pitchFamily="18" charset="0"/>
                          <a:cs typeface="Arial" charset="0"/>
                        </a:rPr>
                        <a:t>Card</a:t>
                      </a:r>
                      <a:r>
                        <a:rPr kumimoji="0" lang="fr-FR" sz="2000" b="1" i="0" u="none" strike="noStrike" cap="none" normalizeH="0" baseline="0" dirty="0" smtClean="0">
                          <a:ln>
                            <a:noFill/>
                          </a:ln>
                          <a:solidFill>
                            <a:srgbClr val="000000"/>
                          </a:solidFill>
                          <a:effectLst/>
                          <a:latin typeface="Times New Roman" pitchFamily="18" charset="0"/>
                          <a:cs typeface="Arial" charset="0"/>
                        </a:rPr>
                        <a:t> </a:t>
                      </a:r>
                      <a:r>
                        <a:rPr kumimoji="0" lang="fr-FR" sz="2000" b="1" i="0" u="none" strike="noStrike" cap="none" normalizeH="0" baseline="0" dirty="0" err="1" smtClean="0">
                          <a:ln>
                            <a:noFill/>
                          </a:ln>
                          <a:solidFill>
                            <a:srgbClr val="000000"/>
                          </a:solidFill>
                          <a:effectLst/>
                          <a:latin typeface="Times New Roman" pitchFamily="18" charset="0"/>
                          <a:cs typeface="Arial" charset="0"/>
                        </a:rPr>
                        <a:t>blocked</a:t>
                      </a:r>
                      <a:endParaRPr kumimoji="0" lang="fr-FR" sz="2000" b="1" i="0" u="none" strike="noStrike" cap="none" normalizeH="0" baseline="0" dirty="0" smtClean="0">
                        <a:ln>
                          <a:noFill/>
                        </a:ln>
                        <a:solidFill>
                          <a:srgbClr val="000000"/>
                        </a:solidFill>
                        <a:effectLst/>
                        <a:latin typeface="Times New Roman" pitchFamily="18" charset="0"/>
                        <a:cs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pic>
        <p:nvPicPr>
          <p:cNvPr id="1681410" name="Picture 2"/>
          <p:cNvPicPr>
            <a:picLocks noChangeAspect="1" noChangeArrowheads="1"/>
          </p:cNvPicPr>
          <p:nvPr/>
        </p:nvPicPr>
        <p:blipFill>
          <a:blip r:embed="rId2" cstate="print"/>
          <a:srcRect/>
          <a:stretch>
            <a:fillRect/>
          </a:stretch>
        </p:blipFill>
        <p:spPr bwMode="auto">
          <a:xfrm>
            <a:off x="71438" y="3000375"/>
            <a:ext cx="6000750" cy="2528888"/>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u contenu 23"/>
          <p:cNvSpPr>
            <a:spLocks noGrp="1"/>
          </p:cNvSpPr>
          <p:nvPr>
            <p:ph idx="4294967295"/>
          </p:nvPr>
        </p:nvSpPr>
        <p:spPr>
          <a:xfrm>
            <a:off x="357188" y="1279525"/>
            <a:ext cx="8535987" cy="4813300"/>
          </a:xfrm>
        </p:spPr>
        <p:txBody>
          <a:bodyPr/>
          <a:lstStyle/>
          <a:p>
            <a:pPr eaLnBrk="1" hangingPunct="1">
              <a:buFont typeface="Wingdings" pitchFamily="2" charset="2"/>
              <a:buChar char="Ø"/>
            </a:pPr>
            <a:r>
              <a:rPr lang="fr-FR" sz="2400" smtClean="0"/>
              <a:t>Les principales applications RFID</a:t>
            </a:r>
          </a:p>
          <a:p>
            <a:pPr lvl="1" eaLnBrk="1" hangingPunct="1">
              <a:buFont typeface="Wingdings" pitchFamily="2" charset="2"/>
              <a:buChar char="ü"/>
            </a:pPr>
            <a:r>
              <a:rPr lang="fr-FR" sz="2000" smtClean="0"/>
              <a:t>Défense &amp; Industrie (automobile, Semi-conducteurs, aviation, etc)</a:t>
            </a:r>
          </a:p>
          <a:p>
            <a:pPr lvl="2" eaLnBrk="1" hangingPunct="1">
              <a:buFont typeface="Courier New" pitchFamily="49" charset="0"/>
              <a:buChar char="o"/>
            </a:pPr>
            <a:r>
              <a:rPr lang="fr-FR" sz="1800" smtClean="0"/>
              <a:t>Inventaire</a:t>
            </a:r>
          </a:p>
          <a:p>
            <a:pPr lvl="2" eaLnBrk="1" hangingPunct="1">
              <a:buFont typeface="Courier New" pitchFamily="49" charset="0"/>
              <a:buChar char="o"/>
            </a:pPr>
            <a:r>
              <a:rPr lang="fr-FR" sz="1800" smtClean="0"/>
              <a:t>Localisation et suivi des équipements et des personnes</a:t>
            </a:r>
          </a:p>
          <a:p>
            <a:pPr lvl="1" eaLnBrk="1" hangingPunct="1">
              <a:buFont typeface="Wingdings" pitchFamily="2" charset="2"/>
              <a:buChar char="ü"/>
            </a:pPr>
            <a:r>
              <a:rPr lang="fr-FR" sz="2000" smtClean="0"/>
              <a:t>Santé, hôpitaux, Distributions, Luxe, etc</a:t>
            </a:r>
          </a:p>
          <a:p>
            <a:pPr lvl="2" eaLnBrk="1" hangingPunct="1">
              <a:buFont typeface="Courier New" pitchFamily="49" charset="0"/>
              <a:buChar char="o"/>
            </a:pPr>
            <a:r>
              <a:rPr lang="fr-FR" sz="1800" smtClean="0"/>
              <a:t>Contrefaçon de produits</a:t>
            </a:r>
          </a:p>
          <a:p>
            <a:pPr lvl="2" eaLnBrk="1" hangingPunct="1">
              <a:buFont typeface="Courier New" pitchFamily="49" charset="0"/>
              <a:buChar char="o"/>
            </a:pPr>
            <a:r>
              <a:rPr lang="fr-FR" sz="1800" smtClean="0"/>
              <a:t>Gestion des stocks</a:t>
            </a:r>
          </a:p>
          <a:p>
            <a:pPr lvl="2" eaLnBrk="1" hangingPunct="1">
              <a:buFont typeface="Courier New" pitchFamily="49" charset="0"/>
              <a:buChar char="o"/>
            </a:pPr>
            <a:r>
              <a:rPr lang="fr-FR" sz="1800" smtClean="0"/>
              <a:t>Localisation et suivi des équipements et des personnes</a:t>
            </a:r>
          </a:p>
          <a:p>
            <a:pPr lvl="1" eaLnBrk="1" hangingPunct="1">
              <a:buFont typeface="Wingdings" pitchFamily="2" charset="2"/>
              <a:buChar char="ü"/>
            </a:pPr>
            <a:r>
              <a:rPr lang="fr-FR" sz="2400" smtClean="0"/>
              <a:t>Grand public, Commerces &amp; finances (Transport, Contrôle d’accès, Banque, loisirs, etc)</a:t>
            </a:r>
          </a:p>
          <a:p>
            <a:pPr lvl="2" eaLnBrk="1" hangingPunct="1">
              <a:buFont typeface="Courier New" pitchFamily="49" charset="0"/>
              <a:buChar char="o"/>
            </a:pPr>
            <a:r>
              <a:rPr lang="fr-FR" sz="1800" smtClean="0"/>
              <a:t>Gestion &amp; contrôle des flux d’objets et de personnes</a:t>
            </a:r>
          </a:p>
          <a:p>
            <a:pPr lvl="2" eaLnBrk="1" hangingPunct="1">
              <a:buFont typeface="Courier New" pitchFamily="49" charset="0"/>
              <a:buChar char="o"/>
            </a:pPr>
            <a:r>
              <a:rPr lang="fr-FR" sz="1800" smtClean="0"/>
              <a:t>Paiement électronique, signature électronique</a:t>
            </a:r>
          </a:p>
          <a:p>
            <a:pPr lvl="2" eaLnBrk="1" hangingPunct="1">
              <a:buFont typeface="Courier New" pitchFamily="49" charset="0"/>
              <a:buChar char="o"/>
            </a:pPr>
            <a:r>
              <a:rPr lang="fr-FR" sz="1800" smtClean="0"/>
              <a:t>Gestion et offre de services</a:t>
            </a:r>
            <a:r>
              <a:rPr lang="fr-FR" smtClean="0"/>
              <a:t> </a:t>
            </a:r>
          </a:p>
        </p:txBody>
      </p:sp>
      <p:cxnSp>
        <p:nvCxnSpPr>
          <p:cNvPr id="64515" name="AutoShape 19"/>
          <p:cNvCxnSpPr>
            <a:cxnSpLocks noChangeShapeType="1"/>
          </p:cNvCxnSpPr>
          <p:nvPr/>
        </p:nvCxnSpPr>
        <p:spPr bwMode="auto">
          <a:xfrm flipH="1">
            <a:off x="8143875" y="1230313"/>
            <a:ext cx="0" cy="2309812"/>
          </a:xfrm>
          <a:prstGeom prst="bentConnector3">
            <a:avLst>
              <a:gd name="adj1" fmla="val -14400005"/>
            </a:avLst>
          </a:prstGeom>
          <a:noFill/>
          <a:ln w="25400">
            <a:solidFill>
              <a:schemeClr val="bg1"/>
            </a:solidFill>
            <a:miter lim="800000"/>
            <a:headEnd/>
            <a:tailEnd/>
          </a:ln>
        </p:spPr>
      </p:cxnSp>
      <p:sp>
        <p:nvSpPr>
          <p:cNvPr id="5" name="Titre 18"/>
          <p:cNvSpPr txBox="1">
            <a:spLocks/>
          </p:cNvSpPr>
          <p:nvPr/>
        </p:nvSpPr>
        <p:spPr bwMode="auto">
          <a:xfrm>
            <a:off x="539750" y="176213"/>
            <a:ext cx="7756525" cy="538162"/>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Domaines d’applications Suite</a:t>
            </a:r>
            <a:endParaRPr lang="fr-FR" sz="3200" kern="0" dirty="0">
              <a:solidFill>
                <a:schemeClr val="accent2"/>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034" descr="ordre sortant"/>
          <p:cNvPicPr>
            <a:picLocks noChangeAspect="1" noChangeArrowheads="1"/>
          </p:cNvPicPr>
          <p:nvPr/>
        </p:nvPicPr>
        <p:blipFill>
          <a:blip r:embed="rId2" cstate="print"/>
          <a:srcRect/>
          <a:stretch>
            <a:fillRect/>
          </a:stretch>
        </p:blipFill>
        <p:spPr bwMode="auto">
          <a:xfrm>
            <a:off x="5113338" y="2259013"/>
            <a:ext cx="3959225" cy="2527300"/>
          </a:xfrm>
          <a:prstGeom prst="rect">
            <a:avLst/>
          </a:prstGeom>
          <a:noFill/>
          <a:ln w="9525">
            <a:noFill/>
            <a:miter lim="800000"/>
            <a:headEnd/>
            <a:tailEnd/>
          </a:ln>
        </p:spPr>
      </p:pic>
      <p:sp>
        <p:nvSpPr>
          <p:cNvPr id="251907" name="Espace réservé du contenu 7"/>
          <p:cNvSpPr>
            <a:spLocks noGrp="1"/>
          </p:cNvSpPr>
          <p:nvPr>
            <p:ph idx="4294967295"/>
          </p:nvPr>
        </p:nvSpPr>
        <p:spPr>
          <a:xfrm>
            <a:off x="428625" y="1071563"/>
            <a:ext cx="7918450" cy="5214937"/>
          </a:xfrm>
        </p:spPr>
        <p:txBody>
          <a:bodyPr/>
          <a:lstStyle/>
          <a:p>
            <a:pPr eaLnBrk="1" hangingPunct="1">
              <a:buFont typeface="Wingdings" pitchFamily="2" charset="2"/>
              <a:buChar char="Ø"/>
              <a:defRPr/>
            </a:pPr>
            <a:r>
              <a:rPr lang="fr-FR" sz="2400" dirty="0" smtClean="0">
                <a:solidFill>
                  <a:schemeClr val="accent2">
                    <a:lumMod val="75000"/>
                  </a:schemeClr>
                </a:solidFill>
              </a:rPr>
              <a:t>Case 1 </a:t>
            </a:r>
          </a:p>
          <a:p>
            <a:pPr lvl="1" eaLnBrk="1" hangingPunct="1">
              <a:buFont typeface="Wingdings" pitchFamily="2" charset="2"/>
              <a:buChar char="ü"/>
              <a:defRPr/>
            </a:pPr>
            <a:r>
              <a:rPr lang="fr-FR" sz="2000" dirty="0" smtClean="0">
                <a:solidFill>
                  <a:schemeClr val="accent2">
                    <a:lumMod val="75000"/>
                  </a:schemeClr>
                </a:solidFill>
              </a:rPr>
              <a:t>Pas de données de commandes, Pas de données de réponse</a:t>
            </a:r>
          </a:p>
          <a:p>
            <a:pPr lvl="2" eaLnBrk="1" hangingPunct="1">
              <a:buFont typeface="Courier New" pitchFamily="49" charset="0"/>
              <a:buChar char="o"/>
              <a:defRPr/>
            </a:pPr>
            <a:r>
              <a:rPr lang="fr-FR" sz="1800" dirty="0" smtClean="0">
                <a:solidFill>
                  <a:schemeClr val="accent2">
                    <a:lumMod val="75000"/>
                  </a:schemeClr>
                </a:solidFill>
              </a:rPr>
              <a:t>COMMAND:  CLA  INS  P1  P2    	      </a:t>
            </a:r>
          </a:p>
          <a:p>
            <a:pPr lvl="2" eaLnBrk="1" hangingPunct="1">
              <a:buFont typeface="Courier New" pitchFamily="49" charset="0"/>
              <a:buChar char="o"/>
              <a:defRPr/>
            </a:pPr>
            <a:r>
              <a:rPr lang="fr-FR" sz="1800" dirty="0" smtClean="0">
                <a:solidFill>
                  <a:schemeClr val="accent2">
                    <a:lumMod val="75000"/>
                  </a:schemeClr>
                </a:solidFill>
              </a:rPr>
              <a:t>RESPONSE:  SW1 SW2 </a:t>
            </a:r>
          </a:p>
          <a:p>
            <a:pPr eaLnBrk="1" hangingPunct="1">
              <a:buFont typeface="Wingdings" pitchFamily="2" charset="2"/>
              <a:buChar char="Ø"/>
              <a:defRPr/>
            </a:pPr>
            <a:endParaRPr lang="fr-FR" sz="2400" dirty="0" smtClean="0">
              <a:solidFill>
                <a:schemeClr val="accent2">
                  <a:lumMod val="75000"/>
                </a:schemeClr>
              </a:solidFill>
            </a:endParaRPr>
          </a:p>
          <a:p>
            <a:pPr eaLnBrk="1" hangingPunct="1">
              <a:buFont typeface="Wingdings" pitchFamily="2" charset="2"/>
              <a:buChar char="Ø"/>
              <a:defRPr/>
            </a:pPr>
            <a:endParaRPr lang="fr-FR" sz="2400" dirty="0" smtClean="0">
              <a:solidFill>
                <a:schemeClr val="accent2">
                  <a:lumMod val="75000"/>
                </a:schemeClr>
              </a:solidFill>
            </a:endParaRPr>
          </a:p>
          <a:p>
            <a:pPr eaLnBrk="1" hangingPunct="1">
              <a:buFont typeface="Wingdings" pitchFamily="2" charset="2"/>
              <a:buChar char="Ø"/>
              <a:defRPr/>
            </a:pPr>
            <a:endParaRPr lang="fr-FR" sz="2400" dirty="0" smtClean="0">
              <a:solidFill>
                <a:schemeClr val="accent2">
                  <a:lumMod val="75000"/>
                </a:schemeClr>
              </a:solidFill>
            </a:endParaRPr>
          </a:p>
          <a:p>
            <a:pPr eaLnBrk="1" hangingPunct="1">
              <a:buFont typeface="Wingdings" pitchFamily="2" charset="2"/>
              <a:buChar char="Ø"/>
              <a:defRPr/>
            </a:pPr>
            <a:endParaRPr lang="fr-FR" sz="2400" dirty="0" smtClean="0">
              <a:solidFill>
                <a:schemeClr val="accent2">
                  <a:lumMod val="75000"/>
                </a:schemeClr>
              </a:solidFill>
            </a:endParaRPr>
          </a:p>
          <a:p>
            <a:pPr eaLnBrk="1" hangingPunct="1">
              <a:buFont typeface="Wingdings" pitchFamily="2" charset="2"/>
              <a:buChar char="Ø"/>
              <a:defRPr/>
            </a:pPr>
            <a:r>
              <a:rPr lang="fr-FR" sz="2400" dirty="0" smtClean="0">
                <a:solidFill>
                  <a:schemeClr val="accent2">
                    <a:lumMod val="75000"/>
                  </a:schemeClr>
                </a:solidFill>
              </a:rPr>
              <a:t>Case 2 : Commande sortante</a:t>
            </a:r>
          </a:p>
          <a:p>
            <a:pPr lvl="1" eaLnBrk="1" hangingPunct="1">
              <a:buFont typeface="Wingdings" pitchFamily="2" charset="2"/>
              <a:buChar char="ü"/>
              <a:defRPr/>
            </a:pPr>
            <a:r>
              <a:rPr lang="fr-FR" dirty="0" smtClean="0">
                <a:solidFill>
                  <a:schemeClr val="accent2">
                    <a:lumMod val="75000"/>
                  </a:schemeClr>
                </a:solidFill>
              </a:rPr>
              <a:t> </a:t>
            </a:r>
            <a:r>
              <a:rPr lang="fr-FR" sz="2000" dirty="0" smtClean="0">
                <a:solidFill>
                  <a:schemeClr val="accent2">
                    <a:lumMod val="75000"/>
                  </a:schemeClr>
                </a:solidFill>
              </a:rPr>
              <a:t>Pas de données de commandes, données de réponse envoyées</a:t>
            </a:r>
          </a:p>
          <a:p>
            <a:pPr lvl="2" eaLnBrk="1" hangingPunct="1">
              <a:buFont typeface="Courier New" pitchFamily="49" charset="0"/>
              <a:buChar char="o"/>
              <a:defRPr/>
            </a:pPr>
            <a:r>
              <a:rPr lang="fr-FR" sz="1800" dirty="0" smtClean="0">
                <a:solidFill>
                  <a:schemeClr val="accent2">
                    <a:lumMod val="75000"/>
                  </a:schemeClr>
                </a:solidFill>
              </a:rPr>
              <a:t>COMMAND:   CLA  INS  P1  P2   Le   </a:t>
            </a:r>
          </a:p>
          <a:p>
            <a:pPr lvl="2" eaLnBrk="1" hangingPunct="1">
              <a:buFont typeface="Courier New" pitchFamily="49" charset="0"/>
              <a:buChar char="o"/>
              <a:defRPr/>
            </a:pPr>
            <a:r>
              <a:rPr lang="fr-FR" sz="1800" dirty="0" smtClean="0">
                <a:solidFill>
                  <a:schemeClr val="accent2">
                    <a:lumMod val="75000"/>
                  </a:schemeClr>
                </a:solidFill>
              </a:rPr>
              <a:t>RESPONSE:   Data (jusqu’à Le octets) SW1 SW2</a:t>
            </a:r>
          </a:p>
        </p:txBody>
      </p:sp>
      <p:sp>
        <p:nvSpPr>
          <p:cNvPr id="172036" name="Titre 9"/>
          <p:cNvSpPr>
            <a:spLocks noGrp="1"/>
          </p:cNvSpPr>
          <p:nvPr>
            <p:ph type="title" idx="4294967295"/>
          </p:nvPr>
        </p:nvSpPr>
        <p:spPr>
          <a:xfrm>
            <a:off x="500063" y="142875"/>
            <a:ext cx="7727950" cy="585788"/>
          </a:xfrm>
        </p:spPr>
        <p:txBody>
          <a:bodyPr/>
          <a:lstStyle/>
          <a:p>
            <a:pPr eaLnBrk="1" hangingPunct="1"/>
            <a:r>
              <a:rPr lang="fr-FR" smtClean="0"/>
              <a:t>Protocole T=0 (5/9)</a:t>
            </a:r>
          </a:p>
        </p:txBody>
      </p:sp>
      <p:sp>
        <p:nvSpPr>
          <p:cNvPr id="172037" name="Rectangle 4"/>
          <p:cNvSpPr>
            <a:spLocks noChangeArrowheads="1"/>
          </p:cNvSpPr>
          <p:nvPr/>
        </p:nvSpPr>
        <p:spPr bwMode="auto">
          <a:xfrm>
            <a:off x="4346575" y="1824038"/>
            <a:ext cx="184150" cy="708025"/>
          </a:xfrm>
          <a:prstGeom prst="rect">
            <a:avLst/>
          </a:prstGeom>
          <a:noFill/>
          <a:ln w="12700">
            <a:noFill/>
            <a:miter lim="800000"/>
            <a:headEnd type="none" w="sm" len="sm"/>
            <a:tailEnd type="none" w="sm" len="sm"/>
          </a:ln>
        </p:spPr>
        <p:txBody>
          <a:bodyPr wrap="none">
            <a:spAutoFit/>
          </a:bodyPr>
          <a:lstStyle/>
          <a:p>
            <a:endParaRPr lang="fr-FR" sz="2000" b="1">
              <a:latin typeface="Arial" charset="0"/>
            </a:endParaRPr>
          </a:p>
          <a:p>
            <a:endParaRPr lang="fr-FR" sz="2000" b="1">
              <a:latin typeface="Arial" charset="0"/>
            </a:endParaRPr>
          </a:p>
        </p:txBody>
      </p:sp>
    </p:spTree>
  </p:cSld>
  <p:clrMapOvr>
    <a:masterClrMapping/>
  </p:clrMapOvr>
  <p:transition advClick="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033" descr="ordre entrant"/>
          <p:cNvPicPr>
            <a:picLocks noChangeAspect="1" noChangeArrowheads="1"/>
          </p:cNvPicPr>
          <p:nvPr/>
        </p:nvPicPr>
        <p:blipFill>
          <a:blip r:embed="rId2" cstate="print"/>
          <a:srcRect/>
          <a:stretch>
            <a:fillRect/>
          </a:stretch>
        </p:blipFill>
        <p:spPr bwMode="auto">
          <a:xfrm>
            <a:off x="4857750" y="2427288"/>
            <a:ext cx="4214813" cy="2644775"/>
          </a:xfrm>
          <a:prstGeom prst="rect">
            <a:avLst/>
          </a:prstGeom>
          <a:noFill/>
          <a:ln w="9525">
            <a:noFill/>
            <a:miter lim="800000"/>
            <a:headEnd/>
            <a:tailEnd/>
          </a:ln>
        </p:spPr>
      </p:pic>
      <p:sp>
        <p:nvSpPr>
          <p:cNvPr id="147458" name="Espace réservé du contenu 7"/>
          <p:cNvSpPr>
            <a:spLocks noGrp="1"/>
          </p:cNvSpPr>
          <p:nvPr>
            <p:ph idx="4294967295"/>
          </p:nvPr>
        </p:nvSpPr>
        <p:spPr>
          <a:xfrm>
            <a:off x="428625" y="1216025"/>
            <a:ext cx="8143875" cy="5070475"/>
          </a:xfrm>
        </p:spPr>
        <p:txBody>
          <a:bodyPr>
            <a:normAutofit fontScale="85000" lnSpcReduction="20000"/>
          </a:bodyPr>
          <a:lstStyle/>
          <a:p>
            <a:pPr eaLnBrk="1" hangingPunct="1">
              <a:lnSpc>
                <a:spcPct val="90000"/>
              </a:lnSpc>
              <a:buFont typeface="Wingdings" pitchFamily="2" charset="2"/>
              <a:buChar char="Ø"/>
              <a:defRPr/>
            </a:pPr>
            <a:r>
              <a:rPr lang="fr-FR" sz="3100" dirty="0" smtClean="0">
                <a:solidFill>
                  <a:schemeClr val="accent2">
                    <a:lumMod val="75000"/>
                  </a:schemeClr>
                </a:solidFill>
              </a:rPr>
              <a:t>Case 3 : Commande entrante</a:t>
            </a:r>
          </a:p>
          <a:p>
            <a:pPr lvl="1" eaLnBrk="1" hangingPunct="1">
              <a:lnSpc>
                <a:spcPct val="90000"/>
              </a:lnSpc>
              <a:buFont typeface="Wingdings" pitchFamily="2" charset="2"/>
              <a:buChar char="ü"/>
              <a:defRPr/>
            </a:pPr>
            <a:r>
              <a:rPr lang="fr-FR" sz="2500" dirty="0" err="1" smtClean="0">
                <a:solidFill>
                  <a:schemeClr val="accent2">
                    <a:lumMod val="75000"/>
                  </a:schemeClr>
                </a:solidFill>
              </a:rPr>
              <a:t>Card</a:t>
            </a:r>
            <a:r>
              <a:rPr lang="fr-FR" sz="2500" dirty="0" smtClean="0">
                <a:solidFill>
                  <a:schemeClr val="accent2">
                    <a:lumMod val="75000"/>
                  </a:schemeClr>
                </a:solidFill>
              </a:rPr>
              <a:t> reçoit des données de commandes,  Pas de données de réponse</a:t>
            </a:r>
          </a:p>
          <a:p>
            <a:pPr lvl="2" eaLnBrk="1" hangingPunct="1">
              <a:lnSpc>
                <a:spcPct val="90000"/>
              </a:lnSpc>
              <a:buFont typeface="Courier New" pitchFamily="49" charset="0"/>
              <a:buChar char="o"/>
              <a:defRPr/>
            </a:pPr>
            <a:r>
              <a:rPr lang="fr-FR" sz="2100" dirty="0" smtClean="0">
                <a:solidFill>
                  <a:schemeClr val="accent2">
                    <a:lumMod val="75000"/>
                  </a:schemeClr>
                </a:solidFill>
              </a:rPr>
              <a:t>COMMAND:      CLA  INS  P1  P2   </a:t>
            </a:r>
            <a:r>
              <a:rPr lang="fr-FR" sz="2100" dirty="0" err="1" smtClean="0">
                <a:solidFill>
                  <a:schemeClr val="accent2">
                    <a:lumMod val="75000"/>
                  </a:schemeClr>
                </a:solidFill>
              </a:rPr>
              <a:t>Lc</a:t>
            </a:r>
            <a:r>
              <a:rPr lang="fr-FR" sz="2100" dirty="0" smtClean="0">
                <a:solidFill>
                  <a:schemeClr val="accent2">
                    <a:lumMod val="75000"/>
                  </a:schemeClr>
                </a:solidFill>
              </a:rPr>
              <a:t> Data (exactement </a:t>
            </a:r>
            <a:r>
              <a:rPr lang="fr-FR" sz="2100" dirty="0" err="1" smtClean="0">
                <a:solidFill>
                  <a:schemeClr val="accent2">
                    <a:lumMod val="75000"/>
                  </a:schemeClr>
                </a:solidFill>
              </a:rPr>
              <a:t>Lc</a:t>
            </a:r>
            <a:r>
              <a:rPr lang="fr-FR" sz="2100" dirty="0" smtClean="0">
                <a:solidFill>
                  <a:schemeClr val="accent2">
                    <a:lumMod val="75000"/>
                  </a:schemeClr>
                </a:solidFill>
              </a:rPr>
              <a:t> octets)</a:t>
            </a:r>
          </a:p>
          <a:p>
            <a:pPr lvl="2" eaLnBrk="1" hangingPunct="1">
              <a:lnSpc>
                <a:spcPct val="90000"/>
              </a:lnSpc>
              <a:buFont typeface="Courier New" pitchFamily="49" charset="0"/>
              <a:buChar char="o"/>
              <a:defRPr/>
            </a:pPr>
            <a:r>
              <a:rPr lang="fr-FR" sz="2100" dirty="0" smtClean="0">
                <a:solidFill>
                  <a:schemeClr val="accent2">
                    <a:lumMod val="75000"/>
                  </a:schemeClr>
                </a:solidFill>
              </a:rPr>
              <a:t>RESPONSE: 	 SW1 SW2 </a:t>
            </a: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lvl="2" eaLnBrk="1" hangingPunct="1">
              <a:lnSpc>
                <a:spcPct val="90000"/>
              </a:lnSpc>
              <a:buFont typeface="Courier New" pitchFamily="49" charset="0"/>
              <a:buChar char="o"/>
              <a:defRPr/>
            </a:pPr>
            <a:endParaRPr lang="fr-FR" sz="1200" dirty="0" smtClean="0">
              <a:solidFill>
                <a:schemeClr val="accent2">
                  <a:lumMod val="75000"/>
                </a:schemeClr>
              </a:solidFill>
            </a:endParaRPr>
          </a:p>
          <a:p>
            <a:pPr lvl="2" eaLnBrk="1" hangingPunct="1">
              <a:lnSpc>
                <a:spcPct val="90000"/>
              </a:lnSpc>
              <a:buFont typeface="Courier New" pitchFamily="49" charset="0"/>
              <a:buChar char="o"/>
              <a:defRPr/>
            </a:pPr>
            <a:endParaRPr lang="fr-FR" sz="1200" dirty="0" smtClean="0">
              <a:solidFill>
                <a:schemeClr val="accent2">
                  <a:lumMod val="75000"/>
                </a:schemeClr>
              </a:solidFill>
            </a:endParaRPr>
          </a:p>
          <a:p>
            <a:pPr lvl="2" eaLnBrk="1" hangingPunct="1">
              <a:lnSpc>
                <a:spcPct val="90000"/>
              </a:lnSpc>
              <a:buFont typeface="Courier New" pitchFamily="49" charset="0"/>
              <a:buChar char="o"/>
              <a:defRPr/>
            </a:pPr>
            <a:endParaRPr lang="fr-FR" sz="1200" dirty="0" smtClean="0">
              <a:solidFill>
                <a:schemeClr val="accent2">
                  <a:lumMod val="75000"/>
                </a:schemeClr>
              </a:solidFill>
            </a:endParaRPr>
          </a:p>
          <a:p>
            <a:pPr lvl="2" eaLnBrk="1" hangingPunct="1">
              <a:lnSpc>
                <a:spcPct val="90000"/>
              </a:lnSpc>
              <a:buFont typeface="Courier New" pitchFamily="49" charset="0"/>
              <a:buChar char="o"/>
              <a:defRPr/>
            </a:pPr>
            <a:endParaRPr lang="fr-FR" sz="2100" dirty="0" smtClean="0">
              <a:solidFill>
                <a:schemeClr val="accent2">
                  <a:lumMod val="75000"/>
                </a:schemeClr>
              </a:solidFill>
            </a:endParaRPr>
          </a:p>
          <a:p>
            <a:pPr eaLnBrk="1" hangingPunct="1">
              <a:lnSpc>
                <a:spcPct val="90000"/>
              </a:lnSpc>
              <a:buFont typeface="Wingdings" pitchFamily="2" charset="2"/>
              <a:buChar char="Ø"/>
              <a:defRPr/>
            </a:pPr>
            <a:r>
              <a:rPr lang="fr-FR" sz="3100" dirty="0" smtClean="0">
                <a:solidFill>
                  <a:schemeClr val="accent2">
                    <a:lumMod val="75000"/>
                  </a:schemeClr>
                </a:solidFill>
              </a:rPr>
              <a:t>Case 4 </a:t>
            </a:r>
          </a:p>
          <a:p>
            <a:pPr lvl="1" eaLnBrk="1" hangingPunct="1">
              <a:lnSpc>
                <a:spcPct val="90000"/>
              </a:lnSpc>
              <a:buFont typeface="Wingdings" pitchFamily="2" charset="2"/>
              <a:buChar char="ü"/>
              <a:defRPr/>
            </a:pPr>
            <a:r>
              <a:rPr lang="fr-FR" sz="2500" dirty="0" err="1" smtClean="0">
                <a:solidFill>
                  <a:schemeClr val="accent2">
                    <a:lumMod val="75000"/>
                  </a:schemeClr>
                </a:solidFill>
              </a:rPr>
              <a:t>Card</a:t>
            </a:r>
            <a:r>
              <a:rPr lang="fr-FR" sz="2500" dirty="0" smtClean="0">
                <a:solidFill>
                  <a:schemeClr val="accent2">
                    <a:lumMod val="75000"/>
                  </a:schemeClr>
                </a:solidFill>
              </a:rPr>
              <a:t> reçoit des données de commandes, et envoie des données de réponse</a:t>
            </a:r>
          </a:p>
          <a:p>
            <a:pPr lvl="2" eaLnBrk="1" hangingPunct="1">
              <a:lnSpc>
                <a:spcPct val="90000"/>
              </a:lnSpc>
              <a:buFont typeface="Courier New" pitchFamily="49" charset="0"/>
              <a:buChar char="o"/>
              <a:defRPr/>
            </a:pPr>
            <a:r>
              <a:rPr lang="fr-FR" sz="2100" dirty="0" smtClean="0">
                <a:solidFill>
                  <a:schemeClr val="accent2">
                    <a:lumMod val="75000"/>
                  </a:schemeClr>
                </a:solidFill>
              </a:rPr>
              <a:t>COMMAND:      CLA  INS  P1  P2   </a:t>
            </a:r>
            <a:r>
              <a:rPr lang="fr-FR" sz="2100" dirty="0" err="1" smtClean="0">
                <a:solidFill>
                  <a:schemeClr val="accent2">
                    <a:lumMod val="75000"/>
                  </a:schemeClr>
                </a:solidFill>
              </a:rPr>
              <a:t>Lc</a:t>
            </a:r>
            <a:r>
              <a:rPr lang="fr-FR" sz="2100" dirty="0" smtClean="0">
                <a:solidFill>
                  <a:schemeClr val="accent2">
                    <a:lumMod val="75000"/>
                  </a:schemeClr>
                </a:solidFill>
              </a:rPr>
              <a:t> Data (exactement </a:t>
            </a:r>
            <a:r>
              <a:rPr lang="fr-FR" sz="2100" dirty="0" err="1" smtClean="0">
                <a:solidFill>
                  <a:schemeClr val="accent2">
                    <a:lumMod val="75000"/>
                  </a:schemeClr>
                </a:solidFill>
              </a:rPr>
              <a:t>Lc</a:t>
            </a:r>
            <a:r>
              <a:rPr lang="fr-FR" sz="2100" dirty="0" smtClean="0">
                <a:solidFill>
                  <a:schemeClr val="accent2">
                    <a:lumMod val="75000"/>
                  </a:schemeClr>
                </a:solidFill>
              </a:rPr>
              <a:t> octets) Le </a:t>
            </a:r>
          </a:p>
          <a:p>
            <a:pPr lvl="2" eaLnBrk="1" hangingPunct="1">
              <a:lnSpc>
                <a:spcPct val="90000"/>
              </a:lnSpc>
              <a:buFont typeface="Courier New" pitchFamily="49" charset="0"/>
              <a:buChar char="o"/>
              <a:defRPr/>
            </a:pPr>
            <a:r>
              <a:rPr lang="fr-FR" sz="2100" dirty="0" smtClean="0">
                <a:solidFill>
                  <a:schemeClr val="accent2">
                    <a:lumMod val="75000"/>
                  </a:schemeClr>
                </a:solidFill>
              </a:rPr>
              <a:t>RESPONSE: 	 Data (jusqu’à Le octets) SW1 SW2 </a:t>
            </a:r>
          </a:p>
        </p:txBody>
      </p:sp>
      <p:sp>
        <p:nvSpPr>
          <p:cNvPr id="173060" name="Titre 9"/>
          <p:cNvSpPr>
            <a:spLocks noGrp="1"/>
          </p:cNvSpPr>
          <p:nvPr>
            <p:ph type="title" idx="4294967295"/>
          </p:nvPr>
        </p:nvSpPr>
        <p:spPr>
          <a:xfrm>
            <a:off x="500063" y="142875"/>
            <a:ext cx="7727950" cy="585788"/>
          </a:xfrm>
        </p:spPr>
        <p:txBody>
          <a:bodyPr/>
          <a:lstStyle/>
          <a:p>
            <a:pPr eaLnBrk="1" hangingPunct="1"/>
            <a:r>
              <a:rPr lang="fr-FR" smtClean="0"/>
              <a:t>Protocole T=0 (6/9)</a:t>
            </a:r>
          </a:p>
        </p:txBody>
      </p:sp>
    </p:spTree>
  </p:cSld>
  <p:clrMapOvr>
    <a:masterClrMapping/>
  </p:clrMapOvr>
  <p:transition advClick="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ce réservé du contenu 7"/>
          <p:cNvSpPr>
            <a:spLocks noGrp="1"/>
          </p:cNvSpPr>
          <p:nvPr>
            <p:ph idx="4294967295"/>
          </p:nvPr>
        </p:nvSpPr>
        <p:spPr>
          <a:xfrm>
            <a:off x="439738" y="1073150"/>
            <a:ext cx="8275637" cy="2641600"/>
          </a:xfrm>
        </p:spPr>
        <p:txBody>
          <a:bodyPr/>
          <a:lstStyle/>
          <a:p>
            <a:pPr eaLnBrk="1" hangingPunct="1">
              <a:buFont typeface="Wingdings" pitchFamily="2" charset="2"/>
              <a:buChar char="Ø"/>
            </a:pPr>
            <a:r>
              <a:rPr lang="fr-FR" sz="2400" smtClean="0"/>
              <a:t>Octet CLA : indique la structure et le format pour une catégorie de commandes et de réponses APDU</a:t>
            </a:r>
          </a:p>
          <a:p>
            <a:pPr lvl="1" eaLnBrk="1" hangingPunct="1">
              <a:buFont typeface="Wingdings" pitchFamily="2" charset="2"/>
              <a:buChar char="ü"/>
            </a:pPr>
            <a:r>
              <a:rPr lang="fr-FR" sz="2000" smtClean="0"/>
              <a:t>Quelques exemples d’applications définis dans les doc. Normatifs (Normes 7816 – 3/4/7/8)</a:t>
            </a:r>
          </a:p>
          <a:p>
            <a:pPr lvl="2" eaLnBrk="1" hangingPunct="1">
              <a:buFont typeface="Courier New" pitchFamily="49" charset="0"/>
              <a:buChar char="o"/>
            </a:pPr>
            <a:r>
              <a:rPr lang="fr-FR" sz="1800" smtClean="0"/>
              <a:t>BC = carte de crédit françaises, cartes vitales française</a:t>
            </a:r>
          </a:p>
          <a:p>
            <a:pPr lvl="2" eaLnBrk="1" hangingPunct="1">
              <a:buFont typeface="Courier New" pitchFamily="49" charset="0"/>
              <a:buChar char="o"/>
            </a:pPr>
            <a:r>
              <a:rPr lang="fr-FR" sz="1800" smtClean="0"/>
              <a:t>A0 = cartes SIM</a:t>
            </a:r>
          </a:p>
          <a:p>
            <a:pPr lvl="2" eaLnBrk="1" hangingPunct="1">
              <a:buFont typeface="Courier New" pitchFamily="49" charset="0"/>
              <a:buChar char="o"/>
            </a:pPr>
            <a:r>
              <a:rPr lang="fr-FR" sz="1800" smtClean="0"/>
              <a:t>00 = cartes Monéo (porte monnaie en France), Master Card, Visa</a:t>
            </a:r>
          </a:p>
          <a:p>
            <a:pPr lvl="1" eaLnBrk="1" hangingPunct="1">
              <a:buFont typeface="Wingdings" pitchFamily="2" charset="2"/>
              <a:buChar char="ü"/>
            </a:pPr>
            <a:endParaRPr lang="fr-FR" sz="2000" smtClean="0"/>
          </a:p>
          <a:p>
            <a:pPr lvl="1" eaLnBrk="1" hangingPunct="1">
              <a:buFont typeface="Wingdings" pitchFamily="2" charset="2"/>
              <a:buChar char="ü"/>
            </a:pPr>
            <a:endParaRPr lang="fr-FR" sz="2000" smtClean="0"/>
          </a:p>
        </p:txBody>
      </p:sp>
      <p:sp>
        <p:nvSpPr>
          <p:cNvPr id="174083" name="Titre 6"/>
          <p:cNvSpPr>
            <a:spLocks noGrp="1"/>
          </p:cNvSpPr>
          <p:nvPr>
            <p:ph type="title" idx="4294967295"/>
          </p:nvPr>
        </p:nvSpPr>
        <p:spPr>
          <a:xfrm>
            <a:off x="500063" y="142875"/>
            <a:ext cx="7727950" cy="585788"/>
          </a:xfrm>
        </p:spPr>
        <p:txBody>
          <a:bodyPr/>
          <a:lstStyle/>
          <a:p>
            <a:pPr eaLnBrk="1" hangingPunct="1"/>
            <a:r>
              <a:rPr lang="fr-FR" smtClean="0"/>
              <a:t>Protocole T=0 (7/9)</a:t>
            </a:r>
          </a:p>
        </p:txBody>
      </p:sp>
      <p:pic>
        <p:nvPicPr>
          <p:cNvPr id="1680387" name="Picture 3"/>
          <p:cNvPicPr>
            <a:picLocks noChangeAspect="1" noChangeArrowheads="1"/>
          </p:cNvPicPr>
          <p:nvPr/>
        </p:nvPicPr>
        <p:blipFill>
          <a:blip r:embed="rId2" cstate="print"/>
          <a:srcRect/>
          <a:stretch>
            <a:fillRect/>
          </a:stretch>
        </p:blipFill>
        <p:spPr bwMode="auto">
          <a:xfrm>
            <a:off x="571500" y="3714750"/>
            <a:ext cx="8181975" cy="257175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advClick="0"/>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ce réservé du contenu 7"/>
          <p:cNvSpPr>
            <a:spLocks noGrp="1"/>
          </p:cNvSpPr>
          <p:nvPr>
            <p:ph idx="4294967295"/>
          </p:nvPr>
        </p:nvSpPr>
        <p:spPr>
          <a:xfrm>
            <a:off x="571500" y="1500188"/>
            <a:ext cx="7918450" cy="4713287"/>
          </a:xfrm>
        </p:spPr>
        <p:txBody>
          <a:bodyPr/>
          <a:lstStyle/>
          <a:p>
            <a:pPr eaLnBrk="1" hangingPunct="1">
              <a:buFont typeface="Wingdings" pitchFamily="2" charset="2"/>
              <a:buChar char="Ø"/>
            </a:pPr>
            <a:r>
              <a:rPr lang="fr-FR" smtClean="0"/>
              <a:t>Octet INS : spécifie l’instruction de la commande</a:t>
            </a:r>
          </a:p>
          <a:p>
            <a:pPr eaLnBrk="1" hangingPunct="1">
              <a:buFont typeface="Wingdings" pitchFamily="2" charset="2"/>
              <a:buChar char="Ø"/>
            </a:pPr>
            <a:r>
              <a:rPr lang="fr-FR" smtClean="0"/>
              <a:t>Quelques exemples :</a:t>
            </a:r>
          </a:p>
          <a:p>
            <a:pPr lvl="1" eaLnBrk="1" hangingPunct="1">
              <a:buFont typeface="Wingdings" pitchFamily="2" charset="2"/>
              <a:buChar char="ü"/>
            </a:pPr>
            <a:r>
              <a:rPr lang="fr-FR" smtClean="0"/>
              <a:t>20 = vérification du PIN</a:t>
            </a:r>
          </a:p>
          <a:p>
            <a:pPr lvl="1" eaLnBrk="1" hangingPunct="1">
              <a:buFont typeface="Wingdings" pitchFamily="2" charset="2"/>
              <a:buChar char="ü"/>
            </a:pPr>
            <a:r>
              <a:rPr lang="fr-FR" smtClean="0"/>
              <a:t>B0 = Lecture</a:t>
            </a:r>
          </a:p>
          <a:p>
            <a:pPr lvl="1" eaLnBrk="1" hangingPunct="1">
              <a:buFont typeface="Wingdings" pitchFamily="2" charset="2"/>
              <a:buChar char="ü"/>
            </a:pPr>
            <a:r>
              <a:rPr lang="fr-FR" smtClean="0"/>
              <a:t>D0 = Ecriture</a:t>
            </a:r>
          </a:p>
          <a:p>
            <a:pPr lvl="1" eaLnBrk="1" hangingPunct="1">
              <a:buFont typeface="Wingdings" pitchFamily="2" charset="2"/>
              <a:buChar char="ü"/>
            </a:pPr>
            <a:r>
              <a:rPr lang="fr-FR" smtClean="0"/>
              <a:t>A4 = Sélection du répertoire (Directory)</a:t>
            </a:r>
          </a:p>
          <a:p>
            <a:pPr lvl="1" eaLnBrk="1" hangingPunct="1">
              <a:buFont typeface="Wingdings" pitchFamily="2" charset="2"/>
              <a:buChar char="ü"/>
            </a:pPr>
            <a:r>
              <a:rPr lang="fr-FR" smtClean="0"/>
              <a:t>C0 = Demander une réponse</a:t>
            </a:r>
          </a:p>
        </p:txBody>
      </p:sp>
      <p:sp>
        <p:nvSpPr>
          <p:cNvPr id="175107" name="Titre 6"/>
          <p:cNvSpPr>
            <a:spLocks noGrp="1"/>
          </p:cNvSpPr>
          <p:nvPr>
            <p:ph type="title" idx="4294967295"/>
          </p:nvPr>
        </p:nvSpPr>
        <p:spPr>
          <a:xfrm>
            <a:off x="500063" y="128588"/>
            <a:ext cx="7727950" cy="585787"/>
          </a:xfrm>
        </p:spPr>
        <p:txBody>
          <a:bodyPr/>
          <a:lstStyle/>
          <a:p>
            <a:pPr eaLnBrk="1" hangingPunct="1"/>
            <a:r>
              <a:rPr lang="fr-FR" smtClean="0"/>
              <a:t>Protocole T=0 (8/9)</a:t>
            </a:r>
          </a:p>
        </p:txBody>
      </p:sp>
    </p:spTree>
  </p:cSld>
  <p:clrMapOvr>
    <a:masterClrMapping/>
  </p:clrMapOvr>
  <p:transition advClick="0"/>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u contenu 7"/>
          <p:cNvSpPr>
            <a:spLocks noGrp="1"/>
          </p:cNvSpPr>
          <p:nvPr>
            <p:ph idx="4294967295"/>
          </p:nvPr>
        </p:nvSpPr>
        <p:spPr>
          <a:xfrm>
            <a:off x="357188" y="1143000"/>
            <a:ext cx="4786312" cy="5000625"/>
          </a:xfrm>
        </p:spPr>
        <p:txBody>
          <a:bodyPr>
            <a:normAutofit fontScale="92500" lnSpcReduction="10000"/>
          </a:bodyPr>
          <a:lstStyle/>
          <a:p>
            <a:pPr eaLnBrk="1" hangingPunct="1">
              <a:lnSpc>
                <a:spcPct val="90000"/>
              </a:lnSpc>
              <a:buFont typeface="Wingdings" pitchFamily="2" charset="2"/>
              <a:buChar char="Ø"/>
              <a:defRPr/>
            </a:pPr>
            <a:r>
              <a:rPr lang="fr-FR" sz="3100" dirty="0" smtClean="0"/>
              <a:t>Octets de procédure:</a:t>
            </a:r>
          </a:p>
          <a:p>
            <a:pPr lvl="1" eaLnBrk="1" hangingPunct="1">
              <a:lnSpc>
                <a:spcPct val="90000"/>
              </a:lnSpc>
              <a:buFont typeface="Wingdings" pitchFamily="2" charset="2"/>
              <a:buChar char="ü"/>
              <a:defRPr/>
            </a:pPr>
            <a:r>
              <a:rPr lang="fr-FR" sz="2500" dirty="0" smtClean="0"/>
              <a:t>Lorsque la carte reçoit les 5 octets de command header, elle retourne un ACK (</a:t>
            </a:r>
            <a:r>
              <a:rPr lang="fr-FR" sz="2500" dirty="0" err="1" smtClean="0"/>
              <a:t>acknowledgement</a:t>
            </a:r>
            <a:r>
              <a:rPr lang="fr-FR" sz="2500" dirty="0" smtClean="0"/>
              <a:t>) dans la forme d’un octet de procédure  décrit dans le tableau suivant.</a:t>
            </a:r>
          </a:p>
          <a:p>
            <a:pPr lvl="1" eaLnBrk="1" hangingPunct="1">
              <a:lnSpc>
                <a:spcPct val="90000"/>
              </a:lnSpc>
              <a:buFont typeface="Wingdings" pitchFamily="2" charset="2"/>
              <a:buChar char="ü"/>
              <a:defRPr/>
            </a:pPr>
            <a:r>
              <a:rPr lang="fr-FR" sz="2500" dirty="0" smtClean="0"/>
              <a:t>L’octet NULL demande de réarmer la temporisation WT (« je suis encore là »). WT est indiquée en réponse à la RAZ.</a:t>
            </a:r>
          </a:p>
          <a:p>
            <a:pPr lvl="1" eaLnBrk="1" hangingPunct="1">
              <a:lnSpc>
                <a:spcPct val="90000"/>
              </a:lnSpc>
              <a:buFont typeface="Wingdings" pitchFamily="2" charset="2"/>
              <a:buChar char="ü"/>
              <a:defRPr/>
            </a:pPr>
            <a:r>
              <a:rPr lang="fr-FR" sz="2500" dirty="0" smtClean="0"/>
              <a:t>SW2 suit toujours  SW1</a:t>
            </a:r>
          </a:p>
          <a:p>
            <a:pPr lvl="1" eaLnBrk="1" hangingPunct="1">
              <a:lnSpc>
                <a:spcPct val="90000"/>
              </a:lnSpc>
              <a:buFont typeface="Wingdings" pitchFamily="2" charset="2"/>
              <a:buChar char="ü"/>
              <a:defRPr/>
            </a:pPr>
            <a:r>
              <a:rPr lang="fr-FR" sz="2500" dirty="0" smtClean="0"/>
              <a:t>Si Commande rejetée, SW1 est envoyé au lieu de ACK</a:t>
            </a:r>
          </a:p>
        </p:txBody>
      </p:sp>
      <p:sp>
        <p:nvSpPr>
          <p:cNvPr id="176131" name="Titre 6"/>
          <p:cNvSpPr>
            <a:spLocks noGrp="1"/>
          </p:cNvSpPr>
          <p:nvPr>
            <p:ph type="title" idx="4294967295"/>
          </p:nvPr>
        </p:nvSpPr>
        <p:spPr>
          <a:xfrm>
            <a:off x="500063" y="128588"/>
            <a:ext cx="7727950" cy="585787"/>
          </a:xfrm>
        </p:spPr>
        <p:txBody>
          <a:bodyPr/>
          <a:lstStyle/>
          <a:p>
            <a:pPr eaLnBrk="1" hangingPunct="1"/>
            <a:r>
              <a:rPr lang="fr-FR" smtClean="0"/>
              <a:t>Protocole T=0 (9/9)</a:t>
            </a:r>
          </a:p>
        </p:txBody>
      </p:sp>
      <p:graphicFrame>
        <p:nvGraphicFramePr>
          <p:cNvPr id="9" name="Tableau 8"/>
          <p:cNvGraphicFramePr>
            <a:graphicFrameLocks noGrp="1"/>
          </p:cNvGraphicFramePr>
          <p:nvPr/>
        </p:nvGraphicFramePr>
        <p:xfrm>
          <a:off x="5143500" y="1071563"/>
          <a:ext cx="3868738" cy="5215267"/>
        </p:xfrm>
        <a:graphic>
          <a:graphicData uri="http://schemas.openxmlformats.org/drawingml/2006/table">
            <a:tbl>
              <a:tblPr/>
              <a:tblGrid>
                <a:gridCol w="671513"/>
                <a:gridCol w="804862"/>
                <a:gridCol w="2392363"/>
              </a:tblGrid>
              <a:tr h="356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FFFFFF"/>
                          </a:solidFill>
                          <a:effectLst/>
                          <a:latin typeface="Times New Roman" pitchFamily="18" charset="0"/>
                          <a:cs typeface="Arial" charset="0"/>
                        </a:rPr>
                        <a:t>Nom</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smtClean="0">
                          <a:ln>
                            <a:noFill/>
                          </a:ln>
                          <a:solidFill>
                            <a:srgbClr val="FFFFFF"/>
                          </a:solidFill>
                          <a:effectLst/>
                          <a:latin typeface="Times New Roman" pitchFamily="18" charset="0"/>
                          <a:cs typeface="Arial" charset="0"/>
                        </a:rPr>
                        <a:t>Valeur</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smtClean="0">
                          <a:ln>
                            <a:noFill/>
                          </a:ln>
                          <a:solidFill>
                            <a:srgbClr val="FFFFFF"/>
                          </a:solidFill>
                          <a:effectLst/>
                          <a:latin typeface="Times New Roman" pitchFamily="18" charset="0"/>
                          <a:cs typeface="Arial" charset="0"/>
                        </a:rPr>
                        <a:t>Signification</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56749">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ACK</a:t>
                      </a:r>
                    </a:p>
                  </a:txBody>
                  <a:tcPr marL="84406" marR="844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INS</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Transmettre les data</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4925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dirty="0" smtClean="0">
                          <a:ln>
                            <a:noFill/>
                          </a:ln>
                          <a:solidFill>
                            <a:srgbClr val="000000"/>
                          </a:solidFill>
                          <a:effectLst/>
                          <a:latin typeface="Times New Roman" pitchFamily="18" charset="0"/>
                          <a:cs typeface="Arial" charset="0"/>
                        </a:rPr>
                        <a:t>INS </a:t>
                      </a:r>
                      <a:r>
                        <a:rPr kumimoji="0" lang="fr-FR" sz="1400" b="1" i="0" u="none" strike="noStrike" cap="none" normalizeH="0" baseline="0" dirty="0" smtClean="0">
                          <a:ln>
                            <a:noFill/>
                          </a:ln>
                          <a:solidFill>
                            <a:srgbClr val="000000"/>
                          </a:solidFill>
                          <a:effectLst/>
                          <a:latin typeface="Times New Roman" pitchFamily="18" charset="0"/>
                          <a:cs typeface="Arial" charset="0"/>
                          <a:sym typeface="Symbol" pitchFamily="18" charset="2"/>
                        </a:rPr>
                        <a:t> </a:t>
                      </a:r>
                      <a:r>
                        <a:rPr kumimoji="0" lang="fr-FR" sz="1400" b="1" i="0" u="none" strike="noStrike" cap="none" normalizeH="0" baseline="0" dirty="0" smtClean="0">
                          <a:ln>
                            <a:noFill/>
                          </a:ln>
                          <a:solidFill>
                            <a:srgbClr val="000000"/>
                          </a:solidFill>
                          <a:effectLst/>
                          <a:latin typeface="Times New Roman" pitchFamily="18" charset="0"/>
                          <a:cs typeface="Arial" charset="0"/>
                        </a:rPr>
                        <a:t>‘FF’</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Transmettre l’octet suivant</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54925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INS </a:t>
                      </a:r>
                      <a:r>
                        <a:rPr kumimoji="0" lang="fr-FR" sz="1400" b="1" i="0" u="none" strike="noStrike" cap="none" normalizeH="0" baseline="0" smtClean="0">
                          <a:ln>
                            <a:noFill/>
                          </a:ln>
                          <a:solidFill>
                            <a:srgbClr val="000000"/>
                          </a:solidFill>
                          <a:effectLst/>
                          <a:latin typeface="Times New Roman" pitchFamily="18" charset="0"/>
                          <a:cs typeface="Arial" charset="0"/>
                          <a:sym typeface="Symbol" pitchFamily="18" charset="2"/>
                        </a:rPr>
                        <a:t> </a:t>
                      </a:r>
                      <a:r>
                        <a:rPr kumimoji="0" lang="fr-FR" sz="1400" b="1" i="0" u="none" strike="noStrike" cap="none" normalizeH="0" baseline="0" smtClean="0">
                          <a:ln>
                            <a:noFill/>
                          </a:ln>
                          <a:solidFill>
                            <a:srgbClr val="000000"/>
                          </a:solidFill>
                          <a:effectLst/>
                          <a:latin typeface="Times New Roman" pitchFamily="18" charset="0"/>
                          <a:cs typeface="Arial" charset="0"/>
                        </a:rPr>
                        <a:t>‘01’</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dirty="0" smtClean="0">
                          <a:ln>
                            <a:noFill/>
                          </a:ln>
                          <a:solidFill>
                            <a:srgbClr val="000000"/>
                          </a:solidFill>
                          <a:effectLst/>
                          <a:latin typeface="Times New Roman" pitchFamily="18" charset="0"/>
                          <a:cs typeface="Arial" charset="0"/>
                        </a:rPr>
                        <a:t>Transmettre les data, activer VPP(Obsolète)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4925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INS </a:t>
                      </a:r>
                      <a:r>
                        <a:rPr kumimoji="0" lang="fr-FR" sz="1400" b="1" i="0" u="none" strike="noStrike" cap="none" normalizeH="0" baseline="0" smtClean="0">
                          <a:ln>
                            <a:noFill/>
                          </a:ln>
                          <a:solidFill>
                            <a:srgbClr val="000000"/>
                          </a:solidFill>
                          <a:effectLst/>
                          <a:latin typeface="Times New Roman" pitchFamily="18" charset="0"/>
                          <a:cs typeface="Arial" charset="0"/>
                          <a:sym typeface="Symbol" pitchFamily="18" charset="2"/>
                        </a:rPr>
                        <a:t> </a:t>
                      </a:r>
                      <a:r>
                        <a:rPr kumimoji="0" lang="fr-FR" sz="1400" b="1" i="0" u="none" strike="noStrike" cap="none" normalizeH="0" baseline="0" smtClean="0">
                          <a:ln>
                            <a:noFill/>
                          </a:ln>
                          <a:solidFill>
                            <a:srgbClr val="000000"/>
                          </a:solidFill>
                          <a:effectLst/>
                          <a:latin typeface="Times New Roman" pitchFamily="18" charset="0"/>
                          <a:cs typeface="Arial" charset="0"/>
                        </a:rPr>
                        <a:t>‘FE’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dirty="0" smtClean="0">
                          <a:ln>
                            <a:noFill/>
                          </a:ln>
                          <a:solidFill>
                            <a:srgbClr val="000000"/>
                          </a:solidFill>
                          <a:effectLst/>
                          <a:latin typeface="Times New Roman" pitchFamily="18" charset="0"/>
                          <a:cs typeface="Arial" charset="0"/>
                        </a:rPr>
                        <a:t>Transmettre l’octet suivant , activer </a:t>
                      </a:r>
                      <a:r>
                        <a:rPr kumimoji="0" lang="fr-FR" sz="1400" b="1" i="0" u="none" strike="noStrike" cap="none" normalizeH="0" baseline="0" dirty="0" err="1" smtClean="0">
                          <a:ln>
                            <a:noFill/>
                          </a:ln>
                          <a:solidFill>
                            <a:srgbClr val="000000"/>
                          </a:solidFill>
                          <a:effectLst/>
                          <a:latin typeface="Times New Roman" pitchFamily="18" charset="0"/>
                          <a:cs typeface="Arial" charset="0"/>
                        </a:rPr>
                        <a:t>Vpp</a:t>
                      </a:r>
                      <a:r>
                        <a:rPr kumimoji="0" lang="fr-FR" sz="1400" b="1" i="0" u="none" strike="noStrike" cap="none" normalizeH="0" baseline="0" dirty="0" smtClean="0">
                          <a:ln>
                            <a:noFill/>
                          </a:ln>
                          <a:solidFill>
                            <a:srgbClr val="000000"/>
                          </a:solidFill>
                          <a:effectLst/>
                          <a:latin typeface="Times New Roman" pitchFamily="18" charset="0"/>
                          <a:cs typeface="Arial" charset="0"/>
                        </a:rPr>
                        <a:t> (Obsolète)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56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NULL</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‘60’</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Relancer la temporisation</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56749">
                <a:tc rowSpan="7">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SW1</a:t>
                      </a:r>
                    </a:p>
                  </a:txBody>
                  <a:tcPr marL="84406" marR="844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‘6X’</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(pour X&gt;0) SW2 suit</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’67’</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P3 incorrect</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‘6B’</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P1 et/ou P2 incorrect(s)</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‘6D’</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INS inconnu ou invalide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CLA non supporté</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‘6F’</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Erreur non précisée</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56749">
                <a:tc vMerge="1">
                  <a:txBody>
                    <a:bodyPr/>
                    <a:lstStyle/>
                    <a:p>
                      <a:endParaRPr lang="fr-F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smtClean="0">
                          <a:ln>
                            <a:noFill/>
                          </a:ln>
                          <a:solidFill>
                            <a:srgbClr val="000000"/>
                          </a:solidFill>
                          <a:effectLst/>
                          <a:latin typeface="Times New Roman" pitchFamily="18" charset="0"/>
                          <a:cs typeface="Arial" charset="0"/>
                        </a:rPr>
                        <a:t>‘9X’</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1" i="0" u="none" strike="noStrike" cap="none" normalizeH="0" baseline="0" dirty="0" smtClean="0">
                          <a:ln>
                            <a:noFill/>
                          </a:ln>
                          <a:solidFill>
                            <a:srgbClr val="000000"/>
                          </a:solidFill>
                          <a:effectLst/>
                          <a:latin typeface="Times New Roman" pitchFamily="18" charset="0"/>
                          <a:cs typeface="Arial" charset="0"/>
                        </a:rPr>
                        <a:t>SW2</a:t>
                      </a: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spTree>
  </p:cSld>
  <p:clrMapOvr>
    <a:masterClrMapping/>
  </p:clrMapOvr>
  <p:transition advClick="0"/>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41" name="Picture 5"/>
          <p:cNvPicPr>
            <a:picLocks noChangeAspect="1" noChangeArrowheads="1"/>
          </p:cNvPicPr>
          <p:nvPr/>
        </p:nvPicPr>
        <p:blipFill>
          <a:blip r:embed="rId2" cstate="print"/>
          <a:srcRect/>
          <a:stretch>
            <a:fillRect/>
          </a:stretch>
        </p:blipFill>
        <p:spPr bwMode="auto">
          <a:xfrm>
            <a:off x="3643313" y="4957763"/>
            <a:ext cx="5500687" cy="12573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77155" name="Rectangle 3"/>
          <p:cNvSpPr>
            <a:spLocks noGrp="1" noChangeArrowheads="1"/>
          </p:cNvSpPr>
          <p:nvPr>
            <p:ph type="body" idx="4294967295"/>
          </p:nvPr>
        </p:nvSpPr>
        <p:spPr>
          <a:xfrm>
            <a:off x="357188" y="928688"/>
            <a:ext cx="8061325" cy="4713287"/>
          </a:xfrm>
        </p:spPr>
        <p:txBody>
          <a:bodyPr/>
          <a:lstStyle/>
          <a:p>
            <a:pPr eaLnBrk="1" hangingPunct="1">
              <a:buFont typeface="Wingdings" pitchFamily="2" charset="2"/>
              <a:buChar char="Ø"/>
            </a:pPr>
            <a:r>
              <a:rPr lang="fr-FR" sz="2600" smtClean="0"/>
              <a:t>Protocole par blocs</a:t>
            </a:r>
          </a:p>
          <a:p>
            <a:pPr lvl="1" eaLnBrk="1" hangingPunct="1">
              <a:buFont typeface="Wingdings" pitchFamily="2" charset="2"/>
              <a:buChar char="ü"/>
            </a:pPr>
            <a:r>
              <a:rPr lang="fr-FR" sz="2200" smtClean="0"/>
              <a:t>Détection d’erreur par checksum</a:t>
            </a:r>
          </a:p>
          <a:p>
            <a:pPr lvl="1" eaLnBrk="1" hangingPunct="1">
              <a:buFont typeface="Wingdings" pitchFamily="2" charset="2"/>
              <a:buChar char="ü"/>
            </a:pPr>
            <a:r>
              <a:rPr lang="fr-FR" sz="2200" smtClean="0"/>
              <a:t>Correction par répétition de blocs numérotés.</a:t>
            </a:r>
          </a:p>
          <a:p>
            <a:pPr lvl="1" eaLnBrk="1" hangingPunct="1">
              <a:buFont typeface="Wingdings" pitchFamily="2" charset="2"/>
              <a:buChar char="ü"/>
            </a:pPr>
            <a:r>
              <a:rPr lang="fr-FR" sz="2200" smtClean="0"/>
              <a:t>Chaînage qui permet de fragmenter l’APDU entre plusieurs blocs successifs</a:t>
            </a:r>
          </a:p>
          <a:p>
            <a:pPr eaLnBrk="1" hangingPunct="1">
              <a:buFont typeface="Wingdings" pitchFamily="2" charset="2"/>
              <a:buChar char="Ø"/>
            </a:pPr>
            <a:r>
              <a:rPr lang="fr-FR" sz="2600" smtClean="0"/>
              <a:t>Le premier bloc est envoyé par le lecteur et le suivant par la carte</a:t>
            </a:r>
          </a:p>
          <a:p>
            <a:pPr eaLnBrk="1" hangingPunct="1">
              <a:buFont typeface="Wingdings" pitchFamily="2" charset="2"/>
              <a:buChar char="Ø"/>
            </a:pPr>
            <a:r>
              <a:rPr lang="fr-FR" sz="2600" smtClean="0"/>
              <a:t>Chaque bloc commence par un champ obligatoire :</a:t>
            </a:r>
          </a:p>
          <a:p>
            <a:pPr lvl="1" eaLnBrk="1" hangingPunct="1">
              <a:buFont typeface="Wingdings" pitchFamily="2" charset="2"/>
              <a:buChar char="ü"/>
            </a:pPr>
            <a:r>
              <a:rPr lang="fr-FR" sz="2200" smtClean="0"/>
              <a:t>Prologue field</a:t>
            </a:r>
          </a:p>
          <a:p>
            <a:pPr lvl="1" eaLnBrk="1" hangingPunct="1">
              <a:buFont typeface="Wingdings" pitchFamily="2" charset="2"/>
              <a:buChar char="ü"/>
            </a:pPr>
            <a:r>
              <a:rPr lang="fr-FR" sz="2200" smtClean="0"/>
              <a:t>Data</a:t>
            </a:r>
          </a:p>
          <a:p>
            <a:pPr lvl="1" eaLnBrk="1" hangingPunct="1">
              <a:buFont typeface="Wingdings" pitchFamily="2" charset="2"/>
              <a:buChar char="ü"/>
            </a:pPr>
            <a:r>
              <a:rPr lang="fr-FR" sz="2200" smtClean="0"/>
              <a:t>Champ de contrôle</a:t>
            </a:r>
          </a:p>
        </p:txBody>
      </p:sp>
      <p:sp>
        <p:nvSpPr>
          <p:cNvPr id="177156" name="Rectangle 2"/>
          <p:cNvSpPr>
            <a:spLocks noGrp="1" noChangeArrowheads="1"/>
          </p:cNvSpPr>
          <p:nvPr>
            <p:ph type="title" idx="4294967295"/>
          </p:nvPr>
        </p:nvSpPr>
        <p:spPr>
          <a:xfrm>
            <a:off x="500063" y="128588"/>
            <a:ext cx="7727950" cy="585787"/>
          </a:xfrm>
        </p:spPr>
        <p:txBody>
          <a:bodyPr/>
          <a:lstStyle/>
          <a:p>
            <a:pPr eaLnBrk="1" hangingPunct="1"/>
            <a:r>
              <a:rPr lang="fr-FR" smtClean="0"/>
              <a:t>Protocole T=1 (1/2)</a:t>
            </a:r>
          </a:p>
        </p:txBody>
      </p:sp>
    </p:spTree>
  </p:cSld>
  <p:clrMapOvr>
    <a:masterClrMapping/>
  </p:clrMapOvr>
  <p:transition advClick="0"/>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body" idx="4294967295"/>
          </p:nvPr>
        </p:nvSpPr>
        <p:spPr>
          <a:xfrm>
            <a:off x="511175" y="1428750"/>
            <a:ext cx="8275638" cy="4714875"/>
          </a:xfrm>
        </p:spPr>
        <p:txBody>
          <a:bodyPr/>
          <a:lstStyle/>
          <a:p>
            <a:pPr eaLnBrk="1" hangingPunct="1">
              <a:lnSpc>
                <a:spcPct val="90000"/>
              </a:lnSpc>
              <a:buFont typeface="Wingdings" pitchFamily="2" charset="2"/>
              <a:buChar char="Ø"/>
            </a:pPr>
            <a:r>
              <a:rPr lang="fr-FR" sz="2400" smtClean="0"/>
              <a:t>format :</a:t>
            </a:r>
          </a:p>
          <a:p>
            <a:pPr lvl="1" eaLnBrk="1" hangingPunct="1">
              <a:lnSpc>
                <a:spcPct val="90000"/>
              </a:lnSpc>
              <a:buFont typeface="Wingdings" pitchFamily="2" charset="2"/>
              <a:buChar char="ü"/>
            </a:pPr>
            <a:r>
              <a:rPr lang="fr-FR" sz="2000" smtClean="0"/>
              <a:t>NAD = adresse du destinataire, adresse sources</a:t>
            </a:r>
          </a:p>
          <a:p>
            <a:pPr lvl="1" eaLnBrk="1" hangingPunct="1">
              <a:lnSpc>
                <a:spcPct val="90000"/>
              </a:lnSpc>
              <a:buFont typeface="Wingdings" pitchFamily="2" charset="2"/>
              <a:buChar char="ü"/>
            </a:pPr>
            <a:r>
              <a:rPr lang="fr-FR" sz="2000" smtClean="0"/>
              <a:t>PCB = type de trame encapsulée et chainage des trames</a:t>
            </a:r>
          </a:p>
          <a:p>
            <a:pPr lvl="1" eaLnBrk="1" hangingPunct="1">
              <a:lnSpc>
                <a:spcPct val="90000"/>
              </a:lnSpc>
              <a:buFont typeface="Wingdings" pitchFamily="2" charset="2"/>
              <a:buChar char="ü"/>
            </a:pPr>
            <a:r>
              <a:rPr lang="fr-FR" sz="2000" smtClean="0"/>
              <a:t>LEN = longueur des données encapsulées (0 à 254 octets)</a:t>
            </a:r>
          </a:p>
          <a:p>
            <a:pPr lvl="1" eaLnBrk="1" hangingPunct="1">
              <a:lnSpc>
                <a:spcPct val="90000"/>
              </a:lnSpc>
              <a:buFont typeface="Wingdings" pitchFamily="2" charset="2"/>
              <a:buChar char="ü"/>
            </a:pPr>
            <a:r>
              <a:rPr lang="fr-FR" sz="2000" smtClean="0"/>
              <a:t>INF = données : APDU ou autre</a:t>
            </a:r>
          </a:p>
          <a:p>
            <a:pPr lvl="1" eaLnBrk="1" hangingPunct="1">
              <a:lnSpc>
                <a:spcPct val="90000"/>
              </a:lnSpc>
              <a:buFont typeface="Wingdings" pitchFamily="2" charset="2"/>
              <a:buChar char="ü"/>
            </a:pPr>
            <a:r>
              <a:rPr lang="fr-FR" sz="2000" smtClean="0"/>
              <a:t>EDC = contrôle d’erreur sur toute la trame : en général LRC (XOR de tous les octets le précédant)</a:t>
            </a:r>
          </a:p>
          <a:p>
            <a:pPr eaLnBrk="1" hangingPunct="1">
              <a:lnSpc>
                <a:spcPct val="90000"/>
              </a:lnSpc>
              <a:buFont typeface="Wingdings" pitchFamily="2" charset="2"/>
              <a:buChar char="Ø"/>
            </a:pPr>
            <a:r>
              <a:rPr lang="fr-FR" sz="2400" smtClean="0"/>
              <a:t>Le protocole définit trois types de blocs</a:t>
            </a:r>
          </a:p>
          <a:p>
            <a:pPr lvl="1" eaLnBrk="1" hangingPunct="1">
              <a:lnSpc>
                <a:spcPct val="90000"/>
              </a:lnSpc>
              <a:buFont typeface="Wingdings" pitchFamily="2" charset="2"/>
              <a:buChar char="ü"/>
            </a:pPr>
            <a:r>
              <a:rPr lang="fr-FR" sz="2000" smtClean="0"/>
              <a:t>Bloc d’Information (I-Block) : transport de l’information pour être utilisée dans la couche applicative. </a:t>
            </a:r>
          </a:p>
          <a:p>
            <a:pPr lvl="1" eaLnBrk="1" hangingPunct="1">
              <a:lnSpc>
                <a:spcPct val="90000"/>
              </a:lnSpc>
              <a:buFont typeface="Wingdings" pitchFamily="2" charset="2"/>
              <a:buChar char="ü"/>
            </a:pPr>
            <a:r>
              <a:rPr lang="fr-FR" sz="2000" smtClean="0"/>
              <a:t>Bloc de Réception (R-Block) : transport l’acquittement positif ou négatif. (le champ INF est absent)</a:t>
            </a:r>
          </a:p>
          <a:p>
            <a:pPr lvl="1" eaLnBrk="1" hangingPunct="1">
              <a:lnSpc>
                <a:spcPct val="90000"/>
              </a:lnSpc>
              <a:buFont typeface="Wingdings" pitchFamily="2" charset="2"/>
              <a:buChar char="ü"/>
            </a:pPr>
            <a:r>
              <a:rPr lang="fr-FR" sz="2000" smtClean="0"/>
              <a:t>Bloc de Supervision (S-Block) : échange l’information  de contrôle entre le lecteur et la carte (WTX, DESELECT). </a:t>
            </a:r>
          </a:p>
        </p:txBody>
      </p:sp>
      <p:sp>
        <p:nvSpPr>
          <p:cNvPr id="178179" name="Rectangle 2"/>
          <p:cNvSpPr>
            <a:spLocks noGrp="1" noChangeArrowheads="1"/>
          </p:cNvSpPr>
          <p:nvPr>
            <p:ph type="title" idx="4294967295"/>
          </p:nvPr>
        </p:nvSpPr>
        <p:spPr>
          <a:xfrm>
            <a:off x="500063" y="128588"/>
            <a:ext cx="7727950" cy="585787"/>
          </a:xfrm>
        </p:spPr>
        <p:txBody>
          <a:bodyPr/>
          <a:lstStyle/>
          <a:p>
            <a:pPr eaLnBrk="1" hangingPunct="1"/>
            <a:r>
              <a:rPr lang="fr-FR" smtClean="0"/>
              <a:t>Protocole T=1 (2/2)</a:t>
            </a:r>
          </a:p>
        </p:txBody>
      </p:sp>
    </p:spTree>
  </p:cSld>
  <p:clrMapOvr>
    <a:masterClrMapping/>
  </p:clrMapOvr>
  <p:transition advClick="0"/>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ChangeArrowheads="1"/>
          </p:cNvSpPr>
          <p:nvPr>
            <p:ph type="body" idx="4294967295"/>
          </p:nvPr>
        </p:nvSpPr>
        <p:spPr>
          <a:xfrm>
            <a:off x="357188" y="928688"/>
            <a:ext cx="8359775" cy="3641725"/>
          </a:xfrm>
        </p:spPr>
        <p:txBody>
          <a:bodyPr/>
          <a:lstStyle/>
          <a:p>
            <a:pPr eaLnBrk="1" hangingPunct="1">
              <a:buFont typeface="Wingdings" pitchFamily="2" charset="2"/>
              <a:buChar char="Ø"/>
            </a:pPr>
            <a:r>
              <a:rPr lang="fr-FR" altLang="fr-FR" sz="2400" smtClean="0"/>
              <a:t>Protocole utilisé pour les cartes à puce sans contact.</a:t>
            </a:r>
            <a:endParaRPr lang="fr-FR" sz="2400" smtClean="0"/>
          </a:p>
          <a:p>
            <a:pPr eaLnBrk="1" hangingPunct="1">
              <a:buFont typeface="Wingdings" pitchFamily="2" charset="2"/>
              <a:buChar char="Ø"/>
            </a:pPr>
            <a:r>
              <a:rPr lang="fr-FR" sz="2400" smtClean="0"/>
              <a:t>Structure du protocole basé sur celui de T = 1 (ISO 7816-3) des cartes à puce à contact.</a:t>
            </a:r>
          </a:p>
          <a:p>
            <a:pPr lvl="1" eaLnBrk="1" hangingPunct="1">
              <a:buFont typeface="Wingdings" pitchFamily="2" charset="2"/>
              <a:buChar char="ü"/>
            </a:pPr>
            <a:r>
              <a:rPr lang="fr-FR" sz="2000" smtClean="0"/>
              <a:t>Défini dans la norme </a:t>
            </a:r>
            <a:r>
              <a:rPr lang="fr-FR" altLang="fr-FR" sz="2000" smtClean="0"/>
              <a:t>ISO 14443-4</a:t>
            </a:r>
          </a:p>
          <a:p>
            <a:pPr lvl="1" eaLnBrk="1" hangingPunct="1">
              <a:buFont typeface="Wingdings" pitchFamily="2" charset="2"/>
              <a:buChar char="ü"/>
            </a:pPr>
            <a:r>
              <a:rPr lang="fr-FR" altLang="fr-FR" sz="2000" smtClean="0"/>
              <a:t>N’est pas utilisé dans les technologies propriétaires (Mifare, Felica, etc.)</a:t>
            </a:r>
            <a:endParaRPr lang="fr-FR" sz="2000" smtClean="0"/>
          </a:p>
          <a:p>
            <a:pPr eaLnBrk="1" hangingPunct="1">
              <a:buFont typeface="Wingdings" pitchFamily="2" charset="2"/>
              <a:buChar char="Ø"/>
            </a:pPr>
            <a:r>
              <a:rPr lang="fr-FR" sz="2400" smtClean="0"/>
              <a:t>Pour faciliter l’intégration du protocole dans l’OS des cartes à puce, en particulier celle duales, on définit un protocole T = CL.</a:t>
            </a:r>
          </a:p>
        </p:txBody>
      </p:sp>
      <p:sp>
        <p:nvSpPr>
          <p:cNvPr id="179203" name="Rectangle 2"/>
          <p:cNvSpPr>
            <a:spLocks noGrp="1" noChangeArrowheads="1"/>
          </p:cNvSpPr>
          <p:nvPr>
            <p:ph type="title" idx="4294967295"/>
          </p:nvPr>
        </p:nvSpPr>
        <p:spPr>
          <a:xfrm>
            <a:off x="500063" y="128588"/>
            <a:ext cx="7727950" cy="585787"/>
          </a:xfrm>
        </p:spPr>
        <p:txBody>
          <a:bodyPr/>
          <a:lstStyle/>
          <a:p>
            <a:pPr eaLnBrk="1" hangingPunct="1"/>
            <a:r>
              <a:rPr lang="fr-FR" altLang="fr-FR" smtClean="0"/>
              <a:t>Protocole T = CL (1/4)</a:t>
            </a:r>
          </a:p>
        </p:txBody>
      </p:sp>
      <p:pic>
        <p:nvPicPr>
          <p:cNvPr id="179204" name="Picture 2"/>
          <p:cNvPicPr>
            <a:picLocks noChangeAspect="1" noChangeArrowheads="1"/>
          </p:cNvPicPr>
          <p:nvPr/>
        </p:nvPicPr>
        <p:blipFill>
          <a:blip r:embed="rId3" cstate="print"/>
          <a:srcRect/>
          <a:stretch>
            <a:fillRect/>
          </a:stretch>
        </p:blipFill>
        <p:spPr bwMode="auto">
          <a:xfrm>
            <a:off x="3286125" y="4214813"/>
            <a:ext cx="5705475" cy="20002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Espace réservé du contenu 7"/>
          <p:cNvSpPr>
            <a:spLocks noGrp="1"/>
          </p:cNvSpPr>
          <p:nvPr>
            <p:ph idx="4294967295"/>
          </p:nvPr>
        </p:nvSpPr>
        <p:spPr>
          <a:xfrm>
            <a:off x="582613" y="1430338"/>
            <a:ext cx="7918450" cy="4713287"/>
          </a:xfrm>
        </p:spPr>
        <p:txBody>
          <a:bodyPr/>
          <a:lstStyle/>
          <a:p>
            <a:pPr eaLnBrk="1" hangingPunct="1">
              <a:buFont typeface="Wingdings" pitchFamily="2" charset="2"/>
              <a:buChar char="Ø"/>
            </a:pPr>
            <a:r>
              <a:rPr lang="fr-FR" sz="2400" smtClean="0"/>
              <a:t>La transmission des données des cartes ISO 14443 peut être représentée suivant le modèle des couches OSI</a:t>
            </a:r>
          </a:p>
          <a:p>
            <a:pPr eaLnBrk="1" hangingPunct="1">
              <a:buFont typeface="Wingdings" pitchFamily="2" charset="2"/>
              <a:buChar char="Ø"/>
            </a:pPr>
            <a:r>
              <a:rPr lang="fr-FR" sz="2400" smtClean="0"/>
              <a:t>La structure des données utilisées dans la couche applicative est identique à celles des cartes à contacts.  </a:t>
            </a:r>
          </a:p>
          <a:p>
            <a:pPr lvl="1" eaLnBrk="1" hangingPunct="1">
              <a:buFont typeface="Wingdings" pitchFamily="2" charset="2"/>
              <a:buChar char="ü"/>
            </a:pPr>
            <a:r>
              <a:rPr lang="fr-FR" sz="2000" smtClean="0"/>
              <a:t>Les données de la couche applicative sont encapsulées dans les trames du protocole de la couche transport</a:t>
            </a:r>
          </a:p>
          <a:p>
            <a:pPr eaLnBrk="1" hangingPunct="1">
              <a:buFont typeface="Wingdings" pitchFamily="2" charset="2"/>
              <a:buChar char="Ø"/>
            </a:pPr>
            <a:r>
              <a:rPr lang="fr-FR" sz="2400" smtClean="0"/>
              <a:t>Les couches 3 et 6, utilisées pour les réseaux complexes pour déterminer et acheminer les paquets de données, ne sont  pas utilisées ici. </a:t>
            </a:r>
          </a:p>
        </p:txBody>
      </p:sp>
      <p:sp>
        <p:nvSpPr>
          <p:cNvPr id="180227" name="Titre 6"/>
          <p:cNvSpPr>
            <a:spLocks noGrp="1"/>
          </p:cNvSpPr>
          <p:nvPr>
            <p:ph type="title" idx="4294967295"/>
          </p:nvPr>
        </p:nvSpPr>
        <p:spPr>
          <a:xfrm>
            <a:off x="500063" y="142875"/>
            <a:ext cx="7727950" cy="585788"/>
          </a:xfrm>
        </p:spPr>
        <p:txBody>
          <a:bodyPr/>
          <a:lstStyle/>
          <a:p>
            <a:pPr eaLnBrk="1" hangingPunct="1"/>
            <a:r>
              <a:rPr lang="fr-FR" altLang="fr-FR" smtClean="0"/>
              <a:t>Protocole T = CL (2/4)</a:t>
            </a:r>
            <a:endParaRPr lang="fr-FR" smtClean="0"/>
          </a:p>
        </p:txBody>
      </p:sp>
    </p:spTree>
  </p:cSld>
  <p:clrMapOvr>
    <a:masterClrMapping/>
  </p:clrMapOvr>
  <p:transition advClick="0"/>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u contenu 11"/>
          <p:cNvSpPr>
            <a:spLocks noGrp="1"/>
          </p:cNvSpPr>
          <p:nvPr>
            <p:ph idx="4294967295"/>
          </p:nvPr>
        </p:nvSpPr>
        <p:spPr>
          <a:xfrm>
            <a:off x="500063" y="2643188"/>
            <a:ext cx="8215312" cy="3786187"/>
          </a:xfrm>
        </p:spPr>
        <p:txBody>
          <a:bodyPr/>
          <a:lstStyle/>
          <a:p>
            <a:pPr eaLnBrk="1" hangingPunct="1">
              <a:buFont typeface="Wingdings" pitchFamily="2" charset="2"/>
              <a:buChar char="Ø"/>
              <a:defRPr/>
            </a:pPr>
            <a:r>
              <a:rPr lang="fr-FR" altLang="fr-FR" sz="2800" dirty="0" smtClean="0">
                <a:solidFill>
                  <a:schemeClr val="accent2">
                    <a:lumMod val="75000"/>
                  </a:schemeClr>
                </a:solidFill>
              </a:rPr>
              <a:t>Format :</a:t>
            </a:r>
          </a:p>
          <a:p>
            <a:pPr lvl="1" eaLnBrk="1" hangingPunct="1">
              <a:buFont typeface="Wingdings" pitchFamily="2" charset="2"/>
              <a:buChar char="ü"/>
              <a:defRPr/>
            </a:pPr>
            <a:r>
              <a:rPr lang="fr-FR" altLang="fr-FR" sz="2400" dirty="0" smtClean="0">
                <a:solidFill>
                  <a:schemeClr val="accent2">
                    <a:lumMod val="75000"/>
                  </a:schemeClr>
                </a:solidFill>
              </a:rPr>
              <a:t>Prologue</a:t>
            </a:r>
          </a:p>
          <a:p>
            <a:pPr lvl="2" eaLnBrk="1" hangingPunct="1">
              <a:buFont typeface="Courier New" pitchFamily="49" charset="0"/>
              <a:buChar char="o"/>
              <a:defRPr/>
            </a:pPr>
            <a:r>
              <a:rPr lang="fr-FR" altLang="fr-FR" sz="2000" dirty="0" smtClean="0">
                <a:solidFill>
                  <a:schemeClr val="accent2">
                    <a:lumMod val="75000"/>
                  </a:schemeClr>
                </a:solidFill>
              </a:rPr>
              <a:t>PCB : Protocol Control </a:t>
            </a:r>
            <a:r>
              <a:rPr lang="fr-FR" altLang="fr-FR" sz="2000" dirty="0" err="1" smtClean="0">
                <a:solidFill>
                  <a:schemeClr val="accent2">
                    <a:lumMod val="75000"/>
                  </a:schemeClr>
                </a:solidFill>
              </a:rPr>
              <a:t>Bytes</a:t>
            </a:r>
            <a:r>
              <a:rPr lang="fr-FR" altLang="fr-FR" sz="2000" dirty="0" smtClean="0">
                <a:solidFill>
                  <a:schemeClr val="accent2">
                    <a:lumMod val="75000"/>
                  </a:schemeClr>
                </a:solidFill>
              </a:rPr>
              <a:t> (Obligatoire)</a:t>
            </a:r>
          </a:p>
          <a:p>
            <a:pPr lvl="2" eaLnBrk="1" hangingPunct="1">
              <a:buFont typeface="Courier New" pitchFamily="49" charset="0"/>
              <a:buChar char="o"/>
              <a:defRPr/>
            </a:pPr>
            <a:r>
              <a:rPr lang="fr-FR" altLang="fr-FR" sz="2000" dirty="0" smtClean="0">
                <a:solidFill>
                  <a:schemeClr val="accent2">
                    <a:lumMod val="75000"/>
                  </a:schemeClr>
                </a:solidFill>
              </a:rPr>
              <a:t>CID : </a:t>
            </a:r>
            <a:r>
              <a:rPr lang="fr-FR" altLang="fr-FR" sz="2000" dirty="0" err="1" smtClean="0">
                <a:solidFill>
                  <a:schemeClr val="accent2">
                    <a:lumMod val="75000"/>
                  </a:schemeClr>
                </a:solidFill>
              </a:rPr>
              <a:t>Card</a:t>
            </a:r>
            <a:r>
              <a:rPr lang="fr-FR" altLang="fr-FR" sz="2000" dirty="0" smtClean="0">
                <a:solidFill>
                  <a:schemeClr val="accent2">
                    <a:lumMod val="75000"/>
                  </a:schemeClr>
                </a:solidFill>
              </a:rPr>
              <a:t> </a:t>
            </a:r>
            <a:r>
              <a:rPr lang="fr-FR" altLang="fr-FR" sz="2000" dirty="0" err="1" smtClean="0">
                <a:solidFill>
                  <a:schemeClr val="accent2">
                    <a:lumMod val="75000"/>
                  </a:schemeClr>
                </a:solidFill>
              </a:rPr>
              <a:t>IDentifier</a:t>
            </a:r>
            <a:r>
              <a:rPr lang="fr-FR" altLang="fr-FR" sz="2000" dirty="0" smtClean="0">
                <a:solidFill>
                  <a:schemeClr val="accent2">
                    <a:lumMod val="75000"/>
                  </a:schemeClr>
                </a:solidFill>
              </a:rPr>
              <a:t> (</a:t>
            </a:r>
            <a:r>
              <a:rPr lang="fr-FR" altLang="fr-FR" sz="2000" dirty="0" err="1" smtClean="0">
                <a:solidFill>
                  <a:schemeClr val="accent2">
                    <a:lumMod val="75000"/>
                  </a:schemeClr>
                </a:solidFill>
              </a:rPr>
              <a:t>Optionel</a:t>
            </a:r>
            <a:r>
              <a:rPr lang="fr-FR" altLang="fr-FR" sz="2000" dirty="0" smtClean="0">
                <a:solidFill>
                  <a:schemeClr val="accent2">
                    <a:lumMod val="75000"/>
                  </a:schemeClr>
                </a:solidFill>
              </a:rPr>
              <a:t>)</a:t>
            </a:r>
          </a:p>
          <a:p>
            <a:pPr lvl="2" eaLnBrk="1" hangingPunct="1">
              <a:buFont typeface="Courier New" pitchFamily="49" charset="0"/>
              <a:buChar char="o"/>
              <a:defRPr/>
            </a:pPr>
            <a:r>
              <a:rPr lang="fr-FR" altLang="fr-FR" sz="2000" dirty="0" smtClean="0">
                <a:solidFill>
                  <a:schemeClr val="accent2">
                    <a:lumMod val="75000"/>
                  </a:schemeClr>
                </a:solidFill>
              </a:rPr>
              <a:t>NAD : </a:t>
            </a:r>
            <a:r>
              <a:rPr lang="fr-FR" altLang="fr-FR" sz="2000" dirty="0" err="1" smtClean="0">
                <a:solidFill>
                  <a:schemeClr val="accent2">
                    <a:lumMod val="75000"/>
                  </a:schemeClr>
                </a:solidFill>
              </a:rPr>
              <a:t>Node</a:t>
            </a:r>
            <a:r>
              <a:rPr lang="fr-FR" altLang="fr-FR" sz="2000" dirty="0" smtClean="0">
                <a:solidFill>
                  <a:schemeClr val="accent2">
                    <a:lumMod val="75000"/>
                  </a:schemeClr>
                </a:solidFill>
              </a:rPr>
              <a:t> </a:t>
            </a:r>
            <a:r>
              <a:rPr lang="fr-FR" altLang="fr-FR" sz="2000" dirty="0" err="1" smtClean="0">
                <a:solidFill>
                  <a:schemeClr val="accent2">
                    <a:lumMod val="75000"/>
                  </a:schemeClr>
                </a:solidFill>
              </a:rPr>
              <a:t>Address</a:t>
            </a:r>
            <a:r>
              <a:rPr lang="fr-FR" altLang="fr-FR" sz="2000" dirty="0" smtClean="0">
                <a:solidFill>
                  <a:schemeClr val="accent2">
                    <a:lumMod val="75000"/>
                  </a:schemeClr>
                </a:solidFill>
              </a:rPr>
              <a:t> (</a:t>
            </a:r>
            <a:r>
              <a:rPr lang="fr-FR" altLang="fr-FR" sz="2000" dirty="0" err="1" smtClean="0">
                <a:solidFill>
                  <a:schemeClr val="accent2">
                    <a:lumMod val="75000"/>
                  </a:schemeClr>
                </a:solidFill>
              </a:rPr>
              <a:t>Optionel</a:t>
            </a:r>
            <a:r>
              <a:rPr lang="fr-FR" altLang="fr-FR" sz="2000" dirty="0" smtClean="0">
                <a:solidFill>
                  <a:schemeClr val="accent2">
                    <a:lumMod val="75000"/>
                  </a:schemeClr>
                </a:solidFill>
              </a:rPr>
              <a:t>)</a:t>
            </a:r>
          </a:p>
          <a:p>
            <a:pPr lvl="1" eaLnBrk="1" hangingPunct="1">
              <a:buFont typeface="Wingdings" pitchFamily="2" charset="2"/>
              <a:buChar char="ü"/>
              <a:defRPr/>
            </a:pPr>
            <a:r>
              <a:rPr lang="en-US" altLang="fr-FR" sz="2400" dirty="0" smtClean="0">
                <a:solidFill>
                  <a:schemeClr val="accent2">
                    <a:lumMod val="75000"/>
                  </a:schemeClr>
                </a:solidFill>
              </a:rPr>
              <a:t>INF </a:t>
            </a:r>
            <a:r>
              <a:rPr lang="fr-FR" altLang="fr-FR" sz="2400" dirty="0" smtClean="0">
                <a:solidFill>
                  <a:schemeClr val="accent2">
                    <a:lumMod val="75000"/>
                  </a:schemeClr>
                </a:solidFill>
              </a:rPr>
              <a:t>: </a:t>
            </a:r>
            <a:r>
              <a:rPr lang="fr-FR" altLang="fr-FR" sz="2400" dirty="0" err="1" smtClean="0">
                <a:solidFill>
                  <a:schemeClr val="accent2">
                    <a:lumMod val="75000"/>
                  </a:schemeClr>
                </a:solidFill>
              </a:rPr>
              <a:t>INFormation</a:t>
            </a:r>
            <a:r>
              <a:rPr lang="fr-FR" altLang="fr-FR" sz="2400" dirty="0" smtClean="0">
                <a:solidFill>
                  <a:schemeClr val="accent2">
                    <a:lumMod val="75000"/>
                  </a:schemeClr>
                </a:solidFill>
              </a:rPr>
              <a:t> </a:t>
            </a:r>
            <a:r>
              <a:rPr lang="fr-FR" altLang="fr-FR" sz="2400" dirty="0" err="1" smtClean="0">
                <a:solidFill>
                  <a:schemeClr val="accent2">
                    <a:lumMod val="75000"/>
                  </a:schemeClr>
                </a:solidFill>
              </a:rPr>
              <a:t>field</a:t>
            </a:r>
            <a:r>
              <a:rPr lang="fr-FR" altLang="fr-FR" sz="2400" dirty="0" smtClean="0">
                <a:solidFill>
                  <a:schemeClr val="accent2">
                    <a:lumMod val="75000"/>
                  </a:schemeClr>
                </a:solidFill>
              </a:rPr>
              <a:t>, (</a:t>
            </a:r>
            <a:r>
              <a:rPr lang="fr-FR" sz="2400" dirty="0" smtClean="0">
                <a:solidFill>
                  <a:schemeClr val="accent2">
                    <a:lumMod val="75000"/>
                  </a:schemeClr>
                </a:solidFill>
              </a:rPr>
              <a:t>APDU ou autre commande propriétaire), </a:t>
            </a:r>
            <a:r>
              <a:rPr lang="fr-FR" altLang="fr-FR" sz="2400" dirty="0" smtClean="0">
                <a:solidFill>
                  <a:schemeClr val="accent2">
                    <a:lumMod val="75000"/>
                  </a:schemeClr>
                </a:solidFill>
              </a:rPr>
              <a:t>(</a:t>
            </a:r>
            <a:r>
              <a:rPr lang="fr-FR" altLang="fr-FR" sz="2400" dirty="0" err="1" smtClean="0">
                <a:solidFill>
                  <a:schemeClr val="accent2">
                    <a:lumMod val="75000"/>
                  </a:schemeClr>
                </a:solidFill>
              </a:rPr>
              <a:t>Optionel</a:t>
            </a:r>
            <a:r>
              <a:rPr lang="fr-FR" altLang="fr-FR" sz="2400" dirty="0" smtClean="0">
                <a:solidFill>
                  <a:schemeClr val="accent2">
                    <a:lumMod val="75000"/>
                  </a:schemeClr>
                </a:solidFill>
              </a:rPr>
              <a:t>)</a:t>
            </a:r>
            <a:endParaRPr lang="en-US" altLang="fr-FR" sz="2400" dirty="0" smtClean="0">
              <a:solidFill>
                <a:schemeClr val="accent2">
                  <a:lumMod val="75000"/>
                </a:schemeClr>
              </a:solidFill>
            </a:endParaRPr>
          </a:p>
          <a:p>
            <a:pPr lvl="1" eaLnBrk="1" hangingPunct="1">
              <a:buFont typeface="Wingdings" pitchFamily="2" charset="2"/>
              <a:buChar char="ü"/>
              <a:defRPr/>
            </a:pPr>
            <a:r>
              <a:rPr lang="en-US" altLang="fr-FR" sz="2400" dirty="0" smtClean="0">
                <a:solidFill>
                  <a:schemeClr val="accent2">
                    <a:lumMod val="75000"/>
                  </a:schemeClr>
                </a:solidFill>
              </a:rPr>
              <a:t>EDC</a:t>
            </a:r>
            <a:r>
              <a:rPr lang="fr-FR" altLang="fr-FR" sz="2400" dirty="0" smtClean="0">
                <a:solidFill>
                  <a:schemeClr val="accent2">
                    <a:lumMod val="75000"/>
                  </a:schemeClr>
                </a:solidFill>
              </a:rPr>
              <a:t>: Epilogue </a:t>
            </a:r>
            <a:r>
              <a:rPr lang="fr-FR" altLang="fr-FR" sz="2400" dirty="0" err="1" smtClean="0">
                <a:solidFill>
                  <a:schemeClr val="accent2">
                    <a:lumMod val="75000"/>
                  </a:schemeClr>
                </a:solidFill>
              </a:rPr>
              <a:t>field</a:t>
            </a:r>
            <a:r>
              <a:rPr lang="fr-FR" altLang="fr-FR" sz="2400" dirty="0" smtClean="0">
                <a:solidFill>
                  <a:schemeClr val="accent2">
                    <a:lumMod val="75000"/>
                  </a:schemeClr>
                </a:solidFill>
              </a:rPr>
              <a:t>, CRC A or B, </a:t>
            </a:r>
            <a:r>
              <a:rPr lang="fr-FR" sz="2400" dirty="0" smtClean="0">
                <a:solidFill>
                  <a:schemeClr val="accent2">
                    <a:lumMod val="75000"/>
                  </a:schemeClr>
                </a:solidFill>
              </a:rPr>
              <a:t>contrôle d’erreur sur toute la trame </a:t>
            </a:r>
            <a:r>
              <a:rPr lang="fr-FR" altLang="fr-FR" sz="2400" dirty="0" smtClean="0">
                <a:solidFill>
                  <a:schemeClr val="accent2">
                    <a:lumMod val="75000"/>
                  </a:schemeClr>
                </a:solidFill>
              </a:rPr>
              <a:t>(Obligatoire)</a:t>
            </a:r>
          </a:p>
        </p:txBody>
      </p:sp>
      <p:sp>
        <p:nvSpPr>
          <p:cNvPr id="40964" name="Rectangle 2"/>
          <p:cNvSpPr>
            <a:spLocks noGrp="1" noChangeArrowheads="1"/>
          </p:cNvSpPr>
          <p:nvPr>
            <p:ph type="title" idx="4294967295"/>
          </p:nvPr>
        </p:nvSpPr>
        <p:spPr>
          <a:xfrm>
            <a:off x="500063" y="142875"/>
            <a:ext cx="7727950" cy="585788"/>
          </a:xfrm>
        </p:spPr>
        <p:txBody>
          <a:bodyPr/>
          <a:lstStyle/>
          <a:p>
            <a:pPr eaLnBrk="1" hangingPunct="1"/>
            <a:r>
              <a:rPr lang="fr-FR" altLang="fr-FR" smtClean="0"/>
              <a:t>Protocole T = CL (3/4)</a:t>
            </a:r>
            <a:endParaRPr lang="en-US" altLang="fr-FR" smtClean="0"/>
          </a:p>
        </p:txBody>
      </p:sp>
      <p:graphicFrame>
        <p:nvGraphicFramePr>
          <p:cNvPr id="40962" name="Object 2"/>
          <p:cNvGraphicFramePr>
            <a:graphicFrameLocks noChangeAspect="1"/>
          </p:cNvGraphicFramePr>
          <p:nvPr/>
        </p:nvGraphicFramePr>
        <p:xfrm>
          <a:off x="2535238" y="1071563"/>
          <a:ext cx="6537325" cy="2286000"/>
        </p:xfrm>
        <a:graphic>
          <a:graphicData uri="http://schemas.openxmlformats.org/presentationml/2006/ole">
            <mc:AlternateContent xmlns:mc="http://schemas.openxmlformats.org/markup-compatibility/2006">
              <mc:Choice xmlns:v="urn:schemas-microsoft-com:vml" Requires="v">
                <p:oleObj spid="_x0000_s40996" name="Bitmap Image" r:id="rId4" imgW="4247619" imgH="1371429" progId="PBrush">
                  <p:embed/>
                </p:oleObj>
              </mc:Choice>
              <mc:Fallback>
                <p:oleObj name="Bitmap Image" r:id="rId4" imgW="4247619" imgH="1371429"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5238" y="1071563"/>
                        <a:ext cx="65373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Espace réservé du contenu 24"/>
          <p:cNvSpPr>
            <a:spLocks noGrp="1"/>
          </p:cNvSpPr>
          <p:nvPr>
            <p:ph idx="4294967295"/>
          </p:nvPr>
        </p:nvSpPr>
        <p:spPr>
          <a:xfrm>
            <a:off x="357188" y="1216025"/>
            <a:ext cx="7918450" cy="2284413"/>
          </a:xfrm>
        </p:spPr>
        <p:txBody>
          <a:bodyPr/>
          <a:lstStyle/>
          <a:p>
            <a:pPr eaLnBrk="1" hangingPunct="1">
              <a:buFont typeface="Wingdings" pitchFamily="2" charset="2"/>
              <a:buChar char="Ø"/>
            </a:pPr>
            <a:r>
              <a:rPr lang="fr-FR" sz="2400" dirty="0"/>
              <a:t>4</a:t>
            </a:r>
            <a:r>
              <a:rPr lang="fr-FR" sz="2400" dirty="0" smtClean="0"/>
              <a:t> entités</a:t>
            </a:r>
          </a:p>
          <a:p>
            <a:pPr lvl="1" eaLnBrk="1" hangingPunct="1">
              <a:buFont typeface="Wingdings" pitchFamily="2" charset="2"/>
              <a:buChar char="ü"/>
            </a:pPr>
            <a:r>
              <a:rPr lang="fr-FR" sz="2000" dirty="0"/>
              <a:t>La carte à puce sans contact ou RFID</a:t>
            </a:r>
          </a:p>
          <a:p>
            <a:pPr lvl="1" eaLnBrk="1" hangingPunct="1">
              <a:buFont typeface="Wingdings" pitchFamily="2" charset="2"/>
              <a:buChar char="ü"/>
            </a:pPr>
            <a:r>
              <a:rPr lang="fr-FR" sz="2000" dirty="0"/>
              <a:t>Le canal de communication (air) ou zone opérationnelle</a:t>
            </a:r>
          </a:p>
          <a:p>
            <a:pPr lvl="1" eaLnBrk="1" hangingPunct="1">
              <a:buFont typeface="Wingdings" pitchFamily="2" charset="2"/>
              <a:buChar char="ü"/>
            </a:pPr>
            <a:r>
              <a:rPr lang="fr-FR" sz="2000" dirty="0" smtClean="0"/>
              <a:t>Le lecteur (ou station de base) sans contact</a:t>
            </a:r>
          </a:p>
          <a:p>
            <a:pPr lvl="1" eaLnBrk="1" hangingPunct="1">
              <a:buFont typeface="Wingdings" pitchFamily="2" charset="2"/>
              <a:buChar char="ü"/>
            </a:pPr>
            <a:r>
              <a:rPr lang="fr-FR" sz="2000" dirty="0" smtClean="0"/>
              <a:t>Serveur - Middleware et Application Software (Traitement des données) : Log, analyse et archivage</a:t>
            </a:r>
          </a:p>
        </p:txBody>
      </p:sp>
      <p:pic>
        <p:nvPicPr>
          <p:cNvPr id="3076" name="Picture 20"/>
          <p:cNvPicPr>
            <a:picLocks noChangeArrowheads="1"/>
          </p:cNvPicPr>
          <p:nvPr/>
        </p:nvPicPr>
        <p:blipFill>
          <a:blip r:embed="rId3" cstate="print"/>
          <a:srcRect/>
          <a:stretch>
            <a:fillRect/>
          </a:stretch>
        </p:blipFill>
        <p:spPr bwMode="auto">
          <a:xfrm>
            <a:off x="644525" y="5068888"/>
            <a:ext cx="930275" cy="1239837"/>
          </a:xfrm>
          <a:prstGeom prst="rect">
            <a:avLst/>
          </a:prstGeom>
          <a:noFill/>
          <a:ln w="12700">
            <a:noFill/>
            <a:miter lim="800000"/>
            <a:headEnd/>
            <a:tailEnd/>
          </a:ln>
        </p:spPr>
      </p:pic>
      <p:sp>
        <p:nvSpPr>
          <p:cNvPr id="3077" name="AutoShape 3"/>
          <p:cNvSpPr>
            <a:spLocks noChangeArrowheads="1"/>
          </p:cNvSpPr>
          <p:nvPr/>
        </p:nvSpPr>
        <p:spPr bwMode="auto">
          <a:xfrm>
            <a:off x="3895725" y="4170363"/>
            <a:ext cx="1589088" cy="79533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6 w 21600"/>
              <a:gd name="T13" fmla="*/ 5419 h 21600"/>
              <a:gd name="T14" fmla="*/ 18900 w 21600"/>
              <a:gd name="T15" fmla="*/ 16219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3175">
            <a:solidFill>
              <a:srgbClr val="00CC00"/>
            </a:solidFill>
            <a:miter lim="800000"/>
            <a:headEnd/>
            <a:tailEnd/>
          </a:ln>
        </p:spPr>
        <p:txBody>
          <a:bodyPr wrap="none" anchor="ctr">
            <a:spAutoFit/>
          </a:bodyPr>
          <a:lstStyle/>
          <a:p>
            <a:pPr algn="ctr">
              <a:spcBef>
                <a:spcPct val="50000"/>
              </a:spcBef>
            </a:pPr>
            <a:r>
              <a:rPr lang="fr-FR" sz="2000" b="1">
                <a:solidFill>
                  <a:srgbClr val="33CC33"/>
                </a:solidFill>
                <a:latin typeface="Arial" charset="0"/>
              </a:rPr>
              <a:t>Horloge</a:t>
            </a:r>
            <a:endParaRPr lang="en-US" sz="2000" b="1">
              <a:solidFill>
                <a:srgbClr val="33CC33"/>
              </a:solidFill>
              <a:latin typeface="Arial" charset="0"/>
            </a:endParaRPr>
          </a:p>
        </p:txBody>
      </p:sp>
      <p:sp>
        <p:nvSpPr>
          <p:cNvPr id="3078" name="AutoShape 4"/>
          <p:cNvSpPr>
            <a:spLocks noChangeArrowheads="1"/>
          </p:cNvSpPr>
          <p:nvPr/>
        </p:nvSpPr>
        <p:spPr bwMode="auto">
          <a:xfrm>
            <a:off x="3946525" y="3590925"/>
            <a:ext cx="1562100" cy="7953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419 h 21600"/>
              <a:gd name="T14" fmla="*/ 18905 w 21600"/>
              <a:gd name="T15" fmla="*/ 16219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3175">
            <a:solidFill>
              <a:srgbClr val="FF0000"/>
            </a:solidFill>
            <a:miter lim="800000"/>
            <a:headEnd/>
            <a:tailEnd/>
          </a:ln>
        </p:spPr>
        <p:txBody>
          <a:bodyPr wrap="none" anchor="ctr">
            <a:spAutoFit/>
          </a:bodyPr>
          <a:lstStyle/>
          <a:p>
            <a:pPr algn="ctr">
              <a:spcBef>
                <a:spcPct val="50000"/>
              </a:spcBef>
            </a:pPr>
            <a:r>
              <a:rPr lang="fr-FR" sz="2000" b="1">
                <a:solidFill>
                  <a:srgbClr val="FF0000"/>
                </a:solidFill>
                <a:latin typeface="Arial" charset="0"/>
              </a:rPr>
              <a:t>Energie</a:t>
            </a:r>
            <a:endParaRPr lang="en-US" sz="2000" b="1">
              <a:solidFill>
                <a:srgbClr val="FF0000"/>
              </a:solidFill>
              <a:latin typeface="Arial" charset="0"/>
            </a:endParaRPr>
          </a:p>
        </p:txBody>
      </p:sp>
      <p:sp>
        <p:nvSpPr>
          <p:cNvPr id="3079" name="AutoShape 5"/>
          <p:cNvSpPr>
            <a:spLocks noChangeArrowheads="1"/>
          </p:cNvSpPr>
          <p:nvPr/>
        </p:nvSpPr>
        <p:spPr bwMode="auto">
          <a:xfrm>
            <a:off x="3546475" y="4724400"/>
            <a:ext cx="2674938" cy="793750"/>
          </a:xfrm>
          <a:prstGeom prst="leftRightArrow">
            <a:avLst>
              <a:gd name="adj1" fmla="val 50000"/>
              <a:gd name="adj2" fmla="val 42999"/>
            </a:avLst>
          </a:prstGeom>
          <a:noFill/>
          <a:ln w="3175">
            <a:solidFill>
              <a:srgbClr val="003399"/>
            </a:solidFill>
            <a:miter lim="800000"/>
            <a:headEnd/>
            <a:tailEnd/>
          </a:ln>
        </p:spPr>
        <p:txBody>
          <a:bodyPr anchor="ctr">
            <a:spAutoFit/>
          </a:bodyPr>
          <a:lstStyle/>
          <a:p>
            <a:pPr algn="ctr">
              <a:spcBef>
                <a:spcPct val="50000"/>
              </a:spcBef>
            </a:pPr>
            <a:r>
              <a:rPr lang="fr-FR" sz="2000" b="1">
                <a:solidFill>
                  <a:srgbClr val="0C1C6B"/>
                </a:solidFill>
                <a:latin typeface="Arial" charset="0"/>
              </a:rPr>
              <a:t>Données</a:t>
            </a:r>
            <a:endParaRPr lang="en-US" sz="2000" b="1">
              <a:solidFill>
                <a:srgbClr val="0C1C6B"/>
              </a:solidFill>
              <a:latin typeface="Arial" charset="0"/>
            </a:endParaRPr>
          </a:p>
        </p:txBody>
      </p:sp>
      <p:sp>
        <p:nvSpPr>
          <p:cNvPr id="3080" name="Oval 23"/>
          <p:cNvSpPr>
            <a:spLocks noChangeArrowheads="1"/>
          </p:cNvSpPr>
          <p:nvPr/>
        </p:nvSpPr>
        <p:spPr bwMode="auto">
          <a:xfrm>
            <a:off x="3789363" y="3197225"/>
            <a:ext cx="1692275" cy="2984500"/>
          </a:xfrm>
          <a:prstGeom prst="ellipse">
            <a:avLst/>
          </a:prstGeom>
          <a:noFill/>
          <a:ln w="19050" cap="rnd">
            <a:solidFill>
              <a:schemeClr val="hlink"/>
            </a:solidFill>
            <a:prstDash val="sysDot"/>
            <a:round/>
            <a:headEnd/>
            <a:tailEnd/>
          </a:ln>
        </p:spPr>
        <p:txBody>
          <a:bodyPr wrap="none" anchor="ctr"/>
          <a:lstStyle/>
          <a:p>
            <a:endParaRPr lang="fr-FR" sz="1800">
              <a:latin typeface="Arial" charset="0"/>
            </a:endParaRPr>
          </a:p>
        </p:txBody>
      </p:sp>
      <p:sp>
        <p:nvSpPr>
          <p:cNvPr id="3081" name="Oval 24"/>
          <p:cNvSpPr>
            <a:spLocks noChangeArrowheads="1"/>
          </p:cNvSpPr>
          <p:nvPr/>
        </p:nvSpPr>
        <p:spPr bwMode="auto">
          <a:xfrm>
            <a:off x="3787775" y="3141663"/>
            <a:ext cx="1693863" cy="2984500"/>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sp>
        <p:nvSpPr>
          <p:cNvPr id="3082" name="Oval 25"/>
          <p:cNvSpPr>
            <a:spLocks noChangeArrowheads="1"/>
          </p:cNvSpPr>
          <p:nvPr/>
        </p:nvSpPr>
        <p:spPr bwMode="auto">
          <a:xfrm>
            <a:off x="3344863" y="3141663"/>
            <a:ext cx="1697037" cy="2984500"/>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sp>
        <p:nvSpPr>
          <p:cNvPr id="3083" name="Oval 26"/>
          <p:cNvSpPr>
            <a:spLocks noChangeArrowheads="1"/>
          </p:cNvSpPr>
          <p:nvPr/>
        </p:nvSpPr>
        <p:spPr bwMode="auto">
          <a:xfrm>
            <a:off x="4522788" y="3132138"/>
            <a:ext cx="1698625" cy="2984500"/>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sp>
        <p:nvSpPr>
          <p:cNvPr id="3085" name="Rectangle 32"/>
          <p:cNvSpPr>
            <a:spLocks noChangeArrowheads="1"/>
          </p:cNvSpPr>
          <p:nvPr/>
        </p:nvSpPr>
        <p:spPr bwMode="auto">
          <a:xfrm>
            <a:off x="2198837" y="3615109"/>
            <a:ext cx="787716" cy="461665"/>
          </a:xfrm>
          <a:prstGeom prst="rect">
            <a:avLst/>
          </a:prstGeom>
          <a:noFill/>
          <a:ln w="9525">
            <a:noFill/>
            <a:miter lim="800000"/>
            <a:headEnd/>
            <a:tailEnd/>
          </a:ln>
        </p:spPr>
        <p:txBody>
          <a:bodyPr wrap="none">
            <a:spAutoFit/>
          </a:bodyPr>
          <a:lstStyle/>
          <a:p>
            <a:pPr marL="550863" indent="-419100">
              <a:lnSpc>
                <a:spcPct val="80000"/>
              </a:lnSpc>
              <a:spcBef>
                <a:spcPct val="20000"/>
              </a:spcBef>
              <a:buClr>
                <a:srgbClr val="660E66"/>
              </a:buClr>
              <a:buSzPct val="75000"/>
              <a:buFont typeface="Wingdings" pitchFamily="2" charset="2"/>
              <a:buNone/>
            </a:pPr>
            <a:r>
              <a:rPr kumimoji="1" lang="fr-FR" sz="3000" dirty="0" smtClean="0">
                <a:latin typeface="Arial" charset="0"/>
                <a:cs typeface="Times New Roman" pitchFamily="18" charset="0"/>
              </a:rPr>
              <a:t>(3)</a:t>
            </a:r>
            <a:endParaRPr kumimoji="1" lang="fr-FR" sz="3000" dirty="0">
              <a:latin typeface="Arial" charset="0"/>
              <a:cs typeface="Times New Roman" pitchFamily="18" charset="0"/>
            </a:endParaRPr>
          </a:p>
        </p:txBody>
      </p:sp>
      <p:sp>
        <p:nvSpPr>
          <p:cNvPr id="3086" name="Rectangle 34"/>
          <p:cNvSpPr>
            <a:spLocks noChangeArrowheads="1"/>
          </p:cNvSpPr>
          <p:nvPr/>
        </p:nvSpPr>
        <p:spPr bwMode="auto">
          <a:xfrm>
            <a:off x="4584700" y="3454400"/>
            <a:ext cx="787716" cy="461665"/>
          </a:xfrm>
          <a:prstGeom prst="rect">
            <a:avLst/>
          </a:prstGeom>
          <a:noFill/>
          <a:ln w="9525">
            <a:noFill/>
            <a:miter lim="800000"/>
            <a:headEnd/>
            <a:tailEnd/>
          </a:ln>
        </p:spPr>
        <p:txBody>
          <a:bodyPr wrap="none">
            <a:spAutoFit/>
          </a:bodyPr>
          <a:lstStyle/>
          <a:p>
            <a:pPr marL="550863" indent="-419100">
              <a:lnSpc>
                <a:spcPct val="80000"/>
              </a:lnSpc>
              <a:spcBef>
                <a:spcPct val="20000"/>
              </a:spcBef>
              <a:buClr>
                <a:srgbClr val="660E66"/>
              </a:buClr>
              <a:buSzPct val="75000"/>
              <a:buFont typeface="Wingdings" pitchFamily="2" charset="2"/>
              <a:buNone/>
            </a:pPr>
            <a:r>
              <a:rPr kumimoji="1" lang="fr-FR" sz="3000" dirty="0" smtClean="0">
                <a:latin typeface="Arial" charset="0"/>
                <a:cs typeface="Times New Roman" pitchFamily="18" charset="0"/>
              </a:rPr>
              <a:t>(2)</a:t>
            </a:r>
            <a:endParaRPr kumimoji="1" lang="fr-FR" sz="3000" dirty="0">
              <a:latin typeface="Arial" charset="0"/>
              <a:cs typeface="Times New Roman" pitchFamily="18" charset="0"/>
            </a:endParaRPr>
          </a:p>
        </p:txBody>
      </p:sp>
      <p:sp>
        <p:nvSpPr>
          <p:cNvPr id="3087" name="Rectangle 35"/>
          <p:cNvSpPr>
            <a:spLocks noChangeArrowheads="1"/>
          </p:cNvSpPr>
          <p:nvPr/>
        </p:nvSpPr>
        <p:spPr bwMode="auto">
          <a:xfrm>
            <a:off x="7323138" y="3454400"/>
            <a:ext cx="787716" cy="461665"/>
          </a:xfrm>
          <a:prstGeom prst="rect">
            <a:avLst/>
          </a:prstGeom>
          <a:noFill/>
          <a:ln w="9525">
            <a:noFill/>
            <a:miter lim="800000"/>
            <a:headEnd/>
            <a:tailEnd/>
          </a:ln>
        </p:spPr>
        <p:txBody>
          <a:bodyPr wrap="none">
            <a:spAutoFit/>
          </a:bodyPr>
          <a:lstStyle/>
          <a:p>
            <a:pPr marL="550863" indent="-419100">
              <a:lnSpc>
                <a:spcPct val="80000"/>
              </a:lnSpc>
              <a:spcBef>
                <a:spcPct val="20000"/>
              </a:spcBef>
              <a:buClr>
                <a:srgbClr val="660E66"/>
              </a:buClr>
              <a:buSzPct val="75000"/>
              <a:buFont typeface="Wingdings" pitchFamily="2" charset="2"/>
              <a:buNone/>
            </a:pPr>
            <a:r>
              <a:rPr kumimoji="1" lang="fr-FR" sz="3000" dirty="0" smtClean="0">
                <a:latin typeface="Arial" charset="0"/>
                <a:cs typeface="Times New Roman" pitchFamily="18" charset="0"/>
              </a:rPr>
              <a:t>(1)</a:t>
            </a:r>
            <a:endParaRPr kumimoji="1" lang="fr-FR" sz="3000" dirty="0">
              <a:latin typeface="Arial" charset="0"/>
              <a:cs typeface="Times New Roman" pitchFamily="18" charset="0"/>
            </a:endParaRPr>
          </a:p>
        </p:txBody>
      </p:sp>
      <p:sp>
        <p:nvSpPr>
          <p:cNvPr id="21" name="Flèche angle droit à deux pointes 20"/>
          <p:cNvSpPr/>
          <p:nvPr/>
        </p:nvSpPr>
        <p:spPr bwMode="auto">
          <a:xfrm rot="10800000">
            <a:off x="847725" y="4629150"/>
            <a:ext cx="1135063" cy="1006475"/>
          </a:xfrm>
          <a:prstGeom prst="leftUpArrow">
            <a:avLst>
              <a:gd name="adj1" fmla="val 19417"/>
              <a:gd name="adj2" fmla="val 25000"/>
              <a:gd name="adj3" fmla="val 25000"/>
            </a:avLst>
          </a:prstGeom>
          <a:solidFill>
            <a:srgbClr val="FFFF00"/>
          </a:solidFill>
          <a:ln w="9525" cap="flat" cmpd="tri" algn="ctr">
            <a:solidFill>
              <a:schemeClr val="tx1"/>
            </a:solidFill>
            <a:prstDash val="solid"/>
            <a:round/>
            <a:headEnd type="none" w="med" len="med"/>
            <a:tailEnd type="none" w="med" len="med"/>
          </a:ln>
          <a:effectLst/>
        </p:spPr>
        <p:txBody>
          <a:bodyPr/>
          <a:lstStyle/>
          <a:p>
            <a:pPr eaLnBrk="0" hangingPunct="0">
              <a:defRPr/>
            </a:pPr>
            <a:endParaRPr lang="fr-FR" sz="1800">
              <a:latin typeface="Arial" charset="0"/>
              <a:cs typeface="Arial" pitchFamily="34" charset="0"/>
            </a:endParaRPr>
          </a:p>
        </p:txBody>
      </p:sp>
      <p:sp>
        <p:nvSpPr>
          <p:cNvPr id="3089" name="Titre 1"/>
          <p:cNvSpPr txBox="1">
            <a:spLocks/>
          </p:cNvSpPr>
          <p:nvPr/>
        </p:nvSpPr>
        <p:spPr bwMode="auto">
          <a:xfrm>
            <a:off x="611188" y="71438"/>
            <a:ext cx="7885112" cy="720725"/>
          </a:xfrm>
          <a:prstGeom prst="rect">
            <a:avLst/>
          </a:prstGeom>
          <a:noFill/>
          <a:ln w="9525">
            <a:noFill/>
            <a:miter lim="800000"/>
            <a:headEnd/>
            <a:tailEnd/>
          </a:ln>
        </p:spPr>
        <p:txBody>
          <a:bodyPr anchor="ctr"/>
          <a:lstStyle/>
          <a:p>
            <a:r>
              <a:rPr lang="fr-FR" sz="3600">
                <a:solidFill>
                  <a:srgbClr val="0F3299"/>
                </a:solidFill>
                <a:latin typeface="Comic Sans MS" pitchFamily="66" charset="0"/>
              </a:rPr>
              <a:t>Description HW…</a:t>
            </a:r>
          </a:p>
        </p:txBody>
      </p:sp>
      <p:pic>
        <p:nvPicPr>
          <p:cNvPr id="2" name="Picture 4" descr="http://www.tram-way.ma/site/assets/files/1020/ad_carte_irtiyah.png"/>
          <p:cNvPicPr>
            <a:picLocks noChangeAspect="1" noChangeArrowheads="1"/>
          </p:cNvPicPr>
          <p:nvPr/>
        </p:nvPicPr>
        <p:blipFill>
          <a:blip r:embed="rId4" cstate="print"/>
          <a:srcRect/>
          <a:stretch>
            <a:fillRect/>
          </a:stretch>
        </p:blipFill>
        <p:spPr bwMode="auto">
          <a:xfrm>
            <a:off x="6660232" y="3566888"/>
            <a:ext cx="2095500" cy="2238376"/>
          </a:xfrm>
          <a:prstGeom prst="rect">
            <a:avLst/>
          </a:prstGeom>
          <a:noFill/>
        </p:spPr>
      </p:pic>
      <p:pic>
        <p:nvPicPr>
          <p:cNvPr id="3" name="Picture 5"/>
          <p:cNvPicPr>
            <a:picLocks noChangeAspect="1" noChangeArrowheads="1"/>
          </p:cNvPicPr>
          <p:nvPr/>
        </p:nvPicPr>
        <p:blipFill>
          <a:blip r:embed="rId5" cstate="print"/>
          <a:srcRect/>
          <a:stretch>
            <a:fillRect/>
          </a:stretch>
        </p:blipFill>
        <p:spPr bwMode="auto">
          <a:xfrm>
            <a:off x="1981097" y="4149080"/>
            <a:ext cx="1294759" cy="1584176"/>
          </a:xfrm>
          <a:prstGeom prst="rect">
            <a:avLst/>
          </a:prstGeom>
          <a:noFill/>
          <a:ln w="9525">
            <a:noFill/>
            <a:miter lim="800000"/>
            <a:headEnd/>
            <a:tailEnd/>
          </a:ln>
        </p:spPr>
      </p:pic>
      <p:sp>
        <p:nvSpPr>
          <p:cNvPr id="18" name="Rectangle 32"/>
          <p:cNvSpPr>
            <a:spLocks noChangeArrowheads="1"/>
          </p:cNvSpPr>
          <p:nvPr/>
        </p:nvSpPr>
        <p:spPr bwMode="auto">
          <a:xfrm>
            <a:off x="251520" y="4551511"/>
            <a:ext cx="787716" cy="461665"/>
          </a:xfrm>
          <a:prstGeom prst="rect">
            <a:avLst/>
          </a:prstGeom>
          <a:noFill/>
          <a:ln w="9525">
            <a:noFill/>
            <a:miter lim="800000"/>
            <a:headEnd/>
            <a:tailEnd/>
          </a:ln>
        </p:spPr>
        <p:txBody>
          <a:bodyPr wrap="none">
            <a:spAutoFit/>
          </a:bodyPr>
          <a:lstStyle/>
          <a:p>
            <a:pPr marL="550863" indent="-419100">
              <a:lnSpc>
                <a:spcPct val="80000"/>
              </a:lnSpc>
              <a:spcBef>
                <a:spcPct val="20000"/>
              </a:spcBef>
              <a:buClr>
                <a:srgbClr val="660E66"/>
              </a:buClr>
              <a:buSzPct val="75000"/>
              <a:buFont typeface="Wingdings" pitchFamily="2" charset="2"/>
              <a:buNone/>
            </a:pPr>
            <a:r>
              <a:rPr kumimoji="1" lang="fr-FR" sz="3000" dirty="0" smtClean="0">
                <a:latin typeface="Arial" charset="0"/>
                <a:cs typeface="Times New Roman" pitchFamily="18" charset="0"/>
              </a:rPr>
              <a:t>(4)</a:t>
            </a:r>
            <a:endParaRPr kumimoji="1" lang="fr-FR" sz="3000" dirty="0">
              <a:latin typeface="Arial" charset="0"/>
              <a:cs typeface="Times New Roman" pitchFamily="18" charset="0"/>
            </a:endParaRPr>
          </a:p>
        </p:txBody>
      </p:sp>
    </p:spTree>
  </p:cSld>
  <p:clrMapOvr>
    <a:masterClrMapping/>
  </p:clrMapOvr>
  <p:transition advClick="0"/>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a:spLocks noGrp="1" noChangeArrowheads="1"/>
          </p:cNvSpPr>
          <p:nvPr>
            <p:ph type="body" idx="1"/>
          </p:nvPr>
        </p:nvSpPr>
        <p:spPr>
          <a:xfrm>
            <a:off x="428625" y="1196975"/>
            <a:ext cx="7858125" cy="990600"/>
          </a:xfrm>
        </p:spPr>
        <p:txBody>
          <a:bodyPr/>
          <a:lstStyle/>
          <a:p>
            <a:r>
              <a:rPr lang="fr-FR" smtClean="0"/>
              <a:t>Le champs PCB</a:t>
            </a:r>
          </a:p>
        </p:txBody>
      </p:sp>
      <p:sp>
        <p:nvSpPr>
          <p:cNvPr id="181251" name="Rectangle 2"/>
          <p:cNvSpPr>
            <a:spLocks noChangeArrowheads="1"/>
          </p:cNvSpPr>
          <p:nvPr/>
        </p:nvSpPr>
        <p:spPr bwMode="auto">
          <a:xfrm>
            <a:off x="500063" y="142875"/>
            <a:ext cx="7727950" cy="585788"/>
          </a:xfrm>
          <a:prstGeom prst="rect">
            <a:avLst/>
          </a:prstGeom>
          <a:noFill/>
          <a:ln w="9525">
            <a:noFill/>
            <a:miter lim="800000"/>
            <a:headEnd/>
            <a:tailEnd/>
          </a:ln>
        </p:spPr>
        <p:txBody>
          <a:bodyPr anchor="ctr"/>
          <a:lstStyle/>
          <a:p>
            <a:r>
              <a:rPr lang="fr-FR" altLang="fr-FR" sz="3200">
                <a:solidFill>
                  <a:schemeClr val="accent2"/>
                </a:solidFill>
                <a:latin typeface="Comic Sans MS" pitchFamily="66" charset="0"/>
              </a:rPr>
              <a:t>Protocole T = CL (4/4)</a:t>
            </a:r>
            <a:endParaRPr lang="en-US" altLang="fr-FR" sz="3200">
              <a:solidFill>
                <a:schemeClr val="accent2"/>
              </a:solidFill>
              <a:latin typeface="Comic Sans MS" pitchFamily="66" charset="0"/>
            </a:endParaRPr>
          </a:p>
        </p:txBody>
      </p:sp>
      <p:pic>
        <p:nvPicPr>
          <p:cNvPr id="181252" name="Picture 5"/>
          <p:cNvPicPr>
            <a:picLocks noChangeAspect="1" noChangeArrowheads="1"/>
          </p:cNvPicPr>
          <p:nvPr/>
        </p:nvPicPr>
        <p:blipFill>
          <a:blip r:embed="rId2" cstate="print"/>
          <a:srcRect/>
          <a:stretch>
            <a:fillRect/>
          </a:stretch>
        </p:blipFill>
        <p:spPr bwMode="auto">
          <a:xfrm>
            <a:off x="250825" y="2693988"/>
            <a:ext cx="8621713" cy="318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9"/>
          <p:cNvSpPr txBox="1">
            <a:spLocks noChangeArrowheads="1"/>
          </p:cNvSpPr>
          <p:nvPr/>
        </p:nvSpPr>
        <p:spPr bwMode="auto">
          <a:xfrm>
            <a:off x="541338" y="1196752"/>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bwMode="auto">
          <a:xfrm>
            <a:off x="323528" y="1916832"/>
            <a:ext cx="8280920" cy="3168352"/>
          </a:xfrm>
          <a:prstGeom prst="rect">
            <a:avLst/>
          </a:prstGeom>
          <a:noFill/>
          <a:ln w="9525">
            <a:noFill/>
            <a:miter lim="800000"/>
            <a:headEnd/>
            <a:tailEnd/>
          </a:ln>
        </p:spPr>
        <p:txBody>
          <a:bodyPr anchor="ctr"/>
          <a:lstStyle/>
          <a:p>
            <a:pPr algn="ctr"/>
            <a:r>
              <a:rPr lang="fr-FR" sz="4800" b="1" dirty="0">
                <a:solidFill>
                  <a:srgbClr val="0F3299"/>
                </a:solidFill>
                <a:latin typeface="Comic Sans MS" pitchFamily="66" charset="0"/>
              </a:rPr>
              <a:t>Module </a:t>
            </a:r>
            <a:r>
              <a:rPr lang="fr-FR" sz="4800" b="1" dirty="0" smtClean="0">
                <a:solidFill>
                  <a:srgbClr val="0F3299"/>
                </a:solidFill>
                <a:latin typeface="Comic Sans MS" pitchFamily="66" charset="0"/>
              </a:rPr>
              <a:t>III</a:t>
            </a:r>
          </a:p>
          <a:p>
            <a:pPr algn="ctr"/>
            <a:r>
              <a:rPr lang="fr-FR" sz="4800" b="1" dirty="0" smtClean="0">
                <a:solidFill>
                  <a:srgbClr val="0F3299"/>
                </a:solidFill>
                <a:latin typeface="Comic Sans MS" pitchFamily="66" charset="0"/>
              </a:rPr>
              <a:t>Techno </a:t>
            </a:r>
            <a:r>
              <a:rPr lang="fr-FR" sz="4800" b="1" dirty="0" err="1" smtClean="0">
                <a:solidFill>
                  <a:srgbClr val="0F3299"/>
                </a:solidFill>
                <a:latin typeface="Comic Sans MS" pitchFamily="66" charset="0"/>
              </a:rPr>
              <a:t>Mifare</a:t>
            </a:r>
            <a:endParaRPr lang="fr-FR" sz="4800" b="1" dirty="0">
              <a:solidFill>
                <a:srgbClr val="0F3299"/>
              </a:solidFill>
              <a:latin typeface="Comic Sans MS" pitchFamily="66" charset="0"/>
            </a:endParaRPr>
          </a:p>
          <a:p>
            <a:pPr algn="ctr"/>
            <a:r>
              <a:rPr lang="fr-FR" sz="4800" b="1" dirty="0">
                <a:solidFill>
                  <a:srgbClr val="0F3299"/>
                </a:solidFill>
                <a:latin typeface="Comic Sans MS" pitchFamily="66" charset="0"/>
              </a:rPr>
              <a:t>C</a:t>
            </a:r>
            <a:r>
              <a:rPr lang="fr-FR" sz="4800" b="1" dirty="0" smtClean="0">
                <a:solidFill>
                  <a:srgbClr val="0F3299"/>
                </a:solidFill>
                <a:latin typeface="Comic Sans MS" pitchFamily="66" charset="0"/>
              </a:rPr>
              <a:t>artes &amp; Lecteurs</a:t>
            </a:r>
            <a:endParaRPr lang="fr-FR" sz="4800" b="1" dirty="0">
              <a:solidFill>
                <a:srgbClr val="0F3299"/>
              </a:solidFill>
              <a:latin typeface="Comic Sans MS" pitchFamily="66" charset="0"/>
            </a:endParaRPr>
          </a:p>
        </p:txBody>
      </p:sp>
    </p:spTree>
    <p:extLst>
      <p:ext uri="{BB962C8B-B14F-4D97-AF65-F5344CB8AC3E}">
        <p14:creationId xmlns:p14="http://schemas.microsoft.com/office/powerpoint/2010/main" val="32025414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txBox="1">
            <a:spLocks noChangeArrowheads="1"/>
          </p:cNvSpPr>
          <p:nvPr/>
        </p:nvSpPr>
        <p:spPr bwMode="auto">
          <a:xfrm>
            <a:off x="541338" y="1819616"/>
            <a:ext cx="7847086" cy="3625608"/>
          </a:xfrm>
          <a:prstGeom prst="rect">
            <a:avLst/>
          </a:prstGeom>
          <a:noFill/>
          <a:ln w="9525">
            <a:noFill/>
            <a:miter lim="800000"/>
            <a:headEnd/>
            <a:tailEnd/>
          </a:ln>
        </p:spPr>
        <p:txBody>
          <a:bodyPr wrap="square">
            <a:spAutoFit/>
          </a:bodyPr>
          <a:lstStyle/>
          <a:p>
            <a:pPr marL="342900" indent="-342900">
              <a:spcBef>
                <a:spcPct val="20000"/>
              </a:spcBef>
              <a:buFontTx/>
              <a:buChar char="•"/>
              <a:defRPr/>
            </a:pPr>
            <a:r>
              <a:rPr lang="fr-FR" sz="2800" dirty="0" smtClean="0">
                <a:latin typeface="Comic Sans MS" pitchFamily="66" charset="0"/>
              </a:rPr>
              <a:t>Architecture et fonctionnement d’une carte</a:t>
            </a:r>
          </a:p>
          <a:p>
            <a:pPr marL="342900" indent="-342900">
              <a:spcBef>
                <a:spcPct val="20000"/>
              </a:spcBef>
              <a:buFontTx/>
              <a:buChar char="•"/>
              <a:defRPr/>
            </a:pPr>
            <a:r>
              <a:rPr lang="fr-FR" sz="2800" dirty="0" smtClean="0">
                <a:solidFill>
                  <a:schemeClr val="tx2"/>
                </a:solidFill>
                <a:latin typeface="Comic Sans MS" pitchFamily="66" charset="0"/>
              </a:rPr>
              <a:t>Organisation Mémoire</a:t>
            </a:r>
          </a:p>
          <a:p>
            <a:pPr marL="342900" indent="-342900">
              <a:spcBef>
                <a:spcPct val="20000"/>
              </a:spcBef>
              <a:buFontTx/>
              <a:buChar char="•"/>
              <a:defRPr/>
            </a:pPr>
            <a:r>
              <a:rPr lang="fr-FR" sz="2800" dirty="0" smtClean="0">
                <a:solidFill>
                  <a:schemeClr val="tx2"/>
                </a:solidFill>
                <a:latin typeface="Comic Sans MS" pitchFamily="66" charset="0"/>
              </a:rPr>
              <a:t>Gestion de la sécurité</a:t>
            </a:r>
          </a:p>
          <a:p>
            <a:pPr marL="342900" indent="-342900">
              <a:spcBef>
                <a:spcPct val="20000"/>
              </a:spcBef>
              <a:buFontTx/>
              <a:buChar char="•"/>
              <a:defRPr/>
            </a:pPr>
            <a:r>
              <a:rPr lang="fr-FR" sz="2800" dirty="0" smtClean="0">
                <a:solidFill>
                  <a:schemeClr val="tx2"/>
                </a:solidFill>
                <a:latin typeface="Comic Sans MS" pitchFamily="66" charset="0"/>
              </a:rPr>
              <a:t>Architecture du lecteur</a:t>
            </a:r>
          </a:p>
          <a:p>
            <a:pPr marL="342900" indent="-342900">
              <a:spcBef>
                <a:spcPct val="20000"/>
              </a:spcBef>
              <a:buFontTx/>
              <a:buChar char="•"/>
              <a:defRPr/>
            </a:pPr>
            <a:r>
              <a:rPr lang="fr-FR" sz="2800" dirty="0" smtClean="0">
                <a:solidFill>
                  <a:schemeClr val="tx2"/>
                </a:solidFill>
                <a:latin typeface="Comic Sans MS" pitchFamily="66" charset="0"/>
              </a:rPr>
              <a:t>Jeux </a:t>
            </a:r>
            <a:r>
              <a:rPr lang="fr-FR" sz="2800" smtClean="0">
                <a:solidFill>
                  <a:schemeClr val="tx2"/>
                </a:solidFill>
                <a:latin typeface="Comic Sans MS" pitchFamily="66" charset="0"/>
              </a:rPr>
              <a:t>de commandes</a:t>
            </a:r>
            <a:endParaRPr lang="fr-FR" sz="2800" dirty="0" smtClean="0">
              <a:solidFill>
                <a:schemeClr val="tx2"/>
              </a:solidFill>
              <a:latin typeface="Comic Sans MS" pitchFamily="66" charset="0"/>
            </a:endParaRPr>
          </a:p>
          <a:p>
            <a:pPr marL="342900" indent="-342900">
              <a:spcBef>
                <a:spcPct val="20000"/>
              </a:spcBef>
              <a:buFontTx/>
              <a:buChar char="•"/>
              <a:defRPr/>
            </a:pPr>
            <a:r>
              <a:rPr lang="fr-FR" sz="2800" dirty="0" smtClean="0">
                <a:solidFill>
                  <a:schemeClr val="tx2"/>
                </a:solidFill>
                <a:latin typeface="Comic Sans MS" pitchFamily="66" charset="0"/>
              </a:rPr>
              <a:t>Application Porte Monnaie</a:t>
            </a:r>
          </a:p>
          <a:p>
            <a:pPr marL="342900" indent="-342900">
              <a:spcBef>
                <a:spcPct val="20000"/>
              </a:spcBef>
              <a:buFontTx/>
              <a:buChar char="•"/>
              <a:defRPr/>
            </a:pPr>
            <a:r>
              <a:rPr lang="fr-FR" sz="2800" dirty="0" smtClean="0">
                <a:solidFill>
                  <a:schemeClr val="tx2"/>
                </a:solidFill>
                <a:latin typeface="Comic Sans MS" pitchFamily="66" charset="0"/>
              </a:rPr>
              <a:t>Application code PIN Embarqué</a:t>
            </a:r>
          </a:p>
        </p:txBody>
      </p:sp>
    </p:spTree>
    <p:extLst>
      <p:ext uri="{BB962C8B-B14F-4D97-AF65-F5344CB8AC3E}">
        <p14:creationId xmlns:p14="http://schemas.microsoft.com/office/powerpoint/2010/main" val="26463776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063"/>
          <p:cNvSpPr>
            <a:spLocks noGrp="1" noChangeArrowheads="1"/>
          </p:cNvSpPr>
          <p:nvPr>
            <p:ph type="body" idx="4294967295"/>
          </p:nvPr>
        </p:nvSpPr>
        <p:spPr>
          <a:xfrm>
            <a:off x="582613" y="980728"/>
            <a:ext cx="7918450" cy="5256584"/>
          </a:xfrm>
        </p:spPr>
        <p:txBody>
          <a:bodyPr/>
          <a:lstStyle/>
          <a:p>
            <a:pPr eaLnBrk="1" hangingPunct="1">
              <a:buFont typeface="Wingdings" pitchFamily="2" charset="2"/>
              <a:buChar char="Ø"/>
            </a:pPr>
            <a:r>
              <a:rPr lang="fr-FR" dirty="0" smtClean="0"/>
              <a:t>S. ELRHARBI</a:t>
            </a:r>
          </a:p>
          <a:p>
            <a:pPr lvl="1" eaLnBrk="1" hangingPunct="1">
              <a:buFont typeface="Wingdings" pitchFamily="2" charset="2"/>
              <a:buChar char="ü"/>
            </a:pPr>
            <a:r>
              <a:rPr lang="fr-FR" sz="2400" dirty="0" smtClean="0">
                <a:hlinkClick r:id="rId3"/>
              </a:rPr>
              <a:t>elrharbi@telecom-paristech.fr</a:t>
            </a:r>
            <a:endParaRPr lang="fr-FR" sz="2400" dirty="0" smtClean="0"/>
          </a:p>
          <a:p>
            <a:pPr lvl="1" eaLnBrk="1" hangingPunct="1">
              <a:buFont typeface="Wingdings" pitchFamily="2" charset="2"/>
              <a:buChar char="ü"/>
            </a:pPr>
            <a:r>
              <a:rPr lang="fr-FR" sz="2400" dirty="0" smtClean="0"/>
              <a:t>INFRES - 2010</a:t>
            </a:r>
          </a:p>
          <a:p>
            <a:pPr lvl="1" eaLnBrk="1" hangingPunct="1">
              <a:buFont typeface="Wingdings" pitchFamily="2" charset="2"/>
              <a:buChar char="ü"/>
            </a:pPr>
            <a:r>
              <a:rPr lang="fr-FR" sz="2400" dirty="0" smtClean="0"/>
              <a:t>ELECINF 359</a:t>
            </a:r>
          </a:p>
          <a:p>
            <a:pPr eaLnBrk="1" hangingPunct="1">
              <a:buFont typeface="Wingdings" pitchFamily="2" charset="2"/>
              <a:buChar char="Ø"/>
            </a:pPr>
            <a:r>
              <a:rPr lang="fr-FR" dirty="0" smtClean="0"/>
              <a:t>J. LEROUX </a:t>
            </a:r>
          </a:p>
          <a:p>
            <a:pPr lvl="1" eaLnBrk="1" hangingPunct="1">
              <a:buFont typeface="Wingdings" pitchFamily="2" charset="2"/>
              <a:buChar char="Ø"/>
            </a:pPr>
            <a:r>
              <a:rPr lang="fr-FR" sz="2400" dirty="0" smtClean="0">
                <a:hlinkClick r:id="rId4"/>
              </a:rPr>
              <a:t>leroux@enst.fr</a:t>
            </a:r>
            <a:endParaRPr lang="fr-FR" sz="2400" dirty="0" smtClean="0"/>
          </a:p>
          <a:p>
            <a:pPr lvl="1" eaLnBrk="1" hangingPunct="1">
              <a:buFont typeface="Wingdings" pitchFamily="2" charset="2"/>
              <a:buChar char="Ø"/>
            </a:pPr>
            <a:r>
              <a:rPr lang="fr-FR" sz="2400" dirty="0" smtClean="0"/>
              <a:t>INF 359</a:t>
            </a:r>
            <a:endParaRPr lang="fr-FR" sz="2400" dirty="0"/>
          </a:p>
          <a:p>
            <a:pPr eaLnBrk="1" hangingPunct="1">
              <a:buFont typeface="Wingdings" pitchFamily="2" charset="2"/>
              <a:buChar char="Ø"/>
            </a:pPr>
            <a:r>
              <a:rPr lang="fr-FR" dirty="0" smtClean="0"/>
              <a:t>A. RAMARAMI</a:t>
            </a:r>
          </a:p>
          <a:p>
            <a:pPr lvl="1" eaLnBrk="1" hangingPunct="1">
              <a:buFont typeface="Wingdings" pitchFamily="2" charset="2"/>
              <a:buChar char="ü"/>
            </a:pPr>
            <a:r>
              <a:rPr lang="fr-FR" sz="2400" dirty="0" smtClean="0"/>
              <a:t>IT Security Architect</a:t>
            </a:r>
          </a:p>
          <a:p>
            <a:pPr lvl="1" eaLnBrk="1" hangingPunct="1">
              <a:buFont typeface="Wingdings" pitchFamily="2" charset="2"/>
              <a:buChar char="ü"/>
            </a:pPr>
            <a:r>
              <a:rPr lang="fr-FR" sz="2400" dirty="0" err="1" smtClean="0"/>
              <a:t>Capgemini</a:t>
            </a:r>
            <a:r>
              <a:rPr lang="fr-FR" sz="2400" dirty="0" smtClean="0"/>
              <a:t> ESEC, </a:t>
            </a:r>
            <a:r>
              <a:rPr lang="fr-FR" sz="2400" dirty="0" err="1" smtClean="0"/>
              <a:t>Paris,France</a:t>
            </a:r>
            <a:endParaRPr lang="fr-FR" sz="2400" dirty="0" smtClean="0"/>
          </a:p>
          <a:p>
            <a:pPr lvl="1" eaLnBrk="1" hangingPunct="1">
              <a:buFont typeface="Wingdings" pitchFamily="2" charset="2"/>
              <a:buChar char="ü"/>
            </a:pPr>
            <a:r>
              <a:rPr lang="fr-FR" sz="2400" dirty="0" smtClean="0"/>
              <a:t>CEO of </a:t>
            </a:r>
            <a:r>
              <a:rPr lang="fr-FR" sz="2400" dirty="0" err="1" smtClean="0"/>
              <a:t>CryptoDisk</a:t>
            </a:r>
            <a:r>
              <a:rPr lang="fr-FR" sz="2400" dirty="0" smtClean="0"/>
              <a:t>, Boston USA</a:t>
            </a:r>
          </a:p>
          <a:p>
            <a:pPr lvl="1" eaLnBrk="1" hangingPunct="1">
              <a:buFont typeface="Wingdings" pitchFamily="2" charset="2"/>
              <a:buChar char="ü"/>
            </a:pPr>
            <a:endParaRPr lang="fr-FR" dirty="0" smtClean="0"/>
          </a:p>
        </p:txBody>
      </p:sp>
      <p:sp>
        <p:nvSpPr>
          <p:cNvPr id="187395" name="Titre 15"/>
          <p:cNvSpPr>
            <a:spLocks noGrp="1"/>
          </p:cNvSpPr>
          <p:nvPr>
            <p:ph type="title" idx="4294967295"/>
          </p:nvPr>
        </p:nvSpPr>
        <p:spPr>
          <a:xfrm>
            <a:off x="642938" y="71438"/>
            <a:ext cx="7772400" cy="771525"/>
          </a:xfrm>
        </p:spPr>
        <p:txBody>
          <a:bodyPr/>
          <a:lstStyle/>
          <a:p>
            <a:pPr eaLnBrk="1" hangingPunct="1"/>
            <a:r>
              <a:rPr lang="fr-FR" dirty="0" smtClean="0"/>
              <a:t>Remerciements</a:t>
            </a: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solidFill>
                  <a:srgbClr val="FF0000"/>
                </a:solidFill>
                <a:latin typeface="Comic Sans MS" pitchFamily="66" charset="0"/>
              </a:rPr>
              <a:t>Classification</a:t>
            </a:r>
            <a:r>
              <a:rPr lang="fr-FR" altLang="fr-FR" sz="2800" dirty="0">
                <a:solidFill>
                  <a:srgbClr val="FF0000"/>
                </a:solidFill>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u contenu 7"/>
          <p:cNvSpPr>
            <a:spLocks noGrp="1"/>
          </p:cNvSpPr>
          <p:nvPr>
            <p:ph idx="4294967295"/>
          </p:nvPr>
        </p:nvSpPr>
        <p:spPr>
          <a:xfrm>
            <a:off x="541338" y="1268413"/>
            <a:ext cx="7918450" cy="4713287"/>
          </a:xfrm>
        </p:spPr>
        <p:txBody>
          <a:bodyPr/>
          <a:lstStyle/>
          <a:p>
            <a:pPr eaLnBrk="1" hangingPunct="1">
              <a:buFont typeface="Wingdings" pitchFamily="2" charset="2"/>
              <a:buChar char="Ø"/>
            </a:pPr>
            <a:r>
              <a:rPr lang="fr-FR" smtClean="0"/>
              <a:t>Grande variété des dispositifs, des fonctionnalités, des applications  et des usages</a:t>
            </a:r>
          </a:p>
          <a:p>
            <a:pPr eaLnBrk="1" hangingPunct="1">
              <a:buFont typeface="Wingdings" pitchFamily="2" charset="2"/>
              <a:buChar char="Ø"/>
            </a:pPr>
            <a:r>
              <a:rPr lang="fr-FR" smtClean="0"/>
              <a:t>Plusieurs classements possibles. On peut choisir comme critères :</a:t>
            </a:r>
          </a:p>
          <a:p>
            <a:pPr lvl="1" eaLnBrk="1" hangingPunct="1">
              <a:buFont typeface="Wingdings" pitchFamily="2" charset="2"/>
              <a:buChar char="ü"/>
            </a:pPr>
            <a:r>
              <a:rPr lang="fr-FR" sz="2400" smtClean="0"/>
              <a:t>Les fréquences de travail</a:t>
            </a:r>
          </a:p>
          <a:p>
            <a:pPr lvl="1" eaLnBrk="1" hangingPunct="1">
              <a:buFont typeface="Wingdings" pitchFamily="2" charset="2"/>
              <a:buChar char="ü"/>
            </a:pPr>
            <a:r>
              <a:rPr lang="fr-FR" sz="2400" smtClean="0"/>
              <a:t>Les types de transpondeur</a:t>
            </a:r>
          </a:p>
          <a:p>
            <a:pPr lvl="1" eaLnBrk="1" hangingPunct="1">
              <a:buFont typeface="Wingdings" pitchFamily="2" charset="2"/>
              <a:buChar char="ü"/>
            </a:pPr>
            <a:r>
              <a:rPr lang="fr-FR" sz="2400" smtClean="0"/>
              <a:t>Les modes d'activation de l'énergie et de transmission des données</a:t>
            </a:r>
          </a:p>
        </p:txBody>
      </p:sp>
      <p:sp>
        <p:nvSpPr>
          <p:cNvPr id="66563" name="Titre 5"/>
          <p:cNvSpPr>
            <a:spLocks noGrp="1"/>
          </p:cNvSpPr>
          <p:nvPr>
            <p:ph type="title" idx="4294967295"/>
          </p:nvPr>
        </p:nvSpPr>
        <p:spPr/>
        <p:txBody>
          <a:bodyPr/>
          <a:lstStyle/>
          <a:p>
            <a:pPr eaLnBrk="1" hangingPunct="1"/>
            <a:r>
              <a:rPr lang="fr-FR" altLang="fr-FR" sz="2800" smtClean="0"/>
              <a:t>Classification RFID &amp; état de l’art (1/15)</a:t>
            </a:r>
            <a:endParaRPr lang="fr-FR" sz="2800" smtClean="0"/>
          </a:p>
        </p:txBody>
      </p:sp>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u contenu 7"/>
          <p:cNvSpPr>
            <a:spLocks noGrp="1"/>
          </p:cNvSpPr>
          <p:nvPr>
            <p:ph idx="4294967295"/>
          </p:nvPr>
        </p:nvSpPr>
        <p:spPr>
          <a:xfrm>
            <a:off x="357188" y="1214438"/>
            <a:ext cx="8786812" cy="5094287"/>
          </a:xfrm>
        </p:spPr>
        <p:txBody>
          <a:bodyPr/>
          <a:lstStyle/>
          <a:p>
            <a:pPr eaLnBrk="1" hangingPunct="1">
              <a:lnSpc>
                <a:spcPct val="80000"/>
              </a:lnSpc>
              <a:buFont typeface="Wingdings" pitchFamily="2" charset="2"/>
              <a:buChar char="Ø"/>
            </a:pPr>
            <a:r>
              <a:rPr lang="fr-FR" sz="2600" smtClean="0"/>
              <a:t>Classification par gammes de fréquences disponibles</a:t>
            </a:r>
          </a:p>
          <a:p>
            <a:pPr lvl="1" eaLnBrk="1" hangingPunct="1">
              <a:lnSpc>
                <a:spcPct val="80000"/>
              </a:lnSpc>
              <a:buFont typeface="Wingdings" pitchFamily="2" charset="2"/>
              <a:buChar char="ü"/>
            </a:pPr>
            <a:r>
              <a:rPr lang="fr-FR" sz="2400" smtClean="0"/>
              <a:t>ISM (Industrial-Scientific-Medical)</a:t>
            </a:r>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eaLnBrk="1" hangingPunct="1">
              <a:lnSpc>
                <a:spcPct val="80000"/>
              </a:lnSpc>
              <a:buFont typeface="Wingdings" pitchFamily="2" charset="2"/>
              <a:buChar char="Ø"/>
            </a:pPr>
            <a:endParaRPr lang="fr-FR" sz="2400" smtClean="0"/>
          </a:p>
          <a:p>
            <a:pPr lvl="1" eaLnBrk="1" hangingPunct="1">
              <a:lnSpc>
                <a:spcPct val="80000"/>
              </a:lnSpc>
              <a:buFont typeface="Wingdings" pitchFamily="2" charset="2"/>
              <a:buChar char="ü"/>
            </a:pPr>
            <a:r>
              <a:rPr lang="fr-FR" sz="2400" smtClean="0"/>
              <a:t>Corollaires</a:t>
            </a:r>
          </a:p>
          <a:p>
            <a:pPr lvl="2" eaLnBrk="1" hangingPunct="1">
              <a:lnSpc>
                <a:spcPct val="80000"/>
              </a:lnSpc>
              <a:buFont typeface="Courier New" pitchFamily="49" charset="0"/>
              <a:buChar char="o"/>
            </a:pPr>
            <a:r>
              <a:rPr lang="fr-FR" sz="2000" smtClean="0"/>
              <a:t>Champ proche et champ lointain</a:t>
            </a:r>
          </a:p>
          <a:p>
            <a:pPr lvl="2" eaLnBrk="1" hangingPunct="1">
              <a:lnSpc>
                <a:spcPct val="80000"/>
              </a:lnSpc>
              <a:buFont typeface="Courier New" pitchFamily="49" charset="0"/>
              <a:buChar char="o"/>
            </a:pPr>
            <a:r>
              <a:rPr lang="fr-FR" sz="2000" smtClean="0"/>
              <a:t>Couplage inductif ou électromagnétique</a:t>
            </a:r>
          </a:p>
          <a:p>
            <a:pPr lvl="2" eaLnBrk="1" hangingPunct="1">
              <a:lnSpc>
                <a:spcPct val="80000"/>
              </a:lnSpc>
              <a:buFont typeface="Courier New" pitchFamily="49" charset="0"/>
              <a:buChar char="o"/>
            </a:pPr>
            <a:r>
              <a:rPr lang="fr-FR" sz="2000" smtClean="0"/>
              <a:t>Zone opérationnelle ou portée</a:t>
            </a:r>
            <a:endParaRPr lang="fr-FR" sz="2200" smtClean="0"/>
          </a:p>
          <a:p>
            <a:pPr eaLnBrk="1" hangingPunct="1">
              <a:lnSpc>
                <a:spcPct val="80000"/>
              </a:lnSpc>
              <a:buFont typeface="Wingdings" pitchFamily="2" charset="2"/>
              <a:buChar char="Ø"/>
            </a:pPr>
            <a:r>
              <a:rPr lang="fr-FR" sz="2600" smtClean="0"/>
              <a:t>Etat de l’art : combinaison de technologies RF + UHF</a:t>
            </a:r>
            <a:r>
              <a:rPr lang="fr-FR" sz="2800" smtClean="0"/>
              <a:t> </a:t>
            </a:r>
          </a:p>
        </p:txBody>
      </p:sp>
      <p:graphicFrame>
        <p:nvGraphicFramePr>
          <p:cNvPr id="40996" name="Group 36"/>
          <p:cNvGraphicFramePr>
            <a:graphicFrameLocks noGrp="1"/>
          </p:cNvGraphicFramePr>
          <p:nvPr/>
        </p:nvGraphicFramePr>
        <p:xfrm>
          <a:off x="1454150" y="1998663"/>
          <a:ext cx="6286500" cy="2440932"/>
        </p:xfrm>
        <a:graphic>
          <a:graphicData uri="http://schemas.openxmlformats.org/drawingml/2006/table">
            <a:tbl>
              <a:tblPr/>
              <a:tblGrid>
                <a:gridCol w="1577975"/>
                <a:gridCol w="650875"/>
                <a:gridCol w="2273300"/>
                <a:gridCol w="1784350"/>
              </a:tblGrid>
              <a:tr h="369888">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FFFFFF"/>
                          </a:solidFill>
                          <a:effectLst/>
                          <a:latin typeface="Times New Roman" pitchFamily="18" charset="0"/>
                          <a:cs typeface="Arial" charset="0"/>
                        </a:rPr>
                        <a:t>Fréquences ISM disponibles pour la RFID</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LF / BF</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135 </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KHz</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HF / RF</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13,56</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MHz</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683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UHF </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434</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MHz</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69888">
                <a:tc vMerge="1">
                  <a:txBody>
                    <a:bodyPr/>
                    <a:lstStyle/>
                    <a:p>
                      <a:endParaRPr lang="fr-FR"/>
                    </a:p>
                  </a:txBody>
                  <a:tcPr/>
                </a:tc>
                <a:tc vMerge="1">
                  <a:txBody>
                    <a:bodyPr/>
                    <a:lstStyle/>
                    <a:p>
                      <a:endParaRPr lang="fr-FR"/>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860 - 960</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MHz</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SHF</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0" i="0" u="none" strike="noStrike" cap="none" normalizeH="0" baseline="0" smtClean="0">
                          <a:ln>
                            <a:noFill/>
                          </a:ln>
                          <a:solidFill>
                            <a:srgbClr val="000000"/>
                          </a:solidFill>
                          <a:effectLst/>
                          <a:latin typeface="Times New Roman" pitchFamily="18" charset="0"/>
                          <a:cs typeface="Arial" charset="0"/>
                        </a:rPr>
                        <a:t>2,45</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100" b="1" i="0" u="none" strike="noStrike" cap="none" normalizeH="0" baseline="0" smtClean="0">
                          <a:ln>
                            <a:noFill/>
                          </a:ln>
                          <a:solidFill>
                            <a:srgbClr val="000000"/>
                          </a:solidFill>
                          <a:effectLst/>
                          <a:latin typeface="Times New Roman" pitchFamily="18" charset="0"/>
                          <a:cs typeface="Arial" charset="0"/>
                        </a:rPr>
                        <a:t>GHz</a:t>
                      </a:r>
                    </a:p>
                  </a:txBody>
                  <a:tcPr marL="80106" marR="80106" marT="43391" marB="433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
        <p:nvSpPr>
          <p:cNvPr id="67619" name="Titre 6"/>
          <p:cNvSpPr>
            <a:spLocks noGrp="1"/>
          </p:cNvSpPr>
          <p:nvPr>
            <p:ph type="title" idx="4294967295"/>
          </p:nvPr>
        </p:nvSpPr>
        <p:spPr/>
        <p:txBody>
          <a:bodyPr/>
          <a:lstStyle/>
          <a:p>
            <a:pPr eaLnBrk="1" hangingPunct="1"/>
            <a:r>
              <a:rPr lang="fr-FR" altLang="fr-FR" sz="2800" smtClean="0"/>
              <a:t>Classification RFID &amp; état de l’art (2/15)</a:t>
            </a:r>
            <a:endParaRPr lang="fr-FR" sz="2800" smtClean="0"/>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bwMode="auto">
          <a:xfrm>
            <a:off x="323528" y="1607964"/>
            <a:ext cx="7885113" cy="4053284"/>
          </a:xfrm>
          <a:prstGeom prst="rect">
            <a:avLst/>
          </a:prstGeom>
          <a:noFill/>
          <a:ln w="9525">
            <a:noFill/>
            <a:miter lim="800000"/>
            <a:headEnd/>
            <a:tailEnd/>
          </a:ln>
        </p:spPr>
        <p:txBody>
          <a:bodyPr anchor="ctr"/>
          <a:lstStyle/>
          <a:p>
            <a:pPr algn="ctr"/>
            <a:r>
              <a:rPr lang="fr-FR" sz="4800" b="1" dirty="0">
                <a:solidFill>
                  <a:srgbClr val="0F3299"/>
                </a:solidFill>
                <a:latin typeface="Comic Sans MS" pitchFamily="66" charset="0"/>
              </a:rPr>
              <a:t>Module </a:t>
            </a:r>
            <a:r>
              <a:rPr lang="fr-FR" sz="4800" b="1" dirty="0" smtClean="0">
                <a:solidFill>
                  <a:srgbClr val="0F3299"/>
                </a:solidFill>
                <a:latin typeface="Comic Sans MS" pitchFamily="66" charset="0"/>
              </a:rPr>
              <a:t>II</a:t>
            </a:r>
          </a:p>
          <a:p>
            <a:pPr algn="ctr"/>
            <a:r>
              <a:rPr lang="fr-FR" sz="4800" b="1" dirty="0" smtClean="0">
                <a:solidFill>
                  <a:srgbClr val="0F3299"/>
                </a:solidFill>
                <a:latin typeface="Comic Sans MS" pitchFamily="66" charset="0"/>
              </a:rPr>
              <a:t>Introduction à la techno</a:t>
            </a:r>
          </a:p>
          <a:p>
            <a:pPr algn="ctr"/>
            <a:r>
              <a:rPr lang="fr-FR" sz="4800" b="1" dirty="0" smtClean="0">
                <a:solidFill>
                  <a:srgbClr val="0F3299"/>
                </a:solidFill>
                <a:latin typeface="Comic Sans MS" pitchFamily="66" charset="0"/>
              </a:rPr>
              <a:t>RFID</a:t>
            </a:r>
            <a:endParaRPr lang="fr-FR" sz="4800" b="1" dirty="0">
              <a:solidFill>
                <a:srgbClr val="0F3299"/>
              </a:solidFill>
              <a:latin typeface="Comic Sans MS" pitchFamily="66" charset="0"/>
            </a:endParaRPr>
          </a:p>
        </p:txBody>
      </p:sp>
    </p:spTree>
    <p:extLst>
      <p:ext uri="{BB962C8B-B14F-4D97-AF65-F5344CB8AC3E}">
        <p14:creationId xmlns:p14="http://schemas.microsoft.com/office/powerpoint/2010/main" val="22136326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contenu 7"/>
          <p:cNvSpPr>
            <a:spLocks noGrp="1"/>
          </p:cNvSpPr>
          <p:nvPr>
            <p:ph idx="4294967295"/>
          </p:nvPr>
        </p:nvSpPr>
        <p:spPr>
          <a:xfrm>
            <a:off x="685800" y="1452563"/>
            <a:ext cx="7918450" cy="4713287"/>
          </a:xfrm>
        </p:spPr>
        <p:txBody>
          <a:bodyPr/>
          <a:lstStyle/>
          <a:p>
            <a:pPr eaLnBrk="1" hangingPunct="1">
              <a:buFont typeface="Wingdings" pitchFamily="2" charset="2"/>
              <a:buChar char="Ø"/>
            </a:pPr>
            <a:r>
              <a:rPr lang="fr-FR" smtClean="0"/>
              <a:t>Classification par types de transpondeur /puce RFID </a:t>
            </a:r>
          </a:p>
          <a:p>
            <a:pPr lvl="1" eaLnBrk="1" hangingPunct="1">
              <a:buFont typeface="Wingdings" pitchFamily="2" charset="2"/>
              <a:buChar char="ü"/>
            </a:pPr>
            <a:r>
              <a:rPr lang="fr-FR" sz="2400" smtClean="0"/>
              <a:t>Mémoire &amp; logique câblée</a:t>
            </a:r>
          </a:p>
          <a:p>
            <a:pPr lvl="1" eaLnBrk="1" hangingPunct="1">
              <a:buFont typeface="Wingdings" pitchFamily="2" charset="2"/>
              <a:buChar char="ü"/>
            </a:pPr>
            <a:r>
              <a:rPr lang="fr-FR" sz="2400" smtClean="0"/>
              <a:t>Microprocesseur</a:t>
            </a:r>
          </a:p>
          <a:p>
            <a:pPr lvl="1" eaLnBrk="1" hangingPunct="1">
              <a:buFont typeface="Wingdings" pitchFamily="2" charset="2"/>
              <a:buChar char="ü"/>
            </a:pPr>
            <a:r>
              <a:rPr lang="fr-FR" sz="2400" smtClean="0"/>
              <a:t>Composants passifs (circuits résonants RLC)</a:t>
            </a:r>
            <a:r>
              <a:rPr lang="fr-FR" smtClean="0">
                <a:sym typeface="Symbol" pitchFamily="18" charset="2"/>
              </a:rPr>
              <a:t> </a:t>
            </a:r>
            <a:endParaRPr lang="fr-FR" smtClean="0"/>
          </a:p>
        </p:txBody>
      </p:sp>
      <p:sp>
        <p:nvSpPr>
          <p:cNvPr id="68611" name="Titre 5"/>
          <p:cNvSpPr>
            <a:spLocks noGrp="1"/>
          </p:cNvSpPr>
          <p:nvPr>
            <p:ph type="title" idx="4294967295"/>
          </p:nvPr>
        </p:nvSpPr>
        <p:spPr>
          <a:xfrm>
            <a:off x="428625" y="71438"/>
            <a:ext cx="7350125" cy="771525"/>
          </a:xfrm>
        </p:spPr>
        <p:txBody>
          <a:bodyPr/>
          <a:lstStyle/>
          <a:p>
            <a:pPr eaLnBrk="1" hangingPunct="1"/>
            <a:r>
              <a:rPr lang="fr-FR" altLang="fr-FR" sz="2800" smtClean="0"/>
              <a:t>Classification RFID &amp; état de l’art (3/15)</a:t>
            </a:r>
            <a:endParaRPr lang="fr-FR" sz="2800" smtClean="0"/>
          </a:p>
        </p:txBody>
      </p:sp>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u contenu 7"/>
          <p:cNvSpPr>
            <a:spLocks noGrp="1"/>
          </p:cNvSpPr>
          <p:nvPr>
            <p:ph idx="4294967295"/>
          </p:nvPr>
        </p:nvSpPr>
        <p:spPr>
          <a:xfrm>
            <a:off x="468313" y="1308100"/>
            <a:ext cx="7918450" cy="4713288"/>
          </a:xfrm>
        </p:spPr>
        <p:txBody>
          <a:bodyPr/>
          <a:lstStyle/>
          <a:p>
            <a:pPr eaLnBrk="1" hangingPunct="1">
              <a:buFont typeface="Wingdings" pitchFamily="2" charset="2"/>
              <a:buChar char="Ø"/>
            </a:pPr>
            <a:r>
              <a:rPr lang="fr-FR" sz="2800" smtClean="0"/>
              <a:t>Les puces RFID contiennent des Mémoires Non Volatiles (MNV)</a:t>
            </a:r>
          </a:p>
          <a:p>
            <a:pPr lvl="1" eaLnBrk="1" hangingPunct="1">
              <a:buFont typeface="Wingdings" pitchFamily="2" charset="2"/>
              <a:buChar char="ü"/>
            </a:pPr>
            <a:r>
              <a:rPr lang="fr-FR" sz="2400" smtClean="0"/>
              <a:t>Opérations basiques sur les Données:</a:t>
            </a:r>
          </a:p>
          <a:p>
            <a:pPr lvl="2" eaLnBrk="1" hangingPunct="1">
              <a:buFont typeface="Courier New" pitchFamily="49" charset="0"/>
              <a:buChar char="o"/>
            </a:pPr>
            <a:r>
              <a:rPr lang="fr-FR" sz="2000" smtClean="0"/>
              <a:t>Entrée</a:t>
            </a:r>
          </a:p>
          <a:p>
            <a:pPr lvl="2" eaLnBrk="1" hangingPunct="1">
              <a:buFont typeface="Courier New" pitchFamily="49" charset="0"/>
              <a:buChar char="o"/>
            </a:pPr>
            <a:r>
              <a:rPr lang="fr-FR" sz="2000" smtClean="0"/>
              <a:t>Sortie </a:t>
            </a:r>
            <a:r>
              <a:rPr lang="fr-FR" sz="2000" smtClean="0">
                <a:sym typeface="Symbol" pitchFamily="18" charset="2"/>
              </a:rPr>
              <a:t> délivre des données au monde extérieur	</a:t>
            </a:r>
            <a:endParaRPr lang="fr-FR" sz="2000" smtClean="0"/>
          </a:p>
          <a:p>
            <a:pPr lvl="2" eaLnBrk="1" hangingPunct="1">
              <a:buFont typeface="Courier New" pitchFamily="49" charset="0"/>
              <a:buChar char="o"/>
            </a:pPr>
            <a:r>
              <a:rPr lang="fr-FR" sz="2000" smtClean="0"/>
              <a:t>Lecture dans Mémoire Non Volatile (MNV)</a:t>
            </a:r>
          </a:p>
          <a:p>
            <a:pPr lvl="2" eaLnBrk="1" hangingPunct="1">
              <a:buFont typeface="Courier New" pitchFamily="49" charset="0"/>
              <a:buChar char="o"/>
            </a:pPr>
            <a:r>
              <a:rPr lang="fr-FR" sz="2000" smtClean="0"/>
              <a:t>Écriture ou Effacement dans MNV</a:t>
            </a:r>
            <a:r>
              <a:rPr lang="fr-FR" sz="2000" smtClean="0">
                <a:sym typeface="Symbol" pitchFamily="18" charset="2"/>
              </a:rPr>
              <a:t>  modification du contenu</a:t>
            </a:r>
            <a:endParaRPr lang="fr-FR" sz="2000" smtClean="0"/>
          </a:p>
          <a:p>
            <a:pPr lvl="2" eaLnBrk="1" hangingPunct="1">
              <a:buFont typeface="Courier New" pitchFamily="49" charset="0"/>
              <a:buChar char="o"/>
            </a:pPr>
            <a:r>
              <a:rPr lang="fr-FR" sz="2000" smtClean="0"/>
              <a:t>Exécution de fonction Cryptographique</a:t>
            </a:r>
          </a:p>
          <a:p>
            <a:pPr lvl="1" eaLnBrk="1" hangingPunct="1">
              <a:buFont typeface="Wingdings" pitchFamily="2" charset="2"/>
              <a:buChar char="ü"/>
            </a:pPr>
            <a:r>
              <a:rPr lang="fr-FR" sz="2400" smtClean="0"/>
              <a:t>Chacune de ces  5 opérations sont reliées à la sécurité HW de la carte.</a:t>
            </a:r>
          </a:p>
          <a:p>
            <a:pPr lvl="2" eaLnBrk="1" hangingPunct="1">
              <a:buFont typeface="Courier New" pitchFamily="49" charset="0"/>
              <a:buChar char="o"/>
            </a:pPr>
            <a:r>
              <a:rPr lang="fr-FR" sz="2000" smtClean="0"/>
              <a:t>Les opérations 2 &amp; 4 sont particulièrement sensibles</a:t>
            </a:r>
          </a:p>
        </p:txBody>
      </p:sp>
      <p:pic>
        <p:nvPicPr>
          <p:cNvPr id="69635" name="Picture 7"/>
          <p:cNvPicPr>
            <a:picLocks noChangeAspect="1" noChangeArrowheads="1"/>
          </p:cNvPicPr>
          <p:nvPr/>
        </p:nvPicPr>
        <p:blipFill>
          <a:blip r:embed="rId3" cstate="print"/>
          <a:srcRect/>
          <a:stretch>
            <a:fillRect/>
          </a:stretch>
        </p:blipFill>
        <p:spPr bwMode="auto">
          <a:xfrm>
            <a:off x="7500938" y="2941638"/>
            <a:ext cx="560387" cy="487362"/>
          </a:xfrm>
          <a:prstGeom prst="rect">
            <a:avLst/>
          </a:prstGeom>
          <a:noFill/>
          <a:ln w="9525">
            <a:noFill/>
            <a:miter lim="800000"/>
            <a:headEnd/>
            <a:tailEnd/>
          </a:ln>
        </p:spPr>
      </p:pic>
      <p:pic>
        <p:nvPicPr>
          <p:cNvPr id="69636" name="Picture 7"/>
          <p:cNvPicPr>
            <a:picLocks noChangeAspect="1" noChangeArrowheads="1"/>
          </p:cNvPicPr>
          <p:nvPr/>
        </p:nvPicPr>
        <p:blipFill>
          <a:blip r:embed="rId3" cstate="print"/>
          <a:srcRect/>
          <a:stretch>
            <a:fillRect/>
          </a:stretch>
        </p:blipFill>
        <p:spPr bwMode="auto">
          <a:xfrm>
            <a:off x="7970838" y="3716338"/>
            <a:ext cx="561975" cy="487362"/>
          </a:xfrm>
          <a:prstGeom prst="rect">
            <a:avLst/>
          </a:prstGeom>
          <a:noFill/>
          <a:ln w="9525">
            <a:noFill/>
            <a:miter lim="800000"/>
            <a:headEnd/>
            <a:tailEnd/>
          </a:ln>
        </p:spPr>
      </p:pic>
      <p:sp>
        <p:nvSpPr>
          <p:cNvPr id="69637" name="Titre 7"/>
          <p:cNvSpPr>
            <a:spLocks noGrp="1"/>
          </p:cNvSpPr>
          <p:nvPr>
            <p:ph type="title" idx="4294967295"/>
          </p:nvPr>
        </p:nvSpPr>
        <p:spPr>
          <a:xfrm>
            <a:off x="371475" y="71438"/>
            <a:ext cx="7772400" cy="714375"/>
          </a:xfrm>
        </p:spPr>
        <p:txBody>
          <a:bodyPr/>
          <a:lstStyle/>
          <a:p>
            <a:pPr eaLnBrk="1" hangingPunct="1"/>
            <a:r>
              <a:rPr lang="fr-FR" altLang="fr-FR" sz="2800" smtClean="0"/>
              <a:t>Classification RFID &amp; état de l’art (4/15)</a:t>
            </a:r>
            <a:endParaRPr lang="fr-FR" sz="2800" smtClean="0"/>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re 8"/>
          <p:cNvSpPr>
            <a:spLocks noGrp="1"/>
          </p:cNvSpPr>
          <p:nvPr>
            <p:ph type="title" idx="4294967295"/>
          </p:nvPr>
        </p:nvSpPr>
        <p:spPr/>
        <p:txBody>
          <a:bodyPr/>
          <a:lstStyle/>
          <a:p>
            <a:pPr eaLnBrk="1" hangingPunct="1"/>
            <a:r>
              <a:rPr lang="fr-FR" altLang="fr-FR" sz="2800" smtClean="0"/>
              <a:t>Classification RFID &amp; état de l’art (5/15)</a:t>
            </a:r>
            <a:endParaRPr lang="fr-FR" sz="2800" smtClean="0"/>
          </a:p>
        </p:txBody>
      </p:sp>
      <p:sp>
        <p:nvSpPr>
          <p:cNvPr id="4100" name="Espace réservé du texte 115"/>
          <p:cNvSpPr txBox="1">
            <a:spLocks/>
          </p:cNvSpPr>
          <p:nvPr/>
        </p:nvSpPr>
        <p:spPr bwMode="auto">
          <a:xfrm>
            <a:off x="357188" y="1341438"/>
            <a:ext cx="4237037" cy="3548062"/>
          </a:xfrm>
          <a:prstGeom prst="rect">
            <a:avLst/>
          </a:prstGeom>
          <a:noFill/>
          <a:ln w="9525">
            <a:noFill/>
            <a:miter lim="800000"/>
            <a:headEnd/>
            <a:tailEnd/>
          </a:ln>
        </p:spPr>
        <p:txBody>
          <a:bodyPr/>
          <a:lstStyle/>
          <a:p>
            <a:pPr marL="342900" indent="-342900">
              <a:spcBef>
                <a:spcPct val="20000"/>
              </a:spcBef>
              <a:buClr>
                <a:srgbClr val="236BFD"/>
              </a:buClr>
              <a:buFont typeface="Wingdings" pitchFamily="2" charset="2"/>
              <a:buChar char="Ø"/>
            </a:pPr>
            <a:r>
              <a:rPr lang="fr-FR" b="1" dirty="0">
                <a:solidFill>
                  <a:srgbClr val="0F3299"/>
                </a:solidFill>
                <a:latin typeface="Comic Sans MS" pitchFamily="66" charset="0"/>
              </a:rPr>
              <a:t>Etat de l’art : </a:t>
            </a:r>
          </a:p>
          <a:p>
            <a:pPr marL="742950" lvl="1" indent="-285750">
              <a:spcBef>
                <a:spcPct val="20000"/>
              </a:spcBef>
              <a:buClr>
                <a:srgbClr val="236BFD"/>
              </a:buClr>
              <a:buFont typeface="Wingdings" pitchFamily="2" charset="2"/>
              <a:buChar char="ü"/>
            </a:pPr>
            <a:r>
              <a:rPr lang="fr-FR" sz="2000" dirty="0">
                <a:solidFill>
                  <a:srgbClr val="0F3299"/>
                </a:solidFill>
                <a:latin typeface="Comic Sans MS" pitchFamily="66" charset="0"/>
              </a:rPr>
              <a:t>Points faibles :</a:t>
            </a:r>
          </a:p>
          <a:p>
            <a:pPr marL="1143000" lvl="2" indent="-228600">
              <a:spcBef>
                <a:spcPct val="20000"/>
              </a:spcBef>
              <a:buClr>
                <a:srgbClr val="236BFD"/>
              </a:buClr>
              <a:buFont typeface="Courier New" pitchFamily="49" charset="0"/>
              <a:buChar char="o"/>
            </a:pPr>
            <a:r>
              <a:rPr lang="fr-FR" sz="1600" dirty="0">
                <a:solidFill>
                  <a:srgbClr val="236BFD"/>
                </a:solidFill>
                <a:latin typeface="Comic Sans MS" pitchFamily="66" charset="0"/>
              </a:rPr>
              <a:t>Accès à l’écriture</a:t>
            </a:r>
          </a:p>
          <a:p>
            <a:pPr marL="1143000" lvl="2" indent="-228600">
              <a:spcBef>
                <a:spcPct val="20000"/>
              </a:spcBef>
              <a:buClr>
                <a:srgbClr val="236BFD"/>
              </a:buClr>
              <a:buFont typeface="Courier New" pitchFamily="49" charset="0"/>
              <a:buChar char="o"/>
            </a:pPr>
            <a:r>
              <a:rPr lang="fr-FR" sz="1600" dirty="0">
                <a:solidFill>
                  <a:srgbClr val="236BFD"/>
                </a:solidFill>
                <a:latin typeface="Comic Sans MS" pitchFamily="66" charset="0"/>
              </a:rPr>
              <a:t>Endurance et Temps de rétention de l'information (durée de vie 100000 cycles lecture/écriture)</a:t>
            </a:r>
          </a:p>
          <a:p>
            <a:pPr marL="742950" lvl="1" indent="-285750">
              <a:spcBef>
                <a:spcPct val="20000"/>
              </a:spcBef>
              <a:buClr>
                <a:srgbClr val="236BFD"/>
              </a:buClr>
              <a:buFont typeface="Wingdings" pitchFamily="2" charset="2"/>
              <a:buChar char="ü"/>
            </a:pPr>
            <a:r>
              <a:rPr lang="fr-FR" sz="2000" dirty="0">
                <a:solidFill>
                  <a:srgbClr val="0F3299"/>
                </a:solidFill>
                <a:latin typeface="Comic Sans MS" pitchFamily="66" charset="0"/>
              </a:rPr>
              <a:t>Nouvelles technologies </a:t>
            </a:r>
            <a:r>
              <a:rPr lang="fr-FR" sz="2000" dirty="0" err="1">
                <a:solidFill>
                  <a:srgbClr val="0F3299"/>
                </a:solidFill>
                <a:latin typeface="Comic Sans MS" pitchFamily="66" charset="0"/>
              </a:rPr>
              <a:t>FeRAM</a:t>
            </a:r>
            <a:r>
              <a:rPr lang="fr-FR" sz="2000" dirty="0">
                <a:solidFill>
                  <a:srgbClr val="0F3299"/>
                </a:solidFill>
                <a:latin typeface="Comic Sans MS" pitchFamily="66" charset="0"/>
              </a:rPr>
              <a:t>, MRAM</a:t>
            </a:r>
          </a:p>
          <a:p>
            <a:pPr marL="1143000" lvl="2" indent="-228600">
              <a:spcBef>
                <a:spcPct val="20000"/>
              </a:spcBef>
              <a:buClr>
                <a:srgbClr val="236BFD"/>
              </a:buClr>
              <a:buFont typeface="Courier New" pitchFamily="49" charset="0"/>
              <a:buChar char="o"/>
            </a:pPr>
            <a:r>
              <a:rPr lang="fr-FR" sz="1600" dirty="0">
                <a:solidFill>
                  <a:srgbClr val="236BFD"/>
                </a:solidFill>
                <a:latin typeface="Comic Sans MS" pitchFamily="66" charset="0"/>
              </a:rPr>
              <a:t>Temps d’accès &lt; 100 ns et faible consommation</a:t>
            </a:r>
          </a:p>
        </p:txBody>
      </p:sp>
      <p:sp>
        <p:nvSpPr>
          <p:cNvPr id="4101" name="Espace réservé du contenu 5"/>
          <p:cNvSpPr>
            <a:spLocks noGrp="1"/>
          </p:cNvSpPr>
          <p:nvPr>
            <p:ph sz="half" idx="4294967295"/>
          </p:nvPr>
        </p:nvSpPr>
        <p:spPr>
          <a:xfrm>
            <a:off x="4714875" y="1143000"/>
            <a:ext cx="4148138" cy="2141538"/>
          </a:xfrm>
        </p:spPr>
        <p:txBody>
          <a:bodyPr/>
          <a:lstStyle/>
          <a:p>
            <a:pPr eaLnBrk="1" hangingPunct="1"/>
            <a:r>
              <a:rPr lang="fr-FR" sz="2800" dirty="0" smtClean="0"/>
              <a:t>RFID  à mémoire</a:t>
            </a:r>
          </a:p>
          <a:p>
            <a:pPr lvl="1" eaLnBrk="1" hangingPunct="1"/>
            <a:r>
              <a:rPr lang="fr-FR" sz="2400" dirty="0" smtClean="0"/>
              <a:t>Plus values :</a:t>
            </a:r>
          </a:p>
          <a:p>
            <a:pPr lvl="2" eaLnBrk="1" hangingPunct="1"/>
            <a:r>
              <a:rPr lang="fr-FR" sz="2000" dirty="0" smtClean="0"/>
              <a:t>Gestion de puissance</a:t>
            </a:r>
          </a:p>
          <a:p>
            <a:pPr lvl="2" eaLnBrk="1" hangingPunct="1"/>
            <a:r>
              <a:rPr lang="fr-FR" sz="2000" dirty="0" smtClean="0"/>
              <a:t>Démodulation &amp; Décodage</a:t>
            </a:r>
          </a:p>
        </p:txBody>
      </p:sp>
      <p:graphicFrame>
        <p:nvGraphicFramePr>
          <p:cNvPr id="4098" name="Object 2"/>
          <p:cNvGraphicFramePr>
            <a:graphicFrameLocks noChangeAspect="1"/>
          </p:cNvGraphicFramePr>
          <p:nvPr/>
        </p:nvGraphicFramePr>
        <p:xfrm>
          <a:off x="4572000" y="3611563"/>
          <a:ext cx="3998913" cy="2554287"/>
        </p:xfrm>
        <a:graphic>
          <a:graphicData uri="http://schemas.openxmlformats.org/presentationml/2006/ole">
            <mc:AlternateContent xmlns:mc="http://schemas.openxmlformats.org/markup-compatibility/2006">
              <mc:Choice xmlns:v="urn:schemas-microsoft-com:vml" Requires="v">
                <p:oleObj spid="_x0000_s4132" name="Visio" r:id="rId4" imgW="6448813" imgH="3352530" progId="">
                  <p:embed/>
                </p:oleObj>
              </mc:Choice>
              <mc:Fallback>
                <p:oleObj name="Visio" r:id="rId4" imgW="6448813" imgH="335253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11563"/>
                        <a:ext cx="3998913"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checkerboard(across)">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101">
                                            <p:txEl>
                                              <p:pRg st="0" end="0"/>
                                            </p:txEl>
                                          </p:spTgt>
                                        </p:tgtEl>
                                        <p:attrNameLst>
                                          <p:attrName>style.visibility</p:attrName>
                                        </p:attrNameLst>
                                      </p:cBhvr>
                                      <p:to>
                                        <p:strVal val="visible"/>
                                      </p:to>
                                    </p:set>
                                    <p:animEffect transition="in" filter="checkerboard(across)">
                                      <p:cBhvr>
                                        <p:cTn id="12" dur="500"/>
                                        <p:tgtEl>
                                          <p:spTgt spid="4101">
                                            <p:txEl>
                                              <p:pRg st="0" end="0"/>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101">
                                            <p:txEl>
                                              <p:pRg st="1" end="1"/>
                                            </p:txEl>
                                          </p:spTgt>
                                        </p:tgtEl>
                                        <p:attrNameLst>
                                          <p:attrName>style.visibility</p:attrName>
                                        </p:attrNameLst>
                                      </p:cBhvr>
                                      <p:to>
                                        <p:strVal val="visible"/>
                                      </p:to>
                                    </p:set>
                                    <p:animEffect transition="in" filter="checkerboard(across)">
                                      <p:cBhvr>
                                        <p:cTn id="15" dur="500"/>
                                        <p:tgtEl>
                                          <p:spTgt spid="4101">
                                            <p:txEl>
                                              <p:pRg st="1" end="1"/>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4101">
                                            <p:txEl>
                                              <p:pRg st="2" end="2"/>
                                            </p:txEl>
                                          </p:spTgt>
                                        </p:tgtEl>
                                        <p:attrNameLst>
                                          <p:attrName>style.visibility</p:attrName>
                                        </p:attrNameLst>
                                      </p:cBhvr>
                                      <p:to>
                                        <p:strVal val="visible"/>
                                      </p:to>
                                    </p:set>
                                    <p:animEffect transition="in" filter="checkerboard(across)">
                                      <p:cBhvr>
                                        <p:cTn id="18" dur="500"/>
                                        <p:tgtEl>
                                          <p:spTgt spid="4101">
                                            <p:txEl>
                                              <p:pRg st="2" end="2"/>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101">
                                            <p:txEl>
                                              <p:pRg st="3" end="3"/>
                                            </p:txEl>
                                          </p:spTgt>
                                        </p:tgtEl>
                                        <p:attrNameLst>
                                          <p:attrName>style.visibility</p:attrName>
                                        </p:attrNameLst>
                                      </p:cBhvr>
                                      <p:to>
                                        <p:strVal val="visible"/>
                                      </p:to>
                                    </p:set>
                                    <p:animEffect transition="in" filter="checkerboard(across)">
                                      <p:cBhvr>
                                        <p:cTn id="21" dur="500"/>
                                        <p:tgtEl>
                                          <p:spTgt spid="410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checkerboard(across)">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862322308"/>
              </p:ext>
            </p:extLst>
          </p:nvPr>
        </p:nvGraphicFramePr>
        <p:xfrm>
          <a:off x="179513" y="1788125"/>
          <a:ext cx="8784974" cy="4348753"/>
        </p:xfrm>
        <a:graphic>
          <a:graphicData uri="http://schemas.openxmlformats.org/drawingml/2006/table">
            <a:tbl>
              <a:tblPr/>
              <a:tblGrid>
                <a:gridCol w="3384375"/>
                <a:gridCol w="2472274"/>
                <a:gridCol w="2928325"/>
              </a:tblGrid>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Times New Roman" pitchFamily="18" charset="0"/>
                          <a:cs typeface="Arial" charset="0"/>
                        </a:rPr>
                        <a:t> </a:t>
                      </a: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cs typeface="Arial" charset="0"/>
                        </a:rPr>
                        <a:t>FRAM</a:t>
                      </a:r>
                      <a:r>
                        <a:rPr kumimoji="0" lang="fr-FR" sz="2400" b="1" i="0" u="none" strike="noStrike" cap="none" normalizeH="0" baseline="0" dirty="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smtClean="0">
                          <a:ln>
                            <a:noFill/>
                          </a:ln>
                          <a:solidFill>
                            <a:schemeClr val="tx1"/>
                          </a:solidFill>
                          <a:effectLst/>
                          <a:latin typeface="Times New Roman" pitchFamily="18" charset="0"/>
                          <a:cs typeface="Arial" charset="0"/>
                        </a:rPr>
                        <a:t>EEPROM</a:t>
                      </a:r>
                      <a:r>
                        <a:rPr kumimoji="0" lang="fr-FR" sz="2400" b="1" i="0" u="none" strike="noStrike" cap="none" normalizeH="0" baseline="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r>
              <a:tr h="777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Size of memory cell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2400" b="1" i="0" u="none" strike="noStrike" cap="none" normalizeH="0" baseline="0" smtClean="0">
                          <a:ln>
                            <a:noFill/>
                          </a:ln>
                          <a:solidFill>
                            <a:schemeClr val="tx1"/>
                          </a:solidFill>
                          <a:effectLst/>
                          <a:latin typeface="Times New Roman" pitchFamily="18" charset="0"/>
                          <a:cs typeface="Arial" charset="0"/>
                        </a:rPr>
                        <a:t>~80 μ</a:t>
                      </a:r>
                      <a:r>
                        <a:rPr kumimoji="0" lang="fr-FR" sz="2400" b="1" i="0" u="none" strike="noStrike" cap="none" normalizeH="0" baseline="0" smtClean="0">
                          <a:ln>
                            <a:noFill/>
                          </a:ln>
                          <a:solidFill>
                            <a:schemeClr val="tx1"/>
                          </a:solidFill>
                          <a:effectLst/>
                          <a:latin typeface="Times New Roman" pitchFamily="18" charset="0"/>
                          <a:cs typeface="Arial" charset="0"/>
                        </a:rPr>
                        <a:t>m</a:t>
                      </a:r>
                      <a:r>
                        <a:rPr kumimoji="0" lang="fr-FR" sz="2400" b="1" i="0" u="none" strike="noStrike" cap="none" normalizeH="0" baseline="30000" smtClean="0">
                          <a:ln>
                            <a:noFill/>
                          </a:ln>
                          <a:solidFill>
                            <a:schemeClr val="tx1"/>
                          </a:solidFill>
                          <a:effectLst/>
                          <a:latin typeface="Times New Roman" pitchFamily="18" charset="0"/>
                          <a:cs typeface="Arial" charset="0"/>
                        </a:rPr>
                        <a:t>2</a:t>
                      </a:r>
                      <a:r>
                        <a:rPr kumimoji="0" lang="fr-FR" sz="2400" b="1" i="0" u="none" strike="noStrike" cap="none" normalizeH="0" baseline="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2400" b="1" i="0" u="none" strike="noStrike" cap="none" normalizeH="0" baseline="0" dirty="0" smtClean="0">
                          <a:ln>
                            <a:noFill/>
                          </a:ln>
                          <a:solidFill>
                            <a:schemeClr val="tx1"/>
                          </a:solidFill>
                          <a:effectLst/>
                          <a:latin typeface="Times New Roman" pitchFamily="18" charset="0"/>
                          <a:cs typeface="Arial" charset="0"/>
                        </a:rPr>
                        <a:t>~130 μ</a:t>
                      </a:r>
                      <a:r>
                        <a:rPr kumimoji="0" lang="fr-FR" sz="2400" b="1" i="0" u="none" strike="noStrike" cap="none" normalizeH="0" baseline="0" dirty="0" smtClean="0">
                          <a:ln>
                            <a:noFill/>
                          </a:ln>
                          <a:solidFill>
                            <a:schemeClr val="tx1"/>
                          </a:solidFill>
                          <a:effectLst/>
                          <a:latin typeface="Times New Roman" pitchFamily="18" charset="0"/>
                          <a:cs typeface="Arial" charset="0"/>
                        </a:rPr>
                        <a:t>m</a:t>
                      </a:r>
                      <a:r>
                        <a:rPr kumimoji="0" lang="fr-FR" sz="2400" b="1" i="0" u="none" strike="noStrike" cap="none" normalizeH="0" baseline="30000" dirty="0" smtClean="0">
                          <a:ln>
                            <a:noFill/>
                          </a:ln>
                          <a:solidFill>
                            <a:schemeClr val="tx1"/>
                          </a:solidFill>
                          <a:effectLst/>
                          <a:latin typeface="Times New Roman" pitchFamily="18" charset="0"/>
                          <a:cs typeface="Arial" charset="0"/>
                        </a:rPr>
                        <a:t>2</a:t>
                      </a:r>
                      <a:r>
                        <a:rPr kumimoji="0" lang="fr-FR" sz="2400" b="1" i="0" u="none" strike="noStrike" cap="none" normalizeH="0" baseline="0" dirty="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r>
              <a:tr h="777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Lifetime in write cycles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10</a:t>
                      </a:r>
                      <a:r>
                        <a:rPr kumimoji="0" lang="fr-FR" sz="2400" b="1" i="0" u="none" strike="noStrike" cap="none" normalizeH="0" baseline="30000" smtClean="0">
                          <a:ln>
                            <a:noFill/>
                          </a:ln>
                          <a:solidFill>
                            <a:schemeClr val="tx1"/>
                          </a:solidFill>
                          <a:effectLst/>
                          <a:latin typeface="Times New Roman" pitchFamily="18" charset="0"/>
                          <a:cs typeface="Arial" charset="0"/>
                        </a:rPr>
                        <a:t>12</a:t>
                      </a:r>
                      <a:r>
                        <a:rPr kumimoji="0" lang="fr-FR" sz="2400" b="1" i="0" u="none" strike="noStrike" cap="none" normalizeH="0" baseline="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10</a:t>
                      </a:r>
                      <a:r>
                        <a:rPr kumimoji="0" lang="fr-FR" sz="2400" b="1" i="0" u="none" strike="noStrike" cap="none" normalizeH="0" baseline="30000" smtClean="0">
                          <a:ln>
                            <a:noFill/>
                          </a:ln>
                          <a:solidFill>
                            <a:schemeClr val="tx1"/>
                          </a:solidFill>
                          <a:effectLst/>
                          <a:latin typeface="Times New Roman" pitchFamily="18" charset="0"/>
                          <a:cs typeface="Arial" charset="0"/>
                        </a:rPr>
                        <a:t>5</a:t>
                      </a:r>
                      <a:r>
                        <a:rPr kumimoji="0" lang="fr-FR" sz="2400" b="1" i="0" u="none" strike="noStrike" cap="none" normalizeH="0" baseline="0" smtClean="0">
                          <a:ln>
                            <a:noFill/>
                          </a:ln>
                          <a:solidFill>
                            <a:schemeClr val="tx1"/>
                          </a:solidFill>
                          <a:effectLst/>
                          <a:latin typeface="Times New Roman" pitchFamily="18" charset="0"/>
                          <a:cs typeface="Arial" charset="0"/>
                        </a:rPr>
                        <a:t> </a:t>
                      </a:r>
                    </a:p>
                  </a:txBody>
                  <a:tcPr horzOverflow="overflow">
                    <a:lnL>
                      <a:noFill/>
                    </a:lnL>
                    <a:lnR>
                      <a:noFill/>
                    </a:lnR>
                    <a:lnT>
                      <a:noFill/>
                    </a:lnT>
                    <a:lnB>
                      <a:noFill/>
                    </a:lnB>
                    <a:lnTlToBr>
                      <a:noFill/>
                    </a:lnTlToBr>
                    <a:lnBlToTr>
                      <a:noFill/>
                    </a:lnBlToTr>
                    <a:noFill/>
                  </a:tcPr>
                </a:tc>
              </a:tr>
              <a:tr h="7800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Write voltage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2 V</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12 V</a:t>
                      </a:r>
                    </a:p>
                  </a:txBody>
                  <a:tcPr horzOverflow="overflow">
                    <a:lnL>
                      <a:noFill/>
                    </a:lnL>
                    <a:lnR>
                      <a:noFill/>
                    </a:lnR>
                    <a:lnT>
                      <a:noFill/>
                    </a:lnT>
                    <a:lnB>
                      <a:noFill/>
                    </a:lnB>
                    <a:lnTlToBr>
                      <a:noFill/>
                    </a:lnTlToBr>
                    <a:lnBlToTr>
                      <a:noFill/>
                    </a:lnBlToTr>
                    <a:noFill/>
                  </a:tcPr>
                </a:tc>
              </a:tr>
              <a:tr h="777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Energy for writing</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2400" b="1" i="0" u="none" strike="noStrike" cap="none" normalizeH="0" baseline="0" dirty="0" smtClean="0">
                          <a:ln>
                            <a:noFill/>
                          </a:ln>
                          <a:solidFill>
                            <a:schemeClr val="tx1"/>
                          </a:solidFill>
                          <a:effectLst/>
                          <a:latin typeface="Times New Roman" pitchFamily="18" charset="0"/>
                          <a:cs typeface="Arial" charset="0"/>
                        </a:rPr>
                        <a:t>0.1 μ</a:t>
                      </a:r>
                      <a:r>
                        <a:rPr kumimoji="0" lang="fr-FR" sz="2400" b="1" i="0" u="none" strike="noStrike" cap="none" normalizeH="0" baseline="0" dirty="0" smtClean="0">
                          <a:ln>
                            <a:noFill/>
                          </a:ln>
                          <a:solidFill>
                            <a:schemeClr val="tx1"/>
                          </a:solidFill>
                          <a:effectLst/>
                          <a:latin typeface="Times New Roman" pitchFamily="18" charset="0"/>
                          <a:cs typeface="Arial" charset="0"/>
                        </a:rPr>
                        <a:t>J</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2400" b="1" i="0" u="none" strike="noStrike" cap="none" normalizeH="0" baseline="0" dirty="0" smtClean="0">
                          <a:ln>
                            <a:noFill/>
                          </a:ln>
                          <a:solidFill>
                            <a:schemeClr val="tx1"/>
                          </a:solidFill>
                          <a:effectLst/>
                          <a:latin typeface="Times New Roman" pitchFamily="18" charset="0"/>
                          <a:cs typeface="Arial" charset="0"/>
                        </a:rPr>
                        <a:t>100 μ</a:t>
                      </a:r>
                      <a:r>
                        <a:rPr kumimoji="0" lang="fr-FR" sz="2400" b="1" i="0" u="none" strike="noStrike" cap="none" normalizeH="0" baseline="0" dirty="0" smtClean="0">
                          <a:ln>
                            <a:noFill/>
                          </a:ln>
                          <a:solidFill>
                            <a:schemeClr val="tx1"/>
                          </a:solidFill>
                          <a:effectLst/>
                          <a:latin typeface="Times New Roman" pitchFamily="18" charset="0"/>
                          <a:cs typeface="Arial" charset="0"/>
                        </a:rPr>
                        <a:t>J</a:t>
                      </a:r>
                    </a:p>
                  </a:txBody>
                  <a:tcPr horzOverflow="overflow">
                    <a:lnL>
                      <a:noFill/>
                    </a:lnL>
                    <a:lnR>
                      <a:noFill/>
                    </a:lnR>
                    <a:lnT>
                      <a:noFill/>
                    </a:lnT>
                    <a:lnB>
                      <a:noFill/>
                    </a:lnB>
                    <a:lnTlToBr>
                      <a:noFill/>
                    </a:lnTlToBr>
                    <a:lnBlToTr>
                      <a:noFill/>
                    </a:lnBlToTr>
                    <a:noFill/>
                  </a:tcPr>
                </a:tc>
              </a:tr>
              <a:tr h="777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smtClean="0">
                          <a:ln>
                            <a:noFill/>
                          </a:ln>
                          <a:solidFill>
                            <a:schemeClr val="tx1"/>
                          </a:solidFill>
                          <a:effectLst/>
                          <a:latin typeface="Times New Roman" pitchFamily="18" charset="0"/>
                          <a:cs typeface="Arial" charset="0"/>
                        </a:rPr>
                        <a:t>Write time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2400" b="1" i="0" u="none" strike="noStrike" cap="none" normalizeH="0" baseline="0" smtClean="0">
                          <a:ln>
                            <a:noFill/>
                          </a:ln>
                          <a:solidFill>
                            <a:schemeClr val="tx1"/>
                          </a:solidFill>
                          <a:effectLst/>
                          <a:latin typeface="Times New Roman" pitchFamily="18" charset="0"/>
                          <a:cs typeface="Arial" charset="0"/>
                        </a:rPr>
                        <a:t>0.1 μ</a:t>
                      </a:r>
                      <a:r>
                        <a:rPr kumimoji="0" lang="fr-FR" sz="2400" b="1" i="0" u="none" strike="noStrike" cap="none" normalizeH="0" baseline="0" smtClean="0">
                          <a:ln>
                            <a:noFill/>
                          </a:ln>
                          <a:solidFill>
                            <a:schemeClr val="tx1"/>
                          </a:solidFill>
                          <a:effectLst/>
                          <a:latin typeface="Times New Roman" pitchFamily="18" charset="0"/>
                          <a:cs typeface="Arial" charset="0"/>
                        </a:rPr>
                        <a:t>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Arial" charset="0"/>
                        </a:rPr>
                        <a:t>10 ms (10 000 </a:t>
                      </a:r>
                      <a:r>
                        <a:rPr kumimoji="0" lang="en-US" sz="2400" b="1" i="0" u="none" strike="noStrike" cap="none" normalizeH="0" baseline="0" dirty="0" err="1" smtClean="0">
                          <a:ln>
                            <a:noFill/>
                          </a:ln>
                          <a:solidFill>
                            <a:schemeClr val="tx1"/>
                          </a:solidFill>
                          <a:effectLst/>
                          <a:latin typeface="Times New Roman" pitchFamily="18" charset="0"/>
                          <a:cs typeface="Arial" charset="0"/>
                        </a:rPr>
                        <a:t>μs</a:t>
                      </a:r>
                      <a:r>
                        <a:rPr kumimoji="0" lang="en-US" sz="2400" b="1" i="0" u="none" strike="noStrike" cap="none" normalizeH="0" baseline="0" dirty="0" smtClean="0">
                          <a:ln>
                            <a:noFill/>
                          </a:ln>
                          <a:solidFill>
                            <a:schemeClr val="tx1"/>
                          </a:solidFill>
                          <a:effectLst/>
                          <a:latin typeface="Times New Roman" pitchFamily="18" charset="0"/>
                          <a:cs typeface="Arial" charset="0"/>
                        </a:rPr>
                        <a:t>)</a:t>
                      </a:r>
                    </a:p>
                  </a:txBody>
                  <a:tcPr horzOverflow="overflow">
                    <a:lnL>
                      <a:noFill/>
                    </a:lnL>
                    <a:lnR>
                      <a:noFill/>
                    </a:lnR>
                    <a:lnT>
                      <a:noFill/>
                    </a:lnT>
                    <a:lnB>
                      <a:noFill/>
                    </a:lnB>
                    <a:lnTlToBr>
                      <a:noFill/>
                    </a:lnTlToBr>
                    <a:lnBlToTr>
                      <a:noFill/>
                    </a:lnBlToTr>
                    <a:noFill/>
                  </a:tcPr>
                </a:tc>
              </a:tr>
            </a:tbl>
          </a:graphicData>
        </a:graphic>
      </p:graphicFrame>
      <p:sp>
        <p:nvSpPr>
          <p:cNvPr id="3" name="Titre 1"/>
          <p:cNvSpPr txBox="1">
            <a:spLocks/>
          </p:cNvSpPr>
          <p:nvPr/>
        </p:nvSpPr>
        <p:spPr bwMode="auto">
          <a:xfrm>
            <a:off x="323528" y="71438"/>
            <a:ext cx="7358062"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3600" b="0" i="0" u="none" strike="noStrike" kern="0" cap="none" spc="0" normalizeH="0" baseline="0" noProof="0" dirty="0" err="1" smtClean="0">
                <a:ln>
                  <a:noFill/>
                </a:ln>
                <a:solidFill>
                  <a:schemeClr val="accent2"/>
                </a:solidFill>
                <a:effectLst/>
                <a:uLnTx/>
                <a:uFillTx/>
                <a:latin typeface="+mj-lt"/>
                <a:ea typeface="+mj-ea"/>
                <a:cs typeface="+mj-cs"/>
              </a:rPr>
              <a:t>FeRAM</a:t>
            </a:r>
            <a:r>
              <a:rPr kumimoji="0" lang="fr-FR" sz="3600" b="0" i="0" u="none" strike="noStrike" kern="0" cap="none" spc="0" normalizeH="0" baseline="0" noProof="0" dirty="0" smtClean="0">
                <a:ln>
                  <a:noFill/>
                </a:ln>
                <a:solidFill>
                  <a:schemeClr val="accent2"/>
                </a:solidFill>
                <a:effectLst/>
                <a:uLnTx/>
                <a:uFillTx/>
                <a:latin typeface="+mj-lt"/>
                <a:ea typeface="+mj-ea"/>
                <a:cs typeface="+mj-cs"/>
              </a:rPr>
              <a:t> : </a:t>
            </a:r>
            <a:r>
              <a:rPr kumimoji="0" lang="fr-FR" sz="3600" b="0" i="0" u="none" strike="noStrike" kern="0" cap="none" spc="0" normalizeH="0" baseline="0" noProof="0" dirty="0" err="1" smtClean="0">
                <a:ln>
                  <a:noFill/>
                </a:ln>
                <a:solidFill>
                  <a:schemeClr val="accent2"/>
                </a:solidFill>
                <a:effectLst/>
                <a:uLnTx/>
                <a:uFillTx/>
                <a:latin typeface="+mj-lt"/>
                <a:ea typeface="+mj-ea"/>
                <a:cs typeface="+mj-cs"/>
              </a:rPr>
              <a:t>Fero-electric</a:t>
            </a:r>
            <a:r>
              <a:rPr kumimoji="0" lang="fr-FR" sz="3600" b="0" i="0" u="none" strike="noStrike" kern="0" cap="none" spc="0" normalizeH="0" baseline="0" noProof="0" dirty="0" smtClean="0">
                <a:ln>
                  <a:noFill/>
                </a:ln>
                <a:solidFill>
                  <a:schemeClr val="accent2"/>
                </a:solidFill>
                <a:effectLst/>
                <a:uLnTx/>
                <a:uFillTx/>
                <a:latin typeface="+mj-lt"/>
                <a:ea typeface="+mj-ea"/>
                <a:cs typeface="+mj-cs"/>
              </a:rPr>
              <a:t> RAM 6/15</a:t>
            </a:r>
          </a:p>
        </p:txBody>
      </p:sp>
      <p:sp>
        <p:nvSpPr>
          <p:cNvPr id="4" name="ZoneTexte 3"/>
          <p:cNvSpPr txBox="1"/>
          <p:nvPr/>
        </p:nvSpPr>
        <p:spPr>
          <a:xfrm>
            <a:off x="755576" y="1052736"/>
            <a:ext cx="6519670" cy="523220"/>
          </a:xfrm>
          <a:prstGeom prst="rect">
            <a:avLst/>
          </a:prstGeom>
          <a:noFill/>
        </p:spPr>
        <p:txBody>
          <a:bodyPr wrap="none" rtlCol="0">
            <a:spAutoFit/>
          </a:bodyPr>
          <a:lstStyle/>
          <a:p>
            <a:r>
              <a:rPr lang="fr-FR" sz="2800" b="1" dirty="0" smtClean="0"/>
              <a:t>Comparaison entre </a:t>
            </a:r>
            <a:r>
              <a:rPr lang="fr-FR" sz="2800" b="1" dirty="0" err="1" smtClean="0"/>
              <a:t>FeRAM</a:t>
            </a:r>
            <a:r>
              <a:rPr lang="fr-FR" sz="2800" b="1" dirty="0" smtClean="0"/>
              <a:t> &amp; EEPROM</a:t>
            </a:r>
            <a:endParaRPr lang="fr-FR" sz="28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idx="4294967295"/>
          </p:nvPr>
        </p:nvSpPr>
        <p:spPr>
          <a:xfrm>
            <a:off x="514350" y="71438"/>
            <a:ext cx="7772400" cy="714375"/>
          </a:xfrm>
        </p:spPr>
        <p:txBody>
          <a:bodyPr/>
          <a:lstStyle/>
          <a:p>
            <a:r>
              <a:rPr lang="fr-FR" dirty="0" smtClean="0"/>
              <a:t>MRAM :  </a:t>
            </a:r>
            <a:r>
              <a:rPr lang="fr-FR" dirty="0" err="1" smtClean="0"/>
              <a:t>Magnetic</a:t>
            </a:r>
            <a:r>
              <a:rPr lang="fr-FR" dirty="0" smtClean="0"/>
              <a:t> RAM   7/15</a:t>
            </a:r>
          </a:p>
        </p:txBody>
      </p:sp>
      <p:sp>
        <p:nvSpPr>
          <p:cNvPr id="71683" name="Espace réservé du contenu 2"/>
          <p:cNvSpPr>
            <a:spLocks noGrp="1"/>
          </p:cNvSpPr>
          <p:nvPr>
            <p:ph idx="4294967295"/>
          </p:nvPr>
        </p:nvSpPr>
        <p:spPr>
          <a:xfrm>
            <a:off x="179388" y="1196975"/>
            <a:ext cx="8785225" cy="4968875"/>
          </a:xfrm>
        </p:spPr>
        <p:txBody>
          <a:bodyPr/>
          <a:lstStyle/>
          <a:p>
            <a:pPr>
              <a:buFont typeface="Wingdings" pitchFamily="2" charset="2"/>
              <a:buNone/>
            </a:pPr>
            <a:r>
              <a:rPr lang="fr-FR" sz="2400" dirty="0" smtClean="0"/>
              <a:t>Les données ne sont pas stockées sous forme d'une charge électrique mais d'une charge magnétique. Le changement d'état se fait en changeant le spin des électrons (par effet tunnel notamment).</a:t>
            </a:r>
          </a:p>
          <a:p>
            <a:pPr>
              <a:buFont typeface="Wingdings" pitchFamily="2" charset="2"/>
              <a:buNone/>
            </a:pPr>
            <a:r>
              <a:rPr lang="fr-FR" sz="2400" dirty="0" smtClean="0"/>
              <a:t>Cette méthode de stockage possède les avantages suivants :</a:t>
            </a:r>
          </a:p>
          <a:p>
            <a:pPr>
              <a:buFont typeface="Wingdings" pitchFamily="2" charset="2"/>
              <a:buChar char="Ø"/>
            </a:pPr>
            <a:r>
              <a:rPr lang="fr-FR" sz="2000" dirty="0" smtClean="0"/>
              <a:t>la non volatilité des informations ;</a:t>
            </a:r>
          </a:p>
          <a:p>
            <a:pPr>
              <a:buFont typeface="Wingdings" pitchFamily="2" charset="2"/>
              <a:buChar char="Ø"/>
            </a:pPr>
            <a:r>
              <a:rPr lang="fr-FR" sz="2000" dirty="0" smtClean="0"/>
              <a:t>une théorique inusabilité, puisqu'aucun mouvement électrique n'est engagé ;</a:t>
            </a:r>
          </a:p>
          <a:p>
            <a:pPr>
              <a:buFont typeface="Wingdings" pitchFamily="2" charset="2"/>
              <a:buChar char="Ø"/>
            </a:pPr>
            <a:r>
              <a:rPr lang="fr-FR" sz="2000" dirty="0" smtClean="0"/>
              <a:t>la consommation électrique est très </a:t>
            </a:r>
            <a:r>
              <a:rPr lang="fr-FR" sz="2000" dirty="0" err="1" smtClean="0"/>
              <a:t>minim</a:t>
            </a:r>
            <a:r>
              <a:rPr lang="fr-FR" sz="2000" dirty="0" smtClean="0"/>
              <a:t> puisqu'il n'y a pas de perte thermique due à la résistance des matériaux aux mouvements des électrons.</a:t>
            </a:r>
          </a:p>
          <a:p>
            <a:pPr>
              <a:buFont typeface="Wingdings" pitchFamily="2" charset="2"/>
              <a:buChar char="Ø"/>
            </a:pPr>
            <a:r>
              <a:rPr lang="fr-FR" sz="2000" dirty="0" smtClean="0"/>
              <a:t>La MRAM est souvent considérée comme la mémoire « idéale » alliant rapidité, débit, capacité et non volatilité, ce qui peut amener à penser qu'elle entraînera la fin de la hiérarchie des mémoires.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checkerboard(across)">
                                      <p:cBhvr>
                                        <p:cTn id="7" dur="500"/>
                                        <p:tgtEl>
                                          <p:spTgt spid="71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683">
                                            <p:txEl>
                                              <p:pRg st="1" end="1"/>
                                            </p:txEl>
                                          </p:spTgt>
                                        </p:tgtEl>
                                        <p:attrNameLst>
                                          <p:attrName>style.visibility</p:attrName>
                                        </p:attrNameLst>
                                      </p:cBhvr>
                                      <p:to>
                                        <p:strVal val="visible"/>
                                      </p:to>
                                    </p:set>
                                    <p:animEffect transition="in" filter="checkerboard(across)">
                                      <p:cBhvr>
                                        <p:cTn id="12" dur="500"/>
                                        <p:tgtEl>
                                          <p:spTgt spid="71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1683">
                                            <p:txEl>
                                              <p:pRg st="2" end="2"/>
                                            </p:txEl>
                                          </p:spTgt>
                                        </p:tgtEl>
                                        <p:attrNameLst>
                                          <p:attrName>style.visibility</p:attrName>
                                        </p:attrNameLst>
                                      </p:cBhvr>
                                      <p:to>
                                        <p:strVal val="visible"/>
                                      </p:to>
                                    </p:set>
                                    <p:animEffect transition="in" filter="checkerboard(across)">
                                      <p:cBhvr>
                                        <p:cTn id="17" dur="500"/>
                                        <p:tgtEl>
                                          <p:spTgt spid="71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1683">
                                            <p:txEl>
                                              <p:pRg st="3" end="3"/>
                                            </p:txEl>
                                          </p:spTgt>
                                        </p:tgtEl>
                                        <p:attrNameLst>
                                          <p:attrName>style.visibility</p:attrName>
                                        </p:attrNameLst>
                                      </p:cBhvr>
                                      <p:to>
                                        <p:strVal val="visible"/>
                                      </p:to>
                                    </p:set>
                                    <p:animEffect transition="in" filter="checkerboard(across)">
                                      <p:cBhvr>
                                        <p:cTn id="22" dur="500"/>
                                        <p:tgtEl>
                                          <p:spTgt spid="716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1683">
                                            <p:txEl>
                                              <p:pRg st="4" end="4"/>
                                            </p:txEl>
                                          </p:spTgt>
                                        </p:tgtEl>
                                        <p:attrNameLst>
                                          <p:attrName>style.visibility</p:attrName>
                                        </p:attrNameLst>
                                      </p:cBhvr>
                                      <p:to>
                                        <p:strVal val="visible"/>
                                      </p:to>
                                    </p:set>
                                    <p:animEffect transition="in" filter="checkerboard(across)">
                                      <p:cBhvr>
                                        <p:cTn id="27" dur="500"/>
                                        <p:tgtEl>
                                          <p:spTgt spid="716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1683">
                                            <p:txEl>
                                              <p:pRg st="5" end="5"/>
                                            </p:txEl>
                                          </p:spTgt>
                                        </p:tgtEl>
                                        <p:attrNameLst>
                                          <p:attrName>style.visibility</p:attrName>
                                        </p:attrNameLst>
                                      </p:cBhvr>
                                      <p:to>
                                        <p:strVal val="visible"/>
                                      </p:to>
                                    </p:set>
                                    <p:animEffect transition="in" filter="checkerboard(across)">
                                      <p:cBhvr>
                                        <p:cTn id="32" dur="500"/>
                                        <p:tgtEl>
                                          <p:spTgt spid="716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7"/>
          <p:cNvSpPr>
            <a:spLocks noGrp="1"/>
          </p:cNvSpPr>
          <p:nvPr>
            <p:ph idx="4294967295"/>
          </p:nvPr>
        </p:nvSpPr>
        <p:spPr>
          <a:xfrm>
            <a:off x="357188" y="1125538"/>
            <a:ext cx="8786812" cy="5643562"/>
          </a:xfrm>
        </p:spPr>
        <p:txBody>
          <a:bodyPr/>
          <a:lstStyle/>
          <a:p>
            <a:pPr eaLnBrk="1" hangingPunct="1">
              <a:buFont typeface="Wingdings" pitchFamily="2" charset="2"/>
              <a:buChar char="Ø"/>
            </a:pPr>
            <a:r>
              <a:rPr lang="fr-FR" sz="2800" dirty="0" smtClean="0"/>
              <a:t>RFID  à microprocesseur (Carte à puce)</a:t>
            </a:r>
          </a:p>
          <a:p>
            <a:pPr eaLnBrk="1" hangingPunct="1">
              <a:buFont typeface="Wingdings" pitchFamily="2" charset="2"/>
              <a:buChar char="Ø"/>
            </a:pPr>
            <a:endParaRPr lang="fr-FR" dirty="0" smtClean="0"/>
          </a:p>
          <a:p>
            <a:pPr eaLnBrk="1" hangingPunct="1">
              <a:buFont typeface="Wingdings" pitchFamily="2" charset="2"/>
              <a:buChar char="Ø"/>
            </a:pPr>
            <a:endParaRPr lang="fr-FR" dirty="0" smtClean="0"/>
          </a:p>
          <a:p>
            <a:pPr lvl="1" eaLnBrk="1" hangingPunct="1">
              <a:buFont typeface="Wingdings" pitchFamily="2" charset="2"/>
              <a:buChar char="ü"/>
            </a:pPr>
            <a:endParaRPr lang="fr-FR" dirty="0" smtClean="0"/>
          </a:p>
          <a:p>
            <a:pPr lvl="1" eaLnBrk="1" hangingPunct="1">
              <a:buFont typeface="Wingdings" pitchFamily="2" charset="2"/>
              <a:buChar char="ü"/>
            </a:pPr>
            <a:endParaRPr lang="fr-FR" sz="2000" dirty="0" smtClean="0"/>
          </a:p>
          <a:p>
            <a:pPr lvl="1" eaLnBrk="1" hangingPunct="1">
              <a:buFont typeface="Wingdings" pitchFamily="2" charset="2"/>
              <a:buChar char="ü"/>
            </a:pPr>
            <a:endParaRPr lang="fr-FR" sz="2000" dirty="0" smtClean="0"/>
          </a:p>
          <a:p>
            <a:pPr lvl="1" eaLnBrk="1" hangingPunct="1">
              <a:buFont typeface="Wingdings" pitchFamily="2" charset="2"/>
              <a:buChar char="ü"/>
            </a:pPr>
            <a:endParaRPr lang="fr-FR" sz="2000" dirty="0" smtClean="0"/>
          </a:p>
          <a:p>
            <a:pPr lvl="1" eaLnBrk="1" hangingPunct="1">
              <a:buFont typeface="Wingdings" pitchFamily="2" charset="2"/>
              <a:buChar char="ü"/>
            </a:pPr>
            <a:r>
              <a:rPr lang="fr-FR" sz="2000" dirty="0" smtClean="0"/>
              <a:t>SPOM (Self-Programmable One-chip </a:t>
            </a:r>
            <a:r>
              <a:rPr lang="fr-FR" sz="2000" dirty="0" err="1" smtClean="0"/>
              <a:t>Microprocessor</a:t>
            </a:r>
            <a:r>
              <a:rPr lang="fr-FR" sz="2000" dirty="0" smtClean="0"/>
              <a:t> ) : Déclenchement des routines internes pour protéger leurs données et contrôler tous les signaux logiques et électriques à destination de sa MNV (en particulier les opérations de lecture/écriture). </a:t>
            </a:r>
          </a:p>
          <a:p>
            <a:pPr lvl="1" eaLnBrk="1" hangingPunct="1">
              <a:buFont typeface="Wingdings" pitchFamily="2" charset="2"/>
              <a:buChar char="ü"/>
            </a:pPr>
            <a:r>
              <a:rPr lang="fr-FR" sz="2000" dirty="0" smtClean="0"/>
              <a:t>Eléments de sécurités divers, complexes et répartis</a:t>
            </a:r>
          </a:p>
        </p:txBody>
      </p:sp>
      <p:graphicFrame>
        <p:nvGraphicFramePr>
          <p:cNvPr id="5122" name="Object 2"/>
          <p:cNvGraphicFramePr>
            <a:graphicFrameLocks noChangeAspect="1"/>
          </p:cNvGraphicFramePr>
          <p:nvPr>
            <p:extLst>
              <p:ext uri="{D42A27DB-BD31-4B8C-83A1-F6EECF244321}">
                <p14:modId xmlns:p14="http://schemas.microsoft.com/office/powerpoint/2010/main" val="3599440303"/>
              </p:ext>
            </p:extLst>
          </p:nvPr>
        </p:nvGraphicFramePr>
        <p:xfrm>
          <a:off x="857250" y="1830313"/>
          <a:ext cx="3403600" cy="2390775"/>
        </p:xfrm>
        <a:graphic>
          <a:graphicData uri="http://schemas.openxmlformats.org/presentationml/2006/ole">
            <mc:AlternateContent xmlns:mc="http://schemas.openxmlformats.org/markup-compatibility/2006">
              <mc:Choice xmlns:v="urn:schemas-microsoft-com:vml" Requires="v">
                <p:oleObj spid="_x0000_s5157" name="Diapositive" r:id="rId4" imgW="3918343" imgH="2712594" progId="PowerPoint.Slide.8">
                  <p:embed/>
                </p:oleObj>
              </mc:Choice>
              <mc:Fallback>
                <p:oleObj name="Diapositive" r:id="rId4" imgW="3918343" imgH="2712594" progId="PowerPoint.Slid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830313"/>
                        <a:ext cx="3403600" cy="239077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5124" name="Picture 154" descr="http://www.scia.org/knowledgebase/gifs/cpu_blk.gif"/>
          <p:cNvPicPr>
            <a:picLocks noChangeAspect="1" noChangeArrowheads="1"/>
          </p:cNvPicPr>
          <p:nvPr/>
        </p:nvPicPr>
        <p:blipFill>
          <a:blip r:embed="rId6" r:link="rId7" cstate="print"/>
          <a:srcRect/>
          <a:stretch>
            <a:fillRect/>
          </a:stretch>
        </p:blipFill>
        <p:spPr bwMode="auto">
          <a:xfrm>
            <a:off x="5436096" y="1686297"/>
            <a:ext cx="2632075" cy="2390775"/>
          </a:xfrm>
          <a:prstGeom prst="rect">
            <a:avLst/>
          </a:prstGeom>
          <a:noFill/>
          <a:ln w="9525">
            <a:noFill/>
            <a:miter lim="800000"/>
            <a:headEnd/>
            <a:tailEnd/>
          </a:ln>
        </p:spPr>
      </p:pic>
      <p:sp>
        <p:nvSpPr>
          <p:cNvPr id="5125" name="Titre 7"/>
          <p:cNvSpPr>
            <a:spLocks noGrp="1"/>
          </p:cNvSpPr>
          <p:nvPr>
            <p:ph type="title" idx="4294967295"/>
          </p:nvPr>
        </p:nvSpPr>
        <p:spPr>
          <a:xfrm>
            <a:off x="363538" y="85725"/>
            <a:ext cx="8066087" cy="771525"/>
          </a:xfrm>
        </p:spPr>
        <p:txBody>
          <a:bodyPr/>
          <a:lstStyle/>
          <a:p>
            <a:pPr eaLnBrk="1" hangingPunct="1"/>
            <a:r>
              <a:rPr lang="fr-FR" altLang="fr-FR" sz="2800" dirty="0" smtClean="0"/>
              <a:t>Classification RFID &amp; état de l’art (8/15)</a:t>
            </a:r>
            <a:endParaRPr lang="fr-FR" sz="2800" dirty="0" smtClean="0"/>
          </a:p>
        </p:txBody>
      </p:sp>
    </p:spTree>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p:cNvPicPr>
            <a:picLocks noChangeAspect="1" noChangeArrowheads="1"/>
          </p:cNvPicPr>
          <p:nvPr/>
        </p:nvPicPr>
        <p:blipFill>
          <a:blip r:embed="rId2" cstate="print"/>
          <a:srcRect/>
          <a:stretch>
            <a:fillRect/>
          </a:stretch>
        </p:blipFill>
        <p:spPr bwMode="auto">
          <a:xfrm>
            <a:off x="134800" y="1054348"/>
            <a:ext cx="8856984" cy="5182964"/>
          </a:xfrm>
          <a:prstGeom prst="rect">
            <a:avLst/>
          </a:prstGeom>
          <a:noFill/>
          <a:ln w="9525">
            <a:noFill/>
            <a:miter lim="800000"/>
            <a:headEnd/>
            <a:tailEnd/>
          </a:ln>
        </p:spPr>
      </p:pic>
      <p:sp>
        <p:nvSpPr>
          <p:cNvPr id="3" name="Titre 29"/>
          <p:cNvSpPr txBox="1">
            <a:spLocks/>
          </p:cNvSpPr>
          <p:nvPr/>
        </p:nvSpPr>
        <p:spPr bwMode="auto">
          <a:xfrm>
            <a:off x="357188" y="71438"/>
            <a:ext cx="777240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fr-FR" sz="2800" b="0" i="0" u="none" strike="noStrike" kern="0" cap="none" spc="0" normalizeH="0" baseline="0" noProof="0" dirty="0" err="1" smtClean="0">
                <a:ln>
                  <a:noFill/>
                </a:ln>
                <a:solidFill>
                  <a:schemeClr val="accent2"/>
                </a:solidFill>
                <a:effectLst/>
                <a:uLnTx/>
                <a:uFillTx/>
                <a:latin typeface="+mj-lt"/>
                <a:ea typeface="+mj-ea"/>
                <a:cs typeface="+mj-cs"/>
              </a:rPr>
              <a:t>Near</a:t>
            </a:r>
            <a:r>
              <a:rPr kumimoji="0" lang="fr-FR" altLang="fr-FR" sz="2800" b="0" i="0" u="none" strike="noStrike" kern="0" cap="none" spc="0" normalizeH="0" baseline="0" noProof="0" dirty="0" smtClean="0">
                <a:ln>
                  <a:noFill/>
                </a:ln>
                <a:solidFill>
                  <a:schemeClr val="accent2"/>
                </a:solidFill>
                <a:effectLst/>
                <a:uLnTx/>
                <a:uFillTx/>
                <a:latin typeface="+mj-lt"/>
                <a:ea typeface="+mj-ea"/>
                <a:cs typeface="+mj-cs"/>
              </a:rPr>
              <a:t> Far</a:t>
            </a:r>
            <a:r>
              <a:rPr kumimoji="0" lang="fr-FR" altLang="fr-FR" sz="2800" b="0" i="0" u="none" strike="noStrike" kern="0" cap="none" spc="0" normalizeH="0" noProof="0" dirty="0" smtClean="0">
                <a:ln>
                  <a:noFill/>
                </a:ln>
                <a:solidFill>
                  <a:schemeClr val="accent2"/>
                </a:solidFill>
                <a:effectLst/>
                <a:uLnTx/>
                <a:uFillTx/>
                <a:latin typeface="+mj-lt"/>
                <a:ea typeface="+mj-ea"/>
                <a:cs typeface="+mj-cs"/>
              </a:rPr>
              <a:t> </a:t>
            </a:r>
            <a:r>
              <a:rPr kumimoji="0" lang="fr-FR" altLang="fr-FR" sz="2800" b="0" i="0" u="none" strike="noStrike" kern="0" cap="none" spc="0" normalizeH="0" baseline="0" noProof="0" dirty="0" smtClean="0">
                <a:ln>
                  <a:noFill/>
                </a:ln>
                <a:solidFill>
                  <a:schemeClr val="accent2"/>
                </a:solidFill>
                <a:effectLst/>
                <a:uLnTx/>
                <a:uFillTx/>
                <a:latin typeface="+mj-lt"/>
                <a:ea typeface="+mj-ea"/>
                <a:cs typeface="+mj-cs"/>
              </a:rPr>
              <a:t>Field Power/Communication (9/15)</a:t>
            </a:r>
            <a:endParaRPr kumimoji="0" lang="fr-FR" sz="2800" b="0" i="0" u="none" strike="noStrike" kern="0" cap="none" spc="0" normalizeH="0" baseline="0" noProof="0" dirty="0" smtClean="0">
              <a:ln>
                <a:noFill/>
              </a:ln>
              <a:solidFill>
                <a:schemeClr val="accent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2"/>
          <p:cNvPicPr>
            <a:picLocks noChangeAspect="1" noChangeArrowheads="1"/>
          </p:cNvPicPr>
          <p:nvPr/>
        </p:nvPicPr>
        <p:blipFill>
          <a:blip r:embed="rId2" cstate="print"/>
          <a:srcRect/>
          <a:stretch>
            <a:fillRect/>
          </a:stretch>
        </p:blipFill>
        <p:spPr bwMode="auto">
          <a:xfrm>
            <a:off x="1047750" y="1159346"/>
            <a:ext cx="7048500" cy="4933950"/>
          </a:xfrm>
          <a:prstGeom prst="rect">
            <a:avLst/>
          </a:prstGeom>
          <a:noFill/>
          <a:ln w="9525">
            <a:noFill/>
            <a:miter lim="800000"/>
            <a:headEnd/>
            <a:tailEnd/>
          </a:ln>
        </p:spPr>
      </p:pic>
      <p:sp>
        <p:nvSpPr>
          <p:cNvPr id="3" name="Titre 29"/>
          <p:cNvSpPr txBox="1">
            <a:spLocks/>
          </p:cNvSpPr>
          <p:nvPr/>
        </p:nvSpPr>
        <p:spPr bwMode="auto">
          <a:xfrm>
            <a:off x="357188" y="71438"/>
            <a:ext cx="777240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fr-FR" sz="2800" b="0" i="0" u="none" strike="noStrike" kern="0" cap="none" spc="0" normalizeH="0" baseline="0" noProof="0" dirty="0" err="1" smtClean="0">
                <a:ln>
                  <a:noFill/>
                </a:ln>
                <a:solidFill>
                  <a:schemeClr val="accent2"/>
                </a:solidFill>
                <a:effectLst/>
                <a:uLnTx/>
                <a:uFillTx/>
                <a:latin typeface="+mj-lt"/>
                <a:ea typeface="+mj-ea"/>
                <a:cs typeface="+mj-cs"/>
              </a:rPr>
              <a:t>Near</a:t>
            </a:r>
            <a:r>
              <a:rPr kumimoji="0" lang="fr-FR" altLang="fr-FR" sz="2800" b="0" i="0" u="none" strike="noStrike" kern="0" cap="none" spc="0" normalizeH="0" baseline="0" noProof="0" dirty="0" smtClean="0">
                <a:ln>
                  <a:noFill/>
                </a:ln>
                <a:solidFill>
                  <a:schemeClr val="accent2"/>
                </a:solidFill>
                <a:effectLst/>
                <a:uLnTx/>
                <a:uFillTx/>
                <a:latin typeface="+mj-lt"/>
                <a:ea typeface="+mj-ea"/>
                <a:cs typeface="+mj-cs"/>
              </a:rPr>
              <a:t> Field Power/Communication (10/15)</a:t>
            </a:r>
            <a:endParaRPr kumimoji="0" lang="fr-FR" sz="2800" b="0" i="0" u="none" strike="noStrike" kern="0" cap="none" spc="0" normalizeH="0" baseline="0" noProof="0" dirty="0" smtClean="0">
              <a:ln>
                <a:noFill/>
              </a:ln>
              <a:solidFill>
                <a:schemeClr val="accent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29"/>
          <p:cNvSpPr txBox="1">
            <a:spLocks/>
          </p:cNvSpPr>
          <p:nvPr/>
        </p:nvSpPr>
        <p:spPr bwMode="auto">
          <a:xfrm>
            <a:off x="357188" y="71438"/>
            <a:ext cx="777240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altLang="fr-FR" sz="2800" kern="0" dirty="0" smtClean="0">
                <a:solidFill>
                  <a:schemeClr val="accent2"/>
                </a:solidFill>
                <a:latin typeface="+mj-lt"/>
                <a:ea typeface="+mj-ea"/>
                <a:cs typeface="+mj-cs"/>
              </a:rPr>
              <a:t>F</a:t>
            </a:r>
            <a:r>
              <a:rPr kumimoji="0" lang="fr-FR" altLang="fr-FR" sz="2800" b="0" i="0" u="none" strike="noStrike" kern="0" cap="none" spc="0" normalizeH="0" baseline="0" noProof="0" dirty="0" err="1" smtClean="0">
                <a:ln>
                  <a:noFill/>
                </a:ln>
                <a:solidFill>
                  <a:schemeClr val="accent2"/>
                </a:solidFill>
                <a:effectLst/>
                <a:uLnTx/>
                <a:uFillTx/>
                <a:latin typeface="+mj-lt"/>
                <a:ea typeface="+mj-ea"/>
                <a:cs typeface="+mj-cs"/>
              </a:rPr>
              <a:t>ar</a:t>
            </a:r>
            <a:r>
              <a:rPr kumimoji="0" lang="fr-FR" altLang="fr-FR" sz="2800" b="0" i="0" u="none" strike="noStrike" kern="0" cap="none" spc="0" normalizeH="0" baseline="0" noProof="0" dirty="0" smtClean="0">
                <a:ln>
                  <a:noFill/>
                </a:ln>
                <a:solidFill>
                  <a:schemeClr val="accent2"/>
                </a:solidFill>
                <a:effectLst/>
                <a:uLnTx/>
                <a:uFillTx/>
                <a:latin typeface="+mj-lt"/>
                <a:ea typeface="+mj-ea"/>
                <a:cs typeface="+mj-cs"/>
              </a:rPr>
              <a:t> Field Power/Communication (11/15)</a:t>
            </a:r>
            <a:endParaRPr kumimoji="0" lang="fr-FR" sz="2800" b="0" i="0" u="none" strike="noStrike" kern="0" cap="none" spc="0" normalizeH="0" baseline="0" noProof="0" dirty="0" smtClean="0">
              <a:ln>
                <a:noFill/>
              </a:ln>
              <a:solidFill>
                <a:schemeClr val="accent2"/>
              </a:solidFill>
              <a:effectLst/>
              <a:uLnTx/>
              <a:uFillTx/>
              <a:latin typeface="+mj-lt"/>
              <a:ea typeface="+mj-ea"/>
              <a:cs typeface="+mj-cs"/>
            </a:endParaRPr>
          </a:p>
        </p:txBody>
      </p:sp>
      <p:pic>
        <p:nvPicPr>
          <p:cNvPr id="264194" name="Picture 2"/>
          <p:cNvPicPr>
            <a:picLocks noChangeAspect="1" noChangeArrowheads="1"/>
          </p:cNvPicPr>
          <p:nvPr/>
        </p:nvPicPr>
        <p:blipFill>
          <a:blip r:embed="rId2" cstate="print"/>
          <a:srcRect/>
          <a:stretch>
            <a:fillRect/>
          </a:stretch>
        </p:blipFill>
        <p:spPr bwMode="auto">
          <a:xfrm>
            <a:off x="35496" y="980728"/>
            <a:ext cx="8625879" cy="4680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a:spLocks noGrp="1" noChangeArrowheads="1"/>
          </p:cNvSpPr>
          <p:nvPr>
            <p:ph idx="4294967295"/>
          </p:nvPr>
        </p:nvSpPr>
        <p:spPr>
          <a:xfrm>
            <a:off x="250825" y="1379538"/>
            <a:ext cx="8785225" cy="4713287"/>
          </a:xfrm>
        </p:spPr>
        <p:txBody>
          <a:bodyPr>
            <a:normAutofit lnSpcReduction="10000"/>
          </a:bodyPr>
          <a:lstStyle/>
          <a:p>
            <a:pPr eaLnBrk="1" hangingPunct="1">
              <a:lnSpc>
                <a:spcPct val="90000"/>
              </a:lnSpc>
              <a:buFont typeface="Wingdings" pitchFamily="2" charset="2"/>
              <a:buChar char="Ø"/>
              <a:defRPr/>
            </a:pPr>
            <a:r>
              <a:rPr lang="fr-FR" sz="2800" dirty="0" smtClean="0"/>
              <a:t>Classification par les modes de transmission de l'énergie </a:t>
            </a:r>
          </a:p>
          <a:p>
            <a:pPr lvl="1" eaLnBrk="1" hangingPunct="1">
              <a:lnSpc>
                <a:spcPct val="90000"/>
              </a:lnSpc>
              <a:buFont typeface="Wingdings" pitchFamily="2" charset="2"/>
              <a:buChar char="ü"/>
              <a:defRPr/>
            </a:pPr>
            <a:r>
              <a:rPr lang="fr-FR" sz="2000" dirty="0" smtClean="0"/>
              <a:t>RFID passive : la puce RFID est alimentée par l'onde électromagnétique émise par le lecteur.</a:t>
            </a:r>
          </a:p>
          <a:p>
            <a:pPr lvl="1" eaLnBrk="1" hangingPunct="1">
              <a:lnSpc>
                <a:spcPct val="90000"/>
              </a:lnSpc>
              <a:buFont typeface="Wingdings" pitchFamily="2" charset="2"/>
              <a:buChar char="ü"/>
              <a:defRPr/>
            </a:pPr>
            <a:r>
              <a:rPr lang="fr-FR" sz="2000" dirty="0" smtClean="0"/>
              <a:t>RFID semi-passive : la puce RFID est assistée par une batterie pour alimenter en puissance sa circuiterie et améliorer la sensibilité de son bloc de réception des signaux radios. </a:t>
            </a:r>
          </a:p>
          <a:p>
            <a:pPr lvl="1" eaLnBrk="1" hangingPunct="1">
              <a:lnSpc>
                <a:spcPct val="90000"/>
              </a:lnSpc>
              <a:buFont typeface="Wingdings" pitchFamily="2" charset="2"/>
              <a:buChar char="ü"/>
              <a:defRPr/>
            </a:pPr>
            <a:r>
              <a:rPr lang="fr-FR" sz="2000" dirty="0" smtClean="0"/>
              <a:t>RFID active : la puce RFID active permet un gain en puissance (+ 20 dBm par rapport aux puces passives)</a:t>
            </a:r>
          </a:p>
          <a:p>
            <a:pPr lvl="2" eaLnBrk="1" hangingPunct="1">
              <a:lnSpc>
                <a:spcPct val="90000"/>
              </a:lnSpc>
              <a:buFont typeface="Courier New" pitchFamily="49" charset="0"/>
              <a:buChar char="o"/>
              <a:defRPr/>
            </a:pPr>
            <a:r>
              <a:rPr lang="fr-FR" sz="1800" dirty="0" smtClean="0"/>
              <a:t>Avantage </a:t>
            </a:r>
            <a:r>
              <a:rPr lang="fr-FR" sz="1800" dirty="0" smtClean="0">
                <a:sym typeface="Symbol" pitchFamily="18" charset="2"/>
              </a:rPr>
              <a:t> </a:t>
            </a:r>
            <a:r>
              <a:rPr lang="fr-FR" sz="1800" dirty="0" smtClean="0"/>
              <a:t>améliore la portée </a:t>
            </a:r>
          </a:p>
          <a:p>
            <a:pPr lvl="2" eaLnBrk="1" hangingPunct="1">
              <a:lnSpc>
                <a:spcPct val="90000"/>
              </a:lnSpc>
              <a:buFont typeface="Courier New" pitchFamily="49" charset="0"/>
              <a:buChar char="o"/>
              <a:defRPr/>
            </a:pPr>
            <a:r>
              <a:rPr lang="fr-FR" sz="1800" dirty="0" smtClean="0"/>
              <a:t>Inconvénient </a:t>
            </a:r>
            <a:r>
              <a:rPr lang="fr-FR" sz="1800" dirty="0" smtClean="0">
                <a:sym typeface="Symbol" pitchFamily="18" charset="2"/>
              </a:rPr>
              <a:t> </a:t>
            </a:r>
            <a:r>
              <a:rPr lang="fr-FR" sz="1800" dirty="0" smtClean="0"/>
              <a:t>problèmes d'interférences (multiplications des échos radios qui engendrent à leur tour des difficultés de localisations des puces par les lecteurs.</a:t>
            </a:r>
          </a:p>
          <a:p>
            <a:pPr lvl="2" eaLnBrk="1" hangingPunct="1">
              <a:lnSpc>
                <a:spcPct val="90000"/>
              </a:lnSpc>
              <a:buFont typeface="Courier New" pitchFamily="49" charset="0"/>
              <a:buChar char="o"/>
              <a:defRPr/>
            </a:pPr>
            <a:r>
              <a:rPr lang="fr-FR" sz="1800" dirty="0" smtClean="0"/>
              <a:t>Solutions : incorporer des protocoles et des algorithmes qui permettent de corriger, en partie, l'impact de ces interférences multi-chemins mais cela augmente la consommation électrique due à l'activité des portes logiques CMOS</a:t>
            </a:r>
          </a:p>
        </p:txBody>
      </p:sp>
      <p:sp>
        <p:nvSpPr>
          <p:cNvPr id="75779" name="Rectangle 2"/>
          <p:cNvSpPr>
            <a:spLocks noGrp="1" noChangeArrowheads="1"/>
          </p:cNvSpPr>
          <p:nvPr>
            <p:ph type="title" idx="4294967295"/>
          </p:nvPr>
        </p:nvSpPr>
        <p:spPr>
          <a:xfrm>
            <a:off x="428625" y="176213"/>
            <a:ext cx="7727950" cy="538162"/>
          </a:xfrm>
        </p:spPr>
        <p:txBody>
          <a:bodyPr/>
          <a:lstStyle/>
          <a:p>
            <a:pPr eaLnBrk="1" hangingPunct="1"/>
            <a:r>
              <a:rPr lang="fr-FR" altLang="fr-FR" sz="2800" dirty="0" smtClean="0"/>
              <a:t>Classification RFID &amp; état de l’art (12/15)</a:t>
            </a:r>
            <a:endParaRPr lang="en-US" sz="2800"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27388" y="2333625"/>
            <a:ext cx="1844675" cy="1238250"/>
          </a:xfrm>
          <a:prstGeom prst="rect">
            <a:avLst/>
          </a:prstGeom>
          <a:noFill/>
          <a:ln w="12700">
            <a:noFill/>
            <a:miter lim="800000"/>
            <a:headEnd/>
            <a:tailEnd/>
          </a:ln>
        </p:spPr>
      </p:pic>
      <p:grpSp>
        <p:nvGrpSpPr>
          <p:cNvPr id="51203" name="Group 6"/>
          <p:cNvGrpSpPr>
            <a:grpSpLocks/>
          </p:cNvGrpSpPr>
          <p:nvPr/>
        </p:nvGrpSpPr>
        <p:grpSpPr bwMode="auto">
          <a:xfrm>
            <a:off x="552450" y="3436938"/>
            <a:ext cx="4179888" cy="1776412"/>
            <a:chOff x="2592" y="2544"/>
            <a:chExt cx="1419" cy="452"/>
          </a:xfrm>
        </p:grpSpPr>
        <p:cxnSp>
          <p:nvCxnSpPr>
            <p:cNvPr id="51210" name="AutoShape 7"/>
            <p:cNvCxnSpPr>
              <a:cxnSpLocks noChangeShapeType="1"/>
            </p:cNvCxnSpPr>
            <p:nvPr/>
          </p:nvCxnSpPr>
          <p:spPr bwMode="auto">
            <a:xfrm flipV="1">
              <a:off x="3104" y="2757"/>
              <a:ext cx="222" cy="94"/>
            </a:xfrm>
            <a:prstGeom prst="curvedConnector3">
              <a:avLst>
                <a:gd name="adj1" fmla="val 50000"/>
              </a:avLst>
            </a:prstGeom>
            <a:noFill/>
            <a:ln w="38100">
              <a:solidFill>
                <a:schemeClr val="bg2"/>
              </a:solidFill>
              <a:round/>
              <a:headEnd/>
              <a:tailEnd/>
            </a:ln>
          </p:spPr>
        </p:cxnSp>
        <p:pic>
          <p:nvPicPr>
            <p:cNvPr id="51211" name="Picture 8" descr="antennas2"/>
            <p:cNvPicPr>
              <a:picLocks noChangeAspect="1" noChangeArrowheads="1"/>
            </p:cNvPicPr>
            <p:nvPr/>
          </p:nvPicPr>
          <p:blipFill>
            <a:blip r:embed="rId4" cstate="print"/>
            <a:srcRect/>
            <a:stretch>
              <a:fillRect/>
            </a:stretch>
          </p:blipFill>
          <p:spPr bwMode="auto">
            <a:xfrm>
              <a:off x="3312" y="2544"/>
              <a:ext cx="699" cy="378"/>
            </a:xfrm>
            <a:prstGeom prst="rect">
              <a:avLst/>
            </a:prstGeom>
            <a:noFill/>
            <a:ln w="9525">
              <a:noFill/>
              <a:miter lim="800000"/>
              <a:headEnd/>
              <a:tailEnd/>
            </a:ln>
          </p:spPr>
        </p:pic>
        <p:pic>
          <p:nvPicPr>
            <p:cNvPr id="51212" name="Picture 9" descr="Lecteur"/>
            <p:cNvPicPr>
              <a:picLocks noChangeAspect="1" noChangeArrowheads="1"/>
            </p:cNvPicPr>
            <p:nvPr/>
          </p:nvPicPr>
          <p:blipFill>
            <a:blip r:embed="rId5" cstate="print"/>
            <a:srcRect/>
            <a:stretch>
              <a:fillRect/>
            </a:stretch>
          </p:blipFill>
          <p:spPr bwMode="auto">
            <a:xfrm>
              <a:off x="2592" y="2736"/>
              <a:ext cx="519" cy="260"/>
            </a:xfrm>
            <a:prstGeom prst="rect">
              <a:avLst/>
            </a:prstGeom>
            <a:noFill/>
            <a:ln w="9525">
              <a:noFill/>
              <a:miter lim="800000"/>
              <a:headEnd/>
              <a:tailEnd/>
            </a:ln>
          </p:spPr>
        </p:pic>
      </p:grpSp>
      <p:sp>
        <p:nvSpPr>
          <p:cNvPr id="51204" name="Oval 15"/>
          <p:cNvSpPr>
            <a:spLocks noChangeArrowheads="1"/>
          </p:cNvSpPr>
          <p:nvPr/>
        </p:nvSpPr>
        <p:spPr bwMode="auto">
          <a:xfrm>
            <a:off x="3157538" y="2740025"/>
            <a:ext cx="1033462" cy="2984500"/>
          </a:xfrm>
          <a:prstGeom prst="ellipse">
            <a:avLst/>
          </a:prstGeom>
          <a:noFill/>
          <a:ln w="19050" cap="rnd">
            <a:solidFill>
              <a:schemeClr val="hlink"/>
            </a:solidFill>
            <a:prstDash val="sysDot"/>
            <a:round/>
            <a:headEnd/>
            <a:tailEnd/>
          </a:ln>
        </p:spPr>
        <p:txBody>
          <a:bodyPr wrap="none" anchor="ctr"/>
          <a:lstStyle/>
          <a:p>
            <a:endParaRPr lang="fr-FR" sz="1800">
              <a:latin typeface="Arial" charset="0"/>
            </a:endParaRPr>
          </a:p>
        </p:txBody>
      </p:sp>
      <p:sp>
        <p:nvSpPr>
          <p:cNvPr id="51205" name="Oval 16"/>
          <p:cNvSpPr>
            <a:spLocks noChangeArrowheads="1"/>
          </p:cNvSpPr>
          <p:nvPr/>
        </p:nvSpPr>
        <p:spPr bwMode="auto">
          <a:xfrm>
            <a:off x="2636838" y="2681288"/>
            <a:ext cx="1033462" cy="2984500"/>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sp>
        <p:nvSpPr>
          <p:cNvPr id="51206" name="Oval 17"/>
          <p:cNvSpPr>
            <a:spLocks noChangeArrowheads="1"/>
          </p:cNvSpPr>
          <p:nvPr/>
        </p:nvSpPr>
        <p:spPr bwMode="auto">
          <a:xfrm>
            <a:off x="2887663" y="2773363"/>
            <a:ext cx="1035050" cy="2984500"/>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sp>
        <p:nvSpPr>
          <p:cNvPr id="51207" name="Oval 18"/>
          <p:cNvSpPr>
            <a:spLocks noChangeArrowheads="1"/>
          </p:cNvSpPr>
          <p:nvPr/>
        </p:nvSpPr>
        <p:spPr bwMode="auto">
          <a:xfrm>
            <a:off x="3725863" y="2951163"/>
            <a:ext cx="1035050" cy="2986087"/>
          </a:xfrm>
          <a:prstGeom prst="ellipse">
            <a:avLst/>
          </a:prstGeom>
          <a:noFill/>
          <a:ln w="19050" cap="rnd">
            <a:solidFill>
              <a:srgbClr val="0000CC"/>
            </a:solidFill>
            <a:prstDash val="sysDot"/>
            <a:round/>
            <a:headEnd/>
            <a:tailEnd/>
          </a:ln>
        </p:spPr>
        <p:txBody>
          <a:bodyPr wrap="none" anchor="ctr"/>
          <a:lstStyle/>
          <a:p>
            <a:endParaRPr lang="fr-FR" sz="1800">
              <a:latin typeface="Arial" charset="0"/>
            </a:endParaRPr>
          </a:p>
        </p:txBody>
      </p:sp>
      <p:pic>
        <p:nvPicPr>
          <p:cNvPr id="51208" name="Picture 7"/>
          <p:cNvPicPr>
            <a:picLocks noChangeAspect="1" noChangeArrowheads="1"/>
          </p:cNvPicPr>
          <p:nvPr/>
        </p:nvPicPr>
        <p:blipFill>
          <a:blip r:embed="rId6" cstate="print"/>
          <a:srcRect/>
          <a:stretch>
            <a:fillRect/>
          </a:stretch>
        </p:blipFill>
        <p:spPr bwMode="auto">
          <a:xfrm>
            <a:off x="5072063" y="1628775"/>
            <a:ext cx="3252787" cy="3886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p:cNvPicPr>
            <a:picLocks noChangeAspect="1" noChangeArrowheads="1"/>
          </p:cNvPicPr>
          <p:nvPr/>
        </p:nvPicPr>
        <p:blipFill>
          <a:blip r:embed="rId2" cstate="print"/>
          <a:srcRect/>
          <a:stretch>
            <a:fillRect/>
          </a:stretch>
        </p:blipFill>
        <p:spPr bwMode="auto">
          <a:xfrm>
            <a:off x="1403648" y="872808"/>
            <a:ext cx="6525766" cy="5531885"/>
          </a:xfrm>
          <a:prstGeom prst="rect">
            <a:avLst/>
          </a:prstGeom>
          <a:noFill/>
          <a:ln w="9525">
            <a:noFill/>
            <a:miter lim="800000"/>
            <a:headEnd/>
            <a:tailEnd/>
          </a:ln>
        </p:spPr>
      </p:pic>
      <p:sp>
        <p:nvSpPr>
          <p:cNvPr id="3" name="Rectangle 2"/>
          <p:cNvSpPr txBox="1">
            <a:spLocks noChangeArrowheads="1"/>
          </p:cNvSpPr>
          <p:nvPr/>
        </p:nvSpPr>
        <p:spPr bwMode="auto">
          <a:xfrm>
            <a:off x="428625" y="159409"/>
            <a:ext cx="7727950" cy="538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kumimoji="0" lang="fr-FR" altLang="fr-FR" sz="2800" b="0" i="0" u="none" strike="noStrike" kern="0" cap="none" spc="0" normalizeH="0" baseline="0" noProof="0" dirty="0" smtClean="0">
                <a:ln>
                  <a:noFill/>
                </a:ln>
                <a:solidFill>
                  <a:schemeClr val="accent2"/>
                </a:solidFill>
                <a:effectLst/>
                <a:uLnTx/>
                <a:uFillTx/>
                <a:latin typeface="+mj-lt"/>
                <a:ea typeface="+mj-ea"/>
                <a:cs typeface="+mj-cs"/>
              </a:rPr>
              <a:t>Classification des Tags  </a:t>
            </a:r>
            <a:r>
              <a:rPr lang="fr-FR" altLang="fr-FR" sz="2800" kern="0" dirty="0">
                <a:solidFill>
                  <a:schemeClr val="accent2"/>
                </a:solidFill>
                <a:latin typeface="+mj-lt"/>
                <a:ea typeface="+mj-ea"/>
                <a:cs typeface="+mj-cs"/>
              </a:rPr>
              <a:t>(</a:t>
            </a:r>
            <a:r>
              <a:rPr lang="fr-FR" altLang="fr-FR" sz="2800" kern="0" dirty="0" smtClean="0">
                <a:solidFill>
                  <a:schemeClr val="accent2"/>
                </a:solidFill>
                <a:latin typeface="+mj-lt"/>
                <a:ea typeface="+mj-ea"/>
                <a:cs typeface="+mj-cs"/>
              </a:rPr>
              <a:t>13/15</a:t>
            </a:r>
            <a:r>
              <a:rPr lang="fr-FR" altLang="fr-FR" sz="2800" kern="0" dirty="0">
                <a:solidFill>
                  <a:schemeClr val="accent2"/>
                </a:solidFill>
                <a:latin typeface="+mj-lt"/>
                <a:ea typeface="+mj-ea"/>
                <a:cs typeface="+mj-cs"/>
              </a:rPr>
              <a:t>)</a:t>
            </a:r>
            <a:endParaRPr lang="en-US" sz="2800" kern="0" dirty="0">
              <a:solidFill>
                <a:schemeClr val="accent2"/>
              </a:solidFill>
              <a:latin typeface="+mj-lt"/>
              <a:ea typeface="+mj-ea"/>
              <a:cs typeface="+mj-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Espace réservé du contenu 9"/>
          <p:cNvSpPr>
            <a:spLocks noGrp="1"/>
          </p:cNvSpPr>
          <p:nvPr>
            <p:ph idx="4294967295"/>
          </p:nvPr>
        </p:nvSpPr>
        <p:spPr>
          <a:xfrm>
            <a:off x="250825" y="1196975"/>
            <a:ext cx="8820150" cy="5214938"/>
          </a:xfrm>
        </p:spPr>
        <p:txBody>
          <a:bodyPr/>
          <a:lstStyle/>
          <a:p>
            <a:pPr eaLnBrk="1" hangingPunct="1">
              <a:lnSpc>
                <a:spcPct val="90000"/>
              </a:lnSpc>
              <a:buFont typeface="Wingdings" pitchFamily="2" charset="2"/>
              <a:buChar char="Ø"/>
            </a:pPr>
            <a:r>
              <a:rPr lang="fr-FR" sz="2400" smtClean="0"/>
              <a:t>Classification par les modes de transmission des données</a:t>
            </a:r>
          </a:p>
          <a:p>
            <a:pPr lvl="1" eaLnBrk="1" hangingPunct="1">
              <a:lnSpc>
                <a:spcPct val="90000"/>
              </a:lnSpc>
              <a:buFont typeface="Wingdings" pitchFamily="2" charset="2"/>
              <a:buChar char="ü"/>
            </a:pPr>
            <a:r>
              <a:rPr lang="fr-FR" sz="2000" smtClean="0"/>
              <a:t>BF &amp; RF : Couplage magnétique et modulation de charge :</a:t>
            </a:r>
            <a:r>
              <a:rPr lang="fr-FR" sz="2500" smtClean="0"/>
              <a:t> </a:t>
            </a:r>
          </a:p>
          <a:p>
            <a:pPr lvl="1" eaLnBrk="1" hangingPunct="1">
              <a:lnSpc>
                <a:spcPct val="90000"/>
              </a:lnSpc>
              <a:buFont typeface="Wingdings" pitchFamily="2" charset="2"/>
              <a:buChar char="ü"/>
            </a:pPr>
            <a:endParaRPr lang="fr-FR" sz="2500" smtClean="0"/>
          </a:p>
          <a:p>
            <a:pPr lvl="1" eaLnBrk="1" hangingPunct="1">
              <a:lnSpc>
                <a:spcPct val="90000"/>
              </a:lnSpc>
              <a:buFont typeface="Wingdings" pitchFamily="2" charset="2"/>
              <a:buChar char="ü"/>
            </a:pPr>
            <a:endParaRPr lang="fr-FR" sz="2500" smtClean="0"/>
          </a:p>
          <a:p>
            <a:pPr lvl="1" eaLnBrk="1" hangingPunct="1">
              <a:lnSpc>
                <a:spcPct val="90000"/>
              </a:lnSpc>
              <a:buFont typeface="Wingdings" pitchFamily="2" charset="2"/>
              <a:buChar char="ü"/>
            </a:pPr>
            <a:endParaRPr lang="fr-FR" sz="2500" smtClean="0"/>
          </a:p>
          <a:p>
            <a:pPr lvl="1" eaLnBrk="1" hangingPunct="1">
              <a:lnSpc>
                <a:spcPct val="90000"/>
              </a:lnSpc>
              <a:buFont typeface="Wingdings" pitchFamily="2" charset="2"/>
              <a:buChar char="ü"/>
            </a:pPr>
            <a:endParaRPr lang="fr-FR" sz="2500" smtClean="0"/>
          </a:p>
          <a:p>
            <a:pPr lvl="1" eaLnBrk="1" hangingPunct="1">
              <a:lnSpc>
                <a:spcPct val="90000"/>
              </a:lnSpc>
              <a:buFont typeface="Wingdings" pitchFamily="2" charset="2"/>
              <a:buChar char="ü"/>
            </a:pPr>
            <a:endParaRPr lang="fr-FR" sz="2500" smtClean="0"/>
          </a:p>
          <a:p>
            <a:pPr lvl="1" eaLnBrk="1" hangingPunct="1">
              <a:lnSpc>
                <a:spcPct val="90000"/>
              </a:lnSpc>
              <a:buFont typeface="Wingdings" pitchFamily="2" charset="2"/>
              <a:buChar char="ü"/>
            </a:pPr>
            <a:endParaRPr lang="fr-FR" sz="2000" smtClean="0"/>
          </a:p>
          <a:p>
            <a:pPr lvl="1" eaLnBrk="1" hangingPunct="1">
              <a:lnSpc>
                <a:spcPct val="90000"/>
              </a:lnSpc>
              <a:buFont typeface="Wingdings" pitchFamily="2" charset="2"/>
              <a:buChar char="ü"/>
            </a:pPr>
            <a:endParaRPr lang="fr-FR" sz="2000" smtClean="0"/>
          </a:p>
          <a:p>
            <a:pPr lvl="1" eaLnBrk="1" hangingPunct="1">
              <a:lnSpc>
                <a:spcPct val="90000"/>
              </a:lnSpc>
              <a:buFont typeface="Wingdings" pitchFamily="2" charset="2"/>
              <a:buChar char="ü"/>
            </a:pPr>
            <a:r>
              <a:rPr lang="fr-FR" sz="2000" smtClean="0"/>
              <a:t>La puce RFID apparait comme une charge vis à vis du lecteur</a:t>
            </a:r>
          </a:p>
          <a:p>
            <a:pPr lvl="1" eaLnBrk="1" hangingPunct="1">
              <a:lnSpc>
                <a:spcPct val="90000"/>
              </a:lnSpc>
              <a:buFont typeface="Wingdings" pitchFamily="2" charset="2"/>
              <a:buChar char="ü"/>
            </a:pPr>
            <a:r>
              <a:rPr lang="fr-FR" sz="2000" smtClean="0"/>
              <a:t>La puce RFID module sa charge (résistive ou capacitive)</a:t>
            </a:r>
          </a:p>
          <a:p>
            <a:pPr lvl="1" eaLnBrk="1" hangingPunct="1">
              <a:lnSpc>
                <a:spcPct val="90000"/>
              </a:lnSpc>
              <a:buFont typeface="Wingdings" pitchFamily="2" charset="2"/>
              <a:buChar char="ü"/>
            </a:pPr>
            <a:r>
              <a:rPr lang="fr-FR" sz="2000" smtClean="0"/>
              <a:t>Une grande majorité des puces RFID utilisent le mécanisme de modulation d'une charge résistive. </a:t>
            </a:r>
          </a:p>
        </p:txBody>
      </p:sp>
      <p:sp>
        <p:nvSpPr>
          <p:cNvPr id="6148" name="Titre 8"/>
          <p:cNvSpPr>
            <a:spLocks noGrp="1"/>
          </p:cNvSpPr>
          <p:nvPr>
            <p:ph type="title" idx="4294967295"/>
          </p:nvPr>
        </p:nvSpPr>
        <p:spPr>
          <a:xfrm>
            <a:off x="428625" y="214313"/>
            <a:ext cx="7727950" cy="538162"/>
          </a:xfrm>
        </p:spPr>
        <p:txBody>
          <a:bodyPr/>
          <a:lstStyle/>
          <a:p>
            <a:pPr eaLnBrk="1" hangingPunct="1"/>
            <a:r>
              <a:rPr lang="fr-FR" altLang="fr-FR" sz="2800" dirty="0" smtClean="0"/>
              <a:t>Classification RFID &amp; état de l’art (14/15)</a:t>
            </a:r>
            <a:endParaRPr lang="fr-FR" sz="2800" dirty="0" smtClean="0"/>
          </a:p>
        </p:txBody>
      </p:sp>
      <p:graphicFrame>
        <p:nvGraphicFramePr>
          <p:cNvPr id="6146" name="Object 2"/>
          <p:cNvGraphicFramePr>
            <a:graphicFrameLocks noChangeAspect="1"/>
          </p:cNvGraphicFramePr>
          <p:nvPr/>
        </p:nvGraphicFramePr>
        <p:xfrm>
          <a:off x="1116013" y="1916113"/>
          <a:ext cx="6907212" cy="2900362"/>
        </p:xfrm>
        <a:graphic>
          <a:graphicData uri="http://schemas.openxmlformats.org/presentationml/2006/ole">
            <mc:AlternateContent xmlns:mc="http://schemas.openxmlformats.org/markup-compatibility/2006">
              <mc:Choice xmlns:v="urn:schemas-microsoft-com:vml" Requires="v">
                <p:oleObj spid="_x0000_s6180" name="Visio" r:id="rId3" imgW="6340649" imgH="2662677" progId="">
                  <p:embed/>
                </p:oleObj>
              </mc:Choice>
              <mc:Fallback>
                <p:oleObj name="Visio" r:id="rId3" imgW="6340649" imgH="2662677"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916113"/>
                        <a:ext cx="6907212" cy="290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Espace réservé du contenu 9"/>
          <p:cNvSpPr>
            <a:spLocks noGrp="1"/>
          </p:cNvSpPr>
          <p:nvPr>
            <p:ph idx="4294967295"/>
          </p:nvPr>
        </p:nvSpPr>
        <p:spPr>
          <a:xfrm>
            <a:off x="323850" y="1181100"/>
            <a:ext cx="8640763" cy="4911725"/>
          </a:xfrm>
        </p:spPr>
        <p:txBody>
          <a:bodyPr/>
          <a:lstStyle/>
          <a:p>
            <a:pPr eaLnBrk="1" hangingPunct="1">
              <a:buFont typeface="Wingdings" pitchFamily="2" charset="2"/>
              <a:buChar char="Ø"/>
            </a:pPr>
            <a:r>
              <a:rPr lang="fr-FR" sz="2800" smtClean="0"/>
              <a:t>Classification par les modes de transmission des données</a:t>
            </a:r>
          </a:p>
          <a:p>
            <a:pPr lvl="1" eaLnBrk="1" hangingPunct="1">
              <a:buFont typeface="Wingdings" pitchFamily="2" charset="2"/>
              <a:buChar char="ü"/>
            </a:pPr>
            <a:r>
              <a:rPr lang="fr-FR" sz="2000" smtClean="0"/>
              <a:t>UHF &amp; SHF : Couplage électromagnétique  et modulation d’impédance</a:t>
            </a:r>
          </a:p>
          <a:p>
            <a:pPr lvl="1" eaLnBrk="1" hangingPunct="1">
              <a:buFont typeface="Wingdings" pitchFamily="2" charset="2"/>
              <a:buChar char="ü"/>
            </a:pPr>
            <a:endParaRPr lang="fr-FR" smtClean="0"/>
          </a:p>
          <a:p>
            <a:pPr lvl="2" eaLnBrk="1" hangingPunct="1">
              <a:buFont typeface="Courier New" pitchFamily="49" charset="0"/>
              <a:buChar char="o"/>
            </a:pPr>
            <a:endParaRPr lang="fr-FR" smtClean="0"/>
          </a:p>
          <a:p>
            <a:pPr lvl="2" eaLnBrk="1" hangingPunct="1">
              <a:buFont typeface="Courier New" pitchFamily="49" charset="0"/>
              <a:buChar char="o"/>
            </a:pPr>
            <a:endParaRPr lang="fr-FR" smtClean="0"/>
          </a:p>
          <a:p>
            <a:pPr lvl="2" eaLnBrk="1" hangingPunct="1">
              <a:buFont typeface="Courier New" pitchFamily="49" charset="0"/>
              <a:buChar char="o"/>
            </a:pPr>
            <a:endParaRPr lang="fr-FR" smtClean="0"/>
          </a:p>
          <a:p>
            <a:pPr lvl="1" eaLnBrk="1" hangingPunct="1">
              <a:buFont typeface="Wingdings" pitchFamily="2" charset="2"/>
              <a:buChar char="ü"/>
            </a:pPr>
            <a:r>
              <a:rPr lang="fr-FR" sz="2000" smtClean="0"/>
              <a:t>Lorsque l'onde incidente émise par le lecteur rencontre l'obstacle RFID, elle est réfléchie.</a:t>
            </a:r>
            <a:r>
              <a:rPr lang="fr-FR" smtClean="0"/>
              <a:t> </a:t>
            </a:r>
          </a:p>
          <a:p>
            <a:pPr lvl="2" eaLnBrk="1" hangingPunct="1">
              <a:buFont typeface="Courier New" pitchFamily="49" charset="0"/>
              <a:buChar char="o"/>
            </a:pPr>
            <a:r>
              <a:rPr lang="fr-FR" sz="1800" smtClean="0"/>
              <a:t>Variation d’impédance qui peut être résistive, capacitive ou les deux à la fois</a:t>
            </a:r>
          </a:p>
          <a:p>
            <a:pPr lvl="2" eaLnBrk="1" hangingPunct="1">
              <a:buFont typeface="Courier New" pitchFamily="49" charset="0"/>
              <a:buChar char="o"/>
            </a:pPr>
            <a:r>
              <a:rPr lang="fr-FR" sz="1800" smtClean="0"/>
              <a:t>Information : modulation du champ électromagnétique réfléchie</a:t>
            </a:r>
          </a:p>
        </p:txBody>
      </p:sp>
      <p:sp>
        <p:nvSpPr>
          <p:cNvPr id="7172" name="Titre 8"/>
          <p:cNvSpPr>
            <a:spLocks noGrp="1"/>
          </p:cNvSpPr>
          <p:nvPr>
            <p:ph type="title" idx="4294967295"/>
          </p:nvPr>
        </p:nvSpPr>
        <p:spPr>
          <a:xfrm>
            <a:off x="415925" y="142875"/>
            <a:ext cx="7727950" cy="538163"/>
          </a:xfrm>
        </p:spPr>
        <p:txBody>
          <a:bodyPr/>
          <a:lstStyle/>
          <a:p>
            <a:pPr eaLnBrk="1" hangingPunct="1"/>
            <a:r>
              <a:rPr lang="fr-FR" altLang="fr-FR" sz="2800" dirty="0" smtClean="0"/>
              <a:t>Classification RFID &amp; état de l’art (15/15)</a:t>
            </a:r>
            <a:endParaRPr lang="fr-FR" sz="2800" dirty="0" smtClean="0"/>
          </a:p>
        </p:txBody>
      </p:sp>
      <p:graphicFrame>
        <p:nvGraphicFramePr>
          <p:cNvPr id="7170" name="Object 2"/>
          <p:cNvGraphicFramePr>
            <a:graphicFrameLocks noChangeAspect="1"/>
          </p:cNvGraphicFramePr>
          <p:nvPr/>
        </p:nvGraphicFramePr>
        <p:xfrm>
          <a:off x="2116138" y="2276475"/>
          <a:ext cx="5994400" cy="2516188"/>
        </p:xfrm>
        <a:graphic>
          <a:graphicData uri="http://schemas.openxmlformats.org/presentationml/2006/ole">
            <mc:AlternateContent xmlns:mc="http://schemas.openxmlformats.org/markup-compatibility/2006">
              <mc:Choice xmlns:v="urn:schemas-microsoft-com:vml" Requires="v">
                <p:oleObj spid="_x0000_s7204" name="Visio" r:id="rId3" imgW="6340649" imgH="2662677" progId="">
                  <p:embed/>
                </p:oleObj>
              </mc:Choice>
              <mc:Fallback>
                <p:oleObj name="Visio" r:id="rId3" imgW="6340649" imgH="2662677"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276475"/>
                        <a:ext cx="5994400" cy="251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solidFill>
                  <a:srgbClr val="FF0000"/>
                </a:solidFill>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u contenu 11"/>
          <p:cNvSpPr>
            <a:spLocks noGrp="1"/>
          </p:cNvSpPr>
          <p:nvPr>
            <p:ph idx="4294967295"/>
          </p:nvPr>
        </p:nvSpPr>
        <p:spPr>
          <a:xfrm>
            <a:off x="395288" y="1452563"/>
            <a:ext cx="8280400" cy="4713287"/>
          </a:xfrm>
        </p:spPr>
        <p:txBody>
          <a:bodyPr/>
          <a:lstStyle/>
          <a:p>
            <a:pPr eaLnBrk="1" hangingPunct="1">
              <a:buFont typeface="Wingdings" pitchFamily="2" charset="2"/>
              <a:buChar char="Ø"/>
            </a:pPr>
            <a:r>
              <a:rPr lang="fr-FR" dirty="0" smtClean="0"/>
              <a:t>Deux types de normes: </a:t>
            </a:r>
          </a:p>
          <a:p>
            <a:pPr lvl="1" eaLnBrk="1" hangingPunct="1">
              <a:buFont typeface="Wingdings" pitchFamily="2" charset="2"/>
              <a:buChar char="ü"/>
            </a:pPr>
            <a:r>
              <a:rPr lang="fr-FR" sz="2400" dirty="0" smtClean="0"/>
              <a:t>Normes techniques   : elles concernent les produits</a:t>
            </a:r>
          </a:p>
          <a:p>
            <a:pPr lvl="1" eaLnBrk="1" hangingPunct="1">
              <a:buFont typeface="Wingdings" pitchFamily="2" charset="2"/>
              <a:buChar char="ü"/>
            </a:pPr>
            <a:r>
              <a:rPr lang="fr-FR" sz="2400" dirty="0" smtClean="0"/>
              <a:t>Normes applicatives : elles concernent l’utilisation des produits</a:t>
            </a:r>
          </a:p>
          <a:p>
            <a:pPr eaLnBrk="1" hangingPunct="1">
              <a:buFont typeface="Wingdings" pitchFamily="2" charset="2"/>
              <a:buChar char="Ø"/>
            </a:pPr>
            <a:r>
              <a:rPr lang="fr-FR" dirty="0" smtClean="0"/>
              <a:t>Traçabilité des objets ( Smart Label RFID)</a:t>
            </a:r>
          </a:p>
          <a:p>
            <a:pPr eaLnBrk="1" hangingPunct="1">
              <a:buFont typeface="Wingdings" pitchFamily="2" charset="2"/>
              <a:buChar char="Ø"/>
            </a:pPr>
            <a:r>
              <a:rPr lang="fr-FR" dirty="0" smtClean="0"/>
              <a:t>Traçabilité des personnes (Smart </a:t>
            </a:r>
            <a:r>
              <a:rPr lang="fr-FR" dirty="0" err="1" smtClean="0"/>
              <a:t>Card</a:t>
            </a:r>
            <a:r>
              <a:rPr lang="fr-FR" dirty="0" smtClean="0"/>
              <a:t> RFID)</a:t>
            </a:r>
          </a:p>
        </p:txBody>
      </p:sp>
      <p:sp>
        <p:nvSpPr>
          <p:cNvPr id="78851" name="Rectangle 2"/>
          <p:cNvSpPr>
            <a:spLocks noGrp="1" noChangeArrowheads="1"/>
          </p:cNvSpPr>
          <p:nvPr>
            <p:ph type="title" idx="4294967295"/>
          </p:nvPr>
        </p:nvSpPr>
        <p:spPr>
          <a:xfrm>
            <a:off x="428625" y="176213"/>
            <a:ext cx="7727950" cy="538162"/>
          </a:xfrm>
        </p:spPr>
        <p:txBody>
          <a:bodyPr/>
          <a:lstStyle/>
          <a:p>
            <a:pPr eaLnBrk="1" hangingPunct="1"/>
            <a:r>
              <a:rPr lang="fr-FR" altLang="fr-FR" dirty="0" smtClean="0"/>
              <a:t>Panorama de la standardisation (1/7)</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8850">
                                            <p:txEl>
                                              <p:pRg st="0" end="0"/>
                                            </p:txEl>
                                          </p:spTgt>
                                        </p:tgtEl>
                                        <p:attrNameLst>
                                          <p:attrName>style.visibility</p:attrName>
                                        </p:attrNameLst>
                                      </p:cBhvr>
                                      <p:to>
                                        <p:strVal val="visible"/>
                                      </p:to>
                                    </p:set>
                                    <p:animEffect transition="in" filter="checkerboard(across)">
                                      <p:cBhvr>
                                        <p:cTn id="7" dur="500"/>
                                        <p:tgtEl>
                                          <p:spTgt spid="78850">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8850">
                                            <p:txEl>
                                              <p:pRg st="1" end="1"/>
                                            </p:txEl>
                                          </p:spTgt>
                                        </p:tgtEl>
                                        <p:attrNameLst>
                                          <p:attrName>style.visibility</p:attrName>
                                        </p:attrNameLst>
                                      </p:cBhvr>
                                      <p:to>
                                        <p:strVal val="visible"/>
                                      </p:to>
                                    </p:set>
                                    <p:animEffect transition="in" filter="checkerboard(across)">
                                      <p:cBhvr>
                                        <p:cTn id="10" dur="500"/>
                                        <p:tgtEl>
                                          <p:spTgt spid="78850">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8850">
                                            <p:txEl>
                                              <p:pRg st="2" end="2"/>
                                            </p:txEl>
                                          </p:spTgt>
                                        </p:tgtEl>
                                        <p:attrNameLst>
                                          <p:attrName>style.visibility</p:attrName>
                                        </p:attrNameLst>
                                      </p:cBhvr>
                                      <p:to>
                                        <p:strVal val="visible"/>
                                      </p:to>
                                    </p:set>
                                    <p:animEffect transition="in" filter="checkerboard(across)">
                                      <p:cBhvr>
                                        <p:cTn id="13" dur="500"/>
                                        <p:tgtEl>
                                          <p:spTgt spid="7885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8850">
                                            <p:txEl>
                                              <p:pRg st="3" end="3"/>
                                            </p:txEl>
                                          </p:spTgt>
                                        </p:tgtEl>
                                        <p:attrNameLst>
                                          <p:attrName>style.visibility</p:attrName>
                                        </p:attrNameLst>
                                      </p:cBhvr>
                                      <p:to>
                                        <p:strVal val="visible"/>
                                      </p:to>
                                    </p:set>
                                    <p:animEffect transition="in" filter="checkerboard(across)">
                                      <p:cBhvr>
                                        <p:cTn id="18" dur="500"/>
                                        <p:tgtEl>
                                          <p:spTgt spid="78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78850">
                                            <p:txEl>
                                              <p:pRg st="4" end="4"/>
                                            </p:txEl>
                                          </p:spTgt>
                                        </p:tgtEl>
                                        <p:attrNameLst>
                                          <p:attrName>style.visibility</p:attrName>
                                        </p:attrNameLst>
                                      </p:cBhvr>
                                      <p:to>
                                        <p:strVal val="visible"/>
                                      </p:to>
                                    </p:set>
                                    <p:animEffect transition="in" filter="checkerboard(across)">
                                      <p:cBhvr>
                                        <p:cTn id="23" dur="500"/>
                                        <p:tgtEl>
                                          <p:spTgt spid="788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415925" y="176213"/>
            <a:ext cx="7727950" cy="538162"/>
          </a:xfrm>
        </p:spPr>
        <p:txBody>
          <a:bodyPr/>
          <a:lstStyle/>
          <a:p>
            <a:pPr eaLnBrk="1" hangingPunct="1"/>
            <a:r>
              <a:rPr lang="fr-FR" altLang="fr-FR" dirty="0" smtClean="0"/>
              <a:t>Panorama de la standardisation (2/7)</a:t>
            </a:r>
          </a:p>
        </p:txBody>
      </p:sp>
      <p:graphicFrame>
        <p:nvGraphicFramePr>
          <p:cNvPr id="10242" name="Object 2"/>
          <p:cNvGraphicFramePr>
            <a:graphicFrameLocks noChangeAspect="1"/>
          </p:cNvGraphicFramePr>
          <p:nvPr/>
        </p:nvGraphicFramePr>
        <p:xfrm>
          <a:off x="515938" y="1412875"/>
          <a:ext cx="8088312" cy="4659313"/>
        </p:xfrm>
        <a:graphic>
          <a:graphicData uri="http://schemas.openxmlformats.org/presentationml/2006/ole">
            <mc:AlternateContent xmlns:mc="http://schemas.openxmlformats.org/markup-compatibility/2006">
              <mc:Choice xmlns:v="urn:schemas-microsoft-com:vml" Requires="v">
                <p:oleObj spid="_x0000_s10276" name="Visio" r:id="rId4" imgW="8292718" imgH="5316166" progId="">
                  <p:embed/>
                </p:oleObj>
              </mc:Choice>
              <mc:Fallback>
                <p:oleObj name="Visio" r:id="rId4" imgW="8292718" imgH="5316166"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1412875"/>
                        <a:ext cx="8088312" cy="465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2409825" y="2060575"/>
            <a:ext cx="4003675" cy="2319338"/>
          </a:xfrm>
          <a:prstGeom prst="rect">
            <a:avLst/>
          </a:prstGeom>
          <a:noFill/>
          <a:ln w="9525">
            <a:noFill/>
            <a:miter lim="800000"/>
            <a:headEnd/>
            <a:tailEnd/>
          </a:ln>
        </p:spPr>
      </p:pic>
      <p:graphicFrame>
        <p:nvGraphicFramePr>
          <p:cNvPr id="70696" name="Group 40"/>
          <p:cNvGraphicFramePr>
            <a:graphicFrameLocks noGrp="1"/>
          </p:cNvGraphicFramePr>
          <p:nvPr/>
        </p:nvGraphicFramePr>
        <p:xfrm>
          <a:off x="684213" y="4365625"/>
          <a:ext cx="7861300" cy="1818720"/>
        </p:xfrm>
        <a:graphic>
          <a:graphicData uri="http://schemas.openxmlformats.org/drawingml/2006/table">
            <a:tbl>
              <a:tblPr/>
              <a:tblGrid>
                <a:gridCol w="1514475"/>
                <a:gridCol w="2278062"/>
                <a:gridCol w="2016125"/>
                <a:gridCol w="2052638"/>
              </a:tblGrid>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0" i="0" u="none" strike="noStrike" cap="none" normalizeH="0" baseline="0" dirty="0" smtClean="0">
                          <a:ln>
                            <a:noFill/>
                          </a:ln>
                          <a:solidFill>
                            <a:srgbClr val="FFFFFF"/>
                          </a:solidFill>
                          <a:effectLst/>
                          <a:latin typeface="Times New Roman" pitchFamily="18" charset="0"/>
                          <a:cs typeface="Arial" charset="0"/>
                        </a:rPr>
                        <a:t>Fréquences</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0" i="0" u="none" strike="noStrike" cap="none" normalizeH="0" baseline="0" smtClean="0">
                          <a:ln>
                            <a:noFill/>
                          </a:ln>
                          <a:solidFill>
                            <a:srgbClr val="FFFFFF"/>
                          </a:solidFill>
                          <a:effectLst/>
                          <a:latin typeface="Times New Roman" pitchFamily="18" charset="0"/>
                          <a:cs typeface="Arial" charset="0"/>
                        </a:rPr>
                        <a:t>Région 1</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0" i="0" u="none" strike="noStrike" cap="none" normalizeH="0" baseline="0" smtClean="0">
                          <a:ln>
                            <a:noFill/>
                          </a:ln>
                          <a:solidFill>
                            <a:srgbClr val="FFFFFF"/>
                          </a:solidFill>
                          <a:effectLst/>
                          <a:latin typeface="Times New Roman" pitchFamily="18" charset="0"/>
                          <a:cs typeface="Arial" charset="0"/>
                        </a:rPr>
                        <a:t>Région 2</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0" i="0" u="none" strike="noStrike" cap="none" normalizeH="0" baseline="0" smtClean="0">
                          <a:ln>
                            <a:noFill/>
                          </a:ln>
                          <a:solidFill>
                            <a:srgbClr val="FFFFFF"/>
                          </a:solidFill>
                          <a:effectLst/>
                          <a:latin typeface="Times New Roman" pitchFamily="18" charset="0"/>
                          <a:cs typeface="Arial" charset="0"/>
                        </a:rPr>
                        <a:t>Région 3</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BF</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dirty="0" smtClean="0">
                          <a:ln>
                            <a:noFill/>
                          </a:ln>
                          <a:solidFill>
                            <a:srgbClr val="000000"/>
                          </a:solidFill>
                          <a:effectLst/>
                          <a:latin typeface="Times New Roman" pitchFamily="18" charset="0"/>
                          <a:cs typeface="Arial" charset="0"/>
                        </a:rPr>
                        <a:t>&lt; 135 KHz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&lt; 135 KHz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&lt; 135 KHz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RF</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13,56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dirty="0" smtClean="0">
                          <a:ln>
                            <a:noFill/>
                          </a:ln>
                          <a:solidFill>
                            <a:srgbClr val="000000"/>
                          </a:solidFill>
                          <a:effectLst/>
                          <a:latin typeface="Times New Roman" pitchFamily="18" charset="0"/>
                          <a:cs typeface="Arial" charset="0"/>
                        </a:rPr>
                        <a:t>13,56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13,56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dirty="0" smtClean="0">
                          <a:ln>
                            <a:noFill/>
                          </a:ln>
                          <a:solidFill>
                            <a:srgbClr val="000000"/>
                          </a:solidFill>
                          <a:effectLst/>
                          <a:latin typeface="Times New Roman" pitchFamily="18" charset="0"/>
                          <a:cs typeface="Arial" charset="0"/>
                        </a:rPr>
                        <a:t>UHF</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865,5 – 869,65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902 – 928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860 – 960 MHz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kern="1200" cap="none" normalizeH="0" baseline="0" dirty="0" smtClean="0">
                          <a:ln>
                            <a:noFill/>
                          </a:ln>
                          <a:solidFill>
                            <a:srgbClr val="000000"/>
                          </a:solidFill>
                          <a:effectLst/>
                          <a:latin typeface="Times New Roman" pitchFamily="18" charset="0"/>
                          <a:ea typeface="+mn-ea"/>
                          <a:cs typeface="Arial" charset="0"/>
                        </a:rPr>
                        <a:t>SHF</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2,4 – 2,4835 GHz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2,4 – 2,4835 GHz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900" b="1" i="0" u="none" strike="noStrike" cap="none" normalizeH="0" baseline="0" smtClean="0">
                          <a:ln>
                            <a:noFill/>
                          </a:ln>
                          <a:solidFill>
                            <a:srgbClr val="000000"/>
                          </a:solidFill>
                          <a:effectLst/>
                          <a:latin typeface="Times New Roman" pitchFamily="18" charset="0"/>
                          <a:cs typeface="Arial" charset="0"/>
                        </a:rPr>
                        <a:t>2,4 – 2,4835 GHz</a:t>
                      </a:r>
                    </a:p>
                  </a:txBody>
                  <a:tcPr marL="68478" marR="68478" marT="37092" marB="370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pic>
        <p:nvPicPr>
          <p:cNvPr id="79907" name="Picture 3"/>
          <p:cNvPicPr>
            <a:picLocks noChangeAspect="1" noChangeArrowheads="1"/>
          </p:cNvPicPr>
          <p:nvPr/>
        </p:nvPicPr>
        <p:blipFill>
          <a:blip r:embed="rId3" cstate="print"/>
          <a:srcRect/>
          <a:stretch>
            <a:fillRect/>
          </a:stretch>
        </p:blipFill>
        <p:spPr bwMode="auto">
          <a:xfrm>
            <a:off x="7019925" y="2606675"/>
            <a:ext cx="1304925" cy="981075"/>
          </a:xfrm>
          <a:prstGeom prst="rect">
            <a:avLst/>
          </a:prstGeom>
          <a:noFill/>
          <a:ln w="9525">
            <a:noFill/>
            <a:miter lim="800000"/>
            <a:headEnd/>
            <a:tailEnd/>
          </a:ln>
        </p:spPr>
      </p:pic>
      <p:sp>
        <p:nvSpPr>
          <p:cNvPr id="79908" name="Picture 2"/>
          <p:cNvSpPr>
            <a:spLocks noChangeAspect="1" noChangeArrowheads="1"/>
          </p:cNvSpPr>
          <p:nvPr/>
        </p:nvSpPr>
        <p:spPr bwMode="auto">
          <a:xfrm>
            <a:off x="7789863" y="3935413"/>
            <a:ext cx="1306512" cy="1304925"/>
          </a:xfrm>
          <a:prstGeom prst="rect">
            <a:avLst/>
          </a:prstGeom>
          <a:noFill/>
          <a:ln w="9525">
            <a:noFill/>
            <a:miter lim="800000"/>
            <a:headEnd/>
            <a:tailEnd/>
          </a:ln>
        </p:spPr>
        <p:txBody>
          <a:bodyPr/>
          <a:lstStyle/>
          <a:p>
            <a:endParaRPr lang="fr-FR" sz="1800">
              <a:latin typeface="Arial" charset="0"/>
            </a:endParaRPr>
          </a:p>
        </p:txBody>
      </p:sp>
      <p:sp>
        <p:nvSpPr>
          <p:cNvPr id="79909" name="Espace réservé du contenu 7"/>
          <p:cNvSpPr>
            <a:spLocks noGrp="1"/>
          </p:cNvSpPr>
          <p:nvPr>
            <p:ph idx="4294967295"/>
          </p:nvPr>
        </p:nvSpPr>
        <p:spPr>
          <a:xfrm>
            <a:off x="395288" y="1125538"/>
            <a:ext cx="8137525" cy="1008062"/>
          </a:xfrm>
        </p:spPr>
        <p:txBody>
          <a:bodyPr/>
          <a:lstStyle/>
          <a:p>
            <a:pPr eaLnBrk="1" hangingPunct="1">
              <a:buFont typeface="Wingdings" pitchFamily="2" charset="2"/>
              <a:buChar char="Ø"/>
            </a:pPr>
            <a:r>
              <a:rPr lang="fr-FR" sz="2800" dirty="0" smtClean="0"/>
              <a:t>ITU : Affectation des fréquences ISM (</a:t>
            </a:r>
            <a:r>
              <a:rPr lang="fr-FR" sz="2800" dirty="0" err="1" smtClean="0"/>
              <a:t>Industrial</a:t>
            </a:r>
            <a:r>
              <a:rPr lang="fr-FR" sz="2800" dirty="0" smtClean="0"/>
              <a:t>, </a:t>
            </a:r>
            <a:r>
              <a:rPr lang="fr-FR" sz="2800" dirty="0" err="1" smtClean="0"/>
              <a:t>Scientific</a:t>
            </a:r>
            <a:r>
              <a:rPr lang="fr-FR" sz="2800" dirty="0" smtClean="0"/>
              <a:t> &amp; </a:t>
            </a:r>
            <a:r>
              <a:rPr lang="fr-FR" sz="2800" dirty="0" err="1" smtClean="0"/>
              <a:t>Medical</a:t>
            </a:r>
            <a:r>
              <a:rPr lang="fr-FR" sz="2800" dirty="0" smtClean="0"/>
              <a:t>) par Régions</a:t>
            </a:r>
          </a:p>
        </p:txBody>
      </p:sp>
      <p:sp>
        <p:nvSpPr>
          <p:cNvPr id="79910" name="Titre 5"/>
          <p:cNvSpPr>
            <a:spLocks noGrp="1"/>
          </p:cNvSpPr>
          <p:nvPr>
            <p:ph type="title" idx="4294967295"/>
          </p:nvPr>
        </p:nvSpPr>
        <p:spPr>
          <a:xfrm>
            <a:off x="415925" y="176213"/>
            <a:ext cx="7727950" cy="538162"/>
          </a:xfrm>
        </p:spPr>
        <p:txBody>
          <a:bodyPr/>
          <a:lstStyle/>
          <a:p>
            <a:pPr eaLnBrk="1" hangingPunct="1"/>
            <a:r>
              <a:rPr lang="fr-FR" altLang="fr-FR" dirty="0" smtClean="0"/>
              <a:t>Panorama de la standardisation (3/7)</a:t>
            </a:r>
            <a:endParaRPr lang="fr-FR" dirty="0" smtClean="0"/>
          </a:p>
        </p:txBody>
      </p:sp>
      <p:pic>
        <p:nvPicPr>
          <p:cNvPr id="79911" name="Picture 2"/>
          <p:cNvPicPr>
            <a:picLocks noChangeAspect="1" noChangeArrowheads="1"/>
          </p:cNvPicPr>
          <p:nvPr/>
        </p:nvPicPr>
        <p:blipFill>
          <a:blip r:embed="rId4" cstate="print"/>
          <a:srcRect/>
          <a:stretch>
            <a:fillRect/>
          </a:stretch>
        </p:blipFill>
        <p:spPr bwMode="auto">
          <a:xfrm>
            <a:off x="728663" y="2508250"/>
            <a:ext cx="1304925" cy="13049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0696"/>
                                        </p:tgtEl>
                                        <p:attrNameLst>
                                          <p:attrName>style.visibility</p:attrName>
                                        </p:attrNameLst>
                                      </p:cBhvr>
                                      <p:to>
                                        <p:strVal val="visible"/>
                                      </p:to>
                                    </p:set>
                                    <p:animEffect transition="in" filter="checkerboard(across)">
                                      <p:cBhvr>
                                        <p:cTn id="7" dur="500"/>
                                        <p:tgtEl>
                                          <p:spTgt spid="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u contenu 7"/>
          <p:cNvSpPr>
            <a:spLocks noGrp="1"/>
          </p:cNvSpPr>
          <p:nvPr>
            <p:ph idx="4294967295"/>
          </p:nvPr>
        </p:nvSpPr>
        <p:spPr>
          <a:xfrm>
            <a:off x="323528" y="1308100"/>
            <a:ext cx="7918450" cy="4713288"/>
          </a:xfrm>
        </p:spPr>
        <p:txBody>
          <a:bodyPr/>
          <a:lstStyle/>
          <a:p>
            <a:pPr eaLnBrk="1" hangingPunct="1">
              <a:buFont typeface="Wingdings" pitchFamily="2" charset="2"/>
              <a:buChar char="Ø"/>
            </a:pPr>
            <a:r>
              <a:rPr lang="en-US" sz="2400" dirty="0" smtClean="0"/>
              <a:t>ISO 18000 – Radio frequency identification </a:t>
            </a:r>
          </a:p>
          <a:p>
            <a:pPr marL="0" indent="0" eaLnBrk="1" hangingPunct="1">
              <a:buNone/>
            </a:pPr>
            <a:r>
              <a:rPr lang="en-US" sz="2400" dirty="0" smtClean="0"/>
              <a:t>	for item management - Distance &lt; 1 </a:t>
            </a:r>
            <a:r>
              <a:rPr lang="fr-FR" sz="2400" dirty="0" smtClean="0"/>
              <a:t>m</a:t>
            </a:r>
            <a:r>
              <a:rPr lang="fr-FR" dirty="0" smtClean="0"/>
              <a:t> </a:t>
            </a:r>
          </a:p>
          <a:p>
            <a:pPr lvl="1" eaLnBrk="1" hangingPunct="1">
              <a:buFont typeface="Wingdings" pitchFamily="2" charset="2"/>
              <a:buChar char="ü"/>
            </a:pPr>
            <a:r>
              <a:rPr lang="fr-FR" sz="2000" dirty="0" smtClean="0"/>
              <a:t>18 000 - 1 : définition des paramètres standardisés </a:t>
            </a:r>
          </a:p>
          <a:p>
            <a:pPr marL="457200" lvl="1" indent="0" eaLnBrk="1" hangingPunct="1">
              <a:buNone/>
            </a:pPr>
            <a:r>
              <a:rPr lang="fr-FR" sz="2000" dirty="0"/>
              <a:t>	</a:t>
            </a:r>
            <a:r>
              <a:rPr lang="fr-FR" sz="2000" dirty="0" smtClean="0"/>
              <a:t>et Architecture de référence</a:t>
            </a:r>
          </a:p>
          <a:p>
            <a:pPr lvl="1" eaLnBrk="1" hangingPunct="1">
              <a:buFont typeface="Wingdings" pitchFamily="2" charset="2"/>
              <a:buChar char="ü"/>
            </a:pPr>
            <a:r>
              <a:rPr lang="fr-FR" sz="2000" dirty="0" smtClean="0"/>
              <a:t>18 000 - 2 : RFID fonctionnant à   &lt; 135 KHz</a:t>
            </a:r>
          </a:p>
          <a:p>
            <a:pPr lvl="1" eaLnBrk="1" hangingPunct="1">
              <a:buFont typeface="Wingdings" pitchFamily="2" charset="2"/>
              <a:buChar char="ü"/>
            </a:pPr>
            <a:r>
              <a:rPr lang="fr-FR" sz="2000" dirty="0" smtClean="0"/>
              <a:t>18 000 - 3 : RFID fonctionnant à  13.56 MHz</a:t>
            </a:r>
          </a:p>
          <a:p>
            <a:pPr lvl="1" eaLnBrk="1" hangingPunct="1">
              <a:buFont typeface="Wingdings" pitchFamily="2" charset="2"/>
              <a:buChar char="ü"/>
            </a:pPr>
            <a:r>
              <a:rPr lang="fr-FR" sz="2000" dirty="0" smtClean="0"/>
              <a:t>18 000 - 4 : RFID fonctionnant à    2.45 GHz</a:t>
            </a:r>
          </a:p>
          <a:p>
            <a:pPr lvl="1" eaLnBrk="1" hangingPunct="1">
              <a:buFont typeface="Wingdings" pitchFamily="2" charset="2"/>
              <a:buChar char="ü"/>
            </a:pPr>
            <a:r>
              <a:rPr lang="fr-FR" sz="2000" dirty="0" smtClean="0"/>
              <a:t>18 000 - 5 : RFID fonctionnant à      5.8 GHz</a:t>
            </a:r>
          </a:p>
          <a:p>
            <a:pPr lvl="1" eaLnBrk="1" hangingPunct="1">
              <a:buFont typeface="Wingdings" pitchFamily="2" charset="2"/>
              <a:buChar char="ü"/>
            </a:pPr>
            <a:r>
              <a:rPr lang="fr-FR" sz="2000" dirty="0" smtClean="0"/>
              <a:t>18 000 - 6 : RFID fonctionnant de 860 à 960 MHz</a:t>
            </a:r>
          </a:p>
          <a:p>
            <a:pPr lvl="1" eaLnBrk="1" hangingPunct="1">
              <a:buFont typeface="Wingdings" pitchFamily="2" charset="2"/>
              <a:buChar char="ü"/>
            </a:pPr>
            <a:r>
              <a:rPr lang="fr-FR" sz="2000" dirty="0" smtClean="0"/>
              <a:t>18 000 - 7 : RFID active fonctionnant à 433 MHz</a:t>
            </a:r>
          </a:p>
        </p:txBody>
      </p:sp>
      <p:sp>
        <p:nvSpPr>
          <p:cNvPr id="80899" name="Rectangle 2"/>
          <p:cNvSpPr>
            <a:spLocks noGrp="1" noChangeArrowheads="1"/>
          </p:cNvSpPr>
          <p:nvPr>
            <p:ph type="title" idx="4294967295"/>
          </p:nvPr>
        </p:nvSpPr>
        <p:spPr>
          <a:xfrm>
            <a:off x="357188" y="142875"/>
            <a:ext cx="7727950" cy="538163"/>
          </a:xfrm>
        </p:spPr>
        <p:txBody>
          <a:bodyPr/>
          <a:lstStyle/>
          <a:p>
            <a:pPr eaLnBrk="1" hangingPunct="1"/>
            <a:r>
              <a:rPr lang="fr-FR" altLang="fr-FR" dirty="0" smtClean="0"/>
              <a:t>Panorama de la standardisation (4/7)</a:t>
            </a:r>
          </a:p>
        </p:txBody>
      </p:sp>
      <p:pic>
        <p:nvPicPr>
          <p:cNvPr id="80900" name="Picture 12" descr="ISOLOGO"/>
          <p:cNvPicPr>
            <a:picLocks noChangeAspect="1" noChangeArrowheads="1"/>
          </p:cNvPicPr>
          <p:nvPr/>
        </p:nvPicPr>
        <p:blipFill>
          <a:blip r:embed="rId3" cstate="print"/>
          <a:srcRect/>
          <a:stretch>
            <a:fillRect/>
          </a:stretch>
        </p:blipFill>
        <p:spPr bwMode="auto">
          <a:xfrm>
            <a:off x="7668344" y="1772816"/>
            <a:ext cx="1328738" cy="1649412"/>
          </a:xfrm>
          <a:prstGeom prst="rect">
            <a:avLst/>
          </a:prstGeom>
          <a:noFill/>
          <a:ln w="9525">
            <a:noFill/>
            <a:miter lim="800000"/>
            <a:headEnd/>
            <a:tailEnd/>
          </a:ln>
        </p:spPr>
      </p:pic>
      <p:pic>
        <p:nvPicPr>
          <p:cNvPr id="80901" name="Picture 4"/>
          <p:cNvPicPr>
            <a:picLocks noChangeAspect="1" noChangeArrowheads="1"/>
          </p:cNvPicPr>
          <p:nvPr/>
        </p:nvPicPr>
        <p:blipFill>
          <a:blip r:embed="rId4" cstate="print"/>
          <a:srcRect/>
          <a:stretch>
            <a:fillRect/>
          </a:stretch>
        </p:blipFill>
        <p:spPr bwMode="auto">
          <a:xfrm>
            <a:off x="7669932" y="3645024"/>
            <a:ext cx="1355725" cy="1357312"/>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0898">
                                            <p:txEl>
                                              <p:pRg st="0" end="0"/>
                                            </p:txEl>
                                          </p:spTgt>
                                        </p:tgtEl>
                                        <p:attrNameLst>
                                          <p:attrName>style.visibility</p:attrName>
                                        </p:attrNameLst>
                                      </p:cBhvr>
                                      <p:to>
                                        <p:strVal val="visible"/>
                                      </p:to>
                                    </p:set>
                                    <p:animEffect transition="in" filter="checkerboard(across)">
                                      <p:cBhvr>
                                        <p:cTn id="7" dur="500"/>
                                        <p:tgtEl>
                                          <p:spTgt spid="80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0898">
                                            <p:txEl>
                                              <p:pRg st="1" end="1"/>
                                            </p:txEl>
                                          </p:spTgt>
                                        </p:tgtEl>
                                        <p:attrNameLst>
                                          <p:attrName>style.visibility</p:attrName>
                                        </p:attrNameLst>
                                      </p:cBhvr>
                                      <p:to>
                                        <p:strVal val="visible"/>
                                      </p:to>
                                    </p:set>
                                    <p:animEffect transition="in" filter="checkerboard(across)">
                                      <p:cBhvr>
                                        <p:cTn id="12" dur="500"/>
                                        <p:tgtEl>
                                          <p:spTgt spid="80898">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80898">
                                            <p:txEl>
                                              <p:pRg st="2" end="2"/>
                                            </p:txEl>
                                          </p:spTgt>
                                        </p:tgtEl>
                                        <p:attrNameLst>
                                          <p:attrName>style.visibility</p:attrName>
                                        </p:attrNameLst>
                                      </p:cBhvr>
                                      <p:to>
                                        <p:strVal val="visible"/>
                                      </p:to>
                                    </p:set>
                                    <p:animEffect transition="in" filter="checkerboard(across)">
                                      <p:cBhvr>
                                        <p:cTn id="15" dur="500"/>
                                        <p:tgtEl>
                                          <p:spTgt spid="80898">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0898">
                                            <p:txEl>
                                              <p:pRg st="3" end="3"/>
                                            </p:txEl>
                                          </p:spTgt>
                                        </p:tgtEl>
                                        <p:attrNameLst>
                                          <p:attrName>style.visibility</p:attrName>
                                        </p:attrNameLst>
                                      </p:cBhvr>
                                      <p:to>
                                        <p:strVal val="visible"/>
                                      </p:to>
                                    </p:set>
                                    <p:animEffect transition="in" filter="checkerboard(across)">
                                      <p:cBhvr>
                                        <p:cTn id="18" dur="500"/>
                                        <p:tgtEl>
                                          <p:spTgt spid="80898">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80898">
                                            <p:txEl>
                                              <p:pRg st="4" end="4"/>
                                            </p:txEl>
                                          </p:spTgt>
                                        </p:tgtEl>
                                        <p:attrNameLst>
                                          <p:attrName>style.visibility</p:attrName>
                                        </p:attrNameLst>
                                      </p:cBhvr>
                                      <p:to>
                                        <p:strVal val="visible"/>
                                      </p:to>
                                    </p:set>
                                    <p:animEffect transition="in" filter="checkerboard(across)">
                                      <p:cBhvr>
                                        <p:cTn id="21" dur="500"/>
                                        <p:tgtEl>
                                          <p:spTgt spid="80898">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80898">
                                            <p:txEl>
                                              <p:pRg st="5" end="5"/>
                                            </p:txEl>
                                          </p:spTgt>
                                        </p:tgtEl>
                                        <p:attrNameLst>
                                          <p:attrName>style.visibility</p:attrName>
                                        </p:attrNameLst>
                                      </p:cBhvr>
                                      <p:to>
                                        <p:strVal val="visible"/>
                                      </p:to>
                                    </p:set>
                                    <p:animEffect transition="in" filter="checkerboard(across)">
                                      <p:cBhvr>
                                        <p:cTn id="24" dur="500"/>
                                        <p:tgtEl>
                                          <p:spTgt spid="80898">
                                            <p:txEl>
                                              <p:pRg st="5" end="5"/>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80898">
                                            <p:txEl>
                                              <p:pRg st="6" end="6"/>
                                            </p:txEl>
                                          </p:spTgt>
                                        </p:tgtEl>
                                        <p:attrNameLst>
                                          <p:attrName>style.visibility</p:attrName>
                                        </p:attrNameLst>
                                      </p:cBhvr>
                                      <p:to>
                                        <p:strVal val="visible"/>
                                      </p:to>
                                    </p:set>
                                    <p:animEffect transition="in" filter="checkerboard(across)">
                                      <p:cBhvr>
                                        <p:cTn id="27" dur="500"/>
                                        <p:tgtEl>
                                          <p:spTgt spid="80898">
                                            <p:txEl>
                                              <p:pRg st="6" end="6"/>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80898">
                                            <p:txEl>
                                              <p:pRg st="7" end="7"/>
                                            </p:txEl>
                                          </p:spTgt>
                                        </p:tgtEl>
                                        <p:attrNameLst>
                                          <p:attrName>style.visibility</p:attrName>
                                        </p:attrNameLst>
                                      </p:cBhvr>
                                      <p:to>
                                        <p:strVal val="visible"/>
                                      </p:to>
                                    </p:set>
                                    <p:animEffect transition="in" filter="checkerboard(across)">
                                      <p:cBhvr>
                                        <p:cTn id="30" dur="500"/>
                                        <p:tgtEl>
                                          <p:spTgt spid="80898">
                                            <p:txEl>
                                              <p:pRg st="7" end="7"/>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0898">
                                            <p:txEl>
                                              <p:pRg st="8" end="8"/>
                                            </p:txEl>
                                          </p:spTgt>
                                        </p:tgtEl>
                                        <p:attrNameLst>
                                          <p:attrName>style.visibility</p:attrName>
                                        </p:attrNameLst>
                                      </p:cBhvr>
                                      <p:to>
                                        <p:strVal val="visible"/>
                                      </p:to>
                                    </p:set>
                                    <p:animEffect transition="in" filter="checkerboard(across)">
                                      <p:cBhvr>
                                        <p:cTn id="33" dur="500"/>
                                        <p:tgtEl>
                                          <p:spTgt spid="80898">
                                            <p:txEl>
                                              <p:pRg st="8" end="8"/>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80898">
                                            <p:txEl>
                                              <p:pRg st="9" end="9"/>
                                            </p:txEl>
                                          </p:spTgt>
                                        </p:tgtEl>
                                        <p:attrNameLst>
                                          <p:attrName>style.visibility</p:attrName>
                                        </p:attrNameLst>
                                      </p:cBhvr>
                                      <p:to>
                                        <p:strVal val="visible"/>
                                      </p:to>
                                    </p:set>
                                    <p:animEffect transition="in" filter="checkerboard(across)">
                                      <p:cBhvr>
                                        <p:cTn id="36" dur="500"/>
                                        <p:tgtEl>
                                          <p:spTgt spid="808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u contenu 5"/>
          <p:cNvSpPr>
            <a:spLocks noGrp="1"/>
          </p:cNvSpPr>
          <p:nvPr>
            <p:ph idx="4294967295"/>
          </p:nvPr>
        </p:nvSpPr>
        <p:spPr>
          <a:xfrm>
            <a:off x="468313" y="1884065"/>
            <a:ext cx="7918450" cy="3993207"/>
          </a:xfrm>
        </p:spPr>
        <p:txBody>
          <a:bodyPr/>
          <a:lstStyle/>
          <a:p>
            <a:pPr eaLnBrk="1" hangingPunct="1">
              <a:buFont typeface="Wingdings" pitchFamily="2" charset="2"/>
              <a:buChar char="Ø"/>
            </a:pPr>
            <a:r>
              <a:rPr lang="en-US" sz="2400" dirty="0"/>
              <a:t>ISO 15693 - Vicinity card	 - </a:t>
            </a:r>
            <a:r>
              <a:rPr lang="fr-FR" sz="2400" dirty="0"/>
              <a:t>13.56 MHz </a:t>
            </a:r>
            <a:r>
              <a:rPr lang="en-US" sz="2400" dirty="0"/>
              <a:t>- Distance &lt; 1,5 m</a:t>
            </a:r>
          </a:p>
          <a:p>
            <a:pPr eaLnBrk="1" hangingPunct="1">
              <a:buFont typeface="Wingdings" pitchFamily="2" charset="2"/>
              <a:buChar char="Ø"/>
            </a:pPr>
            <a:endParaRPr lang="fr-FR" sz="2400" dirty="0" smtClean="0"/>
          </a:p>
          <a:p>
            <a:pPr eaLnBrk="1" hangingPunct="1">
              <a:buFont typeface="Wingdings" pitchFamily="2" charset="2"/>
              <a:buChar char="Ø"/>
            </a:pPr>
            <a:r>
              <a:rPr lang="fr-FR" sz="2400" dirty="0" smtClean="0"/>
              <a:t>ISO 14443 : Identification </a:t>
            </a:r>
            <a:r>
              <a:rPr lang="fr-FR" sz="2400" dirty="0" err="1" smtClean="0"/>
              <a:t>Cards</a:t>
            </a:r>
            <a:r>
              <a:rPr lang="fr-FR" sz="2400" dirty="0" smtClean="0"/>
              <a:t> – </a:t>
            </a:r>
          </a:p>
          <a:p>
            <a:pPr marL="0" indent="0" eaLnBrk="1" hangingPunct="1">
              <a:buNone/>
            </a:pPr>
            <a:r>
              <a:rPr lang="fr-FR" sz="2400" dirty="0"/>
              <a:t>	</a:t>
            </a:r>
            <a:r>
              <a:rPr lang="fr-FR" sz="2400" dirty="0" err="1" smtClean="0"/>
              <a:t>Contactless</a:t>
            </a:r>
            <a:r>
              <a:rPr lang="fr-FR" sz="2400" dirty="0" smtClean="0"/>
              <a:t> </a:t>
            </a:r>
            <a:r>
              <a:rPr lang="fr-FR" sz="2400" dirty="0" err="1" smtClean="0"/>
              <a:t>Integrated</a:t>
            </a:r>
            <a:r>
              <a:rPr lang="fr-FR" sz="2400" dirty="0" smtClean="0"/>
              <a:t> Circuit </a:t>
            </a:r>
            <a:r>
              <a:rPr lang="fr-FR" sz="2400" dirty="0" err="1" smtClean="0"/>
              <a:t>Cards</a:t>
            </a:r>
            <a:endParaRPr lang="fr-FR" sz="2400" dirty="0" smtClean="0"/>
          </a:p>
          <a:p>
            <a:pPr eaLnBrk="1" hangingPunct="1">
              <a:buFont typeface="Wingdings" pitchFamily="2" charset="2"/>
              <a:buChar char="Ø"/>
            </a:pPr>
            <a:endParaRPr lang="fr-FR" sz="2400" dirty="0" smtClean="0"/>
          </a:p>
          <a:p>
            <a:pPr eaLnBrk="1" hangingPunct="1">
              <a:buFont typeface="Wingdings" pitchFamily="2" charset="2"/>
              <a:buChar char="Ø"/>
            </a:pPr>
            <a:r>
              <a:rPr lang="fr-FR" sz="2400" dirty="0" smtClean="0"/>
              <a:t>ISO 10373-6</a:t>
            </a:r>
          </a:p>
          <a:p>
            <a:pPr lvl="1" eaLnBrk="1" hangingPunct="1">
              <a:buFont typeface="Wingdings" pitchFamily="2" charset="2"/>
              <a:buChar char="ü"/>
            </a:pPr>
            <a:r>
              <a:rPr lang="fr-FR" sz="2000" dirty="0" smtClean="0"/>
              <a:t>les méthodes et les outils de test et de mesure.</a:t>
            </a:r>
          </a:p>
          <a:p>
            <a:pPr lvl="1" eaLnBrk="1" hangingPunct="1">
              <a:buFont typeface="Wingdings" pitchFamily="2" charset="2"/>
              <a:buChar char="ü"/>
            </a:pPr>
            <a:endParaRPr lang="fr-FR" dirty="0" smtClean="0"/>
          </a:p>
        </p:txBody>
      </p:sp>
      <p:sp>
        <p:nvSpPr>
          <p:cNvPr id="81923" name="Rectangle 10"/>
          <p:cNvSpPr>
            <a:spLocks noGrp="1" noChangeArrowheads="1"/>
          </p:cNvSpPr>
          <p:nvPr>
            <p:ph type="title" idx="4294967295"/>
          </p:nvPr>
        </p:nvSpPr>
        <p:spPr>
          <a:xfrm>
            <a:off x="428625" y="142875"/>
            <a:ext cx="7727950" cy="538163"/>
          </a:xfrm>
        </p:spPr>
        <p:txBody>
          <a:bodyPr/>
          <a:lstStyle/>
          <a:p>
            <a:pPr eaLnBrk="1" hangingPunct="1"/>
            <a:r>
              <a:rPr lang="fr-FR" altLang="fr-FR" dirty="0" smtClean="0"/>
              <a:t>Panorama de la standardisation (5/7)</a:t>
            </a:r>
            <a:endParaRPr lang="en-US" dirty="0" smtClean="0"/>
          </a:p>
        </p:txBody>
      </p:sp>
      <p:pic>
        <p:nvPicPr>
          <p:cNvPr id="81924" name="Picture 12" descr="ISOLOGO"/>
          <p:cNvPicPr>
            <a:picLocks noChangeAspect="1" noChangeArrowheads="1"/>
          </p:cNvPicPr>
          <p:nvPr/>
        </p:nvPicPr>
        <p:blipFill>
          <a:blip r:embed="rId2" cstate="print"/>
          <a:srcRect/>
          <a:stretch>
            <a:fillRect/>
          </a:stretch>
        </p:blipFill>
        <p:spPr bwMode="auto">
          <a:xfrm>
            <a:off x="7600950" y="1988840"/>
            <a:ext cx="1328738" cy="1649413"/>
          </a:xfrm>
          <a:prstGeom prst="rect">
            <a:avLst/>
          </a:prstGeom>
          <a:noFill/>
          <a:ln w="9525">
            <a:noFill/>
            <a:miter lim="800000"/>
            <a:headEnd/>
            <a:tailEnd/>
          </a:ln>
        </p:spPr>
      </p:pic>
      <p:pic>
        <p:nvPicPr>
          <p:cNvPr id="81925" name="Picture 4"/>
          <p:cNvPicPr>
            <a:picLocks noChangeAspect="1" noChangeArrowheads="1"/>
          </p:cNvPicPr>
          <p:nvPr/>
        </p:nvPicPr>
        <p:blipFill>
          <a:blip r:embed="rId3" cstate="print"/>
          <a:srcRect/>
          <a:stretch>
            <a:fillRect/>
          </a:stretch>
        </p:blipFill>
        <p:spPr bwMode="auto">
          <a:xfrm>
            <a:off x="7575550" y="3808115"/>
            <a:ext cx="1354138" cy="1355725"/>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1922">
                                            <p:txEl>
                                              <p:pRg st="0" end="0"/>
                                            </p:txEl>
                                          </p:spTgt>
                                        </p:tgtEl>
                                        <p:attrNameLst>
                                          <p:attrName>style.visibility</p:attrName>
                                        </p:attrNameLst>
                                      </p:cBhvr>
                                      <p:to>
                                        <p:strVal val="visible"/>
                                      </p:to>
                                    </p:set>
                                    <p:animEffect transition="in" filter="checkerboard(across)">
                                      <p:cBhvr>
                                        <p:cTn id="7" dur="500"/>
                                        <p:tgtEl>
                                          <p:spTgt spid="81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1922">
                                            <p:txEl>
                                              <p:pRg st="2" end="2"/>
                                            </p:txEl>
                                          </p:spTgt>
                                        </p:tgtEl>
                                        <p:attrNameLst>
                                          <p:attrName>style.visibility</p:attrName>
                                        </p:attrNameLst>
                                      </p:cBhvr>
                                      <p:to>
                                        <p:strVal val="visible"/>
                                      </p:to>
                                    </p:set>
                                    <p:animEffect transition="in" filter="checkerboard(across)">
                                      <p:cBhvr>
                                        <p:cTn id="12" dur="500"/>
                                        <p:tgtEl>
                                          <p:spTgt spid="819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1922">
                                            <p:txEl>
                                              <p:pRg st="3" end="3"/>
                                            </p:txEl>
                                          </p:spTgt>
                                        </p:tgtEl>
                                        <p:attrNameLst>
                                          <p:attrName>style.visibility</p:attrName>
                                        </p:attrNameLst>
                                      </p:cBhvr>
                                      <p:to>
                                        <p:strVal val="visible"/>
                                      </p:to>
                                    </p:set>
                                    <p:animEffect transition="in" filter="checkerboard(across)">
                                      <p:cBhvr>
                                        <p:cTn id="17" dur="500"/>
                                        <p:tgtEl>
                                          <p:spTgt spid="819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1922">
                                            <p:txEl>
                                              <p:pRg st="5" end="5"/>
                                            </p:txEl>
                                          </p:spTgt>
                                        </p:tgtEl>
                                        <p:attrNameLst>
                                          <p:attrName>style.visibility</p:attrName>
                                        </p:attrNameLst>
                                      </p:cBhvr>
                                      <p:to>
                                        <p:strVal val="visible"/>
                                      </p:to>
                                    </p:set>
                                    <p:animEffect transition="in" filter="checkerboard(across)">
                                      <p:cBhvr>
                                        <p:cTn id="22" dur="500"/>
                                        <p:tgtEl>
                                          <p:spTgt spid="81922">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1922">
                                            <p:txEl>
                                              <p:pRg st="6" end="6"/>
                                            </p:txEl>
                                          </p:spTgt>
                                        </p:tgtEl>
                                        <p:attrNameLst>
                                          <p:attrName>style.visibility</p:attrName>
                                        </p:attrNameLst>
                                      </p:cBhvr>
                                      <p:to>
                                        <p:strVal val="visible"/>
                                      </p:to>
                                    </p:set>
                                    <p:animEffect transition="in" filter="checkerboard(across)">
                                      <p:cBhvr>
                                        <p:cTn id="25" dur="500"/>
                                        <p:tgtEl>
                                          <p:spTgt spid="819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u contenu 8"/>
          <p:cNvSpPr>
            <a:spLocks noGrp="1"/>
          </p:cNvSpPr>
          <p:nvPr>
            <p:ph idx="4294967295"/>
          </p:nvPr>
        </p:nvSpPr>
        <p:spPr>
          <a:xfrm>
            <a:off x="395288" y="1052736"/>
            <a:ext cx="7918450" cy="4713287"/>
          </a:xfrm>
        </p:spPr>
        <p:txBody>
          <a:bodyPr/>
          <a:lstStyle/>
          <a:p>
            <a:pPr eaLnBrk="1" hangingPunct="1">
              <a:buFont typeface="Wingdings" pitchFamily="2" charset="2"/>
              <a:buChar char="Ø"/>
            </a:pPr>
            <a:r>
              <a:rPr lang="fr-FR" sz="2800" dirty="0" smtClean="0"/>
              <a:t>Contexte d’utilisation : </a:t>
            </a:r>
            <a:r>
              <a:rPr lang="fr-FR" dirty="0" smtClean="0"/>
              <a:t> </a:t>
            </a:r>
          </a:p>
          <a:p>
            <a:pPr lvl="1" eaLnBrk="1" hangingPunct="1">
              <a:buFont typeface="Wingdings" pitchFamily="2" charset="2"/>
              <a:buChar char="ü"/>
            </a:pPr>
            <a:r>
              <a:rPr lang="fr-FR" sz="2400" dirty="0" smtClean="0"/>
              <a:t>Les réglementations locales :</a:t>
            </a:r>
          </a:p>
          <a:p>
            <a:pPr lvl="2" eaLnBrk="1" hangingPunct="1">
              <a:buFont typeface="Courier New" pitchFamily="49" charset="0"/>
              <a:buChar char="o"/>
            </a:pPr>
            <a:r>
              <a:rPr lang="fr-FR" sz="2000" dirty="0" smtClean="0"/>
              <a:t>CEPT, FCC, ETSI, ARCEP (ex ART), etc.</a:t>
            </a:r>
          </a:p>
          <a:p>
            <a:pPr lvl="1" eaLnBrk="1" hangingPunct="1">
              <a:buFont typeface="Wingdings" pitchFamily="2" charset="2"/>
              <a:buChar char="ü"/>
            </a:pPr>
            <a:r>
              <a:rPr lang="fr-FR" sz="2400" dirty="0" smtClean="0"/>
              <a:t>L’utilisation locale par d’autres organismes (Militaires, opérateurs, …)</a:t>
            </a:r>
          </a:p>
          <a:p>
            <a:pPr lvl="1" eaLnBrk="1" hangingPunct="1">
              <a:buFont typeface="Wingdings" pitchFamily="2" charset="2"/>
              <a:buChar char="ü"/>
            </a:pPr>
            <a:r>
              <a:rPr lang="fr-FR" sz="2400" dirty="0" smtClean="0"/>
              <a:t>Respect des Normes d’exposition du corps humain aux ondes radio (normes européennes EN)</a:t>
            </a:r>
          </a:p>
          <a:p>
            <a:pPr lvl="1" eaLnBrk="1" hangingPunct="1">
              <a:buFont typeface="Wingdings" pitchFamily="2" charset="2"/>
              <a:buChar char="ü"/>
            </a:pPr>
            <a:r>
              <a:rPr lang="fr-FR" sz="2400" dirty="0" smtClean="0"/>
              <a:t>Respect des libertés individuelles des utilisateurs potentiels (CNIL, etc.)</a:t>
            </a:r>
          </a:p>
          <a:p>
            <a:pPr eaLnBrk="1" hangingPunct="1">
              <a:buFont typeface="Wingdings" pitchFamily="2" charset="2"/>
              <a:buChar char="Ø"/>
            </a:pPr>
            <a:r>
              <a:rPr lang="fr-FR" sz="2800" dirty="0" smtClean="0"/>
              <a:t>Normes RFID &amp; Santé Publique :</a:t>
            </a:r>
          </a:p>
          <a:p>
            <a:pPr lvl="1" eaLnBrk="1" hangingPunct="1">
              <a:buFont typeface="Wingdings" pitchFamily="2" charset="2"/>
              <a:buChar char="ü"/>
            </a:pPr>
            <a:r>
              <a:rPr lang="fr-FR" sz="2400" dirty="0" smtClean="0"/>
              <a:t>MPE : Maximum Permissible </a:t>
            </a:r>
            <a:r>
              <a:rPr lang="fr-FR" sz="2400" dirty="0" err="1" smtClean="0"/>
              <a:t>Exposure</a:t>
            </a:r>
            <a:endParaRPr lang="fr-FR" sz="2400" dirty="0" smtClean="0"/>
          </a:p>
          <a:p>
            <a:pPr lvl="1" eaLnBrk="1" hangingPunct="1">
              <a:buFont typeface="Wingdings" pitchFamily="2" charset="2"/>
              <a:buChar char="ü"/>
            </a:pPr>
            <a:r>
              <a:rPr lang="fr-FR" sz="2400" dirty="0" smtClean="0"/>
              <a:t>SAR : </a:t>
            </a:r>
            <a:r>
              <a:rPr lang="fr-FR" sz="2400" dirty="0" err="1" smtClean="0"/>
              <a:t>Specific</a:t>
            </a:r>
            <a:r>
              <a:rPr lang="fr-FR" sz="2400" dirty="0" smtClean="0"/>
              <a:t> Absorption Rate</a:t>
            </a:r>
          </a:p>
        </p:txBody>
      </p:sp>
      <p:sp>
        <p:nvSpPr>
          <p:cNvPr id="82947" name="Rectangle 2"/>
          <p:cNvSpPr>
            <a:spLocks noGrp="1" noChangeArrowheads="1"/>
          </p:cNvSpPr>
          <p:nvPr>
            <p:ph type="title" idx="4294967295"/>
          </p:nvPr>
        </p:nvSpPr>
        <p:spPr>
          <a:xfrm>
            <a:off x="415925" y="142875"/>
            <a:ext cx="7727950" cy="538163"/>
          </a:xfrm>
        </p:spPr>
        <p:txBody>
          <a:bodyPr/>
          <a:lstStyle/>
          <a:p>
            <a:pPr eaLnBrk="1" hangingPunct="1"/>
            <a:r>
              <a:rPr lang="fr-FR" altLang="fr-FR" dirty="0" smtClean="0"/>
              <a:t>Panorama de la standardisation (6/7)</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2946">
                                            <p:txEl>
                                              <p:pRg st="0" end="0"/>
                                            </p:txEl>
                                          </p:spTgt>
                                        </p:tgtEl>
                                        <p:attrNameLst>
                                          <p:attrName>style.visibility</p:attrName>
                                        </p:attrNameLst>
                                      </p:cBhvr>
                                      <p:to>
                                        <p:strVal val="visible"/>
                                      </p:to>
                                    </p:set>
                                    <p:animEffect transition="in" filter="checkerboard(across)">
                                      <p:cBhvr>
                                        <p:cTn id="7" dur="500"/>
                                        <p:tgtEl>
                                          <p:spTgt spid="82946">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2946">
                                            <p:txEl>
                                              <p:pRg st="1" end="1"/>
                                            </p:txEl>
                                          </p:spTgt>
                                        </p:tgtEl>
                                        <p:attrNameLst>
                                          <p:attrName>style.visibility</p:attrName>
                                        </p:attrNameLst>
                                      </p:cBhvr>
                                      <p:to>
                                        <p:strVal val="visible"/>
                                      </p:to>
                                    </p:set>
                                    <p:animEffect transition="in" filter="checkerboard(across)">
                                      <p:cBhvr>
                                        <p:cTn id="10" dur="500"/>
                                        <p:tgtEl>
                                          <p:spTgt spid="82946">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2946">
                                            <p:txEl>
                                              <p:pRg st="2" end="2"/>
                                            </p:txEl>
                                          </p:spTgt>
                                        </p:tgtEl>
                                        <p:attrNameLst>
                                          <p:attrName>style.visibility</p:attrName>
                                        </p:attrNameLst>
                                      </p:cBhvr>
                                      <p:to>
                                        <p:strVal val="visible"/>
                                      </p:to>
                                    </p:set>
                                    <p:animEffect transition="in" filter="checkerboard(across)">
                                      <p:cBhvr>
                                        <p:cTn id="13" dur="500"/>
                                        <p:tgtEl>
                                          <p:spTgt spid="82946">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2946">
                                            <p:txEl>
                                              <p:pRg st="3" end="3"/>
                                            </p:txEl>
                                          </p:spTgt>
                                        </p:tgtEl>
                                        <p:attrNameLst>
                                          <p:attrName>style.visibility</p:attrName>
                                        </p:attrNameLst>
                                      </p:cBhvr>
                                      <p:to>
                                        <p:strVal val="visible"/>
                                      </p:to>
                                    </p:set>
                                    <p:animEffect transition="in" filter="checkerboard(across)">
                                      <p:cBhvr>
                                        <p:cTn id="16" dur="500"/>
                                        <p:tgtEl>
                                          <p:spTgt spid="82946">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2946">
                                            <p:txEl>
                                              <p:pRg st="4" end="4"/>
                                            </p:txEl>
                                          </p:spTgt>
                                        </p:tgtEl>
                                        <p:attrNameLst>
                                          <p:attrName>style.visibility</p:attrName>
                                        </p:attrNameLst>
                                      </p:cBhvr>
                                      <p:to>
                                        <p:strVal val="visible"/>
                                      </p:to>
                                    </p:set>
                                    <p:animEffect transition="in" filter="checkerboard(across)">
                                      <p:cBhvr>
                                        <p:cTn id="19" dur="500"/>
                                        <p:tgtEl>
                                          <p:spTgt spid="82946">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2946">
                                            <p:txEl>
                                              <p:pRg st="5" end="5"/>
                                            </p:txEl>
                                          </p:spTgt>
                                        </p:tgtEl>
                                        <p:attrNameLst>
                                          <p:attrName>style.visibility</p:attrName>
                                        </p:attrNameLst>
                                      </p:cBhvr>
                                      <p:to>
                                        <p:strVal val="visible"/>
                                      </p:to>
                                    </p:set>
                                    <p:animEffect transition="in" filter="checkerboard(across)">
                                      <p:cBhvr>
                                        <p:cTn id="22" dur="500"/>
                                        <p:tgtEl>
                                          <p:spTgt spid="8294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2946">
                                            <p:txEl>
                                              <p:pRg st="6" end="6"/>
                                            </p:txEl>
                                          </p:spTgt>
                                        </p:tgtEl>
                                        <p:attrNameLst>
                                          <p:attrName>style.visibility</p:attrName>
                                        </p:attrNameLst>
                                      </p:cBhvr>
                                      <p:to>
                                        <p:strVal val="visible"/>
                                      </p:to>
                                    </p:set>
                                    <p:animEffect transition="in" filter="checkerboard(across)">
                                      <p:cBhvr>
                                        <p:cTn id="27" dur="500"/>
                                        <p:tgtEl>
                                          <p:spTgt spid="82946">
                                            <p:txEl>
                                              <p:pRg st="6" end="6"/>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82946">
                                            <p:txEl>
                                              <p:pRg st="7" end="7"/>
                                            </p:txEl>
                                          </p:spTgt>
                                        </p:tgtEl>
                                        <p:attrNameLst>
                                          <p:attrName>style.visibility</p:attrName>
                                        </p:attrNameLst>
                                      </p:cBhvr>
                                      <p:to>
                                        <p:strVal val="visible"/>
                                      </p:to>
                                    </p:set>
                                    <p:animEffect transition="in" filter="checkerboard(across)">
                                      <p:cBhvr>
                                        <p:cTn id="30" dur="500"/>
                                        <p:tgtEl>
                                          <p:spTgt spid="82946">
                                            <p:txEl>
                                              <p:pRg st="7" end="7"/>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2946">
                                            <p:txEl>
                                              <p:pRg st="8" end="8"/>
                                            </p:txEl>
                                          </p:spTgt>
                                        </p:tgtEl>
                                        <p:attrNameLst>
                                          <p:attrName>style.visibility</p:attrName>
                                        </p:attrNameLst>
                                      </p:cBhvr>
                                      <p:to>
                                        <p:strVal val="visible"/>
                                      </p:to>
                                    </p:set>
                                    <p:animEffect transition="in" filter="checkerboard(across)">
                                      <p:cBhvr>
                                        <p:cTn id="33" dur="500"/>
                                        <p:tgtEl>
                                          <p:spTgt spid="829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re 1"/>
          <p:cNvSpPr>
            <a:spLocks noGrp="1"/>
          </p:cNvSpPr>
          <p:nvPr>
            <p:ph type="title"/>
          </p:nvPr>
        </p:nvSpPr>
        <p:spPr>
          <a:xfrm>
            <a:off x="533400" y="142875"/>
            <a:ext cx="7772400" cy="628650"/>
          </a:xfrm>
        </p:spPr>
        <p:txBody>
          <a:bodyPr/>
          <a:lstStyle/>
          <a:p>
            <a:r>
              <a:rPr lang="fr-FR" smtClean="0"/>
              <a:t>Sommaire</a:t>
            </a:r>
          </a:p>
        </p:txBody>
      </p:sp>
      <p:sp>
        <p:nvSpPr>
          <p:cNvPr id="52227"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latin typeface="Comic Sans MS" pitchFamily="66" charset="0"/>
              </a:rPr>
              <a:t>Un peu d’histoire…</a:t>
            </a:r>
          </a:p>
          <a:p>
            <a:pPr marL="342900" indent="-342900">
              <a:spcBef>
                <a:spcPct val="20000"/>
              </a:spcBef>
              <a:buFontTx/>
              <a:buChar char="•"/>
              <a:defRPr/>
            </a:pPr>
            <a:r>
              <a:rPr lang="fr-FR" sz="2800" dirty="0">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p:cNvPicPr>
            <a:picLocks noChangeAspect="1" noChangeArrowheads="1"/>
          </p:cNvPicPr>
          <p:nvPr/>
        </p:nvPicPr>
        <p:blipFill>
          <a:blip r:embed="rId2" cstate="print"/>
          <a:srcRect/>
          <a:stretch>
            <a:fillRect/>
          </a:stretch>
        </p:blipFill>
        <p:spPr bwMode="auto">
          <a:xfrm>
            <a:off x="285750" y="1857375"/>
            <a:ext cx="8396288" cy="392906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 name="Rectangle 2"/>
          <p:cNvSpPr txBox="1">
            <a:spLocks noChangeArrowheads="1"/>
          </p:cNvSpPr>
          <p:nvPr/>
        </p:nvSpPr>
        <p:spPr bwMode="auto">
          <a:xfrm>
            <a:off x="428625" y="176213"/>
            <a:ext cx="7727950" cy="538162"/>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Panorama de la standardisation </a:t>
            </a:r>
            <a:r>
              <a:rPr lang="fr-FR" altLang="fr-FR" sz="3200" kern="0" dirty="0" smtClean="0">
                <a:solidFill>
                  <a:schemeClr val="accent2"/>
                </a:solidFill>
                <a:latin typeface="+mj-lt"/>
                <a:ea typeface="+mj-ea"/>
                <a:cs typeface="+mj-cs"/>
              </a:rPr>
              <a:t>(7/7)</a:t>
            </a:r>
            <a:endParaRPr lang="fr-FR" altLang="fr-FR" sz="3200" kern="0" dirty="0">
              <a:solidFill>
                <a:schemeClr val="accent2"/>
              </a:solidFill>
              <a:latin typeface="+mj-lt"/>
              <a:ea typeface="+mj-ea"/>
              <a:cs typeface="+mj-cs"/>
            </a:endParaRPr>
          </a:p>
        </p:txBody>
      </p:sp>
      <p:sp>
        <p:nvSpPr>
          <p:cNvPr id="83972" name="Espace réservé du contenu 5"/>
          <p:cNvSpPr>
            <a:spLocks noGrp="1"/>
          </p:cNvSpPr>
          <p:nvPr>
            <p:ph idx="1"/>
          </p:nvPr>
        </p:nvSpPr>
        <p:spPr/>
        <p:txBody>
          <a:bodyPr/>
          <a:lstStyle/>
          <a:p>
            <a:r>
              <a:rPr lang="fr-FR" dirty="0" smtClean="0"/>
              <a:t>RFID Applications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solidFill>
                  <a:srgbClr val="FF0000"/>
                </a:solidFill>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8"/>
          <p:cNvSpPr txBox="1">
            <a:spLocks/>
          </p:cNvSpPr>
          <p:nvPr/>
        </p:nvSpPr>
        <p:spPr bwMode="auto">
          <a:xfrm>
            <a:off x="516458" y="142875"/>
            <a:ext cx="7727950" cy="538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Comic Sans MS" pitchFamily="66" charset="0"/>
              </a:defRPr>
            </a:lvl2pPr>
            <a:lvl3pPr algn="l" rtl="0" eaLnBrk="0" fontAlgn="base" hangingPunct="0">
              <a:spcBef>
                <a:spcPct val="0"/>
              </a:spcBef>
              <a:spcAft>
                <a:spcPct val="0"/>
              </a:spcAft>
              <a:defRPr sz="3200">
                <a:solidFill>
                  <a:schemeClr val="accent2"/>
                </a:solidFill>
                <a:latin typeface="Comic Sans MS" pitchFamily="66" charset="0"/>
              </a:defRPr>
            </a:lvl3pPr>
            <a:lvl4pPr algn="l" rtl="0" eaLnBrk="0" fontAlgn="base" hangingPunct="0">
              <a:spcBef>
                <a:spcPct val="0"/>
              </a:spcBef>
              <a:spcAft>
                <a:spcPct val="0"/>
              </a:spcAft>
              <a:defRPr sz="3200">
                <a:solidFill>
                  <a:schemeClr val="accent2"/>
                </a:solidFill>
                <a:latin typeface="Comic Sans MS" pitchFamily="66" charset="0"/>
              </a:defRPr>
            </a:lvl4pPr>
            <a:lvl5pPr algn="l" rtl="0" eaLnBrk="0" fontAlgn="base" hangingPunct="0">
              <a:spcBef>
                <a:spcPct val="0"/>
              </a:spcBef>
              <a:spcAft>
                <a:spcPct val="0"/>
              </a:spcAft>
              <a:defRPr sz="3200">
                <a:solidFill>
                  <a:schemeClr val="accent2"/>
                </a:solidFill>
                <a:latin typeface="Comic Sans MS" pitchFamily="66" charset="0"/>
              </a:defRPr>
            </a:lvl5pPr>
            <a:lvl6pPr marL="457200" algn="l" rtl="0" eaLnBrk="0" fontAlgn="base" hangingPunct="0">
              <a:spcBef>
                <a:spcPct val="0"/>
              </a:spcBef>
              <a:spcAft>
                <a:spcPct val="0"/>
              </a:spcAft>
              <a:defRPr sz="4400">
                <a:solidFill>
                  <a:schemeClr val="accent2"/>
                </a:solidFill>
                <a:latin typeface="Comic Sans MS" pitchFamily="66" charset="0"/>
              </a:defRPr>
            </a:lvl6pPr>
            <a:lvl7pPr marL="914400" algn="l" rtl="0" eaLnBrk="0" fontAlgn="base" hangingPunct="0">
              <a:spcBef>
                <a:spcPct val="0"/>
              </a:spcBef>
              <a:spcAft>
                <a:spcPct val="0"/>
              </a:spcAft>
              <a:defRPr sz="4400">
                <a:solidFill>
                  <a:schemeClr val="accent2"/>
                </a:solidFill>
                <a:latin typeface="Comic Sans MS" pitchFamily="66" charset="0"/>
              </a:defRPr>
            </a:lvl7pPr>
            <a:lvl8pPr marL="1371600" algn="l" rtl="0" eaLnBrk="0" fontAlgn="base" hangingPunct="0">
              <a:spcBef>
                <a:spcPct val="0"/>
              </a:spcBef>
              <a:spcAft>
                <a:spcPct val="0"/>
              </a:spcAft>
              <a:defRPr sz="4400">
                <a:solidFill>
                  <a:schemeClr val="accent2"/>
                </a:solidFill>
                <a:latin typeface="Comic Sans MS" pitchFamily="66" charset="0"/>
              </a:defRPr>
            </a:lvl8pPr>
            <a:lvl9pPr marL="1828800" algn="l" rtl="0" eaLnBrk="0" fontAlgn="base" hangingPunct="0">
              <a:spcBef>
                <a:spcPct val="0"/>
              </a:spcBef>
              <a:spcAft>
                <a:spcPct val="0"/>
              </a:spcAft>
              <a:defRPr sz="4400">
                <a:solidFill>
                  <a:schemeClr val="accent2"/>
                </a:solidFill>
                <a:latin typeface="Comic Sans MS" pitchFamily="66" charset="0"/>
              </a:defRPr>
            </a:lvl9pPr>
          </a:lstStyle>
          <a:p>
            <a:pPr eaLnBrk="1" hangingPunct="1"/>
            <a:r>
              <a:rPr lang="fr-FR" altLang="fr-FR" sz="2800" dirty="0" smtClean="0"/>
              <a:t>Intérêt des cartes sans contact</a:t>
            </a:r>
            <a:endParaRPr lang="fr-FR" sz="2800" dirty="0" smtClean="0"/>
          </a:p>
        </p:txBody>
      </p:sp>
      <p:sp>
        <p:nvSpPr>
          <p:cNvPr id="3" name="Espace réservé du contenu 12"/>
          <p:cNvSpPr txBox="1">
            <a:spLocks/>
          </p:cNvSpPr>
          <p:nvPr/>
        </p:nvSpPr>
        <p:spPr bwMode="auto">
          <a:xfrm>
            <a:off x="395536" y="1287463"/>
            <a:ext cx="8208912"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pitchFamily="2" charset="2"/>
              <a:buChar char="Ø"/>
            </a:pPr>
            <a:r>
              <a:rPr lang="fr-FR" sz="2400" dirty="0" smtClean="0"/>
              <a:t>Pas de parties mécaniques dans les lecteurs,</a:t>
            </a:r>
          </a:p>
          <a:p>
            <a:pPr eaLnBrk="1" hangingPunct="1">
              <a:buFont typeface="Wingdings" pitchFamily="2" charset="2"/>
              <a:buChar char="Ø"/>
            </a:pPr>
            <a:r>
              <a:rPr lang="fr-FR" sz="2400" dirty="0" smtClean="0"/>
              <a:t>Fiabilité : Pas de dommage physiques pour la carte</a:t>
            </a:r>
          </a:p>
          <a:p>
            <a:pPr eaLnBrk="1" hangingPunct="1">
              <a:buFont typeface="Wingdings" pitchFamily="2" charset="2"/>
              <a:buChar char="Ø"/>
            </a:pPr>
            <a:r>
              <a:rPr lang="fr-FR" sz="2400" dirty="0" smtClean="0"/>
              <a:t>Facilité d’utilisation pour les usagers</a:t>
            </a:r>
          </a:p>
          <a:p>
            <a:pPr eaLnBrk="1" hangingPunct="1">
              <a:buFont typeface="Wingdings" pitchFamily="2" charset="2"/>
              <a:buChar char="Ø"/>
            </a:pPr>
            <a:r>
              <a:rPr lang="fr-FR" sz="2400" dirty="0" smtClean="0"/>
              <a:t>Vitesse de transaction optimum 150ms (à contact 2s)</a:t>
            </a:r>
          </a:p>
          <a:p>
            <a:pPr eaLnBrk="1" hangingPunct="1">
              <a:buFont typeface="Wingdings" pitchFamily="2" charset="2"/>
              <a:buChar char="Ø"/>
            </a:pPr>
            <a:r>
              <a:rPr lang="fr-FR" sz="2400" dirty="0" smtClean="0"/>
              <a:t>Coût de maintenance presque nul</a:t>
            </a:r>
          </a:p>
          <a:p>
            <a:pPr eaLnBrk="1" hangingPunct="1">
              <a:buFont typeface="Wingdings" pitchFamily="2" charset="2"/>
              <a:buChar char="Ø"/>
            </a:pPr>
            <a:r>
              <a:rPr lang="fr-FR" sz="2400" dirty="0" smtClean="0"/>
              <a:t>Passage à la volée</a:t>
            </a:r>
          </a:p>
          <a:p>
            <a:pPr marL="0" indent="0" eaLnBrk="1" hangingPunct="1">
              <a:buNone/>
            </a:pPr>
            <a:r>
              <a:rPr lang="fr-FR" sz="2400" dirty="0" smtClean="0"/>
              <a:t>	Contraintes :</a:t>
            </a:r>
          </a:p>
          <a:p>
            <a:pPr lvl="1" eaLnBrk="1" hangingPunct="1">
              <a:buFont typeface="Wingdings" pitchFamily="2" charset="2"/>
              <a:buChar char="Ø"/>
            </a:pPr>
            <a:r>
              <a:rPr lang="fr-FR" sz="1600" dirty="0" smtClean="0"/>
              <a:t>Risque de trous dans le champ</a:t>
            </a:r>
          </a:p>
          <a:p>
            <a:pPr lvl="1" eaLnBrk="1" hangingPunct="1">
              <a:buFont typeface="Wingdings" pitchFamily="2" charset="2"/>
              <a:buChar char="Ø"/>
            </a:pPr>
            <a:r>
              <a:rPr lang="fr-FR" sz="1600" dirty="0" smtClean="0"/>
              <a:t>Transaction en limite de champ</a:t>
            </a:r>
          </a:p>
          <a:p>
            <a:pPr lvl="1" eaLnBrk="1" hangingPunct="1">
              <a:buFont typeface="Wingdings" pitchFamily="2" charset="2"/>
              <a:buChar char="Ø"/>
            </a:pPr>
            <a:r>
              <a:rPr lang="fr-FR" sz="1600" dirty="0" smtClean="0"/>
              <a:t>Nécessité de technologie faible consommation</a:t>
            </a:r>
          </a:p>
          <a:p>
            <a:pPr eaLnBrk="1" hangingPunct="1">
              <a:buFont typeface="Wingdings" pitchFamily="2" charset="2"/>
              <a:buChar char="Ø"/>
            </a:pPr>
            <a:endParaRPr lang="fr-FR" sz="2400" dirty="0" smtClean="0"/>
          </a:p>
        </p:txBody>
      </p:sp>
    </p:spTree>
    <p:extLst>
      <p:ext uri="{BB962C8B-B14F-4D97-AF65-F5344CB8AC3E}">
        <p14:creationId xmlns:p14="http://schemas.microsoft.com/office/powerpoint/2010/main" val="26937542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5"/>
          <p:cNvSpPr txBox="1">
            <a:spLocks/>
          </p:cNvSpPr>
          <p:nvPr/>
        </p:nvSpPr>
        <p:spPr bwMode="auto">
          <a:xfrm>
            <a:off x="468313" y="1308001"/>
            <a:ext cx="7918450"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pitchFamily="2" charset="2"/>
              <a:buChar char="Ø"/>
            </a:pPr>
            <a:r>
              <a:rPr lang="fr-FR" sz="2400" dirty="0" smtClean="0"/>
              <a:t>ISO 14443 : Identification </a:t>
            </a:r>
            <a:r>
              <a:rPr lang="fr-FR" sz="2400" dirty="0" err="1" smtClean="0"/>
              <a:t>Cards</a:t>
            </a:r>
            <a:r>
              <a:rPr lang="fr-FR" sz="2400" dirty="0" smtClean="0"/>
              <a:t> - </a:t>
            </a:r>
            <a:r>
              <a:rPr lang="fr-FR" sz="2400" dirty="0" err="1" smtClean="0"/>
              <a:t>Contactless</a:t>
            </a:r>
            <a:r>
              <a:rPr lang="fr-FR" sz="2400" dirty="0" smtClean="0"/>
              <a:t> </a:t>
            </a:r>
            <a:r>
              <a:rPr lang="fr-FR" sz="2400" dirty="0" err="1" smtClean="0"/>
              <a:t>Integrated</a:t>
            </a:r>
            <a:r>
              <a:rPr lang="fr-FR" sz="2400" dirty="0" smtClean="0"/>
              <a:t> Circuit </a:t>
            </a:r>
            <a:r>
              <a:rPr lang="fr-FR" sz="2400" dirty="0" err="1" smtClean="0"/>
              <a:t>Cards</a:t>
            </a:r>
            <a:endParaRPr lang="fr-FR" sz="2400" dirty="0" smtClean="0"/>
          </a:p>
          <a:p>
            <a:pPr lvl="1" eaLnBrk="1" hangingPunct="1">
              <a:buFont typeface="Wingdings" pitchFamily="2" charset="2"/>
              <a:buChar char="ü"/>
            </a:pPr>
            <a:r>
              <a:rPr lang="fr-FR" sz="2000" dirty="0" smtClean="0"/>
              <a:t>Utilisées dans les Transactions Electroniques Sécurisées (Contrôle d’Accès, Paiement, etc.)</a:t>
            </a:r>
          </a:p>
          <a:p>
            <a:pPr lvl="1" eaLnBrk="1" hangingPunct="1">
              <a:buFont typeface="Wingdings" pitchFamily="2" charset="2"/>
              <a:buChar char="ü"/>
            </a:pPr>
            <a:r>
              <a:rPr lang="fr-FR" sz="2000" dirty="0" smtClean="0"/>
              <a:t>ISO 14443/1 : Caractéristiques Physiques</a:t>
            </a:r>
          </a:p>
          <a:p>
            <a:pPr lvl="1" eaLnBrk="1" hangingPunct="1">
              <a:buFont typeface="Wingdings" pitchFamily="2" charset="2"/>
              <a:buChar char="ü"/>
            </a:pPr>
            <a:r>
              <a:rPr lang="fr-FR" sz="2000" dirty="0" smtClean="0"/>
              <a:t>ISO 14443/2 : Transmission RF (Formes d’Ondes)</a:t>
            </a:r>
          </a:p>
          <a:p>
            <a:pPr lvl="2" eaLnBrk="1" hangingPunct="1">
              <a:buFont typeface="Courier New" pitchFamily="49" charset="0"/>
              <a:buChar char="o"/>
            </a:pPr>
            <a:r>
              <a:rPr lang="fr-FR" sz="1800" dirty="0" smtClean="0"/>
              <a:t>Les différents type de modulation (type A et B)</a:t>
            </a:r>
          </a:p>
          <a:p>
            <a:pPr lvl="2" eaLnBrk="1" hangingPunct="1">
              <a:buFont typeface="Courier New" pitchFamily="49" charset="0"/>
              <a:buChar char="o"/>
            </a:pPr>
            <a:r>
              <a:rPr lang="fr-FR" sz="1800" dirty="0" smtClean="0"/>
              <a:t>Le codage</a:t>
            </a:r>
          </a:p>
          <a:p>
            <a:pPr lvl="1" eaLnBrk="1" hangingPunct="1">
              <a:buFont typeface="Wingdings" pitchFamily="2" charset="2"/>
              <a:buChar char="ü"/>
            </a:pPr>
            <a:r>
              <a:rPr lang="fr-FR" sz="2000" dirty="0" smtClean="0"/>
              <a:t>ISO 14443/3 : Initialisation &amp; Anticollision</a:t>
            </a:r>
          </a:p>
          <a:p>
            <a:pPr lvl="1" eaLnBrk="1" hangingPunct="1">
              <a:buFont typeface="Wingdings" pitchFamily="2" charset="2"/>
              <a:buChar char="ü"/>
            </a:pPr>
            <a:r>
              <a:rPr lang="fr-FR" sz="2000" dirty="0" smtClean="0"/>
              <a:t>ISO 14443/4 : Protocoles</a:t>
            </a:r>
          </a:p>
          <a:p>
            <a:pPr marL="457200" lvl="1" indent="0" eaLnBrk="1" hangingPunct="1">
              <a:buNone/>
            </a:pPr>
            <a:endParaRPr lang="fr-FR" dirty="0" smtClean="0"/>
          </a:p>
        </p:txBody>
      </p:sp>
      <p:sp>
        <p:nvSpPr>
          <p:cNvPr id="3" name="Titre 1"/>
          <p:cNvSpPr txBox="1">
            <a:spLocks/>
          </p:cNvSpPr>
          <p:nvPr/>
        </p:nvSpPr>
        <p:spPr bwMode="auto">
          <a:xfrm>
            <a:off x="645220" y="142875"/>
            <a:ext cx="7095132" cy="642938"/>
          </a:xfrm>
          <a:prstGeom prst="rect">
            <a:avLst/>
          </a:prstGeom>
          <a:noFill/>
          <a:ln w="9525">
            <a:noFill/>
            <a:miter lim="800000"/>
            <a:headEnd/>
            <a:tailEnd/>
          </a:ln>
        </p:spPr>
        <p:txBody>
          <a:bodyPr anchor="ctr"/>
          <a:lstStyle/>
          <a:p>
            <a:pPr eaLnBrk="0" hangingPunct="0">
              <a:defRPr/>
            </a:pPr>
            <a:r>
              <a:rPr lang="fr-FR" sz="3200" kern="0" dirty="0" smtClean="0">
                <a:solidFill>
                  <a:schemeClr val="accent2"/>
                </a:solidFill>
                <a:latin typeface="+mj-lt"/>
                <a:ea typeface="+mj-ea"/>
                <a:cs typeface="+mj-cs"/>
              </a:rPr>
              <a:t>Standard  ISO 14443 </a:t>
            </a:r>
            <a:endParaRPr lang="fr-FR" sz="3200" kern="0" dirty="0">
              <a:solidFill>
                <a:schemeClr val="accent2"/>
              </a:solidFill>
              <a:latin typeface="+mj-lt"/>
              <a:ea typeface="+mj-ea"/>
              <a:cs typeface="+mj-cs"/>
            </a:endParaRPr>
          </a:p>
        </p:txBody>
      </p:sp>
    </p:spTree>
    <p:extLst>
      <p:ext uri="{BB962C8B-B14F-4D97-AF65-F5344CB8AC3E}">
        <p14:creationId xmlns:p14="http://schemas.microsoft.com/office/powerpoint/2010/main" val="6257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checkerboard(across)">
                                      <p:cBhvr>
                                        <p:cTn id="10" dur="500"/>
                                        <p:tgtEl>
                                          <p:spTgt spid="2">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checkerboard(across)">
                                      <p:cBhvr>
                                        <p:cTn id="13" dur="500"/>
                                        <p:tgtEl>
                                          <p:spTgt spid="2">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checkerboard(across)">
                                      <p:cBhvr>
                                        <p:cTn id="16" dur="500"/>
                                        <p:tgtEl>
                                          <p:spTgt spid="2">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checkerboard(across)">
                                      <p:cBhvr>
                                        <p:cTn id="19" dur="500"/>
                                        <p:tgtEl>
                                          <p:spTgt spid="2">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checkerboard(across)">
                                      <p:cBhvr>
                                        <p:cTn id="22" dur="500"/>
                                        <p:tgtEl>
                                          <p:spTgt spid="2">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checkerboard(across)">
                                      <p:cBhvr>
                                        <p:cTn id="25" dur="500"/>
                                        <p:tgtEl>
                                          <p:spTgt spid="2">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checkerboard(across)">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bwMode="auto">
          <a:xfrm>
            <a:off x="323528" y="44624"/>
            <a:ext cx="7959228" cy="642938"/>
          </a:xfrm>
          <a:prstGeom prst="rect">
            <a:avLst/>
          </a:prstGeom>
          <a:noFill/>
          <a:ln w="9525">
            <a:noFill/>
            <a:miter lim="800000"/>
            <a:headEnd/>
            <a:tailEnd/>
          </a:ln>
        </p:spPr>
        <p:txBody>
          <a:bodyPr anchor="ctr"/>
          <a:lstStyle/>
          <a:p>
            <a:pPr eaLnBrk="0" hangingPunct="0">
              <a:defRPr/>
            </a:pPr>
            <a:r>
              <a:rPr lang="fr-FR" sz="2800" kern="0" dirty="0" smtClean="0">
                <a:solidFill>
                  <a:schemeClr val="accent2"/>
                </a:solidFill>
                <a:latin typeface="+mj-lt"/>
                <a:ea typeface="+mj-ea"/>
                <a:cs typeface="+mj-cs"/>
              </a:rPr>
              <a:t>2 Interfaces RF dans le Standard  ISO 14443 </a:t>
            </a:r>
            <a:endParaRPr lang="fr-FR" sz="2800" kern="0" dirty="0">
              <a:solidFill>
                <a:schemeClr val="accent2"/>
              </a:solidFill>
              <a:latin typeface="+mj-lt"/>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96141149"/>
              </p:ext>
            </p:extLst>
          </p:nvPr>
        </p:nvGraphicFramePr>
        <p:xfrm>
          <a:off x="140162" y="1268760"/>
          <a:ext cx="8856984" cy="4608512"/>
        </p:xfrm>
        <a:graphic>
          <a:graphicData uri="http://schemas.openxmlformats.org/drawingml/2006/table">
            <a:tbl>
              <a:tblPr firstRow="1" bandRow="1">
                <a:tableStyleId>{5C22544A-7EE6-4342-B048-85BDC9FD1C3A}</a:tableStyleId>
              </a:tblPr>
              <a:tblGrid>
                <a:gridCol w="2464048"/>
                <a:gridCol w="3008560"/>
                <a:gridCol w="3384376"/>
              </a:tblGrid>
              <a:tr h="370840">
                <a:tc>
                  <a:txBody>
                    <a:bodyPr/>
                    <a:lstStyle/>
                    <a:p>
                      <a:endParaRPr lang="fr-FR" dirty="0"/>
                    </a:p>
                  </a:txBody>
                  <a:tcPr/>
                </a:tc>
                <a:tc>
                  <a:txBody>
                    <a:bodyPr/>
                    <a:lstStyle/>
                    <a:p>
                      <a:r>
                        <a:rPr lang="fr-FR" dirty="0" smtClean="0"/>
                        <a:t>TYPE A</a:t>
                      </a:r>
                    </a:p>
                    <a:p>
                      <a:endParaRPr lang="fr-FR" dirty="0"/>
                    </a:p>
                  </a:txBody>
                  <a:tcPr/>
                </a:tc>
                <a:tc>
                  <a:txBody>
                    <a:bodyPr/>
                    <a:lstStyle/>
                    <a:p>
                      <a:r>
                        <a:rPr lang="fr-FR" dirty="0" smtClean="0"/>
                        <a:t>TYPE B</a:t>
                      </a:r>
                      <a:endParaRPr lang="fr-FR" dirty="0"/>
                    </a:p>
                  </a:txBody>
                  <a:tcPr/>
                </a:tc>
              </a:tr>
              <a:tr h="370840">
                <a:tc>
                  <a:txBody>
                    <a:bodyPr/>
                    <a:lstStyle/>
                    <a:p>
                      <a:r>
                        <a:rPr lang="fr-FR" dirty="0" smtClean="0"/>
                        <a:t>Fabricants</a:t>
                      </a:r>
                      <a:endParaRPr lang="fr-FR" dirty="0"/>
                    </a:p>
                  </a:txBody>
                  <a:tcPr/>
                </a:tc>
                <a:tc>
                  <a:txBody>
                    <a:bodyPr/>
                    <a:lstStyle/>
                    <a:p>
                      <a:r>
                        <a:rPr lang="fr-FR" dirty="0" smtClean="0"/>
                        <a:t>Philips, Siemens,</a:t>
                      </a:r>
                      <a:r>
                        <a:rPr lang="fr-FR" baseline="0" dirty="0" smtClean="0"/>
                        <a:t> Hitachi</a:t>
                      </a:r>
                      <a:endParaRPr lang="fr-FR" dirty="0"/>
                    </a:p>
                  </a:txBody>
                  <a:tcPr/>
                </a:tc>
                <a:tc>
                  <a:txBody>
                    <a:bodyPr/>
                    <a:lstStyle/>
                    <a:p>
                      <a:r>
                        <a:rPr lang="fr-FR" dirty="0" smtClean="0"/>
                        <a:t>ST Micro, Motorola,</a:t>
                      </a:r>
                      <a:r>
                        <a:rPr lang="fr-FR" baseline="0" dirty="0" smtClean="0"/>
                        <a:t> Sony</a:t>
                      </a:r>
                      <a:endParaRPr lang="fr-FR" dirty="0"/>
                    </a:p>
                  </a:txBody>
                  <a:tcPr/>
                </a:tc>
              </a:tr>
              <a:tr h="370840">
                <a:tc>
                  <a:txBody>
                    <a:bodyPr/>
                    <a:lstStyle/>
                    <a:p>
                      <a:r>
                        <a:rPr lang="fr-FR" dirty="0" smtClean="0"/>
                        <a:t>Conception </a:t>
                      </a:r>
                      <a:endParaRPr lang="fr-FR" dirty="0"/>
                    </a:p>
                  </a:txBody>
                  <a:tcPr/>
                </a:tc>
                <a:tc>
                  <a:txBody>
                    <a:bodyPr/>
                    <a:lstStyle/>
                    <a:p>
                      <a:r>
                        <a:rPr lang="fr-FR" dirty="0" smtClean="0"/>
                        <a:t>Cartes RF à logique Câblée</a:t>
                      </a:r>
                      <a:endParaRPr lang="fr-FR" dirty="0"/>
                    </a:p>
                  </a:txBody>
                  <a:tcPr/>
                </a:tc>
                <a:tc>
                  <a:txBody>
                    <a:bodyPr/>
                    <a:lstStyle/>
                    <a:p>
                      <a:r>
                        <a:rPr lang="fr-FR" dirty="0" smtClean="0"/>
                        <a:t>Cartes à Microprocesseur</a:t>
                      </a:r>
                      <a:endParaRPr lang="fr-FR" dirty="0"/>
                    </a:p>
                  </a:txBody>
                  <a:tcPr/>
                </a:tc>
              </a:tr>
              <a:tr h="370840">
                <a:tc>
                  <a:txBody>
                    <a:bodyPr/>
                    <a:lstStyle/>
                    <a:p>
                      <a:r>
                        <a:rPr lang="fr-FR" dirty="0" smtClean="0"/>
                        <a:t>Débit</a:t>
                      </a:r>
                      <a:endParaRPr lang="fr-FR" dirty="0"/>
                    </a:p>
                  </a:txBody>
                  <a:tcPr/>
                </a:tc>
                <a:tc>
                  <a:txBody>
                    <a:bodyPr/>
                    <a:lstStyle/>
                    <a:p>
                      <a:r>
                        <a:rPr lang="fr-FR" dirty="0" smtClean="0"/>
                        <a:t>106 Kbps</a:t>
                      </a:r>
                      <a:endParaRPr lang="fr-FR" dirty="0"/>
                    </a:p>
                  </a:txBody>
                  <a:tcPr/>
                </a:tc>
                <a:tc>
                  <a:txBody>
                    <a:bodyPr/>
                    <a:lstStyle/>
                    <a:p>
                      <a:r>
                        <a:rPr lang="fr-FR" dirty="0" smtClean="0"/>
                        <a:t>847 Kbps</a:t>
                      </a:r>
                      <a:endParaRPr lang="fr-FR" dirty="0"/>
                    </a:p>
                  </a:txBody>
                  <a:tcPr/>
                </a:tc>
              </a:tr>
              <a:tr h="370840">
                <a:tc>
                  <a:txBody>
                    <a:bodyPr/>
                    <a:lstStyle/>
                    <a:p>
                      <a:r>
                        <a:rPr lang="fr-FR" dirty="0" smtClean="0"/>
                        <a:t>Fréquence Porteuse</a:t>
                      </a:r>
                      <a:endParaRPr lang="fr-FR" dirty="0"/>
                    </a:p>
                  </a:txBody>
                  <a:tcPr/>
                </a:tc>
                <a:tc>
                  <a:txBody>
                    <a:bodyPr/>
                    <a:lstStyle/>
                    <a:p>
                      <a:r>
                        <a:rPr lang="fr-FR" dirty="0" smtClean="0"/>
                        <a:t>13,56 Mhz</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13,56 Mhz</a:t>
                      </a:r>
                    </a:p>
                  </a:txBody>
                  <a:tcPr/>
                </a:tc>
              </a:tr>
              <a:tr h="370840">
                <a:tc>
                  <a:txBody>
                    <a:bodyPr/>
                    <a:lstStyle/>
                    <a:p>
                      <a:r>
                        <a:rPr lang="fr-FR" dirty="0" smtClean="0"/>
                        <a:t>Modulation (</a:t>
                      </a:r>
                      <a:r>
                        <a:rPr lang="fr-FR" dirty="0" err="1" smtClean="0"/>
                        <a:t>Downlink</a:t>
                      </a:r>
                      <a:r>
                        <a:rPr lang="fr-FR" dirty="0" smtClean="0"/>
                        <a:t>)</a:t>
                      </a:r>
                    </a:p>
                    <a:p>
                      <a:r>
                        <a:rPr lang="fr-FR" dirty="0" smtClean="0"/>
                        <a:t>Lecteur-carte</a:t>
                      </a:r>
                      <a:endParaRPr lang="fr-FR" dirty="0"/>
                    </a:p>
                  </a:txBody>
                  <a:tcPr/>
                </a:tc>
                <a:tc>
                  <a:txBody>
                    <a:bodyPr/>
                    <a:lstStyle/>
                    <a:p>
                      <a:r>
                        <a:rPr lang="fr-FR" dirty="0" smtClean="0"/>
                        <a:t>ASK 100%</a:t>
                      </a:r>
                      <a:endParaRPr lang="fr-FR" dirty="0"/>
                    </a:p>
                  </a:txBody>
                  <a:tcPr/>
                </a:tc>
                <a:tc>
                  <a:txBody>
                    <a:bodyPr/>
                    <a:lstStyle/>
                    <a:p>
                      <a:r>
                        <a:rPr lang="fr-FR" dirty="0" smtClean="0"/>
                        <a:t>ASK 10%</a:t>
                      </a:r>
                      <a:endParaRPr lang="fr-FR" dirty="0"/>
                    </a:p>
                  </a:txBody>
                  <a:tcPr/>
                </a:tc>
              </a:tr>
              <a:tr h="370840">
                <a:tc>
                  <a:txBody>
                    <a:bodyPr/>
                    <a:lstStyle/>
                    <a:p>
                      <a:r>
                        <a:rPr lang="fr-FR" dirty="0" smtClean="0"/>
                        <a:t>                    Codage</a:t>
                      </a:r>
                      <a:endParaRPr lang="fr-FR" dirty="0"/>
                    </a:p>
                  </a:txBody>
                  <a:tcPr/>
                </a:tc>
                <a:tc>
                  <a:txBody>
                    <a:bodyPr/>
                    <a:lstStyle/>
                    <a:p>
                      <a:r>
                        <a:rPr lang="fr-FR" dirty="0" smtClean="0"/>
                        <a:t>Miller</a:t>
                      </a:r>
                      <a:r>
                        <a:rPr lang="fr-FR" baseline="0" dirty="0" smtClean="0"/>
                        <a:t> Modifié</a:t>
                      </a:r>
                      <a:endParaRPr lang="fr-FR" dirty="0"/>
                    </a:p>
                  </a:txBody>
                  <a:tcPr/>
                </a:tc>
                <a:tc>
                  <a:txBody>
                    <a:bodyPr/>
                    <a:lstStyle/>
                    <a:p>
                      <a:r>
                        <a:rPr lang="fr-FR" dirty="0" smtClean="0"/>
                        <a:t>NRZ</a:t>
                      </a:r>
                      <a:endParaRPr lang="fr-FR" dirty="0"/>
                    </a:p>
                  </a:txBody>
                  <a:tcPr/>
                </a:tc>
              </a:tr>
              <a:tr h="370840">
                <a:tc>
                  <a:txBody>
                    <a:bodyPr/>
                    <a:lstStyle/>
                    <a:p>
                      <a:r>
                        <a:rPr lang="fr-FR" dirty="0" smtClean="0"/>
                        <a:t>Modulation</a:t>
                      </a:r>
                      <a:r>
                        <a:rPr lang="fr-FR" baseline="0" dirty="0" smtClean="0"/>
                        <a:t> (</a:t>
                      </a:r>
                      <a:r>
                        <a:rPr lang="fr-FR" baseline="0" dirty="0" err="1" smtClean="0"/>
                        <a:t>Uplink</a:t>
                      </a:r>
                      <a:r>
                        <a:rPr lang="fr-FR" baseline="0" dirty="0" smtClean="0"/>
                        <a:t>)</a:t>
                      </a:r>
                    </a:p>
                    <a:p>
                      <a:r>
                        <a:rPr lang="fr-FR" baseline="0" dirty="0" smtClean="0"/>
                        <a:t>Carte-Lecteur</a:t>
                      </a:r>
                      <a:endParaRPr lang="fr-FR" dirty="0"/>
                    </a:p>
                  </a:txBody>
                  <a:tcPr/>
                </a:tc>
                <a:tc>
                  <a:txBody>
                    <a:bodyPr/>
                    <a:lstStyle/>
                    <a:p>
                      <a:r>
                        <a:rPr lang="fr-FR" dirty="0" err="1" smtClean="0"/>
                        <a:t>Mod</a:t>
                      </a:r>
                      <a:r>
                        <a:rPr lang="fr-FR" baseline="0" dirty="0" smtClean="0"/>
                        <a:t> charge ASK</a:t>
                      </a:r>
                      <a:endParaRPr lang="fr-FR" dirty="0"/>
                    </a:p>
                  </a:txBody>
                  <a:tcPr/>
                </a:tc>
                <a:tc>
                  <a:txBody>
                    <a:bodyPr/>
                    <a:lstStyle/>
                    <a:p>
                      <a:r>
                        <a:rPr lang="fr-FR" dirty="0" err="1" smtClean="0"/>
                        <a:t>Mod</a:t>
                      </a:r>
                      <a:r>
                        <a:rPr lang="fr-FR" dirty="0" smtClean="0"/>
                        <a:t> Phase BPSK</a:t>
                      </a:r>
                      <a:endParaRPr lang="fr-FR" dirty="0"/>
                    </a:p>
                  </a:txBody>
                  <a:tcPr/>
                </a:tc>
              </a:tr>
              <a:tr h="834072">
                <a:tc>
                  <a:txBody>
                    <a:bodyPr/>
                    <a:lstStyle/>
                    <a:p>
                      <a:r>
                        <a:rPr lang="fr-FR" dirty="0" smtClean="0"/>
                        <a:t>                    Codage</a:t>
                      </a:r>
                    </a:p>
                    <a:p>
                      <a:r>
                        <a:rPr lang="fr-FR" smtClean="0"/>
                        <a:t>                    Porteuse</a:t>
                      </a:r>
                      <a:endParaRPr lang="fr-FR" dirty="0"/>
                    </a:p>
                  </a:txBody>
                  <a:tcPr/>
                </a:tc>
                <a:tc>
                  <a:txBody>
                    <a:bodyPr/>
                    <a:lstStyle/>
                    <a:p>
                      <a:r>
                        <a:rPr lang="fr-FR" dirty="0" smtClean="0"/>
                        <a:t>Manchester</a:t>
                      </a:r>
                    </a:p>
                    <a:p>
                      <a:r>
                        <a:rPr lang="fr-FR" dirty="0" smtClean="0"/>
                        <a:t>847 </a:t>
                      </a:r>
                      <a:r>
                        <a:rPr lang="fr-FR" dirty="0" err="1" smtClean="0"/>
                        <a:t>Khz</a:t>
                      </a:r>
                      <a:endParaRPr lang="fr-FR" dirty="0"/>
                    </a:p>
                  </a:txBody>
                  <a:tcPr/>
                </a:tc>
                <a:tc>
                  <a:txBody>
                    <a:bodyPr/>
                    <a:lstStyle/>
                    <a:p>
                      <a:r>
                        <a:rPr lang="fr-FR" dirty="0" smtClean="0"/>
                        <a:t>NRZ</a:t>
                      </a:r>
                    </a:p>
                    <a:p>
                      <a:r>
                        <a:rPr lang="fr-FR" dirty="0" smtClean="0"/>
                        <a:t>847 </a:t>
                      </a:r>
                      <a:r>
                        <a:rPr lang="fr-FR" dirty="0" err="1" smtClean="0"/>
                        <a:t>Khz</a:t>
                      </a:r>
                      <a:endParaRPr lang="fr-FR" dirty="0"/>
                    </a:p>
                  </a:txBody>
                  <a:tcPr/>
                </a:tc>
              </a:tr>
            </a:tbl>
          </a:graphicData>
        </a:graphic>
      </p:graphicFrame>
    </p:spTree>
    <p:extLst>
      <p:ext uri="{BB962C8B-B14F-4D97-AF65-F5344CB8AC3E}">
        <p14:creationId xmlns:p14="http://schemas.microsoft.com/office/powerpoint/2010/main" val="15385105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bwMode="auto">
          <a:xfrm>
            <a:off x="573212" y="44624"/>
            <a:ext cx="7959228" cy="642938"/>
          </a:xfrm>
          <a:prstGeom prst="rect">
            <a:avLst/>
          </a:prstGeom>
          <a:noFill/>
          <a:ln w="9525">
            <a:noFill/>
            <a:miter lim="800000"/>
            <a:headEnd/>
            <a:tailEnd/>
          </a:ln>
        </p:spPr>
        <p:txBody>
          <a:bodyPr anchor="ctr"/>
          <a:lstStyle/>
          <a:p>
            <a:pPr eaLnBrk="0" hangingPunct="0">
              <a:defRPr/>
            </a:pPr>
            <a:r>
              <a:rPr lang="fr-FR" sz="2800" kern="0" dirty="0" smtClean="0">
                <a:solidFill>
                  <a:schemeClr val="accent2"/>
                </a:solidFill>
                <a:latin typeface="+mj-lt"/>
                <a:ea typeface="+mj-ea"/>
                <a:cs typeface="+mj-cs"/>
              </a:rPr>
              <a:t>Raisons de succès du 13,56 Mhz</a:t>
            </a:r>
            <a:endParaRPr lang="fr-FR" sz="2800" kern="0" dirty="0">
              <a:solidFill>
                <a:schemeClr val="accent2"/>
              </a:solidFill>
              <a:latin typeface="+mj-lt"/>
              <a:ea typeface="+mj-ea"/>
              <a:cs typeface="+mj-cs"/>
            </a:endParaRPr>
          </a:p>
        </p:txBody>
      </p:sp>
      <p:sp>
        <p:nvSpPr>
          <p:cNvPr id="3" name="Espace réservé du contenu 12"/>
          <p:cNvSpPr txBox="1">
            <a:spLocks/>
          </p:cNvSpPr>
          <p:nvPr/>
        </p:nvSpPr>
        <p:spPr bwMode="auto">
          <a:xfrm>
            <a:off x="395536" y="1268760"/>
            <a:ext cx="8208912"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pitchFamily="2" charset="2"/>
              <a:buChar char="Ø"/>
            </a:pPr>
            <a:r>
              <a:rPr lang="fr-FR" dirty="0" smtClean="0"/>
              <a:t>Des standards mondiaux</a:t>
            </a:r>
          </a:p>
          <a:p>
            <a:pPr eaLnBrk="1" hangingPunct="1">
              <a:buFont typeface="Wingdings" pitchFamily="2" charset="2"/>
              <a:buChar char="Ø"/>
            </a:pPr>
            <a:r>
              <a:rPr lang="fr-FR" dirty="0" smtClean="0"/>
              <a:t>De bonnes performances de lecture</a:t>
            </a:r>
          </a:p>
          <a:p>
            <a:pPr eaLnBrk="1" hangingPunct="1">
              <a:buFont typeface="Wingdings" pitchFamily="2" charset="2"/>
              <a:buChar char="Ø"/>
            </a:pPr>
            <a:r>
              <a:rPr lang="fr-FR" dirty="0" smtClean="0"/>
              <a:t>Une large offre de lecteurs</a:t>
            </a:r>
          </a:p>
          <a:p>
            <a:pPr eaLnBrk="1" hangingPunct="1">
              <a:buFont typeface="Wingdings" pitchFamily="2" charset="2"/>
              <a:buChar char="Ø"/>
            </a:pPr>
            <a:r>
              <a:rPr lang="fr-FR" dirty="0" smtClean="0"/>
              <a:t>Des mémoires importantes</a:t>
            </a:r>
          </a:p>
          <a:p>
            <a:pPr eaLnBrk="1" hangingPunct="1">
              <a:buFont typeface="Wingdings" pitchFamily="2" charset="2"/>
              <a:buChar char="Ø"/>
            </a:pPr>
            <a:r>
              <a:rPr lang="fr-FR" dirty="0" smtClean="0"/>
              <a:t>Gestion du Multi-application</a:t>
            </a:r>
          </a:p>
          <a:p>
            <a:pPr eaLnBrk="1" hangingPunct="1">
              <a:buFont typeface="Wingdings" pitchFamily="2" charset="2"/>
              <a:buChar char="Ø"/>
            </a:pPr>
            <a:r>
              <a:rPr lang="fr-FR" dirty="0" smtClean="0"/>
              <a:t>Sécurité et protection des données</a:t>
            </a:r>
          </a:p>
          <a:p>
            <a:pPr eaLnBrk="1" hangingPunct="1">
              <a:buFont typeface="Wingdings" pitchFamily="2" charset="2"/>
              <a:buChar char="Ø"/>
            </a:pPr>
            <a:r>
              <a:rPr lang="fr-FR" dirty="0" smtClean="0"/>
              <a:t>Technologie mature (depuis 2000)</a:t>
            </a:r>
          </a:p>
          <a:p>
            <a:pPr eaLnBrk="1" hangingPunct="1">
              <a:buFont typeface="Wingdings" pitchFamily="2" charset="2"/>
              <a:buChar char="Ø"/>
            </a:pPr>
            <a:r>
              <a:rPr lang="fr-FR" dirty="0" smtClean="0"/>
              <a:t>Coût très faible</a:t>
            </a:r>
          </a:p>
          <a:p>
            <a:pPr eaLnBrk="1" hangingPunct="1">
              <a:buFont typeface="Wingdings" pitchFamily="2" charset="2"/>
              <a:buChar char="Ø"/>
            </a:pPr>
            <a:endParaRPr lang="fr-FR" dirty="0" smtClean="0"/>
          </a:p>
        </p:txBody>
      </p:sp>
    </p:spTree>
    <p:extLst>
      <p:ext uri="{BB962C8B-B14F-4D97-AF65-F5344CB8AC3E}">
        <p14:creationId xmlns:p14="http://schemas.microsoft.com/office/powerpoint/2010/main" val="9846716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re 1"/>
          <p:cNvSpPr>
            <a:spLocks noGrp="1"/>
          </p:cNvSpPr>
          <p:nvPr>
            <p:ph type="title"/>
          </p:nvPr>
        </p:nvSpPr>
        <p:spPr>
          <a:xfrm>
            <a:off x="687388" y="3228975"/>
            <a:ext cx="7772400" cy="771525"/>
          </a:xfrm>
        </p:spPr>
        <p:txBody>
          <a:bodyPr/>
          <a:lstStyle/>
          <a:p>
            <a:pPr algn="ctr"/>
            <a:r>
              <a:rPr lang="fr-FR" sz="4800" smtClean="0"/>
              <a:t>ISO 14443</a:t>
            </a:r>
            <a:br>
              <a:rPr lang="fr-FR" sz="4800" smtClean="0"/>
            </a:br>
            <a:r>
              <a:rPr lang="fr-FR" sz="4800" smtClean="0"/>
              <a:t>Part 1 :</a:t>
            </a:r>
            <a:br>
              <a:rPr lang="fr-FR" sz="4800" smtClean="0"/>
            </a:br>
            <a:r>
              <a:rPr lang="fr-FR" sz="4800" smtClean="0"/>
              <a:t>Physical Characteristics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bwMode="auto">
          <a:xfrm>
            <a:off x="357188" y="142875"/>
            <a:ext cx="7772400" cy="642938"/>
          </a:xfrm>
          <a:prstGeom prst="rect">
            <a:avLst/>
          </a:prstGeom>
          <a:noFill/>
          <a:ln w="9525">
            <a:noFill/>
            <a:miter lim="800000"/>
            <a:headEnd/>
            <a:tailEnd/>
          </a:ln>
        </p:spPr>
        <p:txBody>
          <a:bodyPr anchor="ctr"/>
          <a:lstStyle/>
          <a:p>
            <a:pPr eaLnBrk="0" hangingPunct="0">
              <a:defRPr/>
            </a:pPr>
            <a:r>
              <a:rPr lang="fr-FR" sz="3200" kern="0" dirty="0">
                <a:solidFill>
                  <a:schemeClr val="accent2"/>
                </a:solidFill>
                <a:latin typeface="+mj-lt"/>
                <a:ea typeface="+mj-ea"/>
                <a:cs typeface="+mj-cs"/>
              </a:rPr>
              <a:t>ISO </a:t>
            </a:r>
            <a:r>
              <a:rPr lang="fr-FR" sz="3200" kern="0" dirty="0" smtClean="0">
                <a:solidFill>
                  <a:schemeClr val="accent2"/>
                </a:solidFill>
                <a:latin typeface="+mj-lt"/>
                <a:ea typeface="+mj-ea"/>
                <a:cs typeface="+mj-cs"/>
              </a:rPr>
              <a:t>14443-1 </a:t>
            </a:r>
            <a:r>
              <a:rPr lang="fr-FR" sz="3200" kern="0" dirty="0">
                <a:solidFill>
                  <a:schemeClr val="accent2"/>
                </a:solidFill>
                <a:latin typeface="+mj-lt"/>
                <a:ea typeface="+mj-ea"/>
                <a:cs typeface="+mj-cs"/>
              </a:rPr>
              <a:t>: </a:t>
            </a:r>
            <a:r>
              <a:rPr lang="fr-FR" sz="3200" kern="0" dirty="0" err="1">
                <a:solidFill>
                  <a:schemeClr val="accent2"/>
                </a:solidFill>
                <a:latin typeface="+mj-lt"/>
                <a:ea typeface="+mj-ea"/>
                <a:cs typeface="+mj-cs"/>
              </a:rPr>
              <a:t>Physical</a:t>
            </a:r>
            <a:r>
              <a:rPr lang="fr-FR" sz="3200" kern="0" dirty="0">
                <a:solidFill>
                  <a:schemeClr val="accent2"/>
                </a:solidFill>
                <a:latin typeface="+mj-lt"/>
                <a:ea typeface="+mj-ea"/>
                <a:cs typeface="+mj-cs"/>
              </a:rPr>
              <a:t> </a:t>
            </a:r>
            <a:r>
              <a:rPr lang="fr-FR" sz="3200" kern="0" dirty="0" err="1">
                <a:solidFill>
                  <a:schemeClr val="accent2"/>
                </a:solidFill>
                <a:latin typeface="+mj-lt"/>
                <a:ea typeface="+mj-ea"/>
                <a:cs typeface="+mj-cs"/>
              </a:rPr>
              <a:t>Characteristics</a:t>
            </a:r>
            <a:r>
              <a:rPr lang="fr-FR" sz="3200" kern="0" dirty="0">
                <a:solidFill>
                  <a:schemeClr val="accent2"/>
                </a:solidFill>
                <a:latin typeface="+mj-lt"/>
                <a:ea typeface="+mj-ea"/>
                <a:cs typeface="+mj-cs"/>
              </a:rPr>
              <a:t> </a:t>
            </a:r>
          </a:p>
        </p:txBody>
      </p:sp>
      <p:sp>
        <p:nvSpPr>
          <p:cNvPr id="87043" name="Espace réservé du contenu 4"/>
          <p:cNvSpPr>
            <a:spLocks noGrp="1"/>
          </p:cNvSpPr>
          <p:nvPr>
            <p:ph idx="1"/>
          </p:nvPr>
        </p:nvSpPr>
        <p:spPr/>
        <p:txBody>
          <a:bodyPr/>
          <a:lstStyle/>
          <a:p>
            <a:r>
              <a:rPr lang="fr-FR" dirty="0" smtClean="0"/>
              <a:t>Ce standard correspond aux caractéristiques mécaniques :</a:t>
            </a:r>
          </a:p>
          <a:p>
            <a:pPr lvl="1"/>
            <a:r>
              <a:rPr lang="fr-FR" dirty="0" smtClean="0"/>
              <a:t>Dimension spécifié par ISO 7810</a:t>
            </a:r>
          </a:p>
          <a:p>
            <a:pPr lvl="2"/>
            <a:r>
              <a:rPr lang="fr-FR" dirty="0" smtClean="0"/>
              <a:t>85.72mm x 54.03mm x 0.76mm +/- Tolérance</a:t>
            </a:r>
          </a:p>
          <a:p>
            <a:pPr lvl="1"/>
            <a:r>
              <a:rPr lang="fr-FR" dirty="0" smtClean="0"/>
              <a:t>Contrainte de torsion et de flexion</a:t>
            </a:r>
          </a:p>
          <a:p>
            <a:pPr lvl="1"/>
            <a:r>
              <a:rPr lang="fr-FR" dirty="0" smtClean="0"/>
              <a:t>Irradiation avec de l’UV, rayon X et les radiations électromagnétiques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solidFill>
                  <a:srgbClr val="FF0000"/>
                </a:solidFill>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a:xfrm>
            <a:off x="500063" y="3228975"/>
            <a:ext cx="7772400" cy="771525"/>
          </a:xfrm>
        </p:spPr>
        <p:txBody>
          <a:bodyPr/>
          <a:lstStyle/>
          <a:p>
            <a:pPr algn="ctr"/>
            <a:r>
              <a:rPr lang="fr-FR" sz="4800" smtClean="0"/>
              <a:t>ISO 14443</a:t>
            </a:r>
            <a:br>
              <a:rPr lang="fr-FR" sz="4800" smtClean="0"/>
            </a:br>
            <a:r>
              <a:rPr lang="fr-FR" sz="4800" smtClean="0"/>
              <a:t>Part 2 :</a:t>
            </a:r>
            <a:br>
              <a:rPr lang="fr-FR" sz="4800" smtClean="0"/>
            </a:br>
            <a:r>
              <a:rPr lang="fr-FR" sz="4800" smtClean="0"/>
              <a:t>Radio Frequency</a:t>
            </a:r>
            <a:br>
              <a:rPr lang="fr-FR" sz="4800" smtClean="0"/>
            </a:br>
            <a:r>
              <a:rPr lang="fr-FR" sz="4800" smtClean="0"/>
              <a:t>Power and signal interface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u contenu 7"/>
          <p:cNvSpPr>
            <a:spLocks noGrp="1"/>
          </p:cNvSpPr>
          <p:nvPr>
            <p:ph idx="4294967295"/>
          </p:nvPr>
        </p:nvSpPr>
        <p:spPr>
          <a:xfrm>
            <a:off x="614363" y="1379538"/>
            <a:ext cx="7918450" cy="4713287"/>
          </a:xfrm>
        </p:spPr>
        <p:txBody>
          <a:bodyPr/>
          <a:lstStyle/>
          <a:p>
            <a:pPr eaLnBrk="1" hangingPunct="1">
              <a:buFont typeface="Wingdings" pitchFamily="2" charset="2"/>
              <a:buChar char="Ø"/>
            </a:pPr>
            <a:r>
              <a:rPr lang="fr-FR" sz="2400" smtClean="0"/>
              <a:t>Définition :</a:t>
            </a:r>
          </a:p>
          <a:p>
            <a:pPr lvl="1" eaLnBrk="1" hangingPunct="1">
              <a:buFont typeface="Wingdings" pitchFamily="2" charset="2"/>
              <a:buChar char="ü"/>
            </a:pPr>
            <a:r>
              <a:rPr lang="fr-FR" sz="2000" smtClean="0"/>
              <a:t>Un ensemble de dispositifs ayant pour fonction d'identifier et de traiter, par ondes radio, les informations contenus dans un ou plusieurs éléments déportés</a:t>
            </a:r>
          </a:p>
          <a:p>
            <a:pPr eaLnBrk="1" hangingPunct="1">
              <a:buFont typeface="Wingdings" pitchFamily="2" charset="2"/>
              <a:buChar char="Ø"/>
            </a:pPr>
            <a:r>
              <a:rPr lang="fr-FR" sz="2400" smtClean="0"/>
              <a:t>Fonction : </a:t>
            </a:r>
          </a:p>
          <a:p>
            <a:pPr lvl="1" eaLnBrk="1" hangingPunct="1">
              <a:buFont typeface="Wingdings" pitchFamily="2" charset="2"/>
              <a:buChar char="ü"/>
            </a:pPr>
            <a:r>
              <a:rPr lang="fr-FR" sz="2000" smtClean="0"/>
              <a:t>Identification automatique et traçabilité des objets</a:t>
            </a:r>
          </a:p>
          <a:p>
            <a:pPr lvl="1" eaLnBrk="1" hangingPunct="1">
              <a:buFont typeface="Wingdings" pitchFamily="2" charset="2"/>
              <a:buChar char="ü"/>
            </a:pPr>
            <a:r>
              <a:rPr lang="fr-FR" sz="2000" smtClean="0"/>
              <a:t>Authentification des documents électroniques, sécurité des transactions, etc,</a:t>
            </a:r>
          </a:p>
          <a:p>
            <a:pPr eaLnBrk="1" hangingPunct="1">
              <a:buFont typeface="Wingdings" pitchFamily="2" charset="2"/>
              <a:buChar char="Ø"/>
            </a:pPr>
            <a:r>
              <a:rPr lang="fr-FR" sz="2400" smtClean="0"/>
              <a:t>But :</a:t>
            </a:r>
          </a:p>
          <a:p>
            <a:pPr lvl="1" eaLnBrk="1" hangingPunct="1">
              <a:buFont typeface="Wingdings" pitchFamily="2" charset="2"/>
              <a:buChar char="ü"/>
            </a:pPr>
            <a:r>
              <a:rPr lang="fr-FR" sz="2000" smtClean="0"/>
              <a:t>Réduction des erreurs, de la fraude</a:t>
            </a:r>
          </a:p>
          <a:p>
            <a:pPr lvl="1" eaLnBrk="1" hangingPunct="1">
              <a:buFont typeface="Wingdings" pitchFamily="2" charset="2"/>
              <a:buChar char="ü"/>
            </a:pPr>
            <a:r>
              <a:rPr lang="fr-FR" sz="2000" smtClean="0"/>
              <a:t>Rapidité, amélioration des processus, services et produits</a:t>
            </a:r>
          </a:p>
          <a:p>
            <a:pPr lvl="1" eaLnBrk="1" hangingPunct="1">
              <a:buFont typeface="Wingdings" pitchFamily="2" charset="2"/>
              <a:buChar char="ü"/>
            </a:pPr>
            <a:r>
              <a:rPr lang="fr-FR" sz="2000" smtClean="0"/>
              <a:t>Sécurité et ergonomie, etc,</a:t>
            </a:r>
          </a:p>
        </p:txBody>
      </p:sp>
      <p:sp>
        <p:nvSpPr>
          <p:cNvPr id="56323" name="Titre 1"/>
          <p:cNvSpPr txBox="1">
            <a:spLocks/>
          </p:cNvSpPr>
          <p:nvPr/>
        </p:nvSpPr>
        <p:spPr bwMode="auto">
          <a:xfrm>
            <a:off x="544513" y="71438"/>
            <a:ext cx="7885112" cy="720725"/>
          </a:xfrm>
          <a:prstGeom prst="rect">
            <a:avLst/>
          </a:prstGeom>
          <a:noFill/>
          <a:ln w="9525">
            <a:noFill/>
            <a:miter lim="800000"/>
            <a:headEnd/>
            <a:tailEnd/>
          </a:ln>
        </p:spPr>
        <p:txBody>
          <a:bodyPr anchor="ctr"/>
          <a:lstStyle/>
          <a:p>
            <a:r>
              <a:rPr lang="fr-FR" sz="2800">
                <a:solidFill>
                  <a:srgbClr val="0F3299"/>
                </a:solidFill>
                <a:latin typeface="Comic Sans MS" pitchFamily="66" charset="0"/>
              </a:rPr>
              <a:t>Qu’ est-ce que la RFID (1/3)</a:t>
            </a:r>
          </a:p>
        </p:txBody>
      </p:sp>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idx="4294967295"/>
          </p:nvPr>
        </p:nvSpPr>
        <p:spPr>
          <a:xfrm>
            <a:off x="467544" y="1124744"/>
            <a:ext cx="7918450" cy="1560711"/>
          </a:xfrm>
        </p:spPr>
        <p:txBody>
          <a:bodyPr>
            <a:normAutofit/>
          </a:bodyPr>
          <a:lstStyle/>
          <a:p>
            <a:pPr eaLnBrk="1" hangingPunct="1">
              <a:lnSpc>
                <a:spcPct val="90000"/>
              </a:lnSpc>
              <a:buFont typeface="Wingdings" pitchFamily="2" charset="2"/>
              <a:buChar char="Ø"/>
              <a:defRPr/>
            </a:pPr>
            <a:r>
              <a:rPr lang="fr-FR" sz="2400" dirty="0" smtClean="0"/>
              <a:t>Choix de la fréquence de travail : 13,56 MHz</a:t>
            </a:r>
          </a:p>
          <a:p>
            <a:pPr eaLnBrk="1" hangingPunct="1">
              <a:lnSpc>
                <a:spcPct val="90000"/>
              </a:lnSpc>
              <a:buFont typeface="Wingdings" pitchFamily="2" charset="2"/>
              <a:buChar char="Ø"/>
              <a:defRPr/>
            </a:pPr>
            <a:r>
              <a:rPr lang="fr-FR" sz="2400" dirty="0" smtClean="0"/>
              <a:t>Couplage inductif en champ proche</a:t>
            </a:r>
          </a:p>
          <a:p>
            <a:pPr eaLnBrk="1" hangingPunct="1">
              <a:lnSpc>
                <a:spcPct val="90000"/>
              </a:lnSpc>
              <a:buFont typeface="Wingdings" pitchFamily="2" charset="2"/>
              <a:buChar char="Ø"/>
              <a:defRPr/>
            </a:pPr>
            <a:r>
              <a:rPr lang="fr-FR" sz="2400" dirty="0" smtClean="0"/>
              <a:t>Modulation de charge</a:t>
            </a:r>
          </a:p>
        </p:txBody>
      </p:sp>
      <p:sp>
        <p:nvSpPr>
          <p:cNvPr id="90115" name="Rectangle 4"/>
          <p:cNvSpPr>
            <a:spLocks noGrp="1" noChangeArrowheads="1"/>
          </p:cNvSpPr>
          <p:nvPr>
            <p:ph type="title" idx="4294967295"/>
          </p:nvPr>
        </p:nvSpPr>
        <p:spPr>
          <a:xfrm>
            <a:off x="500063" y="176213"/>
            <a:ext cx="7727950" cy="538162"/>
          </a:xfrm>
        </p:spPr>
        <p:txBody>
          <a:bodyPr/>
          <a:lstStyle/>
          <a:p>
            <a:pPr eaLnBrk="1" hangingPunct="1"/>
            <a:r>
              <a:rPr lang="fr-FR" sz="4000" smtClean="0"/>
              <a:t>Principe de fonctionnement </a:t>
            </a:r>
          </a:p>
        </p:txBody>
      </p:sp>
      <p:grpSp>
        <p:nvGrpSpPr>
          <p:cNvPr id="90116" name="Groupe 52"/>
          <p:cNvGrpSpPr>
            <a:grpSpLocks/>
          </p:cNvGrpSpPr>
          <p:nvPr/>
        </p:nvGrpSpPr>
        <p:grpSpPr bwMode="auto">
          <a:xfrm>
            <a:off x="1239838" y="2420888"/>
            <a:ext cx="6923087" cy="2334694"/>
            <a:chOff x="1200150" y="2873733"/>
            <a:chExt cx="6171553" cy="1957865"/>
          </a:xfrm>
        </p:grpSpPr>
        <p:pic>
          <p:nvPicPr>
            <p:cNvPr id="90117" name="Picture 7"/>
            <p:cNvPicPr>
              <a:picLocks noChangeAspect="1" noChangeArrowheads="1"/>
            </p:cNvPicPr>
            <p:nvPr/>
          </p:nvPicPr>
          <p:blipFill>
            <a:blip r:embed="rId3" cstate="print"/>
            <a:srcRect/>
            <a:stretch>
              <a:fillRect/>
            </a:stretch>
          </p:blipFill>
          <p:spPr bwMode="auto">
            <a:xfrm>
              <a:off x="5605463" y="3840998"/>
              <a:ext cx="596900" cy="498475"/>
            </a:xfrm>
            <a:prstGeom prst="rect">
              <a:avLst/>
            </a:prstGeom>
            <a:noFill/>
            <a:ln w="9525">
              <a:noFill/>
              <a:miter lim="800000"/>
              <a:headEnd/>
              <a:tailEnd/>
            </a:ln>
          </p:spPr>
        </p:pic>
        <p:sp>
          <p:nvSpPr>
            <p:cNvPr id="90118" name="Rectangle 8"/>
            <p:cNvSpPr>
              <a:spLocks noChangeArrowheads="1"/>
            </p:cNvSpPr>
            <p:nvPr/>
          </p:nvSpPr>
          <p:spPr bwMode="auto">
            <a:xfrm>
              <a:off x="1244600" y="3682248"/>
              <a:ext cx="1743075" cy="871538"/>
            </a:xfrm>
            <a:prstGeom prst="rect">
              <a:avLst/>
            </a:prstGeom>
            <a:solidFill>
              <a:srgbClr val="FFFFFF"/>
            </a:solidFill>
            <a:ln w="9525">
              <a:noFill/>
              <a:miter lim="800000"/>
              <a:headEnd/>
              <a:tailEnd/>
            </a:ln>
          </p:spPr>
          <p:txBody>
            <a:bodyPr/>
            <a:lstStyle/>
            <a:p>
              <a:endParaRPr lang="fr-FR" sz="1800">
                <a:latin typeface="Arial" charset="0"/>
              </a:endParaRPr>
            </a:p>
          </p:txBody>
        </p:sp>
        <p:sp>
          <p:nvSpPr>
            <p:cNvPr id="90119" name="Rectangle 9"/>
            <p:cNvSpPr>
              <a:spLocks noChangeArrowheads="1"/>
            </p:cNvSpPr>
            <p:nvPr/>
          </p:nvSpPr>
          <p:spPr bwMode="auto">
            <a:xfrm>
              <a:off x="1200150" y="3610811"/>
              <a:ext cx="1787525" cy="942975"/>
            </a:xfrm>
            <a:prstGeom prst="rect">
              <a:avLst/>
            </a:prstGeom>
            <a:noFill/>
            <a:ln w="11113">
              <a:solidFill>
                <a:srgbClr val="000000"/>
              </a:solidFill>
              <a:miter lim="800000"/>
              <a:headEnd/>
              <a:tailEnd/>
            </a:ln>
          </p:spPr>
          <p:txBody>
            <a:bodyPr/>
            <a:lstStyle/>
            <a:p>
              <a:endParaRPr lang="fr-FR" sz="1800">
                <a:latin typeface="Arial" charset="0"/>
              </a:endParaRPr>
            </a:p>
          </p:txBody>
        </p:sp>
        <p:sp>
          <p:nvSpPr>
            <p:cNvPr id="90120" name="Freeform 10"/>
            <p:cNvSpPr>
              <a:spLocks/>
            </p:cNvSpPr>
            <p:nvPr/>
          </p:nvSpPr>
          <p:spPr bwMode="auto">
            <a:xfrm>
              <a:off x="3271838" y="3899736"/>
              <a:ext cx="806450" cy="219075"/>
            </a:xfrm>
            <a:custGeom>
              <a:avLst/>
              <a:gdLst>
                <a:gd name="T0" fmla="*/ 2147483647 w 1101"/>
                <a:gd name="T1" fmla="*/ 2147483647 h 274"/>
                <a:gd name="T2" fmla="*/ 2147483647 w 1101"/>
                <a:gd name="T3" fmla="*/ 2147483647 h 274"/>
                <a:gd name="T4" fmla="*/ 2147483647 w 1101"/>
                <a:gd name="T5" fmla="*/ 2147483647 h 274"/>
                <a:gd name="T6" fmla="*/ 2147483647 w 1101"/>
                <a:gd name="T7" fmla="*/ 2147483647 h 274"/>
                <a:gd name="T8" fmla="*/ 2147483647 w 1101"/>
                <a:gd name="T9" fmla="*/ 2147483647 h 274"/>
                <a:gd name="T10" fmla="*/ 2147483647 w 1101"/>
                <a:gd name="T11" fmla="*/ 2147483647 h 274"/>
                <a:gd name="T12" fmla="*/ 2147483647 w 1101"/>
                <a:gd name="T13" fmla="*/ 2147483647 h 274"/>
                <a:gd name="T14" fmla="*/ 2147483647 w 1101"/>
                <a:gd name="T15" fmla="*/ 2147483647 h 274"/>
                <a:gd name="T16" fmla="*/ 2147483647 w 1101"/>
                <a:gd name="T17" fmla="*/ 2147483647 h 274"/>
                <a:gd name="T18" fmla="*/ 2147483647 w 1101"/>
                <a:gd name="T19" fmla="*/ 2147483647 h 274"/>
                <a:gd name="T20" fmla="*/ 2147483647 w 1101"/>
                <a:gd name="T21" fmla="*/ 2147483647 h 274"/>
                <a:gd name="T22" fmla="*/ 2147483647 w 1101"/>
                <a:gd name="T23" fmla="*/ 2147483647 h 274"/>
                <a:gd name="T24" fmla="*/ 2147483647 w 1101"/>
                <a:gd name="T25" fmla="*/ 2147483647 h 274"/>
                <a:gd name="T26" fmla="*/ 2147483647 w 1101"/>
                <a:gd name="T27" fmla="*/ 2147483647 h 274"/>
                <a:gd name="T28" fmla="*/ 2147483647 w 1101"/>
                <a:gd name="T29" fmla="*/ 2147483647 h 274"/>
                <a:gd name="T30" fmla="*/ 2147483647 w 1101"/>
                <a:gd name="T31" fmla="*/ 0 h 274"/>
                <a:gd name="T32" fmla="*/ 2147483647 w 1101"/>
                <a:gd name="T33" fmla="*/ 2147483647 h 274"/>
                <a:gd name="T34" fmla="*/ 2147483647 w 1101"/>
                <a:gd name="T35" fmla="*/ 2147483647 h 274"/>
                <a:gd name="T36" fmla="*/ 2147483647 w 1101"/>
                <a:gd name="T37" fmla="*/ 2147483647 h 274"/>
                <a:gd name="T38" fmla="*/ 2147483647 w 1101"/>
                <a:gd name="T39" fmla="*/ 2147483647 h 274"/>
                <a:gd name="T40" fmla="*/ 2147483647 w 1101"/>
                <a:gd name="T41" fmla="*/ 2147483647 h 274"/>
                <a:gd name="T42" fmla="*/ 2147483647 w 1101"/>
                <a:gd name="T43" fmla="*/ 2147483647 h 274"/>
                <a:gd name="T44" fmla="*/ 2147483647 w 1101"/>
                <a:gd name="T45" fmla="*/ 2147483647 h 274"/>
                <a:gd name="T46" fmla="*/ 2147483647 w 1101"/>
                <a:gd name="T47" fmla="*/ 2147483647 h 274"/>
                <a:gd name="T48" fmla="*/ 2147483647 w 1101"/>
                <a:gd name="T49" fmla="*/ 2147483647 h 274"/>
                <a:gd name="T50" fmla="*/ 2147483647 w 1101"/>
                <a:gd name="T51" fmla="*/ 2147483647 h 274"/>
                <a:gd name="T52" fmla="*/ 2147483647 w 1101"/>
                <a:gd name="T53" fmla="*/ 2147483647 h 274"/>
                <a:gd name="T54" fmla="*/ 2147483647 w 1101"/>
                <a:gd name="T55" fmla="*/ 2147483647 h 274"/>
                <a:gd name="T56" fmla="*/ 2147483647 w 1101"/>
                <a:gd name="T57" fmla="*/ 2147483647 h 274"/>
                <a:gd name="T58" fmla="*/ 2147483647 w 1101"/>
                <a:gd name="T59" fmla="*/ 2147483647 h 274"/>
                <a:gd name="T60" fmla="*/ 0 w 1101"/>
                <a:gd name="T61" fmla="*/ 2147483647 h 274"/>
                <a:gd name="T62" fmla="*/ 0 w 1101"/>
                <a:gd name="T63" fmla="*/ 2147483647 h 274"/>
                <a:gd name="T64" fmla="*/ 2147483647 w 1101"/>
                <a:gd name="T65" fmla="*/ 2147483647 h 274"/>
                <a:gd name="T66" fmla="*/ 2147483647 w 1101"/>
                <a:gd name="T67" fmla="*/ 2147483647 h 274"/>
                <a:gd name="T68" fmla="*/ 2147483647 w 1101"/>
                <a:gd name="T69" fmla="*/ 2147483647 h 274"/>
                <a:gd name="T70" fmla="*/ 2147483647 w 1101"/>
                <a:gd name="T71" fmla="*/ 2147483647 h 274"/>
                <a:gd name="T72" fmla="*/ 2147483647 w 1101"/>
                <a:gd name="T73" fmla="*/ 2147483647 h 274"/>
                <a:gd name="T74" fmla="*/ 2147483647 w 1101"/>
                <a:gd name="T75" fmla="*/ 2147483647 h 274"/>
                <a:gd name="T76" fmla="*/ 2147483647 w 1101"/>
                <a:gd name="T77" fmla="*/ 2147483647 h 274"/>
                <a:gd name="T78" fmla="*/ 2147483647 w 1101"/>
                <a:gd name="T79" fmla="*/ 2147483647 h 274"/>
                <a:gd name="T80" fmla="*/ 2147483647 w 1101"/>
                <a:gd name="T81" fmla="*/ 2147483647 h 274"/>
                <a:gd name="T82" fmla="*/ 2147483647 w 1101"/>
                <a:gd name="T83" fmla="*/ 2147483647 h 274"/>
                <a:gd name="T84" fmla="*/ 2147483647 w 1101"/>
                <a:gd name="T85" fmla="*/ 2147483647 h 274"/>
                <a:gd name="T86" fmla="*/ 2147483647 w 1101"/>
                <a:gd name="T87" fmla="*/ 2147483647 h 274"/>
                <a:gd name="T88" fmla="*/ 2147483647 w 1101"/>
                <a:gd name="T89" fmla="*/ 2147483647 h 274"/>
                <a:gd name="T90" fmla="*/ 2147483647 w 1101"/>
                <a:gd name="T91" fmla="*/ 2147483647 h 274"/>
                <a:gd name="T92" fmla="*/ 2147483647 w 1101"/>
                <a:gd name="T93" fmla="*/ 2147483647 h 274"/>
                <a:gd name="T94" fmla="*/ 2147483647 w 1101"/>
                <a:gd name="T95" fmla="*/ 2147483647 h 274"/>
                <a:gd name="T96" fmla="*/ 2147483647 w 1101"/>
                <a:gd name="T97" fmla="*/ 2147483647 h 274"/>
                <a:gd name="T98" fmla="*/ 2147483647 w 1101"/>
                <a:gd name="T99" fmla="*/ 2147483647 h 274"/>
                <a:gd name="T100" fmla="*/ 2147483647 w 1101"/>
                <a:gd name="T101" fmla="*/ 2147483647 h 274"/>
                <a:gd name="T102" fmla="*/ 2147483647 w 1101"/>
                <a:gd name="T103" fmla="*/ 2147483647 h 274"/>
                <a:gd name="T104" fmla="*/ 2147483647 w 1101"/>
                <a:gd name="T105" fmla="*/ 2147483647 h 274"/>
                <a:gd name="T106" fmla="*/ 2147483647 w 1101"/>
                <a:gd name="T107" fmla="*/ 2147483647 h 274"/>
                <a:gd name="T108" fmla="*/ 2147483647 w 1101"/>
                <a:gd name="T109" fmla="*/ 2147483647 h 274"/>
                <a:gd name="T110" fmla="*/ 2147483647 w 1101"/>
                <a:gd name="T111" fmla="*/ 2147483647 h 274"/>
                <a:gd name="T112" fmla="*/ 2147483647 w 1101"/>
                <a:gd name="T113" fmla="*/ 2147483647 h 274"/>
                <a:gd name="T114" fmla="*/ 2147483647 w 1101"/>
                <a:gd name="T115" fmla="*/ 2147483647 h 274"/>
                <a:gd name="T116" fmla="*/ 2147483647 w 1101"/>
                <a:gd name="T117" fmla="*/ 2147483647 h 274"/>
                <a:gd name="T118" fmla="*/ 2147483647 w 1101"/>
                <a:gd name="T119" fmla="*/ 2147483647 h 274"/>
                <a:gd name="T120" fmla="*/ 2147483647 w 1101"/>
                <a:gd name="T121" fmla="*/ 2147483647 h 274"/>
                <a:gd name="T122" fmla="*/ 2147483647 w 1101"/>
                <a:gd name="T123" fmla="*/ 2147483647 h 27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4"/>
                <a:gd name="T188" fmla="*/ 1101 w 1101"/>
                <a:gd name="T189" fmla="*/ 274 h 27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4">
                  <a:moveTo>
                    <a:pt x="1101" y="137"/>
                  </a:moveTo>
                  <a:lnTo>
                    <a:pt x="1101" y="130"/>
                  </a:lnTo>
                  <a:lnTo>
                    <a:pt x="1097" y="123"/>
                  </a:lnTo>
                  <a:lnTo>
                    <a:pt x="1094" y="116"/>
                  </a:lnTo>
                  <a:lnTo>
                    <a:pt x="1090" y="109"/>
                  </a:lnTo>
                  <a:lnTo>
                    <a:pt x="1084" y="102"/>
                  </a:lnTo>
                  <a:lnTo>
                    <a:pt x="1077" y="96"/>
                  </a:lnTo>
                  <a:lnTo>
                    <a:pt x="1068" y="89"/>
                  </a:lnTo>
                  <a:lnTo>
                    <a:pt x="1058" y="84"/>
                  </a:lnTo>
                  <a:lnTo>
                    <a:pt x="1047" y="77"/>
                  </a:lnTo>
                  <a:lnTo>
                    <a:pt x="1034" y="72"/>
                  </a:lnTo>
                  <a:lnTo>
                    <a:pt x="1021" y="66"/>
                  </a:lnTo>
                  <a:lnTo>
                    <a:pt x="1006" y="60"/>
                  </a:lnTo>
                  <a:lnTo>
                    <a:pt x="991" y="54"/>
                  </a:lnTo>
                  <a:lnTo>
                    <a:pt x="975" y="49"/>
                  </a:lnTo>
                  <a:lnTo>
                    <a:pt x="958" y="44"/>
                  </a:lnTo>
                  <a:lnTo>
                    <a:pt x="939" y="39"/>
                  </a:lnTo>
                  <a:lnTo>
                    <a:pt x="921" y="36"/>
                  </a:lnTo>
                  <a:lnTo>
                    <a:pt x="900" y="30"/>
                  </a:lnTo>
                  <a:lnTo>
                    <a:pt x="880" y="27"/>
                  </a:lnTo>
                  <a:lnTo>
                    <a:pt x="857" y="24"/>
                  </a:lnTo>
                  <a:lnTo>
                    <a:pt x="835" y="20"/>
                  </a:lnTo>
                  <a:lnTo>
                    <a:pt x="813" y="17"/>
                  </a:lnTo>
                  <a:lnTo>
                    <a:pt x="789" y="13"/>
                  </a:lnTo>
                  <a:lnTo>
                    <a:pt x="764" y="10"/>
                  </a:lnTo>
                  <a:lnTo>
                    <a:pt x="740" y="8"/>
                  </a:lnTo>
                  <a:lnTo>
                    <a:pt x="714" y="6"/>
                  </a:lnTo>
                  <a:lnTo>
                    <a:pt x="688" y="5"/>
                  </a:lnTo>
                  <a:lnTo>
                    <a:pt x="662" y="3"/>
                  </a:lnTo>
                  <a:lnTo>
                    <a:pt x="634" y="1"/>
                  </a:lnTo>
                  <a:lnTo>
                    <a:pt x="606" y="0"/>
                  </a:lnTo>
                  <a:lnTo>
                    <a:pt x="551" y="0"/>
                  </a:lnTo>
                  <a:lnTo>
                    <a:pt x="495" y="0"/>
                  </a:lnTo>
                  <a:lnTo>
                    <a:pt x="467" y="1"/>
                  </a:lnTo>
                  <a:lnTo>
                    <a:pt x="439" y="3"/>
                  </a:lnTo>
                  <a:lnTo>
                    <a:pt x="413" y="5"/>
                  </a:lnTo>
                  <a:lnTo>
                    <a:pt x="387" y="6"/>
                  </a:lnTo>
                  <a:lnTo>
                    <a:pt x="361" y="8"/>
                  </a:lnTo>
                  <a:lnTo>
                    <a:pt x="337" y="10"/>
                  </a:lnTo>
                  <a:lnTo>
                    <a:pt x="312" y="13"/>
                  </a:lnTo>
                  <a:lnTo>
                    <a:pt x="288" y="17"/>
                  </a:lnTo>
                  <a:lnTo>
                    <a:pt x="264" y="20"/>
                  </a:lnTo>
                  <a:lnTo>
                    <a:pt x="242" y="24"/>
                  </a:lnTo>
                  <a:lnTo>
                    <a:pt x="221" y="27"/>
                  </a:lnTo>
                  <a:lnTo>
                    <a:pt x="201" y="30"/>
                  </a:lnTo>
                  <a:lnTo>
                    <a:pt x="180" y="36"/>
                  </a:lnTo>
                  <a:lnTo>
                    <a:pt x="162" y="39"/>
                  </a:lnTo>
                  <a:lnTo>
                    <a:pt x="143" y="44"/>
                  </a:lnTo>
                  <a:lnTo>
                    <a:pt x="125" y="49"/>
                  </a:lnTo>
                  <a:lnTo>
                    <a:pt x="110" y="54"/>
                  </a:lnTo>
                  <a:lnTo>
                    <a:pt x="93" y="60"/>
                  </a:lnTo>
                  <a:lnTo>
                    <a:pt x="80" y="66"/>
                  </a:lnTo>
                  <a:lnTo>
                    <a:pt x="67" y="72"/>
                  </a:lnTo>
                  <a:lnTo>
                    <a:pt x="54" y="77"/>
                  </a:lnTo>
                  <a:lnTo>
                    <a:pt x="43" y="84"/>
                  </a:lnTo>
                  <a:lnTo>
                    <a:pt x="34" y="89"/>
                  </a:lnTo>
                  <a:lnTo>
                    <a:pt x="24" y="96"/>
                  </a:lnTo>
                  <a:lnTo>
                    <a:pt x="17" y="102"/>
                  </a:lnTo>
                  <a:lnTo>
                    <a:pt x="11" y="109"/>
                  </a:lnTo>
                  <a:lnTo>
                    <a:pt x="6" y="116"/>
                  </a:lnTo>
                  <a:lnTo>
                    <a:pt x="2" y="123"/>
                  </a:lnTo>
                  <a:lnTo>
                    <a:pt x="0" y="130"/>
                  </a:lnTo>
                  <a:lnTo>
                    <a:pt x="0" y="137"/>
                  </a:lnTo>
                  <a:lnTo>
                    <a:pt x="0" y="144"/>
                  </a:lnTo>
                  <a:lnTo>
                    <a:pt x="2" y="151"/>
                  </a:lnTo>
                  <a:lnTo>
                    <a:pt x="6" y="157"/>
                  </a:lnTo>
                  <a:lnTo>
                    <a:pt x="11" y="164"/>
                  </a:lnTo>
                  <a:lnTo>
                    <a:pt x="17" y="171"/>
                  </a:lnTo>
                  <a:lnTo>
                    <a:pt x="24" y="178"/>
                  </a:lnTo>
                  <a:lnTo>
                    <a:pt x="34" y="185"/>
                  </a:lnTo>
                  <a:lnTo>
                    <a:pt x="43" y="190"/>
                  </a:lnTo>
                  <a:lnTo>
                    <a:pt x="54" y="197"/>
                  </a:lnTo>
                  <a:lnTo>
                    <a:pt x="67" y="202"/>
                  </a:lnTo>
                  <a:lnTo>
                    <a:pt x="80" y="207"/>
                  </a:lnTo>
                  <a:lnTo>
                    <a:pt x="93" y="214"/>
                  </a:lnTo>
                  <a:lnTo>
                    <a:pt x="110" y="219"/>
                  </a:lnTo>
                  <a:lnTo>
                    <a:pt x="125" y="224"/>
                  </a:lnTo>
                  <a:lnTo>
                    <a:pt x="143" y="229"/>
                  </a:lnTo>
                  <a:lnTo>
                    <a:pt x="162" y="235"/>
                  </a:lnTo>
                  <a:lnTo>
                    <a:pt x="180" y="238"/>
                  </a:lnTo>
                  <a:lnTo>
                    <a:pt x="201" y="243"/>
                  </a:lnTo>
                  <a:lnTo>
                    <a:pt x="221" y="247"/>
                  </a:lnTo>
                  <a:lnTo>
                    <a:pt x="242" y="250"/>
                  </a:lnTo>
                  <a:lnTo>
                    <a:pt x="264" y="253"/>
                  </a:lnTo>
                  <a:lnTo>
                    <a:pt x="288" y="257"/>
                  </a:lnTo>
                  <a:lnTo>
                    <a:pt x="312" y="260"/>
                  </a:lnTo>
                  <a:lnTo>
                    <a:pt x="337" y="264"/>
                  </a:lnTo>
                  <a:lnTo>
                    <a:pt x="361" y="265"/>
                  </a:lnTo>
                  <a:lnTo>
                    <a:pt x="387" y="267"/>
                  </a:lnTo>
                  <a:lnTo>
                    <a:pt x="413" y="269"/>
                  </a:lnTo>
                  <a:lnTo>
                    <a:pt x="439" y="271"/>
                  </a:lnTo>
                  <a:lnTo>
                    <a:pt x="467" y="272"/>
                  </a:lnTo>
                  <a:lnTo>
                    <a:pt x="495" y="274"/>
                  </a:lnTo>
                  <a:lnTo>
                    <a:pt x="551" y="274"/>
                  </a:lnTo>
                  <a:lnTo>
                    <a:pt x="606" y="274"/>
                  </a:lnTo>
                  <a:lnTo>
                    <a:pt x="634" y="272"/>
                  </a:lnTo>
                  <a:lnTo>
                    <a:pt x="662" y="271"/>
                  </a:lnTo>
                  <a:lnTo>
                    <a:pt x="688" y="269"/>
                  </a:lnTo>
                  <a:lnTo>
                    <a:pt x="714" y="267"/>
                  </a:lnTo>
                  <a:lnTo>
                    <a:pt x="740" y="265"/>
                  </a:lnTo>
                  <a:lnTo>
                    <a:pt x="764" y="264"/>
                  </a:lnTo>
                  <a:lnTo>
                    <a:pt x="789" y="260"/>
                  </a:lnTo>
                  <a:lnTo>
                    <a:pt x="813" y="257"/>
                  </a:lnTo>
                  <a:lnTo>
                    <a:pt x="835" y="253"/>
                  </a:lnTo>
                  <a:lnTo>
                    <a:pt x="857" y="250"/>
                  </a:lnTo>
                  <a:lnTo>
                    <a:pt x="880" y="247"/>
                  </a:lnTo>
                  <a:lnTo>
                    <a:pt x="900" y="243"/>
                  </a:lnTo>
                  <a:lnTo>
                    <a:pt x="921" y="238"/>
                  </a:lnTo>
                  <a:lnTo>
                    <a:pt x="939" y="235"/>
                  </a:lnTo>
                  <a:lnTo>
                    <a:pt x="958" y="229"/>
                  </a:lnTo>
                  <a:lnTo>
                    <a:pt x="975" y="224"/>
                  </a:lnTo>
                  <a:lnTo>
                    <a:pt x="991" y="219"/>
                  </a:lnTo>
                  <a:lnTo>
                    <a:pt x="1006" y="214"/>
                  </a:lnTo>
                  <a:lnTo>
                    <a:pt x="1021" y="207"/>
                  </a:lnTo>
                  <a:lnTo>
                    <a:pt x="1034" y="202"/>
                  </a:lnTo>
                  <a:lnTo>
                    <a:pt x="1047" y="197"/>
                  </a:lnTo>
                  <a:lnTo>
                    <a:pt x="1058" y="190"/>
                  </a:lnTo>
                  <a:lnTo>
                    <a:pt x="1068" y="183"/>
                  </a:lnTo>
                  <a:lnTo>
                    <a:pt x="1077" y="178"/>
                  </a:lnTo>
                  <a:lnTo>
                    <a:pt x="1084" y="171"/>
                  </a:lnTo>
                  <a:lnTo>
                    <a:pt x="1090" y="164"/>
                  </a:lnTo>
                  <a:lnTo>
                    <a:pt x="1094" y="157"/>
                  </a:lnTo>
                  <a:lnTo>
                    <a:pt x="1097" y="151"/>
                  </a:lnTo>
                  <a:lnTo>
                    <a:pt x="1101" y="144"/>
                  </a:lnTo>
                  <a:lnTo>
                    <a:pt x="1101" y="137"/>
                  </a:lnTo>
                </a:path>
              </a:pathLst>
            </a:custGeom>
            <a:noFill/>
            <a:ln w="11113">
              <a:solidFill>
                <a:srgbClr val="000000"/>
              </a:solidFill>
              <a:round/>
              <a:headEnd/>
              <a:tailEnd/>
            </a:ln>
          </p:spPr>
          <p:txBody>
            <a:bodyPr/>
            <a:lstStyle/>
            <a:p>
              <a:endParaRPr lang="fr-FR" sz="1800">
                <a:latin typeface="Arial" charset="0"/>
              </a:endParaRPr>
            </a:p>
          </p:txBody>
        </p:sp>
        <p:sp>
          <p:nvSpPr>
            <p:cNvPr id="90121" name="Freeform 11"/>
            <p:cNvSpPr>
              <a:spLocks/>
            </p:cNvSpPr>
            <p:nvPr/>
          </p:nvSpPr>
          <p:spPr bwMode="auto">
            <a:xfrm>
              <a:off x="3271838" y="3944186"/>
              <a:ext cx="806450" cy="217487"/>
            </a:xfrm>
            <a:custGeom>
              <a:avLst/>
              <a:gdLst>
                <a:gd name="T0" fmla="*/ 2147483647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0 w 1101"/>
                <a:gd name="T61" fmla="*/ 2147483647 h 275"/>
                <a:gd name="T62" fmla="*/ 0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2147483647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1101" y="138"/>
                  </a:moveTo>
                  <a:lnTo>
                    <a:pt x="1101" y="131"/>
                  </a:lnTo>
                  <a:lnTo>
                    <a:pt x="1097" y="124"/>
                  </a:lnTo>
                  <a:lnTo>
                    <a:pt x="1094" y="117"/>
                  </a:lnTo>
                  <a:lnTo>
                    <a:pt x="1090" y="110"/>
                  </a:lnTo>
                  <a:lnTo>
                    <a:pt x="1084" y="103"/>
                  </a:lnTo>
                  <a:lnTo>
                    <a:pt x="1077" y="97"/>
                  </a:lnTo>
                  <a:lnTo>
                    <a:pt x="1068" y="90"/>
                  </a:lnTo>
                  <a:lnTo>
                    <a:pt x="1058" y="85"/>
                  </a:lnTo>
                  <a:lnTo>
                    <a:pt x="1047" y="78"/>
                  </a:lnTo>
                  <a:lnTo>
                    <a:pt x="1034" y="73"/>
                  </a:lnTo>
                  <a:lnTo>
                    <a:pt x="1021" y="67"/>
                  </a:lnTo>
                  <a:lnTo>
                    <a:pt x="1006" y="61"/>
                  </a:lnTo>
                  <a:lnTo>
                    <a:pt x="991" y="55"/>
                  </a:lnTo>
                  <a:lnTo>
                    <a:pt x="975" y="50"/>
                  </a:lnTo>
                  <a:lnTo>
                    <a:pt x="958" y="45"/>
                  </a:lnTo>
                  <a:lnTo>
                    <a:pt x="939" y="40"/>
                  </a:lnTo>
                  <a:lnTo>
                    <a:pt x="921" y="36"/>
                  </a:lnTo>
                  <a:lnTo>
                    <a:pt x="900" y="31"/>
                  </a:lnTo>
                  <a:lnTo>
                    <a:pt x="880" y="28"/>
                  </a:lnTo>
                  <a:lnTo>
                    <a:pt x="857" y="24"/>
                  </a:lnTo>
                  <a:lnTo>
                    <a:pt x="835" y="21"/>
                  </a:lnTo>
                  <a:lnTo>
                    <a:pt x="813" y="18"/>
                  </a:lnTo>
                  <a:lnTo>
                    <a:pt x="789" y="14"/>
                  </a:lnTo>
                  <a:lnTo>
                    <a:pt x="764" y="11"/>
                  </a:lnTo>
                  <a:lnTo>
                    <a:pt x="740" y="9"/>
                  </a:lnTo>
                  <a:lnTo>
                    <a:pt x="714" y="7"/>
                  </a:lnTo>
                  <a:lnTo>
                    <a:pt x="688" y="6"/>
                  </a:lnTo>
                  <a:lnTo>
                    <a:pt x="662" y="4"/>
                  </a:lnTo>
                  <a:lnTo>
                    <a:pt x="634" y="2"/>
                  </a:lnTo>
                  <a:lnTo>
                    <a:pt x="606" y="0"/>
                  </a:lnTo>
                  <a:lnTo>
                    <a:pt x="551" y="0"/>
                  </a:lnTo>
                  <a:lnTo>
                    <a:pt x="495" y="0"/>
                  </a:lnTo>
                  <a:lnTo>
                    <a:pt x="467" y="2"/>
                  </a:lnTo>
                  <a:lnTo>
                    <a:pt x="439" y="4"/>
                  </a:lnTo>
                  <a:lnTo>
                    <a:pt x="413" y="6"/>
                  </a:lnTo>
                  <a:lnTo>
                    <a:pt x="387" y="7"/>
                  </a:lnTo>
                  <a:lnTo>
                    <a:pt x="361" y="9"/>
                  </a:lnTo>
                  <a:lnTo>
                    <a:pt x="337" y="11"/>
                  </a:lnTo>
                  <a:lnTo>
                    <a:pt x="312" y="14"/>
                  </a:lnTo>
                  <a:lnTo>
                    <a:pt x="288" y="18"/>
                  </a:lnTo>
                  <a:lnTo>
                    <a:pt x="264" y="21"/>
                  </a:lnTo>
                  <a:lnTo>
                    <a:pt x="242" y="24"/>
                  </a:lnTo>
                  <a:lnTo>
                    <a:pt x="221" y="28"/>
                  </a:lnTo>
                  <a:lnTo>
                    <a:pt x="201" y="31"/>
                  </a:lnTo>
                  <a:lnTo>
                    <a:pt x="180" y="36"/>
                  </a:lnTo>
                  <a:lnTo>
                    <a:pt x="162" y="40"/>
                  </a:lnTo>
                  <a:lnTo>
                    <a:pt x="143" y="45"/>
                  </a:lnTo>
                  <a:lnTo>
                    <a:pt x="125" y="50"/>
                  </a:lnTo>
                  <a:lnTo>
                    <a:pt x="110" y="55"/>
                  </a:lnTo>
                  <a:lnTo>
                    <a:pt x="93" y="61"/>
                  </a:lnTo>
                  <a:lnTo>
                    <a:pt x="80" y="67"/>
                  </a:lnTo>
                  <a:lnTo>
                    <a:pt x="67" y="73"/>
                  </a:lnTo>
                  <a:lnTo>
                    <a:pt x="54" y="78"/>
                  </a:lnTo>
                  <a:lnTo>
                    <a:pt x="43" y="85"/>
                  </a:lnTo>
                  <a:lnTo>
                    <a:pt x="34" y="90"/>
                  </a:lnTo>
                  <a:lnTo>
                    <a:pt x="24" y="97"/>
                  </a:lnTo>
                  <a:lnTo>
                    <a:pt x="17" y="103"/>
                  </a:lnTo>
                  <a:lnTo>
                    <a:pt x="11" y="110"/>
                  </a:lnTo>
                  <a:lnTo>
                    <a:pt x="6" y="117"/>
                  </a:lnTo>
                  <a:lnTo>
                    <a:pt x="2" y="124"/>
                  </a:lnTo>
                  <a:lnTo>
                    <a:pt x="0" y="131"/>
                  </a:lnTo>
                  <a:lnTo>
                    <a:pt x="0" y="138"/>
                  </a:lnTo>
                  <a:lnTo>
                    <a:pt x="0" y="145"/>
                  </a:lnTo>
                  <a:lnTo>
                    <a:pt x="2" y="151"/>
                  </a:lnTo>
                  <a:lnTo>
                    <a:pt x="6" y="158"/>
                  </a:lnTo>
                  <a:lnTo>
                    <a:pt x="11" y="165"/>
                  </a:lnTo>
                  <a:lnTo>
                    <a:pt x="17" y="172"/>
                  </a:lnTo>
                  <a:lnTo>
                    <a:pt x="24" y="179"/>
                  </a:lnTo>
                  <a:lnTo>
                    <a:pt x="34" y="186"/>
                  </a:lnTo>
                  <a:lnTo>
                    <a:pt x="43" y="191"/>
                  </a:lnTo>
                  <a:lnTo>
                    <a:pt x="54" y="198"/>
                  </a:lnTo>
                  <a:lnTo>
                    <a:pt x="67" y="203"/>
                  </a:lnTo>
                  <a:lnTo>
                    <a:pt x="80" y="208"/>
                  </a:lnTo>
                  <a:lnTo>
                    <a:pt x="93" y="215"/>
                  </a:lnTo>
                  <a:lnTo>
                    <a:pt x="110" y="220"/>
                  </a:lnTo>
                  <a:lnTo>
                    <a:pt x="125" y="225"/>
                  </a:lnTo>
                  <a:lnTo>
                    <a:pt x="143" y="230"/>
                  </a:lnTo>
                  <a:lnTo>
                    <a:pt x="162" y="235"/>
                  </a:lnTo>
                  <a:lnTo>
                    <a:pt x="180" y="239"/>
                  </a:lnTo>
                  <a:lnTo>
                    <a:pt x="201" y="244"/>
                  </a:lnTo>
                  <a:lnTo>
                    <a:pt x="221" y="247"/>
                  </a:lnTo>
                  <a:lnTo>
                    <a:pt x="242" y="251"/>
                  </a:lnTo>
                  <a:lnTo>
                    <a:pt x="264" y="254"/>
                  </a:lnTo>
                  <a:lnTo>
                    <a:pt x="288" y="258"/>
                  </a:lnTo>
                  <a:lnTo>
                    <a:pt x="312" y="261"/>
                  </a:lnTo>
                  <a:lnTo>
                    <a:pt x="337" y="265"/>
                  </a:lnTo>
                  <a:lnTo>
                    <a:pt x="361" y="266"/>
                  </a:lnTo>
                  <a:lnTo>
                    <a:pt x="387" y="268"/>
                  </a:lnTo>
                  <a:lnTo>
                    <a:pt x="413" y="270"/>
                  </a:lnTo>
                  <a:lnTo>
                    <a:pt x="439" y="272"/>
                  </a:lnTo>
                  <a:lnTo>
                    <a:pt x="467" y="273"/>
                  </a:lnTo>
                  <a:lnTo>
                    <a:pt x="495" y="275"/>
                  </a:lnTo>
                  <a:lnTo>
                    <a:pt x="551" y="275"/>
                  </a:lnTo>
                  <a:lnTo>
                    <a:pt x="606" y="275"/>
                  </a:lnTo>
                  <a:lnTo>
                    <a:pt x="634" y="273"/>
                  </a:lnTo>
                  <a:lnTo>
                    <a:pt x="662" y="272"/>
                  </a:lnTo>
                  <a:lnTo>
                    <a:pt x="688" y="270"/>
                  </a:lnTo>
                  <a:lnTo>
                    <a:pt x="714" y="268"/>
                  </a:lnTo>
                  <a:lnTo>
                    <a:pt x="740" y="266"/>
                  </a:lnTo>
                  <a:lnTo>
                    <a:pt x="764" y="265"/>
                  </a:lnTo>
                  <a:lnTo>
                    <a:pt x="789" y="261"/>
                  </a:lnTo>
                  <a:lnTo>
                    <a:pt x="813" y="258"/>
                  </a:lnTo>
                  <a:lnTo>
                    <a:pt x="835" y="254"/>
                  </a:lnTo>
                  <a:lnTo>
                    <a:pt x="857" y="251"/>
                  </a:lnTo>
                  <a:lnTo>
                    <a:pt x="880" y="247"/>
                  </a:lnTo>
                  <a:lnTo>
                    <a:pt x="900" y="244"/>
                  </a:lnTo>
                  <a:lnTo>
                    <a:pt x="921" y="239"/>
                  </a:lnTo>
                  <a:lnTo>
                    <a:pt x="939" y="235"/>
                  </a:lnTo>
                  <a:lnTo>
                    <a:pt x="958" y="230"/>
                  </a:lnTo>
                  <a:lnTo>
                    <a:pt x="975" y="225"/>
                  </a:lnTo>
                  <a:lnTo>
                    <a:pt x="991" y="220"/>
                  </a:lnTo>
                  <a:lnTo>
                    <a:pt x="1006" y="215"/>
                  </a:lnTo>
                  <a:lnTo>
                    <a:pt x="1021" y="208"/>
                  </a:lnTo>
                  <a:lnTo>
                    <a:pt x="1034" y="203"/>
                  </a:lnTo>
                  <a:lnTo>
                    <a:pt x="1047" y="198"/>
                  </a:lnTo>
                  <a:lnTo>
                    <a:pt x="1058" y="191"/>
                  </a:lnTo>
                  <a:lnTo>
                    <a:pt x="1068" y="184"/>
                  </a:lnTo>
                  <a:lnTo>
                    <a:pt x="1077" y="179"/>
                  </a:lnTo>
                  <a:lnTo>
                    <a:pt x="1084" y="172"/>
                  </a:lnTo>
                  <a:lnTo>
                    <a:pt x="1090" y="165"/>
                  </a:lnTo>
                  <a:lnTo>
                    <a:pt x="1094" y="158"/>
                  </a:lnTo>
                  <a:lnTo>
                    <a:pt x="1097" y="151"/>
                  </a:lnTo>
                  <a:lnTo>
                    <a:pt x="1101" y="145"/>
                  </a:lnTo>
                  <a:lnTo>
                    <a:pt x="1101" y="138"/>
                  </a:lnTo>
                </a:path>
              </a:pathLst>
            </a:custGeom>
            <a:noFill/>
            <a:ln w="11113">
              <a:solidFill>
                <a:srgbClr val="000000"/>
              </a:solidFill>
              <a:round/>
              <a:headEnd/>
              <a:tailEnd/>
            </a:ln>
          </p:spPr>
          <p:txBody>
            <a:bodyPr/>
            <a:lstStyle/>
            <a:p>
              <a:endParaRPr lang="fr-FR" sz="1800">
                <a:latin typeface="Arial" charset="0"/>
              </a:endParaRPr>
            </a:p>
          </p:txBody>
        </p:sp>
        <p:sp>
          <p:nvSpPr>
            <p:cNvPr id="90122" name="Freeform 12"/>
            <p:cNvSpPr>
              <a:spLocks/>
            </p:cNvSpPr>
            <p:nvPr/>
          </p:nvSpPr>
          <p:spPr bwMode="auto">
            <a:xfrm>
              <a:off x="3271838" y="3987048"/>
              <a:ext cx="806450" cy="217488"/>
            </a:xfrm>
            <a:custGeom>
              <a:avLst/>
              <a:gdLst>
                <a:gd name="T0" fmla="*/ 2147483647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0 w 1101"/>
                <a:gd name="T61" fmla="*/ 2147483647 h 275"/>
                <a:gd name="T62" fmla="*/ 0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2147483647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1101" y="138"/>
                  </a:moveTo>
                  <a:lnTo>
                    <a:pt x="1101" y="131"/>
                  </a:lnTo>
                  <a:lnTo>
                    <a:pt x="1097" y="124"/>
                  </a:lnTo>
                  <a:lnTo>
                    <a:pt x="1094" y="117"/>
                  </a:lnTo>
                  <a:lnTo>
                    <a:pt x="1090" y="110"/>
                  </a:lnTo>
                  <a:lnTo>
                    <a:pt x="1084" y="103"/>
                  </a:lnTo>
                  <a:lnTo>
                    <a:pt x="1077" y="96"/>
                  </a:lnTo>
                  <a:lnTo>
                    <a:pt x="1068" y="90"/>
                  </a:lnTo>
                  <a:lnTo>
                    <a:pt x="1058" y="84"/>
                  </a:lnTo>
                  <a:lnTo>
                    <a:pt x="1047" y="78"/>
                  </a:lnTo>
                  <a:lnTo>
                    <a:pt x="1034" y="72"/>
                  </a:lnTo>
                  <a:lnTo>
                    <a:pt x="1021" y="67"/>
                  </a:lnTo>
                  <a:lnTo>
                    <a:pt x="1006" y="60"/>
                  </a:lnTo>
                  <a:lnTo>
                    <a:pt x="991" y="55"/>
                  </a:lnTo>
                  <a:lnTo>
                    <a:pt x="975" y="50"/>
                  </a:lnTo>
                  <a:lnTo>
                    <a:pt x="958" y="45"/>
                  </a:lnTo>
                  <a:lnTo>
                    <a:pt x="939" y="40"/>
                  </a:lnTo>
                  <a:lnTo>
                    <a:pt x="921" y="36"/>
                  </a:lnTo>
                  <a:lnTo>
                    <a:pt x="900" y="31"/>
                  </a:lnTo>
                  <a:lnTo>
                    <a:pt x="880" y="28"/>
                  </a:lnTo>
                  <a:lnTo>
                    <a:pt x="857" y="24"/>
                  </a:lnTo>
                  <a:lnTo>
                    <a:pt x="835" y="21"/>
                  </a:lnTo>
                  <a:lnTo>
                    <a:pt x="813" y="18"/>
                  </a:lnTo>
                  <a:lnTo>
                    <a:pt x="789" y="14"/>
                  </a:lnTo>
                  <a:lnTo>
                    <a:pt x="764" y="11"/>
                  </a:lnTo>
                  <a:lnTo>
                    <a:pt x="740" y="9"/>
                  </a:lnTo>
                  <a:lnTo>
                    <a:pt x="714" y="7"/>
                  </a:lnTo>
                  <a:lnTo>
                    <a:pt x="688" y="6"/>
                  </a:lnTo>
                  <a:lnTo>
                    <a:pt x="662" y="4"/>
                  </a:lnTo>
                  <a:lnTo>
                    <a:pt x="634" y="2"/>
                  </a:lnTo>
                  <a:lnTo>
                    <a:pt x="606" y="0"/>
                  </a:lnTo>
                  <a:lnTo>
                    <a:pt x="551" y="0"/>
                  </a:lnTo>
                  <a:lnTo>
                    <a:pt x="495" y="0"/>
                  </a:lnTo>
                  <a:lnTo>
                    <a:pt x="467" y="2"/>
                  </a:lnTo>
                  <a:lnTo>
                    <a:pt x="439" y="4"/>
                  </a:lnTo>
                  <a:lnTo>
                    <a:pt x="413" y="6"/>
                  </a:lnTo>
                  <a:lnTo>
                    <a:pt x="387" y="7"/>
                  </a:lnTo>
                  <a:lnTo>
                    <a:pt x="361" y="9"/>
                  </a:lnTo>
                  <a:lnTo>
                    <a:pt x="337" y="11"/>
                  </a:lnTo>
                  <a:lnTo>
                    <a:pt x="312" y="14"/>
                  </a:lnTo>
                  <a:lnTo>
                    <a:pt x="288" y="18"/>
                  </a:lnTo>
                  <a:lnTo>
                    <a:pt x="264" y="21"/>
                  </a:lnTo>
                  <a:lnTo>
                    <a:pt x="242" y="24"/>
                  </a:lnTo>
                  <a:lnTo>
                    <a:pt x="221" y="28"/>
                  </a:lnTo>
                  <a:lnTo>
                    <a:pt x="201" y="31"/>
                  </a:lnTo>
                  <a:lnTo>
                    <a:pt x="180" y="36"/>
                  </a:lnTo>
                  <a:lnTo>
                    <a:pt x="162" y="40"/>
                  </a:lnTo>
                  <a:lnTo>
                    <a:pt x="143" y="45"/>
                  </a:lnTo>
                  <a:lnTo>
                    <a:pt x="125" y="50"/>
                  </a:lnTo>
                  <a:lnTo>
                    <a:pt x="110" y="55"/>
                  </a:lnTo>
                  <a:lnTo>
                    <a:pt x="93" y="60"/>
                  </a:lnTo>
                  <a:lnTo>
                    <a:pt x="80" y="67"/>
                  </a:lnTo>
                  <a:lnTo>
                    <a:pt x="67" y="72"/>
                  </a:lnTo>
                  <a:lnTo>
                    <a:pt x="54" y="78"/>
                  </a:lnTo>
                  <a:lnTo>
                    <a:pt x="43" y="84"/>
                  </a:lnTo>
                  <a:lnTo>
                    <a:pt x="34" y="90"/>
                  </a:lnTo>
                  <a:lnTo>
                    <a:pt x="24" y="96"/>
                  </a:lnTo>
                  <a:lnTo>
                    <a:pt x="17" y="103"/>
                  </a:lnTo>
                  <a:lnTo>
                    <a:pt x="11" y="110"/>
                  </a:lnTo>
                  <a:lnTo>
                    <a:pt x="6" y="117"/>
                  </a:lnTo>
                  <a:lnTo>
                    <a:pt x="2" y="124"/>
                  </a:lnTo>
                  <a:lnTo>
                    <a:pt x="0" y="131"/>
                  </a:lnTo>
                  <a:lnTo>
                    <a:pt x="0" y="138"/>
                  </a:lnTo>
                  <a:lnTo>
                    <a:pt x="0" y="144"/>
                  </a:lnTo>
                  <a:lnTo>
                    <a:pt x="2" y="151"/>
                  </a:lnTo>
                  <a:lnTo>
                    <a:pt x="6" y="158"/>
                  </a:lnTo>
                  <a:lnTo>
                    <a:pt x="11" y="165"/>
                  </a:lnTo>
                  <a:lnTo>
                    <a:pt x="17" y="172"/>
                  </a:lnTo>
                  <a:lnTo>
                    <a:pt x="24" y="179"/>
                  </a:lnTo>
                  <a:lnTo>
                    <a:pt x="34" y="186"/>
                  </a:lnTo>
                  <a:lnTo>
                    <a:pt x="43" y="191"/>
                  </a:lnTo>
                  <a:lnTo>
                    <a:pt x="54" y="198"/>
                  </a:lnTo>
                  <a:lnTo>
                    <a:pt x="67" y="203"/>
                  </a:lnTo>
                  <a:lnTo>
                    <a:pt x="80" y="208"/>
                  </a:lnTo>
                  <a:lnTo>
                    <a:pt x="93" y="215"/>
                  </a:lnTo>
                  <a:lnTo>
                    <a:pt x="110" y="220"/>
                  </a:lnTo>
                  <a:lnTo>
                    <a:pt x="125" y="225"/>
                  </a:lnTo>
                  <a:lnTo>
                    <a:pt x="143" y="230"/>
                  </a:lnTo>
                  <a:lnTo>
                    <a:pt x="162" y="235"/>
                  </a:lnTo>
                  <a:lnTo>
                    <a:pt x="180" y="239"/>
                  </a:lnTo>
                  <a:lnTo>
                    <a:pt x="201" y="244"/>
                  </a:lnTo>
                  <a:lnTo>
                    <a:pt x="221" y="247"/>
                  </a:lnTo>
                  <a:lnTo>
                    <a:pt x="242" y="251"/>
                  </a:lnTo>
                  <a:lnTo>
                    <a:pt x="264" y="254"/>
                  </a:lnTo>
                  <a:lnTo>
                    <a:pt x="288" y="258"/>
                  </a:lnTo>
                  <a:lnTo>
                    <a:pt x="312" y="261"/>
                  </a:lnTo>
                  <a:lnTo>
                    <a:pt x="337" y="265"/>
                  </a:lnTo>
                  <a:lnTo>
                    <a:pt x="361" y="266"/>
                  </a:lnTo>
                  <a:lnTo>
                    <a:pt x="387" y="268"/>
                  </a:lnTo>
                  <a:lnTo>
                    <a:pt x="413" y="270"/>
                  </a:lnTo>
                  <a:lnTo>
                    <a:pt x="439" y="271"/>
                  </a:lnTo>
                  <a:lnTo>
                    <a:pt x="467" y="273"/>
                  </a:lnTo>
                  <a:lnTo>
                    <a:pt x="495" y="275"/>
                  </a:lnTo>
                  <a:lnTo>
                    <a:pt x="551" y="275"/>
                  </a:lnTo>
                  <a:lnTo>
                    <a:pt x="606" y="275"/>
                  </a:lnTo>
                  <a:lnTo>
                    <a:pt x="634" y="273"/>
                  </a:lnTo>
                  <a:lnTo>
                    <a:pt x="662" y="271"/>
                  </a:lnTo>
                  <a:lnTo>
                    <a:pt x="688" y="270"/>
                  </a:lnTo>
                  <a:lnTo>
                    <a:pt x="714" y="268"/>
                  </a:lnTo>
                  <a:lnTo>
                    <a:pt x="740" y="266"/>
                  </a:lnTo>
                  <a:lnTo>
                    <a:pt x="764" y="265"/>
                  </a:lnTo>
                  <a:lnTo>
                    <a:pt x="789" y="261"/>
                  </a:lnTo>
                  <a:lnTo>
                    <a:pt x="813" y="258"/>
                  </a:lnTo>
                  <a:lnTo>
                    <a:pt x="835" y="254"/>
                  </a:lnTo>
                  <a:lnTo>
                    <a:pt x="857" y="251"/>
                  </a:lnTo>
                  <a:lnTo>
                    <a:pt x="880" y="247"/>
                  </a:lnTo>
                  <a:lnTo>
                    <a:pt x="900" y="244"/>
                  </a:lnTo>
                  <a:lnTo>
                    <a:pt x="921" y="239"/>
                  </a:lnTo>
                  <a:lnTo>
                    <a:pt x="939" y="235"/>
                  </a:lnTo>
                  <a:lnTo>
                    <a:pt x="958" y="230"/>
                  </a:lnTo>
                  <a:lnTo>
                    <a:pt x="975" y="225"/>
                  </a:lnTo>
                  <a:lnTo>
                    <a:pt x="991" y="220"/>
                  </a:lnTo>
                  <a:lnTo>
                    <a:pt x="1006" y="215"/>
                  </a:lnTo>
                  <a:lnTo>
                    <a:pt x="1021" y="208"/>
                  </a:lnTo>
                  <a:lnTo>
                    <a:pt x="1034" y="203"/>
                  </a:lnTo>
                  <a:lnTo>
                    <a:pt x="1047" y="198"/>
                  </a:lnTo>
                  <a:lnTo>
                    <a:pt x="1058" y="191"/>
                  </a:lnTo>
                  <a:lnTo>
                    <a:pt x="1068" y="184"/>
                  </a:lnTo>
                  <a:lnTo>
                    <a:pt x="1077" y="179"/>
                  </a:lnTo>
                  <a:lnTo>
                    <a:pt x="1084" y="172"/>
                  </a:lnTo>
                  <a:lnTo>
                    <a:pt x="1090" y="165"/>
                  </a:lnTo>
                  <a:lnTo>
                    <a:pt x="1094" y="158"/>
                  </a:lnTo>
                  <a:lnTo>
                    <a:pt x="1097" y="151"/>
                  </a:lnTo>
                  <a:lnTo>
                    <a:pt x="1101" y="144"/>
                  </a:lnTo>
                  <a:lnTo>
                    <a:pt x="1101" y="138"/>
                  </a:lnTo>
                </a:path>
              </a:pathLst>
            </a:custGeom>
            <a:noFill/>
            <a:ln w="11113">
              <a:solidFill>
                <a:srgbClr val="000000"/>
              </a:solidFill>
              <a:round/>
              <a:headEnd/>
              <a:tailEnd/>
            </a:ln>
          </p:spPr>
          <p:txBody>
            <a:bodyPr/>
            <a:lstStyle/>
            <a:p>
              <a:endParaRPr lang="fr-FR" sz="1800">
                <a:latin typeface="Arial" charset="0"/>
              </a:endParaRPr>
            </a:p>
          </p:txBody>
        </p:sp>
        <p:sp>
          <p:nvSpPr>
            <p:cNvPr id="90123" name="Freeform 13"/>
            <p:cNvSpPr>
              <a:spLocks/>
            </p:cNvSpPr>
            <p:nvPr/>
          </p:nvSpPr>
          <p:spPr bwMode="auto">
            <a:xfrm>
              <a:off x="3271838" y="4031498"/>
              <a:ext cx="806450" cy="217488"/>
            </a:xfrm>
            <a:custGeom>
              <a:avLst/>
              <a:gdLst>
                <a:gd name="T0" fmla="*/ 2147483647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0 w 1101"/>
                <a:gd name="T61" fmla="*/ 2147483647 h 275"/>
                <a:gd name="T62" fmla="*/ 0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2147483647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1101" y="137"/>
                  </a:moveTo>
                  <a:lnTo>
                    <a:pt x="1101" y="131"/>
                  </a:lnTo>
                  <a:lnTo>
                    <a:pt x="1097" y="124"/>
                  </a:lnTo>
                  <a:lnTo>
                    <a:pt x="1094" y="117"/>
                  </a:lnTo>
                  <a:lnTo>
                    <a:pt x="1090" y="110"/>
                  </a:lnTo>
                  <a:lnTo>
                    <a:pt x="1084" y="103"/>
                  </a:lnTo>
                  <a:lnTo>
                    <a:pt x="1077" y="96"/>
                  </a:lnTo>
                  <a:lnTo>
                    <a:pt x="1068" y="89"/>
                  </a:lnTo>
                  <a:lnTo>
                    <a:pt x="1058" y="84"/>
                  </a:lnTo>
                  <a:lnTo>
                    <a:pt x="1047" y="77"/>
                  </a:lnTo>
                  <a:lnTo>
                    <a:pt x="1034" y="72"/>
                  </a:lnTo>
                  <a:lnTo>
                    <a:pt x="1021" y="67"/>
                  </a:lnTo>
                  <a:lnTo>
                    <a:pt x="1006" y="60"/>
                  </a:lnTo>
                  <a:lnTo>
                    <a:pt x="991" y="55"/>
                  </a:lnTo>
                  <a:lnTo>
                    <a:pt x="975" y="50"/>
                  </a:lnTo>
                  <a:lnTo>
                    <a:pt x="958" y="45"/>
                  </a:lnTo>
                  <a:lnTo>
                    <a:pt x="939" y="40"/>
                  </a:lnTo>
                  <a:lnTo>
                    <a:pt x="921" y="36"/>
                  </a:lnTo>
                  <a:lnTo>
                    <a:pt x="900" y="31"/>
                  </a:lnTo>
                  <a:lnTo>
                    <a:pt x="880" y="28"/>
                  </a:lnTo>
                  <a:lnTo>
                    <a:pt x="857" y="24"/>
                  </a:lnTo>
                  <a:lnTo>
                    <a:pt x="835" y="21"/>
                  </a:lnTo>
                  <a:lnTo>
                    <a:pt x="813" y="17"/>
                  </a:lnTo>
                  <a:lnTo>
                    <a:pt x="789" y="14"/>
                  </a:lnTo>
                  <a:lnTo>
                    <a:pt x="764" y="11"/>
                  </a:lnTo>
                  <a:lnTo>
                    <a:pt x="740" y="9"/>
                  </a:lnTo>
                  <a:lnTo>
                    <a:pt x="714" y="7"/>
                  </a:lnTo>
                  <a:lnTo>
                    <a:pt x="688" y="5"/>
                  </a:lnTo>
                  <a:lnTo>
                    <a:pt x="662" y="4"/>
                  </a:lnTo>
                  <a:lnTo>
                    <a:pt x="634" y="2"/>
                  </a:lnTo>
                  <a:lnTo>
                    <a:pt x="606" y="0"/>
                  </a:lnTo>
                  <a:lnTo>
                    <a:pt x="551" y="0"/>
                  </a:lnTo>
                  <a:lnTo>
                    <a:pt x="495" y="0"/>
                  </a:lnTo>
                  <a:lnTo>
                    <a:pt x="467" y="2"/>
                  </a:lnTo>
                  <a:lnTo>
                    <a:pt x="439" y="4"/>
                  </a:lnTo>
                  <a:lnTo>
                    <a:pt x="413" y="5"/>
                  </a:lnTo>
                  <a:lnTo>
                    <a:pt x="387" y="7"/>
                  </a:lnTo>
                  <a:lnTo>
                    <a:pt x="361" y="9"/>
                  </a:lnTo>
                  <a:lnTo>
                    <a:pt x="337" y="11"/>
                  </a:lnTo>
                  <a:lnTo>
                    <a:pt x="312" y="14"/>
                  </a:lnTo>
                  <a:lnTo>
                    <a:pt x="288" y="17"/>
                  </a:lnTo>
                  <a:lnTo>
                    <a:pt x="264" y="21"/>
                  </a:lnTo>
                  <a:lnTo>
                    <a:pt x="242" y="24"/>
                  </a:lnTo>
                  <a:lnTo>
                    <a:pt x="221" y="28"/>
                  </a:lnTo>
                  <a:lnTo>
                    <a:pt x="201" y="31"/>
                  </a:lnTo>
                  <a:lnTo>
                    <a:pt x="180" y="36"/>
                  </a:lnTo>
                  <a:lnTo>
                    <a:pt x="162" y="40"/>
                  </a:lnTo>
                  <a:lnTo>
                    <a:pt x="143" y="45"/>
                  </a:lnTo>
                  <a:lnTo>
                    <a:pt x="125" y="50"/>
                  </a:lnTo>
                  <a:lnTo>
                    <a:pt x="110" y="55"/>
                  </a:lnTo>
                  <a:lnTo>
                    <a:pt x="93" y="60"/>
                  </a:lnTo>
                  <a:lnTo>
                    <a:pt x="80" y="67"/>
                  </a:lnTo>
                  <a:lnTo>
                    <a:pt x="67" y="72"/>
                  </a:lnTo>
                  <a:lnTo>
                    <a:pt x="54" y="77"/>
                  </a:lnTo>
                  <a:lnTo>
                    <a:pt x="43" y="84"/>
                  </a:lnTo>
                  <a:lnTo>
                    <a:pt x="34" y="89"/>
                  </a:lnTo>
                  <a:lnTo>
                    <a:pt x="24" y="96"/>
                  </a:lnTo>
                  <a:lnTo>
                    <a:pt x="17" y="103"/>
                  </a:lnTo>
                  <a:lnTo>
                    <a:pt x="11" y="110"/>
                  </a:lnTo>
                  <a:lnTo>
                    <a:pt x="6" y="117"/>
                  </a:lnTo>
                  <a:lnTo>
                    <a:pt x="2" y="124"/>
                  </a:lnTo>
                  <a:lnTo>
                    <a:pt x="0" y="131"/>
                  </a:lnTo>
                  <a:lnTo>
                    <a:pt x="0" y="137"/>
                  </a:lnTo>
                  <a:lnTo>
                    <a:pt x="0" y="144"/>
                  </a:lnTo>
                  <a:lnTo>
                    <a:pt x="2" y="151"/>
                  </a:lnTo>
                  <a:lnTo>
                    <a:pt x="6" y="158"/>
                  </a:lnTo>
                  <a:lnTo>
                    <a:pt x="11" y="165"/>
                  </a:lnTo>
                  <a:lnTo>
                    <a:pt x="17" y="172"/>
                  </a:lnTo>
                  <a:lnTo>
                    <a:pt x="24" y="179"/>
                  </a:lnTo>
                  <a:lnTo>
                    <a:pt x="34" y="186"/>
                  </a:lnTo>
                  <a:lnTo>
                    <a:pt x="43" y="191"/>
                  </a:lnTo>
                  <a:lnTo>
                    <a:pt x="54" y="198"/>
                  </a:lnTo>
                  <a:lnTo>
                    <a:pt x="67" y="203"/>
                  </a:lnTo>
                  <a:lnTo>
                    <a:pt x="80" y="208"/>
                  </a:lnTo>
                  <a:lnTo>
                    <a:pt x="93" y="215"/>
                  </a:lnTo>
                  <a:lnTo>
                    <a:pt x="110" y="220"/>
                  </a:lnTo>
                  <a:lnTo>
                    <a:pt x="125" y="225"/>
                  </a:lnTo>
                  <a:lnTo>
                    <a:pt x="143" y="230"/>
                  </a:lnTo>
                  <a:lnTo>
                    <a:pt x="162" y="235"/>
                  </a:lnTo>
                  <a:lnTo>
                    <a:pt x="180" y="239"/>
                  </a:lnTo>
                  <a:lnTo>
                    <a:pt x="201" y="244"/>
                  </a:lnTo>
                  <a:lnTo>
                    <a:pt x="221" y="247"/>
                  </a:lnTo>
                  <a:lnTo>
                    <a:pt x="242" y="251"/>
                  </a:lnTo>
                  <a:lnTo>
                    <a:pt x="264" y="254"/>
                  </a:lnTo>
                  <a:lnTo>
                    <a:pt x="288" y="258"/>
                  </a:lnTo>
                  <a:lnTo>
                    <a:pt x="312" y="261"/>
                  </a:lnTo>
                  <a:lnTo>
                    <a:pt x="337" y="264"/>
                  </a:lnTo>
                  <a:lnTo>
                    <a:pt x="361" y="266"/>
                  </a:lnTo>
                  <a:lnTo>
                    <a:pt x="387" y="268"/>
                  </a:lnTo>
                  <a:lnTo>
                    <a:pt x="413" y="270"/>
                  </a:lnTo>
                  <a:lnTo>
                    <a:pt x="439" y="271"/>
                  </a:lnTo>
                  <a:lnTo>
                    <a:pt x="467" y="273"/>
                  </a:lnTo>
                  <a:lnTo>
                    <a:pt x="495" y="275"/>
                  </a:lnTo>
                  <a:lnTo>
                    <a:pt x="551" y="275"/>
                  </a:lnTo>
                  <a:lnTo>
                    <a:pt x="606" y="275"/>
                  </a:lnTo>
                  <a:lnTo>
                    <a:pt x="634" y="273"/>
                  </a:lnTo>
                  <a:lnTo>
                    <a:pt x="662" y="271"/>
                  </a:lnTo>
                  <a:lnTo>
                    <a:pt x="688" y="270"/>
                  </a:lnTo>
                  <a:lnTo>
                    <a:pt x="714" y="268"/>
                  </a:lnTo>
                  <a:lnTo>
                    <a:pt x="740" y="266"/>
                  </a:lnTo>
                  <a:lnTo>
                    <a:pt x="764" y="264"/>
                  </a:lnTo>
                  <a:lnTo>
                    <a:pt x="789" y="261"/>
                  </a:lnTo>
                  <a:lnTo>
                    <a:pt x="813" y="258"/>
                  </a:lnTo>
                  <a:lnTo>
                    <a:pt x="835" y="254"/>
                  </a:lnTo>
                  <a:lnTo>
                    <a:pt x="857" y="251"/>
                  </a:lnTo>
                  <a:lnTo>
                    <a:pt x="880" y="247"/>
                  </a:lnTo>
                  <a:lnTo>
                    <a:pt x="900" y="244"/>
                  </a:lnTo>
                  <a:lnTo>
                    <a:pt x="921" y="239"/>
                  </a:lnTo>
                  <a:lnTo>
                    <a:pt x="939" y="235"/>
                  </a:lnTo>
                  <a:lnTo>
                    <a:pt x="958" y="230"/>
                  </a:lnTo>
                  <a:lnTo>
                    <a:pt x="975" y="225"/>
                  </a:lnTo>
                  <a:lnTo>
                    <a:pt x="991" y="220"/>
                  </a:lnTo>
                  <a:lnTo>
                    <a:pt x="1006" y="215"/>
                  </a:lnTo>
                  <a:lnTo>
                    <a:pt x="1021" y="208"/>
                  </a:lnTo>
                  <a:lnTo>
                    <a:pt x="1034" y="203"/>
                  </a:lnTo>
                  <a:lnTo>
                    <a:pt x="1047" y="198"/>
                  </a:lnTo>
                  <a:lnTo>
                    <a:pt x="1058" y="191"/>
                  </a:lnTo>
                  <a:lnTo>
                    <a:pt x="1068" y="184"/>
                  </a:lnTo>
                  <a:lnTo>
                    <a:pt x="1077" y="179"/>
                  </a:lnTo>
                  <a:lnTo>
                    <a:pt x="1084" y="172"/>
                  </a:lnTo>
                  <a:lnTo>
                    <a:pt x="1090" y="165"/>
                  </a:lnTo>
                  <a:lnTo>
                    <a:pt x="1094" y="158"/>
                  </a:lnTo>
                  <a:lnTo>
                    <a:pt x="1097" y="151"/>
                  </a:lnTo>
                  <a:lnTo>
                    <a:pt x="1101" y="144"/>
                  </a:lnTo>
                  <a:lnTo>
                    <a:pt x="1101" y="137"/>
                  </a:lnTo>
                </a:path>
              </a:pathLst>
            </a:custGeom>
            <a:noFill/>
            <a:ln w="11113">
              <a:solidFill>
                <a:srgbClr val="000000"/>
              </a:solidFill>
              <a:round/>
              <a:headEnd/>
              <a:tailEnd/>
            </a:ln>
          </p:spPr>
          <p:txBody>
            <a:bodyPr/>
            <a:lstStyle/>
            <a:p>
              <a:endParaRPr lang="fr-FR" sz="1800">
                <a:latin typeface="Arial" charset="0"/>
              </a:endParaRPr>
            </a:p>
          </p:txBody>
        </p:sp>
        <p:sp>
          <p:nvSpPr>
            <p:cNvPr id="90124" name="Line 14"/>
            <p:cNvSpPr>
              <a:spLocks noChangeShapeType="1"/>
            </p:cNvSpPr>
            <p:nvPr/>
          </p:nvSpPr>
          <p:spPr bwMode="auto">
            <a:xfrm flipH="1">
              <a:off x="2987675" y="3993398"/>
              <a:ext cx="287338" cy="0"/>
            </a:xfrm>
            <a:prstGeom prst="line">
              <a:avLst/>
            </a:prstGeom>
            <a:noFill/>
            <a:ln w="11113">
              <a:solidFill>
                <a:srgbClr val="000000"/>
              </a:solidFill>
              <a:round/>
              <a:headEnd/>
              <a:tailEnd/>
            </a:ln>
          </p:spPr>
          <p:txBody>
            <a:bodyPr/>
            <a:lstStyle/>
            <a:p>
              <a:endParaRPr lang="fr-FR"/>
            </a:p>
          </p:txBody>
        </p:sp>
        <p:sp>
          <p:nvSpPr>
            <p:cNvPr id="90125" name="Line 15"/>
            <p:cNvSpPr>
              <a:spLocks noChangeShapeType="1"/>
            </p:cNvSpPr>
            <p:nvPr/>
          </p:nvSpPr>
          <p:spPr bwMode="auto">
            <a:xfrm flipH="1">
              <a:off x="2987675" y="4161673"/>
              <a:ext cx="292100" cy="0"/>
            </a:xfrm>
            <a:prstGeom prst="line">
              <a:avLst/>
            </a:prstGeom>
            <a:noFill/>
            <a:ln w="11113">
              <a:solidFill>
                <a:srgbClr val="000000"/>
              </a:solidFill>
              <a:round/>
              <a:headEnd/>
              <a:tailEnd/>
            </a:ln>
          </p:spPr>
          <p:txBody>
            <a:bodyPr/>
            <a:lstStyle/>
            <a:p>
              <a:endParaRPr lang="fr-FR"/>
            </a:p>
          </p:txBody>
        </p:sp>
        <p:sp>
          <p:nvSpPr>
            <p:cNvPr id="90126" name="Rectangle 16"/>
            <p:cNvSpPr>
              <a:spLocks noChangeArrowheads="1"/>
            </p:cNvSpPr>
            <p:nvPr/>
          </p:nvSpPr>
          <p:spPr bwMode="auto">
            <a:xfrm>
              <a:off x="5605463" y="3682248"/>
              <a:ext cx="1743075" cy="871538"/>
            </a:xfrm>
            <a:prstGeom prst="rect">
              <a:avLst/>
            </a:prstGeom>
            <a:noFill/>
            <a:ln w="11113">
              <a:solidFill>
                <a:srgbClr val="000000"/>
              </a:solidFill>
              <a:miter lim="800000"/>
              <a:headEnd/>
              <a:tailEnd/>
            </a:ln>
          </p:spPr>
          <p:txBody>
            <a:bodyPr/>
            <a:lstStyle/>
            <a:p>
              <a:endParaRPr lang="fr-FR" sz="1800">
                <a:latin typeface="Arial" charset="0"/>
              </a:endParaRPr>
            </a:p>
          </p:txBody>
        </p:sp>
        <p:sp>
          <p:nvSpPr>
            <p:cNvPr id="90127" name="Freeform 17"/>
            <p:cNvSpPr>
              <a:spLocks noEditPoints="1"/>
            </p:cNvSpPr>
            <p:nvPr/>
          </p:nvSpPr>
          <p:spPr bwMode="auto">
            <a:xfrm>
              <a:off x="3636963" y="3534611"/>
              <a:ext cx="1319212" cy="1100137"/>
            </a:xfrm>
            <a:custGeom>
              <a:avLst/>
              <a:gdLst>
                <a:gd name="T0" fmla="*/ 2147483647 w 1801"/>
                <a:gd name="T1" fmla="*/ 2147483647 h 1386"/>
                <a:gd name="T2" fmla="*/ 2147483647 w 1801"/>
                <a:gd name="T3" fmla="*/ 2147483647 h 1386"/>
                <a:gd name="T4" fmla="*/ 2147483647 w 1801"/>
                <a:gd name="T5" fmla="*/ 2147483647 h 1386"/>
                <a:gd name="T6" fmla="*/ 2147483647 w 1801"/>
                <a:gd name="T7" fmla="*/ 2147483647 h 1386"/>
                <a:gd name="T8" fmla="*/ 2147483647 w 1801"/>
                <a:gd name="T9" fmla="*/ 2147483647 h 1386"/>
                <a:gd name="T10" fmla="*/ 2147483647 w 1801"/>
                <a:gd name="T11" fmla="*/ 2147483647 h 1386"/>
                <a:gd name="T12" fmla="*/ 2147483647 w 1801"/>
                <a:gd name="T13" fmla="*/ 2147483647 h 1386"/>
                <a:gd name="T14" fmla="*/ 2147483647 w 1801"/>
                <a:gd name="T15" fmla="*/ 2147483647 h 1386"/>
                <a:gd name="T16" fmla="*/ 2147483647 w 1801"/>
                <a:gd name="T17" fmla="*/ 2147483647 h 1386"/>
                <a:gd name="T18" fmla="*/ 2147483647 w 1801"/>
                <a:gd name="T19" fmla="*/ 2147483647 h 1386"/>
                <a:gd name="T20" fmla="*/ 2147483647 w 1801"/>
                <a:gd name="T21" fmla="*/ 2147483647 h 1386"/>
                <a:gd name="T22" fmla="*/ 2147483647 w 1801"/>
                <a:gd name="T23" fmla="*/ 2147483647 h 1386"/>
                <a:gd name="T24" fmla="*/ 2147483647 w 1801"/>
                <a:gd name="T25" fmla="*/ 2147483647 h 1386"/>
                <a:gd name="T26" fmla="*/ 2147483647 w 1801"/>
                <a:gd name="T27" fmla="*/ 2147483647 h 1386"/>
                <a:gd name="T28" fmla="*/ 2147483647 w 1801"/>
                <a:gd name="T29" fmla="*/ 2147483647 h 1386"/>
                <a:gd name="T30" fmla="*/ 2147483647 w 1801"/>
                <a:gd name="T31" fmla="*/ 2147483647 h 1386"/>
                <a:gd name="T32" fmla="*/ 2147483647 w 1801"/>
                <a:gd name="T33" fmla="*/ 2147483647 h 1386"/>
                <a:gd name="T34" fmla="*/ 2147483647 w 1801"/>
                <a:gd name="T35" fmla="*/ 2147483647 h 1386"/>
                <a:gd name="T36" fmla="*/ 2147483647 w 1801"/>
                <a:gd name="T37" fmla="*/ 2147483647 h 1386"/>
                <a:gd name="T38" fmla="*/ 2147483647 w 1801"/>
                <a:gd name="T39" fmla="*/ 2147483647 h 1386"/>
                <a:gd name="T40" fmla="*/ 2147483647 w 1801"/>
                <a:gd name="T41" fmla="*/ 2147483647 h 1386"/>
                <a:gd name="T42" fmla="*/ 2147483647 w 1801"/>
                <a:gd name="T43" fmla="*/ 2147483647 h 1386"/>
                <a:gd name="T44" fmla="*/ 2147483647 w 1801"/>
                <a:gd name="T45" fmla="*/ 2147483647 h 1386"/>
                <a:gd name="T46" fmla="*/ 2147483647 w 1801"/>
                <a:gd name="T47" fmla="*/ 2147483647 h 1386"/>
                <a:gd name="T48" fmla="*/ 2147483647 w 1801"/>
                <a:gd name="T49" fmla="*/ 2147483647 h 1386"/>
                <a:gd name="T50" fmla="*/ 2147483647 w 1801"/>
                <a:gd name="T51" fmla="*/ 2147483647 h 1386"/>
                <a:gd name="T52" fmla="*/ 2147483647 w 1801"/>
                <a:gd name="T53" fmla="*/ 2147483647 h 1386"/>
                <a:gd name="T54" fmla="*/ 2147483647 w 1801"/>
                <a:gd name="T55" fmla="*/ 2147483647 h 1386"/>
                <a:gd name="T56" fmla="*/ 2147483647 w 1801"/>
                <a:gd name="T57" fmla="*/ 2147483647 h 1386"/>
                <a:gd name="T58" fmla="*/ 2147483647 w 1801"/>
                <a:gd name="T59" fmla="*/ 2147483647 h 1386"/>
                <a:gd name="T60" fmla="*/ 2147483647 w 1801"/>
                <a:gd name="T61" fmla="*/ 2147483647 h 1386"/>
                <a:gd name="T62" fmla="*/ 2147483647 w 1801"/>
                <a:gd name="T63" fmla="*/ 2147483647 h 1386"/>
                <a:gd name="T64" fmla="*/ 2147483647 w 1801"/>
                <a:gd name="T65" fmla="*/ 2147483647 h 1386"/>
                <a:gd name="T66" fmla="*/ 2147483647 w 1801"/>
                <a:gd name="T67" fmla="*/ 2147483647 h 1386"/>
                <a:gd name="T68" fmla="*/ 2147483647 w 1801"/>
                <a:gd name="T69" fmla="*/ 2147483647 h 1386"/>
                <a:gd name="T70" fmla="*/ 2147483647 w 1801"/>
                <a:gd name="T71" fmla="*/ 2147483647 h 1386"/>
                <a:gd name="T72" fmla="*/ 2147483647 w 1801"/>
                <a:gd name="T73" fmla="*/ 2147483647 h 1386"/>
                <a:gd name="T74" fmla="*/ 2147483647 w 1801"/>
                <a:gd name="T75" fmla="*/ 2147483647 h 1386"/>
                <a:gd name="T76" fmla="*/ 2147483647 w 1801"/>
                <a:gd name="T77" fmla="*/ 2147483647 h 1386"/>
                <a:gd name="T78" fmla="*/ 2147483647 w 1801"/>
                <a:gd name="T79" fmla="*/ 2147483647 h 1386"/>
                <a:gd name="T80" fmla="*/ 2147483647 w 1801"/>
                <a:gd name="T81" fmla="*/ 2147483647 h 1386"/>
                <a:gd name="T82" fmla="*/ 2147483647 w 1801"/>
                <a:gd name="T83" fmla="*/ 2147483647 h 1386"/>
                <a:gd name="T84" fmla="*/ 2147483647 w 1801"/>
                <a:gd name="T85" fmla="*/ 2147483647 h 1386"/>
                <a:gd name="T86" fmla="*/ 2147483647 w 1801"/>
                <a:gd name="T87" fmla="*/ 2147483647 h 1386"/>
                <a:gd name="T88" fmla="*/ 2147483647 w 1801"/>
                <a:gd name="T89" fmla="*/ 2147483647 h 1386"/>
                <a:gd name="T90" fmla="*/ 2147483647 w 1801"/>
                <a:gd name="T91" fmla="*/ 2147483647 h 1386"/>
                <a:gd name="T92" fmla="*/ 2147483647 w 1801"/>
                <a:gd name="T93" fmla="*/ 2147483647 h 1386"/>
                <a:gd name="T94" fmla="*/ 2147483647 w 1801"/>
                <a:gd name="T95" fmla="*/ 2147483647 h 1386"/>
                <a:gd name="T96" fmla="*/ 2147483647 w 1801"/>
                <a:gd name="T97" fmla="*/ 2147483647 h 1386"/>
                <a:gd name="T98" fmla="*/ 2147483647 w 1801"/>
                <a:gd name="T99" fmla="*/ 2147483647 h 1386"/>
                <a:gd name="T100" fmla="*/ 2147483647 w 1801"/>
                <a:gd name="T101" fmla="*/ 2147483647 h 1386"/>
                <a:gd name="T102" fmla="*/ 2147483647 w 1801"/>
                <a:gd name="T103" fmla="*/ 2147483647 h 1386"/>
                <a:gd name="T104" fmla="*/ 2147483647 w 1801"/>
                <a:gd name="T105" fmla="*/ 2147483647 h 1386"/>
                <a:gd name="T106" fmla="*/ 2147483647 w 1801"/>
                <a:gd name="T107" fmla="*/ 2147483647 h 1386"/>
                <a:gd name="T108" fmla="*/ 2147483647 w 1801"/>
                <a:gd name="T109" fmla="*/ 2147483647 h 1386"/>
                <a:gd name="T110" fmla="*/ 2147483647 w 1801"/>
                <a:gd name="T111" fmla="*/ 2147483647 h 1386"/>
                <a:gd name="T112" fmla="*/ 2147483647 w 1801"/>
                <a:gd name="T113" fmla="*/ 2147483647 h 1386"/>
                <a:gd name="T114" fmla="*/ 2147483647 w 1801"/>
                <a:gd name="T115" fmla="*/ 2147483647 h 1386"/>
                <a:gd name="T116" fmla="*/ 2147483647 w 1801"/>
                <a:gd name="T117" fmla="*/ 2147483647 h 1386"/>
                <a:gd name="T118" fmla="*/ 2147483647 w 1801"/>
                <a:gd name="T119" fmla="*/ 2147483647 h 1386"/>
                <a:gd name="T120" fmla="*/ 2147483647 w 1801"/>
                <a:gd name="T121" fmla="*/ 2147483647 h 13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01"/>
                <a:gd name="T184" fmla="*/ 0 h 1386"/>
                <a:gd name="T185" fmla="*/ 1801 w 1801"/>
                <a:gd name="T186" fmla="*/ 1386 h 13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01" h="1386">
                  <a:moveTo>
                    <a:pt x="1784" y="713"/>
                  </a:moveTo>
                  <a:lnTo>
                    <a:pt x="1784" y="713"/>
                  </a:lnTo>
                  <a:lnTo>
                    <a:pt x="1786" y="712"/>
                  </a:lnTo>
                  <a:lnTo>
                    <a:pt x="1788" y="708"/>
                  </a:lnTo>
                  <a:lnTo>
                    <a:pt x="1790" y="708"/>
                  </a:lnTo>
                  <a:lnTo>
                    <a:pt x="1793" y="707"/>
                  </a:lnTo>
                  <a:lnTo>
                    <a:pt x="1795" y="708"/>
                  </a:lnTo>
                  <a:lnTo>
                    <a:pt x="1797" y="710"/>
                  </a:lnTo>
                  <a:lnTo>
                    <a:pt x="1799" y="712"/>
                  </a:lnTo>
                  <a:lnTo>
                    <a:pt x="1801" y="715"/>
                  </a:lnTo>
                  <a:lnTo>
                    <a:pt x="1799" y="717"/>
                  </a:lnTo>
                  <a:lnTo>
                    <a:pt x="1797" y="719"/>
                  </a:lnTo>
                  <a:lnTo>
                    <a:pt x="1795" y="720"/>
                  </a:lnTo>
                  <a:lnTo>
                    <a:pt x="1791" y="722"/>
                  </a:lnTo>
                  <a:lnTo>
                    <a:pt x="1790" y="720"/>
                  </a:lnTo>
                  <a:lnTo>
                    <a:pt x="1788" y="719"/>
                  </a:lnTo>
                  <a:lnTo>
                    <a:pt x="1786" y="717"/>
                  </a:lnTo>
                  <a:lnTo>
                    <a:pt x="1784" y="713"/>
                  </a:lnTo>
                  <a:close/>
                  <a:moveTo>
                    <a:pt x="1784" y="645"/>
                  </a:moveTo>
                  <a:lnTo>
                    <a:pt x="1784" y="645"/>
                  </a:lnTo>
                  <a:lnTo>
                    <a:pt x="1784" y="643"/>
                  </a:lnTo>
                  <a:lnTo>
                    <a:pt x="1784" y="640"/>
                  </a:lnTo>
                  <a:lnTo>
                    <a:pt x="1788" y="638"/>
                  </a:lnTo>
                  <a:lnTo>
                    <a:pt x="1790" y="638"/>
                  </a:lnTo>
                  <a:lnTo>
                    <a:pt x="1793" y="638"/>
                  </a:lnTo>
                  <a:lnTo>
                    <a:pt x="1795" y="640"/>
                  </a:lnTo>
                  <a:lnTo>
                    <a:pt x="1797" y="641"/>
                  </a:lnTo>
                  <a:lnTo>
                    <a:pt x="1799" y="643"/>
                  </a:lnTo>
                  <a:lnTo>
                    <a:pt x="1799" y="647"/>
                  </a:lnTo>
                  <a:lnTo>
                    <a:pt x="1797" y="648"/>
                  </a:lnTo>
                  <a:lnTo>
                    <a:pt x="1795" y="650"/>
                  </a:lnTo>
                  <a:lnTo>
                    <a:pt x="1791" y="652"/>
                  </a:lnTo>
                  <a:lnTo>
                    <a:pt x="1788" y="652"/>
                  </a:lnTo>
                  <a:lnTo>
                    <a:pt x="1786" y="650"/>
                  </a:lnTo>
                  <a:lnTo>
                    <a:pt x="1784" y="648"/>
                  </a:lnTo>
                  <a:lnTo>
                    <a:pt x="1784" y="645"/>
                  </a:lnTo>
                  <a:close/>
                  <a:moveTo>
                    <a:pt x="1773" y="578"/>
                  </a:moveTo>
                  <a:lnTo>
                    <a:pt x="1773" y="578"/>
                  </a:lnTo>
                  <a:lnTo>
                    <a:pt x="1773" y="575"/>
                  </a:lnTo>
                  <a:lnTo>
                    <a:pt x="1773" y="571"/>
                  </a:lnTo>
                  <a:lnTo>
                    <a:pt x="1775" y="569"/>
                  </a:lnTo>
                  <a:lnTo>
                    <a:pt x="1778" y="569"/>
                  </a:lnTo>
                  <a:lnTo>
                    <a:pt x="1782" y="569"/>
                  </a:lnTo>
                  <a:lnTo>
                    <a:pt x="1784" y="569"/>
                  </a:lnTo>
                  <a:lnTo>
                    <a:pt x="1786" y="571"/>
                  </a:lnTo>
                  <a:lnTo>
                    <a:pt x="1788" y="575"/>
                  </a:lnTo>
                  <a:lnTo>
                    <a:pt x="1788" y="576"/>
                  </a:lnTo>
                  <a:lnTo>
                    <a:pt x="1786" y="580"/>
                  </a:lnTo>
                  <a:lnTo>
                    <a:pt x="1784" y="581"/>
                  </a:lnTo>
                  <a:lnTo>
                    <a:pt x="1782" y="583"/>
                  </a:lnTo>
                  <a:lnTo>
                    <a:pt x="1778" y="583"/>
                  </a:lnTo>
                  <a:lnTo>
                    <a:pt x="1777" y="581"/>
                  </a:lnTo>
                  <a:lnTo>
                    <a:pt x="1773" y="580"/>
                  </a:lnTo>
                  <a:lnTo>
                    <a:pt x="1773" y="578"/>
                  </a:lnTo>
                  <a:close/>
                  <a:moveTo>
                    <a:pt x="1752" y="511"/>
                  </a:moveTo>
                  <a:lnTo>
                    <a:pt x="1752" y="511"/>
                  </a:lnTo>
                  <a:lnTo>
                    <a:pt x="1752" y="508"/>
                  </a:lnTo>
                  <a:lnTo>
                    <a:pt x="1754" y="506"/>
                  </a:lnTo>
                  <a:lnTo>
                    <a:pt x="1756" y="502"/>
                  </a:lnTo>
                  <a:lnTo>
                    <a:pt x="1758" y="502"/>
                  </a:lnTo>
                  <a:lnTo>
                    <a:pt x="1760" y="501"/>
                  </a:lnTo>
                  <a:lnTo>
                    <a:pt x="1764" y="502"/>
                  </a:lnTo>
                  <a:lnTo>
                    <a:pt x="1765" y="504"/>
                  </a:lnTo>
                  <a:lnTo>
                    <a:pt x="1767" y="506"/>
                  </a:lnTo>
                  <a:lnTo>
                    <a:pt x="1767" y="509"/>
                  </a:lnTo>
                  <a:lnTo>
                    <a:pt x="1767" y="511"/>
                  </a:lnTo>
                  <a:lnTo>
                    <a:pt x="1765" y="513"/>
                  </a:lnTo>
                  <a:lnTo>
                    <a:pt x="1764" y="514"/>
                  </a:lnTo>
                  <a:lnTo>
                    <a:pt x="1760" y="514"/>
                  </a:lnTo>
                  <a:lnTo>
                    <a:pt x="1756" y="514"/>
                  </a:lnTo>
                  <a:lnTo>
                    <a:pt x="1754" y="513"/>
                  </a:lnTo>
                  <a:lnTo>
                    <a:pt x="1752" y="511"/>
                  </a:lnTo>
                  <a:close/>
                  <a:moveTo>
                    <a:pt x="1725" y="448"/>
                  </a:moveTo>
                  <a:lnTo>
                    <a:pt x="1725" y="448"/>
                  </a:lnTo>
                  <a:lnTo>
                    <a:pt x="1725" y="444"/>
                  </a:lnTo>
                  <a:lnTo>
                    <a:pt x="1725" y="441"/>
                  </a:lnTo>
                  <a:lnTo>
                    <a:pt x="1726" y="439"/>
                  </a:lnTo>
                  <a:lnTo>
                    <a:pt x="1728" y="437"/>
                  </a:lnTo>
                  <a:lnTo>
                    <a:pt x="1732" y="437"/>
                  </a:lnTo>
                  <a:lnTo>
                    <a:pt x="1734" y="437"/>
                  </a:lnTo>
                  <a:lnTo>
                    <a:pt x="1738" y="439"/>
                  </a:lnTo>
                  <a:lnTo>
                    <a:pt x="1739" y="441"/>
                  </a:lnTo>
                  <a:lnTo>
                    <a:pt x="1739" y="442"/>
                  </a:lnTo>
                  <a:lnTo>
                    <a:pt x="1739" y="446"/>
                  </a:lnTo>
                  <a:lnTo>
                    <a:pt x="1738" y="448"/>
                  </a:lnTo>
                  <a:lnTo>
                    <a:pt x="1736" y="449"/>
                  </a:lnTo>
                  <a:lnTo>
                    <a:pt x="1732" y="451"/>
                  </a:lnTo>
                  <a:lnTo>
                    <a:pt x="1730" y="451"/>
                  </a:lnTo>
                  <a:lnTo>
                    <a:pt x="1726" y="449"/>
                  </a:lnTo>
                  <a:lnTo>
                    <a:pt x="1725" y="448"/>
                  </a:lnTo>
                  <a:close/>
                  <a:moveTo>
                    <a:pt x="1689" y="386"/>
                  </a:moveTo>
                  <a:lnTo>
                    <a:pt x="1689" y="386"/>
                  </a:lnTo>
                  <a:lnTo>
                    <a:pt x="1689" y="384"/>
                  </a:lnTo>
                  <a:lnTo>
                    <a:pt x="1689" y="381"/>
                  </a:lnTo>
                  <a:lnTo>
                    <a:pt x="1691" y="379"/>
                  </a:lnTo>
                  <a:lnTo>
                    <a:pt x="1693" y="377"/>
                  </a:lnTo>
                  <a:lnTo>
                    <a:pt x="1695" y="376"/>
                  </a:lnTo>
                  <a:lnTo>
                    <a:pt x="1698" y="376"/>
                  </a:lnTo>
                  <a:lnTo>
                    <a:pt x="1700" y="377"/>
                  </a:lnTo>
                  <a:lnTo>
                    <a:pt x="1702" y="379"/>
                  </a:lnTo>
                  <a:lnTo>
                    <a:pt x="1704" y="381"/>
                  </a:lnTo>
                  <a:lnTo>
                    <a:pt x="1704" y="384"/>
                  </a:lnTo>
                  <a:lnTo>
                    <a:pt x="1702" y="386"/>
                  </a:lnTo>
                  <a:lnTo>
                    <a:pt x="1700" y="388"/>
                  </a:lnTo>
                  <a:lnTo>
                    <a:pt x="1698" y="389"/>
                  </a:lnTo>
                  <a:lnTo>
                    <a:pt x="1695" y="389"/>
                  </a:lnTo>
                  <a:lnTo>
                    <a:pt x="1693" y="388"/>
                  </a:lnTo>
                  <a:lnTo>
                    <a:pt x="1689" y="386"/>
                  </a:lnTo>
                  <a:close/>
                  <a:moveTo>
                    <a:pt x="1648" y="329"/>
                  </a:moveTo>
                  <a:lnTo>
                    <a:pt x="1648" y="329"/>
                  </a:lnTo>
                  <a:lnTo>
                    <a:pt x="1646" y="327"/>
                  </a:lnTo>
                  <a:lnTo>
                    <a:pt x="1646" y="324"/>
                  </a:lnTo>
                  <a:lnTo>
                    <a:pt x="1646" y="322"/>
                  </a:lnTo>
                  <a:lnTo>
                    <a:pt x="1648" y="319"/>
                  </a:lnTo>
                  <a:lnTo>
                    <a:pt x="1652" y="319"/>
                  </a:lnTo>
                  <a:lnTo>
                    <a:pt x="1654" y="317"/>
                  </a:lnTo>
                  <a:lnTo>
                    <a:pt x="1658" y="319"/>
                  </a:lnTo>
                  <a:lnTo>
                    <a:pt x="1659" y="321"/>
                  </a:lnTo>
                  <a:lnTo>
                    <a:pt x="1661" y="322"/>
                  </a:lnTo>
                  <a:lnTo>
                    <a:pt x="1661" y="326"/>
                  </a:lnTo>
                  <a:lnTo>
                    <a:pt x="1659" y="327"/>
                  </a:lnTo>
                  <a:lnTo>
                    <a:pt x="1658" y="331"/>
                  </a:lnTo>
                  <a:lnTo>
                    <a:pt x="1656" y="331"/>
                  </a:lnTo>
                  <a:lnTo>
                    <a:pt x="1652" y="333"/>
                  </a:lnTo>
                  <a:lnTo>
                    <a:pt x="1650" y="331"/>
                  </a:lnTo>
                  <a:lnTo>
                    <a:pt x="1648" y="329"/>
                  </a:lnTo>
                  <a:close/>
                  <a:moveTo>
                    <a:pt x="1600" y="276"/>
                  </a:moveTo>
                  <a:lnTo>
                    <a:pt x="1600" y="276"/>
                  </a:lnTo>
                  <a:lnTo>
                    <a:pt x="1598" y="274"/>
                  </a:lnTo>
                  <a:lnTo>
                    <a:pt x="1598" y="271"/>
                  </a:lnTo>
                  <a:lnTo>
                    <a:pt x="1598" y="269"/>
                  </a:lnTo>
                  <a:lnTo>
                    <a:pt x="1600" y="267"/>
                  </a:lnTo>
                  <a:lnTo>
                    <a:pt x="1602" y="266"/>
                  </a:lnTo>
                  <a:lnTo>
                    <a:pt x="1606" y="264"/>
                  </a:lnTo>
                  <a:lnTo>
                    <a:pt x="1607" y="266"/>
                  </a:lnTo>
                  <a:lnTo>
                    <a:pt x="1611" y="267"/>
                  </a:lnTo>
                  <a:lnTo>
                    <a:pt x="1611" y="269"/>
                  </a:lnTo>
                  <a:lnTo>
                    <a:pt x="1613" y="273"/>
                  </a:lnTo>
                  <a:lnTo>
                    <a:pt x="1611" y="274"/>
                  </a:lnTo>
                  <a:lnTo>
                    <a:pt x="1609" y="276"/>
                  </a:lnTo>
                  <a:lnTo>
                    <a:pt x="1607" y="278"/>
                  </a:lnTo>
                  <a:lnTo>
                    <a:pt x="1606" y="279"/>
                  </a:lnTo>
                  <a:lnTo>
                    <a:pt x="1602" y="278"/>
                  </a:lnTo>
                  <a:lnTo>
                    <a:pt x="1600" y="276"/>
                  </a:lnTo>
                  <a:close/>
                  <a:moveTo>
                    <a:pt x="1546" y="228"/>
                  </a:moveTo>
                  <a:lnTo>
                    <a:pt x="1546" y="228"/>
                  </a:lnTo>
                  <a:lnTo>
                    <a:pt x="1544" y="226"/>
                  </a:lnTo>
                  <a:lnTo>
                    <a:pt x="1542" y="223"/>
                  </a:lnTo>
                  <a:lnTo>
                    <a:pt x="1544" y="221"/>
                  </a:lnTo>
                  <a:lnTo>
                    <a:pt x="1544" y="219"/>
                  </a:lnTo>
                  <a:lnTo>
                    <a:pt x="1548" y="216"/>
                  </a:lnTo>
                  <a:lnTo>
                    <a:pt x="1550" y="216"/>
                  </a:lnTo>
                  <a:lnTo>
                    <a:pt x="1553" y="216"/>
                  </a:lnTo>
                  <a:lnTo>
                    <a:pt x="1555" y="218"/>
                  </a:lnTo>
                  <a:lnTo>
                    <a:pt x="1557" y="219"/>
                  </a:lnTo>
                  <a:lnTo>
                    <a:pt x="1559" y="223"/>
                  </a:lnTo>
                  <a:lnTo>
                    <a:pt x="1557" y="225"/>
                  </a:lnTo>
                  <a:lnTo>
                    <a:pt x="1557" y="228"/>
                  </a:lnTo>
                  <a:lnTo>
                    <a:pt x="1553" y="230"/>
                  </a:lnTo>
                  <a:lnTo>
                    <a:pt x="1552" y="230"/>
                  </a:lnTo>
                  <a:lnTo>
                    <a:pt x="1548" y="230"/>
                  </a:lnTo>
                  <a:lnTo>
                    <a:pt x="1546" y="228"/>
                  </a:lnTo>
                  <a:close/>
                  <a:moveTo>
                    <a:pt x="1488" y="185"/>
                  </a:moveTo>
                  <a:lnTo>
                    <a:pt x="1488" y="185"/>
                  </a:lnTo>
                  <a:lnTo>
                    <a:pt x="1486" y="183"/>
                  </a:lnTo>
                  <a:lnTo>
                    <a:pt x="1485" y="180"/>
                  </a:lnTo>
                  <a:lnTo>
                    <a:pt x="1485" y="178"/>
                  </a:lnTo>
                  <a:lnTo>
                    <a:pt x="1486" y="175"/>
                  </a:lnTo>
                  <a:lnTo>
                    <a:pt x="1488" y="173"/>
                  </a:lnTo>
                  <a:lnTo>
                    <a:pt x="1490" y="173"/>
                  </a:lnTo>
                  <a:lnTo>
                    <a:pt x="1494" y="173"/>
                  </a:lnTo>
                  <a:lnTo>
                    <a:pt x="1496" y="173"/>
                  </a:lnTo>
                  <a:lnTo>
                    <a:pt x="1498" y="175"/>
                  </a:lnTo>
                  <a:lnTo>
                    <a:pt x="1499" y="178"/>
                  </a:lnTo>
                  <a:lnTo>
                    <a:pt x="1499" y="180"/>
                  </a:lnTo>
                  <a:lnTo>
                    <a:pt x="1498" y="183"/>
                  </a:lnTo>
                  <a:lnTo>
                    <a:pt x="1496" y="185"/>
                  </a:lnTo>
                  <a:lnTo>
                    <a:pt x="1494" y="187"/>
                  </a:lnTo>
                  <a:lnTo>
                    <a:pt x="1490" y="187"/>
                  </a:lnTo>
                  <a:lnTo>
                    <a:pt x="1488" y="185"/>
                  </a:lnTo>
                  <a:close/>
                  <a:moveTo>
                    <a:pt x="1425" y="146"/>
                  </a:moveTo>
                  <a:lnTo>
                    <a:pt x="1425" y="146"/>
                  </a:lnTo>
                  <a:lnTo>
                    <a:pt x="1423" y="144"/>
                  </a:lnTo>
                  <a:lnTo>
                    <a:pt x="1421" y="142"/>
                  </a:lnTo>
                  <a:lnTo>
                    <a:pt x="1421" y="139"/>
                  </a:lnTo>
                  <a:lnTo>
                    <a:pt x="1423" y="137"/>
                  </a:lnTo>
                  <a:lnTo>
                    <a:pt x="1425" y="135"/>
                  </a:lnTo>
                  <a:lnTo>
                    <a:pt x="1427" y="134"/>
                  </a:lnTo>
                  <a:lnTo>
                    <a:pt x="1431" y="134"/>
                  </a:lnTo>
                  <a:lnTo>
                    <a:pt x="1433" y="134"/>
                  </a:lnTo>
                  <a:lnTo>
                    <a:pt x="1436" y="135"/>
                  </a:lnTo>
                  <a:lnTo>
                    <a:pt x="1436" y="139"/>
                  </a:lnTo>
                  <a:lnTo>
                    <a:pt x="1436" y="140"/>
                  </a:lnTo>
                  <a:lnTo>
                    <a:pt x="1436" y="144"/>
                  </a:lnTo>
                  <a:lnTo>
                    <a:pt x="1434" y="146"/>
                  </a:lnTo>
                  <a:lnTo>
                    <a:pt x="1431" y="147"/>
                  </a:lnTo>
                  <a:lnTo>
                    <a:pt x="1429" y="147"/>
                  </a:lnTo>
                  <a:lnTo>
                    <a:pt x="1425" y="146"/>
                  </a:lnTo>
                  <a:close/>
                  <a:moveTo>
                    <a:pt x="1360" y="113"/>
                  </a:moveTo>
                  <a:lnTo>
                    <a:pt x="1360" y="113"/>
                  </a:lnTo>
                  <a:lnTo>
                    <a:pt x="1358" y="111"/>
                  </a:lnTo>
                  <a:lnTo>
                    <a:pt x="1356" y="108"/>
                  </a:lnTo>
                  <a:lnTo>
                    <a:pt x="1356" y="106"/>
                  </a:lnTo>
                  <a:lnTo>
                    <a:pt x="1356" y="103"/>
                  </a:lnTo>
                  <a:lnTo>
                    <a:pt x="1358" y="101"/>
                  </a:lnTo>
                  <a:lnTo>
                    <a:pt x="1362" y="99"/>
                  </a:lnTo>
                  <a:lnTo>
                    <a:pt x="1364" y="99"/>
                  </a:lnTo>
                  <a:lnTo>
                    <a:pt x="1367" y="99"/>
                  </a:lnTo>
                  <a:lnTo>
                    <a:pt x="1369" y="101"/>
                  </a:lnTo>
                  <a:lnTo>
                    <a:pt x="1371" y="104"/>
                  </a:lnTo>
                  <a:lnTo>
                    <a:pt x="1371" y="106"/>
                  </a:lnTo>
                  <a:lnTo>
                    <a:pt x="1369" y="110"/>
                  </a:lnTo>
                  <a:lnTo>
                    <a:pt x="1367" y="111"/>
                  </a:lnTo>
                  <a:lnTo>
                    <a:pt x="1366" y="113"/>
                  </a:lnTo>
                  <a:lnTo>
                    <a:pt x="1362" y="113"/>
                  </a:lnTo>
                  <a:lnTo>
                    <a:pt x="1360" y="113"/>
                  </a:lnTo>
                  <a:close/>
                  <a:moveTo>
                    <a:pt x="1291" y="84"/>
                  </a:moveTo>
                  <a:lnTo>
                    <a:pt x="1291" y="84"/>
                  </a:lnTo>
                  <a:lnTo>
                    <a:pt x="1289" y="82"/>
                  </a:lnTo>
                  <a:lnTo>
                    <a:pt x="1287" y="80"/>
                  </a:lnTo>
                  <a:lnTo>
                    <a:pt x="1287" y="77"/>
                  </a:lnTo>
                  <a:lnTo>
                    <a:pt x="1287" y="75"/>
                  </a:lnTo>
                  <a:lnTo>
                    <a:pt x="1289" y="72"/>
                  </a:lnTo>
                  <a:lnTo>
                    <a:pt x="1291" y="70"/>
                  </a:lnTo>
                  <a:lnTo>
                    <a:pt x="1295" y="70"/>
                  </a:lnTo>
                  <a:lnTo>
                    <a:pt x="1297" y="70"/>
                  </a:lnTo>
                  <a:lnTo>
                    <a:pt x="1300" y="72"/>
                  </a:lnTo>
                  <a:lnTo>
                    <a:pt x="1302" y="75"/>
                  </a:lnTo>
                  <a:lnTo>
                    <a:pt x="1302" y="77"/>
                  </a:lnTo>
                  <a:lnTo>
                    <a:pt x="1302" y="80"/>
                  </a:lnTo>
                  <a:lnTo>
                    <a:pt x="1300" y="82"/>
                  </a:lnTo>
                  <a:lnTo>
                    <a:pt x="1297" y="84"/>
                  </a:lnTo>
                  <a:lnTo>
                    <a:pt x="1295" y="84"/>
                  </a:lnTo>
                  <a:lnTo>
                    <a:pt x="1291" y="84"/>
                  </a:lnTo>
                  <a:close/>
                  <a:moveTo>
                    <a:pt x="1221" y="60"/>
                  </a:moveTo>
                  <a:lnTo>
                    <a:pt x="1221" y="60"/>
                  </a:lnTo>
                  <a:lnTo>
                    <a:pt x="1219" y="58"/>
                  </a:lnTo>
                  <a:lnTo>
                    <a:pt x="1217" y="56"/>
                  </a:lnTo>
                  <a:lnTo>
                    <a:pt x="1217" y="53"/>
                  </a:lnTo>
                  <a:lnTo>
                    <a:pt x="1217" y="51"/>
                  </a:lnTo>
                  <a:lnTo>
                    <a:pt x="1219" y="50"/>
                  </a:lnTo>
                  <a:lnTo>
                    <a:pt x="1221" y="48"/>
                  </a:lnTo>
                  <a:lnTo>
                    <a:pt x="1222" y="46"/>
                  </a:lnTo>
                  <a:lnTo>
                    <a:pt x="1226" y="46"/>
                  </a:lnTo>
                  <a:lnTo>
                    <a:pt x="1228" y="48"/>
                  </a:lnTo>
                  <a:lnTo>
                    <a:pt x="1230" y="50"/>
                  </a:lnTo>
                  <a:lnTo>
                    <a:pt x="1232" y="53"/>
                  </a:lnTo>
                  <a:lnTo>
                    <a:pt x="1232" y="55"/>
                  </a:lnTo>
                  <a:lnTo>
                    <a:pt x="1230" y="58"/>
                  </a:lnTo>
                  <a:lnTo>
                    <a:pt x="1228" y="60"/>
                  </a:lnTo>
                  <a:lnTo>
                    <a:pt x="1224" y="60"/>
                  </a:lnTo>
                  <a:lnTo>
                    <a:pt x="1221" y="60"/>
                  </a:lnTo>
                  <a:close/>
                  <a:moveTo>
                    <a:pt x="1150" y="41"/>
                  </a:moveTo>
                  <a:lnTo>
                    <a:pt x="1150" y="41"/>
                  </a:lnTo>
                  <a:lnTo>
                    <a:pt x="1146" y="39"/>
                  </a:lnTo>
                  <a:lnTo>
                    <a:pt x="1144" y="38"/>
                  </a:lnTo>
                  <a:lnTo>
                    <a:pt x="1144" y="36"/>
                  </a:lnTo>
                  <a:lnTo>
                    <a:pt x="1144" y="32"/>
                  </a:lnTo>
                  <a:lnTo>
                    <a:pt x="1144" y="31"/>
                  </a:lnTo>
                  <a:lnTo>
                    <a:pt x="1146" y="29"/>
                  </a:lnTo>
                  <a:lnTo>
                    <a:pt x="1150" y="27"/>
                  </a:lnTo>
                  <a:lnTo>
                    <a:pt x="1154" y="27"/>
                  </a:lnTo>
                  <a:lnTo>
                    <a:pt x="1155" y="29"/>
                  </a:lnTo>
                  <a:lnTo>
                    <a:pt x="1157" y="31"/>
                  </a:lnTo>
                  <a:lnTo>
                    <a:pt x="1159" y="32"/>
                  </a:lnTo>
                  <a:lnTo>
                    <a:pt x="1159" y="36"/>
                  </a:lnTo>
                  <a:lnTo>
                    <a:pt x="1157" y="39"/>
                  </a:lnTo>
                  <a:lnTo>
                    <a:pt x="1155" y="41"/>
                  </a:lnTo>
                  <a:lnTo>
                    <a:pt x="1152" y="41"/>
                  </a:lnTo>
                  <a:lnTo>
                    <a:pt x="1150" y="41"/>
                  </a:lnTo>
                  <a:close/>
                  <a:moveTo>
                    <a:pt x="1075" y="27"/>
                  </a:moveTo>
                  <a:lnTo>
                    <a:pt x="1075" y="27"/>
                  </a:lnTo>
                  <a:lnTo>
                    <a:pt x="1074" y="26"/>
                  </a:lnTo>
                  <a:lnTo>
                    <a:pt x="1070" y="24"/>
                  </a:lnTo>
                  <a:lnTo>
                    <a:pt x="1070" y="22"/>
                  </a:lnTo>
                  <a:lnTo>
                    <a:pt x="1070" y="19"/>
                  </a:lnTo>
                  <a:lnTo>
                    <a:pt x="1070" y="17"/>
                  </a:lnTo>
                  <a:lnTo>
                    <a:pt x="1072" y="15"/>
                  </a:lnTo>
                  <a:lnTo>
                    <a:pt x="1075" y="14"/>
                  </a:lnTo>
                  <a:lnTo>
                    <a:pt x="1077" y="14"/>
                  </a:lnTo>
                  <a:lnTo>
                    <a:pt x="1081" y="14"/>
                  </a:lnTo>
                  <a:lnTo>
                    <a:pt x="1083" y="15"/>
                  </a:lnTo>
                  <a:lnTo>
                    <a:pt x="1085" y="19"/>
                  </a:lnTo>
                  <a:lnTo>
                    <a:pt x="1085" y="22"/>
                  </a:lnTo>
                  <a:lnTo>
                    <a:pt x="1083" y="24"/>
                  </a:lnTo>
                  <a:lnTo>
                    <a:pt x="1081" y="26"/>
                  </a:lnTo>
                  <a:lnTo>
                    <a:pt x="1079" y="27"/>
                  </a:lnTo>
                  <a:lnTo>
                    <a:pt x="1075" y="27"/>
                  </a:lnTo>
                  <a:close/>
                  <a:moveTo>
                    <a:pt x="1001" y="19"/>
                  </a:moveTo>
                  <a:lnTo>
                    <a:pt x="1001" y="19"/>
                  </a:lnTo>
                  <a:lnTo>
                    <a:pt x="997" y="17"/>
                  </a:lnTo>
                  <a:lnTo>
                    <a:pt x="995" y="15"/>
                  </a:lnTo>
                  <a:lnTo>
                    <a:pt x="995" y="14"/>
                  </a:lnTo>
                  <a:lnTo>
                    <a:pt x="994" y="10"/>
                  </a:lnTo>
                  <a:lnTo>
                    <a:pt x="995" y="8"/>
                  </a:lnTo>
                  <a:lnTo>
                    <a:pt x="997" y="7"/>
                  </a:lnTo>
                  <a:lnTo>
                    <a:pt x="999" y="5"/>
                  </a:lnTo>
                  <a:lnTo>
                    <a:pt x="1003" y="5"/>
                  </a:lnTo>
                  <a:lnTo>
                    <a:pt x="1005" y="5"/>
                  </a:lnTo>
                  <a:lnTo>
                    <a:pt x="1008" y="7"/>
                  </a:lnTo>
                  <a:lnTo>
                    <a:pt x="1008" y="8"/>
                  </a:lnTo>
                  <a:lnTo>
                    <a:pt x="1010" y="12"/>
                  </a:lnTo>
                  <a:lnTo>
                    <a:pt x="1008" y="15"/>
                  </a:lnTo>
                  <a:lnTo>
                    <a:pt x="1007" y="17"/>
                  </a:lnTo>
                  <a:lnTo>
                    <a:pt x="1005" y="19"/>
                  </a:lnTo>
                  <a:lnTo>
                    <a:pt x="1001" y="19"/>
                  </a:lnTo>
                  <a:close/>
                  <a:moveTo>
                    <a:pt x="927" y="14"/>
                  </a:moveTo>
                  <a:lnTo>
                    <a:pt x="927" y="14"/>
                  </a:lnTo>
                  <a:lnTo>
                    <a:pt x="923" y="14"/>
                  </a:lnTo>
                  <a:lnTo>
                    <a:pt x="921" y="12"/>
                  </a:lnTo>
                  <a:lnTo>
                    <a:pt x="919" y="10"/>
                  </a:lnTo>
                  <a:lnTo>
                    <a:pt x="919" y="7"/>
                  </a:lnTo>
                  <a:lnTo>
                    <a:pt x="919" y="5"/>
                  </a:lnTo>
                  <a:lnTo>
                    <a:pt x="921" y="2"/>
                  </a:lnTo>
                  <a:lnTo>
                    <a:pt x="923" y="2"/>
                  </a:lnTo>
                  <a:lnTo>
                    <a:pt x="927" y="0"/>
                  </a:lnTo>
                  <a:lnTo>
                    <a:pt x="930" y="2"/>
                  </a:lnTo>
                  <a:lnTo>
                    <a:pt x="932" y="2"/>
                  </a:lnTo>
                  <a:lnTo>
                    <a:pt x="934" y="5"/>
                  </a:lnTo>
                  <a:lnTo>
                    <a:pt x="934" y="7"/>
                  </a:lnTo>
                  <a:lnTo>
                    <a:pt x="934" y="10"/>
                  </a:lnTo>
                  <a:lnTo>
                    <a:pt x="932" y="12"/>
                  </a:lnTo>
                  <a:lnTo>
                    <a:pt x="929" y="14"/>
                  </a:lnTo>
                  <a:lnTo>
                    <a:pt x="927" y="14"/>
                  </a:lnTo>
                  <a:close/>
                  <a:moveTo>
                    <a:pt x="852" y="15"/>
                  </a:moveTo>
                  <a:lnTo>
                    <a:pt x="852" y="15"/>
                  </a:lnTo>
                  <a:lnTo>
                    <a:pt x="849" y="14"/>
                  </a:lnTo>
                  <a:lnTo>
                    <a:pt x="847" y="14"/>
                  </a:lnTo>
                  <a:lnTo>
                    <a:pt x="845" y="10"/>
                  </a:lnTo>
                  <a:lnTo>
                    <a:pt x="843" y="8"/>
                  </a:lnTo>
                  <a:lnTo>
                    <a:pt x="843" y="5"/>
                  </a:lnTo>
                  <a:lnTo>
                    <a:pt x="845" y="3"/>
                  </a:lnTo>
                  <a:lnTo>
                    <a:pt x="847" y="2"/>
                  </a:lnTo>
                  <a:lnTo>
                    <a:pt x="850" y="2"/>
                  </a:lnTo>
                  <a:lnTo>
                    <a:pt x="854" y="2"/>
                  </a:lnTo>
                  <a:lnTo>
                    <a:pt x="856" y="3"/>
                  </a:lnTo>
                  <a:lnTo>
                    <a:pt x="858" y="5"/>
                  </a:lnTo>
                  <a:lnTo>
                    <a:pt x="858" y="7"/>
                  </a:lnTo>
                  <a:lnTo>
                    <a:pt x="858" y="10"/>
                  </a:lnTo>
                  <a:lnTo>
                    <a:pt x="856" y="12"/>
                  </a:lnTo>
                  <a:lnTo>
                    <a:pt x="854" y="14"/>
                  </a:lnTo>
                  <a:lnTo>
                    <a:pt x="852" y="15"/>
                  </a:lnTo>
                  <a:close/>
                  <a:moveTo>
                    <a:pt x="776" y="20"/>
                  </a:moveTo>
                  <a:lnTo>
                    <a:pt x="776" y="20"/>
                  </a:lnTo>
                  <a:lnTo>
                    <a:pt x="774" y="20"/>
                  </a:lnTo>
                  <a:lnTo>
                    <a:pt x="770" y="19"/>
                  </a:lnTo>
                  <a:lnTo>
                    <a:pt x="769" y="17"/>
                  </a:lnTo>
                  <a:lnTo>
                    <a:pt x="769" y="14"/>
                  </a:lnTo>
                  <a:lnTo>
                    <a:pt x="769" y="12"/>
                  </a:lnTo>
                  <a:lnTo>
                    <a:pt x="770" y="8"/>
                  </a:lnTo>
                  <a:lnTo>
                    <a:pt x="772" y="7"/>
                  </a:lnTo>
                  <a:lnTo>
                    <a:pt x="774" y="7"/>
                  </a:lnTo>
                  <a:lnTo>
                    <a:pt x="778" y="7"/>
                  </a:lnTo>
                  <a:lnTo>
                    <a:pt x="780" y="8"/>
                  </a:lnTo>
                  <a:lnTo>
                    <a:pt x="782" y="10"/>
                  </a:lnTo>
                  <a:lnTo>
                    <a:pt x="783" y="14"/>
                  </a:lnTo>
                  <a:lnTo>
                    <a:pt x="783" y="15"/>
                  </a:lnTo>
                  <a:lnTo>
                    <a:pt x="782" y="19"/>
                  </a:lnTo>
                  <a:lnTo>
                    <a:pt x="780" y="20"/>
                  </a:lnTo>
                  <a:lnTo>
                    <a:pt x="776" y="20"/>
                  </a:lnTo>
                  <a:close/>
                  <a:moveTo>
                    <a:pt x="702" y="31"/>
                  </a:moveTo>
                  <a:lnTo>
                    <a:pt x="702" y="31"/>
                  </a:lnTo>
                  <a:lnTo>
                    <a:pt x="700" y="31"/>
                  </a:lnTo>
                  <a:lnTo>
                    <a:pt x="696" y="31"/>
                  </a:lnTo>
                  <a:lnTo>
                    <a:pt x="694" y="27"/>
                  </a:lnTo>
                  <a:lnTo>
                    <a:pt x="694" y="26"/>
                  </a:lnTo>
                  <a:lnTo>
                    <a:pt x="694" y="22"/>
                  </a:lnTo>
                  <a:lnTo>
                    <a:pt x="694" y="20"/>
                  </a:lnTo>
                  <a:lnTo>
                    <a:pt x="696" y="19"/>
                  </a:lnTo>
                  <a:lnTo>
                    <a:pt x="700" y="17"/>
                  </a:lnTo>
                  <a:lnTo>
                    <a:pt x="703" y="17"/>
                  </a:lnTo>
                  <a:lnTo>
                    <a:pt x="705" y="19"/>
                  </a:lnTo>
                  <a:lnTo>
                    <a:pt x="707" y="20"/>
                  </a:lnTo>
                  <a:lnTo>
                    <a:pt x="709" y="22"/>
                  </a:lnTo>
                  <a:lnTo>
                    <a:pt x="709" y="26"/>
                  </a:lnTo>
                  <a:lnTo>
                    <a:pt x="707" y="27"/>
                  </a:lnTo>
                  <a:lnTo>
                    <a:pt x="705" y="31"/>
                  </a:lnTo>
                  <a:lnTo>
                    <a:pt x="702" y="31"/>
                  </a:lnTo>
                  <a:close/>
                  <a:moveTo>
                    <a:pt x="629" y="46"/>
                  </a:moveTo>
                  <a:lnTo>
                    <a:pt x="629" y="46"/>
                  </a:lnTo>
                  <a:lnTo>
                    <a:pt x="625" y="46"/>
                  </a:lnTo>
                  <a:lnTo>
                    <a:pt x="624" y="46"/>
                  </a:lnTo>
                  <a:lnTo>
                    <a:pt x="622" y="44"/>
                  </a:lnTo>
                  <a:lnTo>
                    <a:pt x="620" y="41"/>
                  </a:lnTo>
                  <a:lnTo>
                    <a:pt x="620" y="39"/>
                  </a:lnTo>
                  <a:lnTo>
                    <a:pt x="620" y="36"/>
                  </a:lnTo>
                  <a:lnTo>
                    <a:pt x="622" y="34"/>
                  </a:lnTo>
                  <a:lnTo>
                    <a:pt x="625" y="32"/>
                  </a:lnTo>
                  <a:lnTo>
                    <a:pt x="629" y="32"/>
                  </a:lnTo>
                  <a:lnTo>
                    <a:pt x="631" y="34"/>
                  </a:lnTo>
                  <a:lnTo>
                    <a:pt x="633" y="36"/>
                  </a:lnTo>
                  <a:lnTo>
                    <a:pt x="635" y="38"/>
                  </a:lnTo>
                  <a:lnTo>
                    <a:pt x="635" y="41"/>
                  </a:lnTo>
                  <a:lnTo>
                    <a:pt x="635" y="43"/>
                  </a:lnTo>
                  <a:lnTo>
                    <a:pt x="633" y="44"/>
                  </a:lnTo>
                  <a:lnTo>
                    <a:pt x="629" y="46"/>
                  </a:lnTo>
                  <a:close/>
                  <a:moveTo>
                    <a:pt x="557" y="67"/>
                  </a:moveTo>
                  <a:lnTo>
                    <a:pt x="557" y="67"/>
                  </a:lnTo>
                  <a:lnTo>
                    <a:pt x="555" y="67"/>
                  </a:lnTo>
                  <a:lnTo>
                    <a:pt x="551" y="67"/>
                  </a:lnTo>
                  <a:lnTo>
                    <a:pt x="549" y="65"/>
                  </a:lnTo>
                  <a:lnTo>
                    <a:pt x="547" y="62"/>
                  </a:lnTo>
                  <a:lnTo>
                    <a:pt x="547" y="60"/>
                  </a:lnTo>
                  <a:lnTo>
                    <a:pt x="549" y="56"/>
                  </a:lnTo>
                  <a:lnTo>
                    <a:pt x="551" y="55"/>
                  </a:lnTo>
                  <a:lnTo>
                    <a:pt x="553" y="53"/>
                  </a:lnTo>
                  <a:lnTo>
                    <a:pt x="557" y="53"/>
                  </a:lnTo>
                  <a:lnTo>
                    <a:pt x="558" y="53"/>
                  </a:lnTo>
                  <a:lnTo>
                    <a:pt x="560" y="55"/>
                  </a:lnTo>
                  <a:lnTo>
                    <a:pt x="562" y="58"/>
                  </a:lnTo>
                  <a:lnTo>
                    <a:pt x="562" y="60"/>
                  </a:lnTo>
                  <a:lnTo>
                    <a:pt x="562" y="63"/>
                  </a:lnTo>
                  <a:lnTo>
                    <a:pt x="560" y="65"/>
                  </a:lnTo>
                  <a:lnTo>
                    <a:pt x="557" y="67"/>
                  </a:lnTo>
                  <a:close/>
                  <a:moveTo>
                    <a:pt x="488" y="92"/>
                  </a:moveTo>
                  <a:lnTo>
                    <a:pt x="488" y="92"/>
                  </a:lnTo>
                  <a:lnTo>
                    <a:pt x="484" y="92"/>
                  </a:lnTo>
                  <a:lnTo>
                    <a:pt x="482" y="92"/>
                  </a:lnTo>
                  <a:lnTo>
                    <a:pt x="480" y="91"/>
                  </a:lnTo>
                  <a:lnTo>
                    <a:pt x="478" y="89"/>
                  </a:lnTo>
                  <a:lnTo>
                    <a:pt x="477" y="86"/>
                  </a:lnTo>
                  <a:lnTo>
                    <a:pt x="478" y="82"/>
                  </a:lnTo>
                  <a:lnTo>
                    <a:pt x="478" y="80"/>
                  </a:lnTo>
                  <a:lnTo>
                    <a:pt x="482" y="79"/>
                  </a:lnTo>
                  <a:lnTo>
                    <a:pt x="484" y="79"/>
                  </a:lnTo>
                  <a:lnTo>
                    <a:pt x="488" y="79"/>
                  </a:lnTo>
                  <a:lnTo>
                    <a:pt x="490" y="80"/>
                  </a:lnTo>
                  <a:lnTo>
                    <a:pt x="491" y="82"/>
                  </a:lnTo>
                  <a:lnTo>
                    <a:pt x="491" y="86"/>
                  </a:lnTo>
                  <a:lnTo>
                    <a:pt x="491" y="89"/>
                  </a:lnTo>
                  <a:lnTo>
                    <a:pt x="490" y="91"/>
                  </a:lnTo>
                  <a:lnTo>
                    <a:pt x="488" y="92"/>
                  </a:lnTo>
                  <a:close/>
                  <a:moveTo>
                    <a:pt x="421" y="122"/>
                  </a:moveTo>
                  <a:lnTo>
                    <a:pt x="421" y="122"/>
                  </a:lnTo>
                  <a:lnTo>
                    <a:pt x="417" y="123"/>
                  </a:lnTo>
                  <a:lnTo>
                    <a:pt x="415" y="123"/>
                  </a:lnTo>
                  <a:lnTo>
                    <a:pt x="411" y="122"/>
                  </a:lnTo>
                  <a:lnTo>
                    <a:pt x="410" y="120"/>
                  </a:lnTo>
                  <a:lnTo>
                    <a:pt x="410" y="116"/>
                  </a:lnTo>
                  <a:lnTo>
                    <a:pt x="410" y="115"/>
                  </a:lnTo>
                  <a:lnTo>
                    <a:pt x="411" y="111"/>
                  </a:lnTo>
                  <a:lnTo>
                    <a:pt x="413" y="110"/>
                  </a:lnTo>
                  <a:lnTo>
                    <a:pt x="415" y="110"/>
                  </a:lnTo>
                  <a:lnTo>
                    <a:pt x="419" y="110"/>
                  </a:lnTo>
                  <a:lnTo>
                    <a:pt x="421" y="111"/>
                  </a:lnTo>
                  <a:lnTo>
                    <a:pt x="423" y="113"/>
                  </a:lnTo>
                  <a:lnTo>
                    <a:pt x="425" y="115"/>
                  </a:lnTo>
                  <a:lnTo>
                    <a:pt x="425" y="118"/>
                  </a:lnTo>
                  <a:lnTo>
                    <a:pt x="423" y="120"/>
                  </a:lnTo>
                  <a:lnTo>
                    <a:pt x="421" y="122"/>
                  </a:lnTo>
                  <a:close/>
                  <a:moveTo>
                    <a:pt x="356" y="158"/>
                  </a:moveTo>
                  <a:lnTo>
                    <a:pt x="356" y="158"/>
                  </a:lnTo>
                  <a:lnTo>
                    <a:pt x="354" y="159"/>
                  </a:lnTo>
                  <a:lnTo>
                    <a:pt x="350" y="159"/>
                  </a:lnTo>
                  <a:lnTo>
                    <a:pt x="348" y="158"/>
                  </a:lnTo>
                  <a:lnTo>
                    <a:pt x="346" y="156"/>
                  </a:lnTo>
                  <a:lnTo>
                    <a:pt x="345" y="152"/>
                  </a:lnTo>
                  <a:lnTo>
                    <a:pt x="345" y="151"/>
                  </a:lnTo>
                  <a:lnTo>
                    <a:pt x="346" y="147"/>
                  </a:lnTo>
                  <a:lnTo>
                    <a:pt x="348" y="146"/>
                  </a:lnTo>
                  <a:lnTo>
                    <a:pt x="350" y="146"/>
                  </a:lnTo>
                  <a:lnTo>
                    <a:pt x="354" y="146"/>
                  </a:lnTo>
                  <a:lnTo>
                    <a:pt x="356" y="146"/>
                  </a:lnTo>
                  <a:lnTo>
                    <a:pt x="358" y="147"/>
                  </a:lnTo>
                  <a:lnTo>
                    <a:pt x="359" y="151"/>
                  </a:lnTo>
                  <a:lnTo>
                    <a:pt x="359" y="152"/>
                  </a:lnTo>
                  <a:lnTo>
                    <a:pt x="358" y="156"/>
                  </a:lnTo>
                  <a:lnTo>
                    <a:pt x="356" y="158"/>
                  </a:lnTo>
                  <a:close/>
                  <a:moveTo>
                    <a:pt x="294" y="197"/>
                  </a:moveTo>
                  <a:lnTo>
                    <a:pt x="294" y="197"/>
                  </a:lnTo>
                  <a:lnTo>
                    <a:pt x="292" y="199"/>
                  </a:lnTo>
                  <a:lnTo>
                    <a:pt x="289" y="199"/>
                  </a:lnTo>
                  <a:lnTo>
                    <a:pt x="287" y="199"/>
                  </a:lnTo>
                  <a:lnTo>
                    <a:pt x="285" y="197"/>
                  </a:lnTo>
                  <a:lnTo>
                    <a:pt x="283" y="194"/>
                  </a:lnTo>
                  <a:lnTo>
                    <a:pt x="283" y="192"/>
                  </a:lnTo>
                  <a:lnTo>
                    <a:pt x="283" y="189"/>
                  </a:lnTo>
                  <a:lnTo>
                    <a:pt x="285" y="187"/>
                  </a:lnTo>
                  <a:lnTo>
                    <a:pt x="289" y="185"/>
                  </a:lnTo>
                  <a:lnTo>
                    <a:pt x="291" y="185"/>
                  </a:lnTo>
                  <a:lnTo>
                    <a:pt x="294" y="187"/>
                  </a:lnTo>
                  <a:lnTo>
                    <a:pt x="296" y="189"/>
                  </a:lnTo>
                  <a:lnTo>
                    <a:pt x="298" y="190"/>
                  </a:lnTo>
                  <a:lnTo>
                    <a:pt x="298" y="194"/>
                  </a:lnTo>
                  <a:lnTo>
                    <a:pt x="296" y="195"/>
                  </a:lnTo>
                  <a:lnTo>
                    <a:pt x="294" y="197"/>
                  </a:lnTo>
                  <a:close/>
                  <a:moveTo>
                    <a:pt x="239" y="243"/>
                  </a:moveTo>
                  <a:lnTo>
                    <a:pt x="239" y="243"/>
                  </a:lnTo>
                  <a:lnTo>
                    <a:pt x="235" y="243"/>
                  </a:lnTo>
                  <a:lnTo>
                    <a:pt x="233" y="245"/>
                  </a:lnTo>
                  <a:lnTo>
                    <a:pt x="229" y="243"/>
                  </a:lnTo>
                  <a:lnTo>
                    <a:pt x="227" y="242"/>
                  </a:lnTo>
                  <a:lnTo>
                    <a:pt x="226" y="240"/>
                  </a:lnTo>
                  <a:lnTo>
                    <a:pt x="226" y="237"/>
                  </a:lnTo>
                  <a:lnTo>
                    <a:pt x="226" y="235"/>
                  </a:lnTo>
                  <a:lnTo>
                    <a:pt x="227" y="233"/>
                  </a:lnTo>
                  <a:lnTo>
                    <a:pt x="231" y="231"/>
                  </a:lnTo>
                  <a:lnTo>
                    <a:pt x="233" y="231"/>
                  </a:lnTo>
                  <a:lnTo>
                    <a:pt x="237" y="231"/>
                  </a:lnTo>
                  <a:lnTo>
                    <a:pt x="239" y="233"/>
                  </a:lnTo>
                  <a:lnTo>
                    <a:pt x="240" y="235"/>
                  </a:lnTo>
                  <a:lnTo>
                    <a:pt x="240" y="238"/>
                  </a:lnTo>
                  <a:lnTo>
                    <a:pt x="240" y="240"/>
                  </a:lnTo>
                  <a:lnTo>
                    <a:pt x="239" y="243"/>
                  </a:lnTo>
                  <a:close/>
                  <a:moveTo>
                    <a:pt x="186" y="291"/>
                  </a:moveTo>
                  <a:lnTo>
                    <a:pt x="186" y="291"/>
                  </a:lnTo>
                  <a:lnTo>
                    <a:pt x="183" y="293"/>
                  </a:lnTo>
                  <a:lnTo>
                    <a:pt x="181" y="295"/>
                  </a:lnTo>
                  <a:lnTo>
                    <a:pt x="177" y="295"/>
                  </a:lnTo>
                  <a:lnTo>
                    <a:pt x="175" y="293"/>
                  </a:lnTo>
                  <a:lnTo>
                    <a:pt x="173" y="290"/>
                  </a:lnTo>
                  <a:lnTo>
                    <a:pt x="173" y="288"/>
                  </a:lnTo>
                  <a:lnTo>
                    <a:pt x="173" y="285"/>
                  </a:lnTo>
                  <a:lnTo>
                    <a:pt x="175" y="283"/>
                  </a:lnTo>
                  <a:lnTo>
                    <a:pt x="177" y="281"/>
                  </a:lnTo>
                  <a:lnTo>
                    <a:pt x="179" y="281"/>
                  </a:lnTo>
                  <a:lnTo>
                    <a:pt x="183" y="281"/>
                  </a:lnTo>
                  <a:lnTo>
                    <a:pt x="185" y="283"/>
                  </a:lnTo>
                  <a:lnTo>
                    <a:pt x="186" y="285"/>
                  </a:lnTo>
                  <a:lnTo>
                    <a:pt x="188" y="286"/>
                  </a:lnTo>
                  <a:lnTo>
                    <a:pt x="188" y="290"/>
                  </a:lnTo>
                  <a:lnTo>
                    <a:pt x="186" y="291"/>
                  </a:lnTo>
                  <a:close/>
                  <a:moveTo>
                    <a:pt x="140" y="346"/>
                  </a:moveTo>
                  <a:lnTo>
                    <a:pt x="140" y="346"/>
                  </a:lnTo>
                  <a:lnTo>
                    <a:pt x="138" y="348"/>
                  </a:lnTo>
                  <a:lnTo>
                    <a:pt x="134" y="350"/>
                  </a:lnTo>
                  <a:lnTo>
                    <a:pt x="133" y="350"/>
                  </a:lnTo>
                  <a:lnTo>
                    <a:pt x="129" y="348"/>
                  </a:lnTo>
                  <a:lnTo>
                    <a:pt x="127" y="346"/>
                  </a:lnTo>
                  <a:lnTo>
                    <a:pt x="125" y="343"/>
                  </a:lnTo>
                  <a:lnTo>
                    <a:pt x="125" y="341"/>
                  </a:lnTo>
                  <a:lnTo>
                    <a:pt x="127" y="338"/>
                  </a:lnTo>
                  <a:lnTo>
                    <a:pt x="129" y="336"/>
                  </a:lnTo>
                  <a:lnTo>
                    <a:pt x="133" y="336"/>
                  </a:lnTo>
                  <a:lnTo>
                    <a:pt x="134" y="336"/>
                  </a:lnTo>
                  <a:lnTo>
                    <a:pt x="138" y="336"/>
                  </a:lnTo>
                  <a:lnTo>
                    <a:pt x="140" y="338"/>
                  </a:lnTo>
                  <a:lnTo>
                    <a:pt x="140" y="341"/>
                  </a:lnTo>
                  <a:lnTo>
                    <a:pt x="140" y="343"/>
                  </a:lnTo>
                  <a:lnTo>
                    <a:pt x="140" y="346"/>
                  </a:lnTo>
                  <a:close/>
                  <a:moveTo>
                    <a:pt x="99" y="405"/>
                  </a:moveTo>
                  <a:lnTo>
                    <a:pt x="99" y="405"/>
                  </a:lnTo>
                  <a:lnTo>
                    <a:pt x="97" y="406"/>
                  </a:lnTo>
                  <a:lnTo>
                    <a:pt x="95" y="408"/>
                  </a:lnTo>
                  <a:lnTo>
                    <a:pt x="92" y="408"/>
                  </a:lnTo>
                  <a:lnTo>
                    <a:pt x="90" y="406"/>
                  </a:lnTo>
                  <a:lnTo>
                    <a:pt x="86" y="405"/>
                  </a:lnTo>
                  <a:lnTo>
                    <a:pt x="86" y="403"/>
                  </a:lnTo>
                  <a:lnTo>
                    <a:pt x="84" y="400"/>
                  </a:lnTo>
                  <a:lnTo>
                    <a:pt x="86" y="398"/>
                  </a:lnTo>
                  <a:lnTo>
                    <a:pt x="88" y="396"/>
                  </a:lnTo>
                  <a:lnTo>
                    <a:pt x="90" y="394"/>
                  </a:lnTo>
                  <a:lnTo>
                    <a:pt x="93" y="394"/>
                  </a:lnTo>
                  <a:lnTo>
                    <a:pt x="95" y="394"/>
                  </a:lnTo>
                  <a:lnTo>
                    <a:pt x="99" y="396"/>
                  </a:lnTo>
                  <a:lnTo>
                    <a:pt x="99" y="400"/>
                  </a:lnTo>
                  <a:lnTo>
                    <a:pt x="101" y="401"/>
                  </a:lnTo>
                  <a:lnTo>
                    <a:pt x="99" y="405"/>
                  </a:lnTo>
                  <a:close/>
                  <a:moveTo>
                    <a:pt x="66" y="466"/>
                  </a:moveTo>
                  <a:lnTo>
                    <a:pt x="66" y="466"/>
                  </a:lnTo>
                  <a:lnTo>
                    <a:pt x="64" y="468"/>
                  </a:lnTo>
                  <a:lnTo>
                    <a:pt x="62" y="470"/>
                  </a:lnTo>
                  <a:lnTo>
                    <a:pt x="60" y="470"/>
                  </a:lnTo>
                  <a:lnTo>
                    <a:pt x="56" y="470"/>
                  </a:lnTo>
                  <a:lnTo>
                    <a:pt x="54" y="468"/>
                  </a:lnTo>
                  <a:lnTo>
                    <a:pt x="53" y="466"/>
                  </a:lnTo>
                  <a:lnTo>
                    <a:pt x="51" y="463"/>
                  </a:lnTo>
                  <a:lnTo>
                    <a:pt x="53" y="461"/>
                  </a:lnTo>
                  <a:lnTo>
                    <a:pt x="54" y="458"/>
                  </a:lnTo>
                  <a:lnTo>
                    <a:pt x="56" y="456"/>
                  </a:lnTo>
                  <a:lnTo>
                    <a:pt x="60" y="456"/>
                  </a:lnTo>
                  <a:lnTo>
                    <a:pt x="62" y="456"/>
                  </a:lnTo>
                  <a:lnTo>
                    <a:pt x="64" y="458"/>
                  </a:lnTo>
                  <a:lnTo>
                    <a:pt x="66" y="461"/>
                  </a:lnTo>
                  <a:lnTo>
                    <a:pt x="67" y="463"/>
                  </a:lnTo>
                  <a:lnTo>
                    <a:pt x="66" y="466"/>
                  </a:lnTo>
                  <a:close/>
                  <a:moveTo>
                    <a:pt x="41" y="532"/>
                  </a:moveTo>
                  <a:lnTo>
                    <a:pt x="41" y="532"/>
                  </a:lnTo>
                  <a:lnTo>
                    <a:pt x="40" y="533"/>
                  </a:lnTo>
                  <a:lnTo>
                    <a:pt x="38" y="535"/>
                  </a:lnTo>
                  <a:lnTo>
                    <a:pt x="34" y="535"/>
                  </a:lnTo>
                  <a:lnTo>
                    <a:pt x="32" y="535"/>
                  </a:lnTo>
                  <a:lnTo>
                    <a:pt x="28" y="535"/>
                  </a:lnTo>
                  <a:lnTo>
                    <a:pt x="27" y="532"/>
                  </a:lnTo>
                  <a:lnTo>
                    <a:pt x="27" y="530"/>
                  </a:lnTo>
                  <a:lnTo>
                    <a:pt x="27" y="526"/>
                  </a:lnTo>
                  <a:lnTo>
                    <a:pt x="28" y="525"/>
                  </a:lnTo>
                  <a:lnTo>
                    <a:pt x="30" y="523"/>
                  </a:lnTo>
                  <a:lnTo>
                    <a:pt x="32" y="521"/>
                  </a:lnTo>
                  <a:lnTo>
                    <a:pt x="36" y="523"/>
                  </a:lnTo>
                  <a:lnTo>
                    <a:pt x="38" y="523"/>
                  </a:lnTo>
                  <a:lnTo>
                    <a:pt x="40" y="525"/>
                  </a:lnTo>
                  <a:lnTo>
                    <a:pt x="41" y="528"/>
                  </a:lnTo>
                  <a:lnTo>
                    <a:pt x="41" y="532"/>
                  </a:lnTo>
                  <a:close/>
                  <a:moveTo>
                    <a:pt x="25" y="599"/>
                  </a:moveTo>
                  <a:lnTo>
                    <a:pt x="25" y="599"/>
                  </a:lnTo>
                  <a:lnTo>
                    <a:pt x="23" y="600"/>
                  </a:lnTo>
                  <a:lnTo>
                    <a:pt x="21" y="602"/>
                  </a:lnTo>
                  <a:lnTo>
                    <a:pt x="19" y="604"/>
                  </a:lnTo>
                  <a:lnTo>
                    <a:pt x="15" y="604"/>
                  </a:lnTo>
                  <a:lnTo>
                    <a:pt x="12" y="602"/>
                  </a:lnTo>
                  <a:lnTo>
                    <a:pt x="10" y="600"/>
                  </a:lnTo>
                  <a:lnTo>
                    <a:pt x="10" y="599"/>
                  </a:lnTo>
                  <a:lnTo>
                    <a:pt x="10" y="595"/>
                  </a:lnTo>
                  <a:lnTo>
                    <a:pt x="10" y="593"/>
                  </a:lnTo>
                  <a:lnTo>
                    <a:pt x="12" y="592"/>
                  </a:lnTo>
                  <a:lnTo>
                    <a:pt x="15" y="590"/>
                  </a:lnTo>
                  <a:lnTo>
                    <a:pt x="17" y="590"/>
                  </a:lnTo>
                  <a:lnTo>
                    <a:pt x="21" y="592"/>
                  </a:lnTo>
                  <a:lnTo>
                    <a:pt x="23" y="593"/>
                  </a:lnTo>
                  <a:lnTo>
                    <a:pt x="25" y="595"/>
                  </a:lnTo>
                  <a:lnTo>
                    <a:pt x="25" y="599"/>
                  </a:lnTo>
                  <a:close/>
                  <a:moveTo>
                    <a:pt x="15" y="667"/>
                  </a:moveTo>
                  <a:lnTo>
                    <a:pt x="15" y="667"/>
                  </a:lnTo>
                  <a:lnTo>
                    <a:pt x="15" y="669"/>
                  </a:lnTo>
                  <a:lnTo>
                    <a:pt x="13" y="671"/>
                  </a:lnTo>
                  <a:lnTo>
                    <a:pt x="12" y="672"/>
                  </a:lnTo>
                  <a:lnTo>
                    <a:pt x="8" y="672"/>
                  </a:lnTo>
                  <a:lnTo>
                    <a:pt x="6" y="672"/>
                  </a:lnTo>
                  <a:lnTo>
                    <a:pt x="2" y="671"/>
                  </a:lnTo>
                  <a:lnTo>
                    <a:pt x="2" y="669"/>
                  </a:lnTo>
                  <a:lnTo>
                    <a:pt x="0" y="665"/>
                  </a:lnTo>
                  <a:lnTo>
                    <a:pt x="2" y="664"/>
                  </a:lnTo>
                  <a:lnTo>
                    <a:pt x="4" y="660"/>
                  </a:lnTo>
                  <a:lnTo>
                    <a:pt x="6" y="660"/>
                  </a:lnTo>
                  <a:lnTo>
                    <a:pt x="10" y="659"/>
                  </a:lnTo>
                  <a:lnTo>
                    <a:pt x="12" y="660"/>
                  </a:lnTo>
                  <a:lnTo>
                    <a:pt x="13" y="662"/>
                  </a:lnTo>
                  <a:lnTo>
                    <a:pt x="15" y="664"/>
                  </a:lnTo>
                  <a:lnTo>
                    <a:pt x="15" y="667"/>
                  </a:lnTo>
                  <a:close/>
                  <a:moveTo>
                    <a:pt x="17" y="736"/>
                  </a:moveTo>
                  <a:lnTo>
                    <a:pt x="17" y="736"/>
                  </a:lnTo>
                  <a:lnTo>
                    <a:pt x="17" y="737"/>
                  </a:lnTo>
                  <a:lnTo>
                    <a:pt x="15" y="741"/>
                  </a:lnTo>
                  <a:lnTo>
                    <a:pt x="13" y="743"/>
                  </a:lnTo>
                  <a:lnTo>
                    <a:pt x="10" y="743"/>
                  </a:lnTo>
                  <a:lnTo>
                    <a:pt x="8" y="743"/>
                  </a:lnTo>
                  <a:lnTo>
                    <a:pt x="4" y="741"/>
                  </a:lnTo>
                  <a:lnTo>
                    <a:pt x="2" y="739"/>
                  </a:lnTo>
                  <a:lnTo>
                    <a:pt x="2" y="736"/>
                  </a:lnTo>
                  <a:lnTo>
                    <a:pt x="2" y="734"/>
                  </a:lnTo>
                  <a:lnTo>
                    <a:pt x="4" y="731"/>
                  </a:lnTo>
                  <a:lnTo>
                    <a:pt x="6" y="729"/>
                  </a:lnTo>
                  <a:lnTo>
                    <a:pt x="10" y="729"/>
                  </a:lnTo>
                  <a:lnTo>
                    <a:pt x="12" y="729"/>
                  </a:lnTo>
                  <a:lnTo>
                    <a:pt x="15" y="731"/>
                  </a:lnTo>
                  <a:lnTo>
                    <a:pt x="17" y="732"/>
                  </a:lnTo>
                  <a:lnTo>
                    <a:pt x="17" y="736"/>
                  </a:lnTo>
                  <a:close/>
                  <a:moveTo>
                    <a:pt x="27" y="803"/>
                  </a:moveTo>
                  <a:lnTo>
                    <a:pt x="27" y="803"/>
                  </a:lnTo>
                  <a:lnTo>
                    <a:pt x="27" y="806"/>
                  </a:lnTo>
                  <a:lnTo>
                    <a:pt x="27" y="808"/>
                  </a:lnTo>
                  <a:lnTo>
                    <a:pt x="25" y="811"/>
                  </a:lnTo>
                  <a:lnTo>
                    <a:pt x="21" y="811"/>
                  </a:lnTo>
                  <a:lnTo>
                    <a:pt x="19" y="811"/>
                  </a:lnTo>
                  <a:lnTo>
                    <a:pt x="15" y="811"/>
                  </a:lnTo>
                  <a:lnTo>
                    <a:pt x="13" y="810"/>
                  </a:lnTo>
                  <a:lnTo>
                    <a:pt x="12" y="806"/>
                  </a:lnTo>
                  <a:lnTo>
                    <a:pt x="12" y="804"/>
                  </a:lnTo>
                  <a:lnTo>
                    <a:pt x="13" y="801"/>
                  </a:lnTo>
                  <a:lnTo>
                    <a:pt x="15" y="799"/>
                  </a:lnTo>
                  <a:lnTo>
                    <a:pt x="19" y="798"/>
                  </a:lnTo>
                  <a:lnTo>
                    <a:pt x="21" y="798"/>
                  </a:lnTo>
                  <a:lnTo>
                    <a:pt x="25" y="799"/>
                  </a:lnTo>
                  <a:lnTo>
                    <a:pt x="27" y="801"/>
                  </a:lnTo>
                  <a:lnTo>
                    <a:pt x="27" y="803"/>
                  </a:lnTo>
                  <a:close/>
                  <a:moveTo>
                    <a:pt x="45" y="870"/>
                  </a:moveTo>
                  <a:lnTo>
                    <a:pt x="45" y="870"/>
                  </a:lnTo>
                  <a:lnTo>
                    <a:pt x="47" y="873"/>
                  </a:lnTo>
                  <a:lnTo>
                    <a:pt x="45" y="875"/>
                  </a:lnTo>
                  <a:lnTo>
                    <a:pt x="43" y="878"/>
                  </a:lnTo>
                  <a:lnTo>
                    <a:pt x="41" y="878"/>
                  </a:lnTo>
                  <a:lnTo>
                    <a:pt x="38" y="880"/>
                  </a:lnTo>
                  <a:lnTo>
                    <a:pt x="36" y="878"/>
                  </a:lnTo>
                  <a:lnTo>
                    <a:pt x="32" y="876"/>
                  </a:lnTo>
                  <a:lnTo>
                    <a:pt x="32" y="875"/>
                  </a:lnTo>
                  <a:lnTo>
                    <a:pt x="30" y="871"/>
                  </a:lnTo>
                  <a:lnTo>
                    <a:pt x="32" y="870"/>
                  </a:lnTo>
                  <a:lnTo>
                    <a:pt x="34" y="866"/>
                  </a:lnTo>
                  <a:lnTo>
                    <a:pt x="36" y="866"/>
                  </a:lnTo>
                  <a:lnTo>
                    <a:pt x="40" y="864"/>
                  </a:lnTo>
                  <a:lnTo>
                    <a:pt x="41" y="866"/>
                  </a:lnTo>
                  <a:lnTo>
                    <a:pt x="45" y="868"/>
                  </a:lnTo>
                  <a:lnTo>
                    <a:pt x="45" y="870"/>
                  </a:lnTo>
                  <a:close/>
                  <a:moveTo>
                    <a:pt x="73" y="935"/>
                  </a:moveTo>
                  <a:lnTo>
                    <a:pt x="73" y="935"/>
                  </a:lnTo>
                  <a:lnTo>
                    <a:pt x="73" y="936"/>
                  </a:lnTo>
                  <a:lnTo>
                    <a:pt x="73" y="940"/>
                  </a:lnTo>
                  <a:lnTo>
                    <a:pt x="71" y="942"/>
                  </a:lnTo>
                  <a:lnTo>
                    <a:pt x="69" y="943"/>
                  </a:lnTo>
                  <a:lnTo>
                    <a:pt x="66" y="943"/>
                  </a:lnTo>
                  <a:lnTo>
                    <a:pt x="64" y="943"/>
                  </a:lnTo>
                  <a:lnTo>
                    <a:pt x="62" y="942"/>
                  </a:lnTo>
                  <a:lnTo>
                    <a:pt x="60" y="940"/>
                  </a:lnTo>
                  <a:lnTo>
                    <a:pt x="58" y="938"/>
                  </a:lnTo>
                  <a:lnTo>
                    <a:pt x="58" y="935"/>
                  </a:lnTo>
                  <a:lnTo>
                    <a:pt x="60" y="933"/>
                  </a:lnTo>
                  <a:lnTo>
                    <a:pt x="64" y="931"/>
                  </a:lnTo>
                  <a:lnTo>
                    <a:pt x="66" y="930"/>
                  </a:lnTo>
                  <a:lnTo>
                    <a:pt x="69" y="931"/>
                  </a:lnTo>
                  <a:lnTo>
                    <a:pt x="71" y="931"/>
                  </a:lnTo>
                  <a:lnTo>
                    <a:pt x="73" y="935"/>
                  </a:lnTo>
                  <a:close/>
                  <a:moveTo>
                    <a:pt x="108" y="995"/>
                  </a:moveTo>
                  <a:lnTo>
                    <a:pt x="108" y="995"/>
                  </a:lnTo>
                  <a:lnTo>
                    <a:pt x="108" y="998"/>
                  </a:lnTo>
                  <a:lnTo>
                    <a:pt x="108" y="1000"/>
                  </a:lnTo>
                  <a:lnTo>
                    <a:pt x="108" y="1003"/>
                  </a:lnTo>
                  <a:lnTo>
                    <a:pt x="105" y="1005"/>
                  </a:lnTo>
                  <a:lnTo>
                    <a:pt x="103" y="1005"/>
                  </a:lnTo>
                  <a:lnTo>
                    <a:pt x="99" y="1005"/>
                  </a:lnTo>
                  <a:lnTo>
                    <a:pt x="97" y="1005"/>
                  </a:lnTo>
                  <a:lnTo>
                    <a:pt x="95" y="1003"/>
                  </a:lnTo>
                  <a:lnTo>
                    <a:pt x="93" y="1000"/>
                  </a:lnTo>
                  <a:lnTo>
                    <a:pt x="93" y="997"/>
                  </a:lnTo>
                  <a:lnTo>
                    <a:pt x="95" y="995"/>
                  </a:lnTo>
                  <a:lnTo>
                    <a:pt x="97" y="993"/>
                  </a:lnTo>
                  <a:lnTo>
                    <a:pt x="101" y="991"/>
                  </a:lnTo>
                  <a:lnTo>
                    <a:pt x="103" y="991"/>
                  </a:lnTo>
                  <a:lnTo>
                    <a:pt x="106" y="993"/>
                  </a:lnTo>
                  <a:lnTo>
                    <a:pt x="108" y="995"/>
                  </a:lnTo>
                  <a:close/>
                  <a:moveTo>
                    <a:pt x="149" y="1053"/>
                  </a:moveTo>
                  <a:lnTo>
                    <a:pt x="149" y="1053"/>
                  </a:lnTo>
                  <a:lnTo>
                    <a:pt x="151" y="1055"/>
                  </a:lnTo>
                  <a:lnTo>
                    <a:pt x="151" y="1058"/>
                  </a:lnTo>
                  <a:lnTo>
                    <a:pt x="149" y="1060"/>
                  </a:lnTo>
                  <a:lnTo>
                    <a:pt x="147" y="1062"/>
                  </a:lnTo>
                  <a:lnTo>
                    <a:pt x="146" y="1063"/>
                  </a:lnTo>
                  <a:lnTo>
                    <a:pt x="142" y="1063"/>
                  </a:lnTo>
                  <a:lnTo>
                    <a:pt x="140" y="1063"/>
                  </a:lnTo>
                  <a:lnTo>
                    <a:pt x="138" y="1062"/>
                  </a:lnTo>
                  <a:lnTo>
                    <a:pt x="136" y="1058"/>
                  </a:lnTo>
                  <a:lnTo>
                    <a:pt x="136" y="1057"/>
                  </a:lnTo>
                  <a:lnTo>
                    <a:pt x="136" y="1053"/>
                  </a:lnTo>
                  <a:lnTo>
                    <a:pt x="138" y="1051"/>
                  </a:lnTo>
                  <a:lnTo>
                    <a:pt x="142" y="1050"/>
                  </a:lnTo>
                  <a:lnTo>
                    <a:pt x="144" y="1050"/>
                  </a:lnTo>
                  <a:lnTo>
                    <a:pt x="147" y="1050"/>
                  </a:lnTo>
                  <a:lnTo>
                    <a:pt x="149" y="1053"/>
                  </a:lnTo>
                  <a:close/>
                  <a:moveTo>
                    <a:pt x="198" y="1105"/>
                  </a:moveTo>
                  <a:lnTo>
                    <a:pt x="198" y="1106"/>
                  </a:lnTo>
                  <a:lnTo>
                    <a:pt x="199" y="1108"/>
                  </a:lnTo>
                  <a:lnTo>
                    <a:pt x="199" y="1110"/>
                  </a:lnTo>
                  <a:lnTo>
                    <a:pt x="199" y="1113"/>
                  </a:lnTo>
                  <a:lnTo>
                    <a:pt x="198" y="1115"/>
                  </a:lnTo>
                  <a:lnTo>
                    <a:pt x="194" y="1117"/>
                  </a:lnTo>
                  <a:lnTo>
                    <a:pt x="192" y="1117"/>
                  </a:lnTo>
                  <a:lnTo>
                    <a:pt x="188" y="1117"/>
                  </a:lnTo>
                  <a:lnTo>
                    <a:pt x="186" y="1115"/>
                  </a:lnTo>
                  <a:lnTo>
                    <a:pt x="185" y="1113"/>
                  </a:lnTo>
                  <a:lnTo>
                    <a:pt x="185" y="1110"/>
                  </a:lnTo>
                  <a:lnTo>
                    <a:pt x="185" y="1108"/>
                  </a:lnTo>
                  <a:lnTo>
                    <a:pt x="186" y="1105"/>
                  </a:lnTo>
                  <a:lnTo>
                    <a:pt x="190" y="1103"/>
                  </a:lnTo>
                  <a:lnTo>
                    <a:pt x="192" y="1103"/>
                  </a:lnTo>
                  <a:lnTo>
                    <a:pt x="196" y="1103"/>
                  </a:lnTo>
                  <a:lnTo>
                    <a:pt x="198" y="1105"/>
                  </a:lnTo>
                  <a:close/>
                  <a:moveTo>
                    <a:pt x="252" y="1154"/>
                  </a:moveTo>
                  <a:lnTo>
                    <a:pt x="252" y="1154"/>
                  </a:lnTo>
                  <a:lnTo>
                    <a:pt x="252" y="1156"/>
                  </a:lnTo>
                  <a:lnTo>
                    <a:pt x="253" y="1159"/>
                  </a:lnTo>
                  <a:lnTo>
                    <a:pt x="253" y="1161"/>
                  </a:lnTo>
                  <a:lnTo>
                    <a:pt x="252" y="1165"/>
                  </a:lnTo>
                  <a:lnTo>
                    <a:pt x="250" y="1165"/>
                  </a:lnTo>
                  <a:lnTo>
                    <a:pt x="246" y="1166"/>
                  </a:lnTo>
                  <a:lnTo>
                    <a:pt x="244" y="1166"/>
                  </a:lnTo>
                  <a:lnTo>
                    <a:pt x="240" y="1165"/>
                  </a:lnTo>
                  <a:lnTo>
                    <a:pt x="239" y="1163"/>
                  </a:lnTo>
                  <a:lnTo>
                    <a:pt x="239" y="1159"/>
                  </a:lnTo>
                  <a:lnTo>
                    <a:pt x="239" y="1158"/>
                  </a:lnTo>
                  <a:lnTo>
                    <a:pt x="240" y="1154"/>
                  </a:lnTo>
                  <a:lnTo>
                    <a:pt x="242" y="1153"/>
                  </a:lnTo>
                  <a:lnTo>
                    <a:pt x="246" y="1153"/>
                  </a:lnTo>
                  <a:lnTo>
                    <a:pt x="248" y="1153"/>
                  </a:lnTo>
                  <a:lnTo>
                    <a:pt x="252" y="1154"/>
                  </a:lnTo>
                  <a:close/>
                  <a:moveTo>
                    <a:pt x="309" y="1197"/>
                  </a:moveTo>
                  <a:lnTo>
                    <a:pt x="309" y="1197"/>
                  </a:lnTo>
                  <a:lnTo>
                    <a:pt x="311" y="1199"/>
                  </a:lnTo>
                  <a:lnTo>
                    <a:pt x="311" y="1202"/>
                  </a:lnTo>
                  <a:lnTo>
                    <a:pt x="311" y="1206"/>
                  </a:lnTo>
                  <a:lnTo>
                    <a:pt x="311" y="1208"/>
                  </a:lnTo>
                  <a:lnTo>
                    <a:pt x="307" y="1209"/>
                  </a:lnTo>
                  <a:lnTo>
                    <a:pt x="305" y="1211"/>
                  </a:lnTo>
                  <a:lnTo>
                    <a:pt x="302" y="1211"/>
                  </a:lnTo>
                  <a:lnTo>
                    <a:pt x="300" y="1209"/>
                  </a:lnTo>
                  <a:lnTo>
                    <a:pt x="298" y="1208"/>
                  </a:lnTo>
                  <a:lnTo>
                    <a:pt x="296" y="1204"/>
                  </a:lnTo>
                  <a:lnTo>
                    <a:pt x="296" y="1202"/>
                  </a:lnTo>
                  <a:lnTo>
                    <a:pt x="298" y="1199"/>
                  </a:lnTo>
                  <a:lnTo>
                    <a:pt x="300" y="1197"/>
                  </a:lnTo>
                  <a:lnTo>
                    <a:pt x="304" y="1197"/>
                  </a:lnTo>
                  <a:lnTo>
                    <a:pt x="305" y="1197"/>
                  </a:lnTo>
                  <a:lnTo>
                    <a:pt x="309" y="1197"/>
                  </a:lnTo>
                  <a:close/>
                  <a:moveTo>
                    <a:pt x="371" y="1237"/>
                  </a:moveTo>
                  <a:lnTo>
                    <a:pt x="371" y="1237"/>
                  </a:lnTo>
                  <a:lnTo>
                    <a:pt x="372" y="1238"/>
                  </a:lnTo>
                  <a:lnTo>
                    <a:pt x="374" y="1242"/>
                  </a:lnTo>
                  <a:lnTo>
                    <a:pt x="374" y="1244"/>
                  </a:lnTo>
                  <a:lnTo>
                    <a:pt x="372" y="1247"/>
                  </a:lnTo>
                  <a:lnTo>
                    <a:pt x="371" y="1249"/>
                  </a:lnTo>
                  <a:lnTo>
                    <a:pt x="369" y="1250"/>
                  </a:lnTo>
                  <a:lnTo>
                    <a:pt x="365" y="1250"/>
                  </a:lnTo>
                  <a:lnTo>
                    <a:pt x="363" y="1249"/>
                  </a:lnTo>
                  <a:lnTo>
                    <a:pt x="359" y="1247"/>
                  </a:lnTo>
                  <a:lnTo>
                    <a:pt x="359" y="1245"/>
                  </a:lnTo>
                  <a:lnTo>
                    <a:pt x="359" y="1242"/>
                  </a:lnTo>
                  <a:lnTo>
                    <a:pt x="359" y="1240"/>
                  </a:lnTo>
                  <a:lnTo>
                    <a:pt x="361" y="1237"/>
                  </a:lnTo>
                  <a:lnTo>
                    <a:pt x="365" y="1237"/>
                  </a:lnTo>
                  <a:lnTo>
                    <a:pt x="367" y="1237"/>
                  </a:lnTo>
                  <a:lnTo>
                    <a:pt x="371" y="1237"/>
                  </a:lnTo>
                  <a:close/>
                  <a:moveTo>
                    <a:pt x="436" y="1271"/>
                  </a:moveTo>
                  <a:lnTo>
                    <a:pt x="436" y="1271"/>
                  </a:lnTo>
                  <a:lnTo>
                    <a:pt x="438" y="1273"/>
                  </a:lnTo>
                  <a:lnTo>
                    <a:pt x="439" y="1274"/>
                  </a:lnTo>
                  <a:lnTo>
                    <a:pt x="439" y="1278"/>
                  </a:lnTo>
                  <a:lnTo>
                    <a:pt x="439" y="1281"/>
                  </a:lnTo>
                  <a:lnTo>
                    <a:pt x="438" y="1283"/>
                  </a:lnTo>
                  <a:lnTo>
                    <a:pt x="434" y="1285"/>
                  </a:lnTo>
                  <a:lnTo>
                    <a:pt x="432" y="1285"/>
                  </a:lnTo>
                  <a:lnTo>
                    <a:pt x="428" y="1283"/>
                  </a:lnTo>
                  <a:lnTo>
                    <a:pt x="426" y="1281"/>
                  </a:lnTo>
                  <a:lnTo>
                    <a:pt x="425" y="1280"/>
                  </a:lnTo>
                  <a:lnTo>
                    <a:pt x="425" y="1276"/>
                  </a:lnTo>
                  <a:lnTo>
                    <a:pt x="426" y="1274"/>
                  </a:lnTo>
                  <a:lnTo>
                    <a:pt x="428" y="1271"/>
                  </a:lnTo>
                  <a:lnTo>
                    <a:pt x="430" y="1271"/>
                  </a:lnTo>
                  <a:lnTo>
                    <a:pt x="432" y="1271"/>
                  </a:lnTo>
                  <a:lnTo>
                    <a:pt x="436" y="1271"/>
                  </a:lnTo>
                  <a:close/>
                  <a:moveTo>
                    <a:pt x="504" y="1300"/>
                  </a:moveTo>
                  <a:lnTo>
                    <a:pt x="504" y="1300"/>
                  </a:lnTo>
                  <a:lnTo>
                    <a:pt x="506" y="1302"/>
                  </a:lnTo>
                  <a:lnTo>
                    <a:pt x="508" y="1304"/>
                  </a:lnTo>
                  <a:lnTo>
                    <a:pt x="508" y="1307"/>
                  </a:lnTo>
                  <a:lnTo>
                    <a:pt x="508" y="1309"/>
                  </a:lnTo>
                  <a:lnTo>
                    <a:pt x="506" y="1312"/>
                  </a:lnTo>
                  <a:lnTo>
                    <a:pt x="504" y="1312"/>
                  </a:lnTo>
                  <a:lnTo>
                    <a:pt x="501" y="1314"/>
                  </a:lnTo>
                  <a:lnTo>
                    <a:pt x="497" y="1312"/>
                  </a:lnTo>
                  <a:lnTo>
                    <a:pt x="495" y="1310"/>
                  </a:lnTo>
                  <a:lnTo>
                    <a:pt x="493" y="1309"/>
                  </a:lnTo>
                  <a:lnTo>
                    <a:pt x="493" y="1307"/>
                  </a:lnTo>
                  <a:lnTo>
                    <a:pt x="493" y="1304"/>
                  </a:lnTo>
                  <a:lnTo>
                    <a:pt x="495" y="1302"/>
                  </a:lnTo>
                  <a:lnTo>
                    <a:pt x="497" y="1300"/>
                  </a:lnTo>
                  <a:lnTo>
                    <a:pt x="501" y="1300"/>
                  </a:lnTo>
                  <a:lnTo>
                    <a:pt x="504" y="1300"/>
                  </a:lnTo>
                  <a:close/>
                  <a:moveTo>
                    <a:pt x="573" y="1324"/>
                  </a:moveTo>
                  <a:lnTo>
                    <a:pt x="573" y="1324"/>
                  </a:lnTo>
                  <a:lnTo>
                    <a:pt x="577" y="1326"/>
                  </a:lnTo>
                  <a:lnTo>
                    <a:pt x="579" y="1328"/>
                  </a:lnTo>
                  <a:lnTo>
                    <a:pt x="579" y="1331"/>
                  </a:lnTo>
                  <a:lnTo>
                    <a:pt x="579" y="1333"/>
                  </a:lnTo>
                  <a:lnTo>
                    <a:pt x="577" y="1336"/>
                  </a:lnTo>
                  <a:lnTo>
                    <a:pt x="575" y="1336"/>
                  </a:lnTo>
                  <a:lnTo>
                    <a:pt x="571" y="1338"/>
                  </a:lnTo>
                  <a:lnTo>
                    <a:pt x="570" y="1338"/>
                  </a:lnTo>
                  <a:lnTo>
                    <a:pt x="566" y="1336"/>
                  </a:lnTo>
                  <a:lnTo>
                    <a:pt x="564" y="1334"/>
                  </a:lnTo>
                  <a:lnTo>
                    <a:pt x="564" y="1331"/>
                  </a:lnTo>
                  <a:lnTo>
                    <a:pt x="564" y="1329"/>
                  </a:lnTo>
                  <a:lnTo>
                    <a:pt x="566" y="1326"/>
                  </a:lnTo>
                  <a:lnTo>
                    <a:pt x="568" y="1324"/>
                  </a:lnTo>
                  <a:lnTo>
                    <a:pt x="571" y="1324"/>
                  </a:lnTo>
                  <a:lnTo>
                    <a:pt x="573" y="1324"/>
                  </a:lnTo>
                  <a:close/>
                  <a:moveTo>
                    <a:pt x="646" y="1343"/>
                  </a:moveTo>
                  <a:lnTo>
                    <a:pt x="646" y="1343"/>
                  </a:lnTo>
                  <a:lnTo>
                    <a:pt x="648" y="1345"/>
                  </a:lnTo>
                  <a:lnTo>
                    <a:pt x="651" y="1346"/>
                  </a:lnTo>
                  <a:lnTo>
                    <a:pt x="651" y="1350"/>
                  </a:lnTo>
                  <a:lnTo>
                    <a:pt x="651" y="1352"/>
                  </a:lnTo>
                  <a:lnTo>
                    <a:pt x="650" y="1355"/>
                  </a:lnTo>
                  <a:lnTo>
                    <a:pt x="648" y="1357"/>
                  </a:lnTo>
                  <a:lnTo>
                    <a:pt x="646" y="1357"/>
                  </a:lnTo>
                  <a:lnTo>
                    <a:pt x="642" y="1357"/>
                  </a:lnTo>
                  <a:lnTo>
                    <a:pt x="640" y="1355"/>
                  </a:lnTo>
                  <a:lnTo>
                    <a:pt x="638" y="1353"/>
                  </a:lnTo>
                  <a:lnTo>
                    <a:pt x="637" y="1352"/>
                  </a:lnTo>
                  <a:lnTo>
                    <a:pt x="637" y="1348"/>
                  </a:lnTo>
                  <a:lnTo>
                    <a:pt x="638" y="1346"/>
                  </a:lnTo>
                  <a:lnTo>
                    <a:pt x="640" y="1345"/>
                  </a:lnTo>
                  <a:lnTo>
                    <a:pt x="642" y="1343"/>
                  </a:lnTo>
                  <a:lnTo>
                    <a:pt x="646" y="1343"/>
                  </a:lnTo>
                  <a:close/>
                  <a:moveTo>
                    <a:pt x="720" y="1358"/>
                  </a:moveTo>
                  <a:lnTo>
                    <a:pt x="720" y="1358"/>
                  </a:lnTo>
                  <a:lnTo>
                    <a:pt x="722" y="1358"/>
                  </a:lnTo>
                  <a:lnTo>
                    <a:pt x="724" y="1360"/>
                  </a:lnTo>
                  <a:lnTo>
                    <a:pt x="726" y="1364"/>
                  </a:lnTo>
                  <a:lnTo>
                    <a:pt x="726" y="1365"/>
                  </a:lnTo>
                  <a:lnTo>
                    <a:pt x="724" y="1369"/>
                  </a:lnTo>
                  <a:lnTo>
                    <a:pt x="722" y="1371"/>
                  </a:lnTo>
                  <a:lnTo>
                    <a:pt x="720" y="1372"/>
                  </a:lnTo>
                  <a:lnTo>
                    <a:pt x="717" y="1372"/>
                  </a:lnTo>
                  <a:lnTo>
                    <a:pt x="715" y="1371"/>
                  </a:lnTo>
                  <a:lnTo>
                    <a:pt x="711" y="1369"/>
                  </a:lnTo>
                  <a:lnTo>
                    <a:pt x="711" y="1367"/>
                  </a:lnTo>
                  <a:lnTo>
                    <a:pt x="711" y="1364"/>
                  </a:lnTo>
                  <a:lnTo>
                    <a:pt x="711" y="1360"/>
                  </a:lnTo>
                  <a:lnTo>
                    <a:pt x="715" y="1358"/>
                  </a:lnTo>
                  <a:lnTo>
                    <a:pt x="717" y="1358"/>
                  </a:lnTo>
                  <a:lnTo>
                    <a:pt x="720" y="1358"/>
                  </a:lnTo>
                  <a:close/>
                  <a:moveTo>
                    <a:pt x="795" y="1367"/>
                  </a:moveTo>
                  <a:lnTo>
                    <a:pt x="795" y="1367"/>
                  </a:lnTo>
                  <a:lnTo>
                    <a:pt x="796" y="1369"/>
                  </a:lnTo>
                  <a:lnTo>
                    <a:pt x="798" y="1371"/>
                  </a:lnTo>
                  <a:lnTo>
                    <a:pt x="800" y="1372"/>
                  </a:lnTo>
                  <a:lnTo>
                    <a:pt x="800" y="1374"/>
                  </a:lnTo>
                  <a:lnTo>
                    <a:pt x="800" y="1377"/>
                  </a:lnTo>
                  <a:lnTo>
                    <a:pt x="798" y="1379"/>
                  </a:lnTo>
                  <a:lnTo>
                    <a:pt x="795" y="1381"/>
                  </a:lnTo>
                  <a:lnTo>
                    <a:pt x="793" y="1381"/>
                  </a:lnTo>
                  <a:lnTo>
                    <a:pt x="789" y="1381"/>
                  </a:lnTo>
                  <a:lnTo>
                    <a:pt x="787" y="1379"/>
                  </a:lnTo>
                  <a:lnTo>
                    <a:pt x="785" y="1376"/>
                  </a:lnTo>
                  <a:lnTo>
                    <a:pt x="785" y="1374"/>
                  </a:lnTo>
                  <a:lnTo>
                    <a:pt x="787" y="1371"/>
                  </a:lnTo>
                  <a:lnTo>
                    <a:pt x="789" y="1369"/>
                  </a:lnTo>
                  <a:lnTo>
                    <a:pt x="791" y="1367"/>
                  </a:lnTo>
                  <a:lnTo>
                    <a:pt x="795" y="1367"/>
                  </a:lnTo>
                  <a:close/>
                  <a:moveTo>
                    <a:pt x="869" y="1372"/>
                  </a:moveTo>
                  <a:lnTo>
                    <a:pt x="869" y="1372"/>
                  </a:lnTo>
                  <a:lnTo>
                    <a:pt x="871" y="1372"/>
                  </a:lnTo>
                  <a:lnTo>
                    <a:pt x="875" y="1374"/>
                  </a:lnTo>
                  <a:lnTo>
                    <a:pt x="875" y="1376"/>
                  </a:lnTo>
                  <a:lnTo>
                    <a:pt x="876" y="1379"/>
                  </a:lnTo>
                  <a:lnTo>
                    <a:pt x="875" y="1381"/>
                  </a:lnTo>
                  <a:lnTo>
                    <a:pt x="875" y="1384"/>
                  </a:lnTo>
                  <a:lnTo>
                    <a:pt x="871" y="1384"/>
                  </a:lnTo>
                  <a:lnTo>
                    <a:pt x="869" y="1386"/>
                  </a:lnTo>
                  <a:lnTo>
                    <a:pt x="865" y="1384"/>
                  </a:lnTo>
                  <a:lnTo>
                    <a:pt x="863" y="1383"/>
                  </a:lnTo>
                  <a:lnTo>
                    <a:pt x="862" y="1381"/>
                  </a:lnTo>
                  <a:lnTo>
                    <a:pt x="862" y="1379"/>
                  </a:lnTo>
                  <a:lnTo>
                    <a:pt x="862" y="1376"/>
                  </a:lnTo>
                  <a:lnTo>
                    <a:pt x="863" y="1374"/>
                  </a:lnTo>
                  <a:lnTo>
                    <a:pt x="865" y="1372"/>
                  </a:lnTo>
                  <a:lnTo>
                    <a:pt x="869" y="1372"/>
                  </a:lnTo>
                  <a:close/>
                  <a:moveTo>
                    <a:pt x="943" y="1372"/>
                  </a:moveTo>
                  <a:lnTo>
                    <a:pt x="943" y="1372"/>
                  </a:lnTo>
                  <a:lnTo>
                    <a:pt x="947" y="1372"/>
                  </a:lnTo>
                  <a:lnTo>
                    <a:pt x="949" y="1374"/>
                  </a:lnTo>
                  <a:lnTo>
                    <a:pt x="951" y="1376"/>
                  </a:lnTo>
                  <a:lnTo>
                    <a:pt x="951" y="1377"/>
                  </a:lnTo>
                  <a:lnTo>
                    <a:pt x="951" y="1381"/>
                  </a:lnTo>
                  <a:lnTo>
                    <a:pt x="949" y="1383"/>
                  </a:lnTo>
                  <a:lnTo>
                    <a:pt x="947" y="1384"/>
                  </a:lnTo>
                  <a:lnTo>
                    <a:pt x="943" y="1386"/>
                  </a:lnTo>
                  <a:lnTo>
                    <a:pt x="942" y="1384"/>
                  </a:lnTo>
                  <a:lnTo>
                    <a:pt x="938" y="1383"/>
                  </a:lnTo>
                  <a:lnTo>
                    <a:pt x="938" y="1381"/>
                  </a:lnTo>
                  <a:lnTo>
                    <a:pt x="936" y="1379"/>
                  </a:lnTo>
                  <a:lnTo>
                    <a:pt x="938" y="1376"/>
                  </a:lnTo>
                  <a:lnTo>
                    <a:pt x="938" y="1374"/>
                  </a:lnTo>
                  <a:lnTo>
                    <a:pt x="942" y="1372"/>
                  </a:lnTo>
                  <a:lnTo>
                    <a:pt x="943" y="1372"/>
                  </a:lnTo>
                  <a:close/>
                  <a:moveTo>
                    <a:pt x="1018" y="1365"/>
                  </a:moveTo>
                  <a:lnTo>
                    <a:pt x="1018" y="1365"/>
                  </a:lnTo>
                  <a:lnTo>
                    <a:pt x="1022" y="1365"/>
                  </a:lnTo>
                  <a:lnTo>
                    <a:pt x="1023" y="1367"/>
                  </a:lnTo>
                  <a:lnTo>
                    <a:pt x="1025" y="1369"/>
                  </a:lnTo>
                  <a:lnTo>
                    <a:pt x="1027" y="1372"/>
                  </a:lnTo>
                  <a:lnTo>
                    <a:pt x="1027" y="1376"/>
                  </a:lnTo>
                  <a:lnTo>
                    <a:pt x="1025" y="1377"/>
                  </a:lnTo>
                  <a:lnTo>
                    <a:pt x="1023" y="1379"/>
                  </a:lnTo>
                  <a:lnTo>
                    <a:pt x="1020" y="1379"/>
                  </a:lnTo>
                  <a:lnTo>
                    <a:pt x="1018" y="1379"/>
                  </a:lnTo>
                  <a:lnTo>
                    <a:pt x="1014" y="1379"/>
                  </a:lnTo>
                  <a:lnTo>
                    <a:pt x="1012" y="1376"/>
                  </a:lnTo>
                  <a:lnTo>
                    <a:pt x="1012" y="1374"/>
                  </a:lnTo>
                  <a:lnTo>
                    <a:pt x="1012" y="1371"/>
                  </a:lnTo>
                  <a:lnTo>
                    <a:pt x="1014" y="1369"/>
                  </a:lnTo>
                  <a:lnTo>
                    <a:pt x="1016" y="1367"/>
                  </a:lnTo>
                  <a:lnTo>
                    <a:pt x="1018" y="1365"/>
                  </a:lnTo>
                  <a:close/>
                  <a:moveTo>
                    <a:pt x="1092" y="1357"/>
                  </a:moveTo>
                  <a:lnTo>
                    <a:pt x="1092" y="1357"/>
                  </a:lnTo>
                  <a:lnTo>
                    <a:pt x="1096" y="1355"/>
                  </a:lnTo>
                  <a:lnTo>
                    <a:pt x="1098" y="1357"/>
                  </a:lnTo>
                  <a:lnTo>
                    <a:pt x="1100" y="1358"/>
                  </a:lnTo>
                  <a:lnTo>
                    <a:pt x="1101" y="1362"/>
                  </a:lnTo>
                  <a:lnTo>
                    <a:pt x="1101" y="1364"/>
                  </a:lnTo>
                  <a:lnTo>
                    <a:pt x="1100" y="1367"/>
                  </a:lnTo>
                  <a:lnTo>
                    <a:pt x="1098" y="1369"/>
                  </a:lnTo>
                  <a:lnTo>
                    <a:pt x="1096" y="1371"/>
                  </a:lnTo>
                  <a:lnTo>
                    <a:pt x="1092" y="1369"/>
                  </a:lnTo>
                  <a:lnTo>
                    <a:pt x="1090" y="1369"/>
                  </a:lnTo>
                  <a:lnTo>
                    <a:pt x="1088" y="1367"/>
                  </a:lnTo>
                  <a:lnTo>
                    <a:pt x="1087" y="1364"/>
                  </a:lnTo>
                  <a:lnTo>
                    <a:pt x="1087" y="1362"/>
                  </a:lnTo>
                  <a:lnTo>
                    <a:pt x="1088" y="1358"/>
                  </a:lnTo>
                  <a:lnTo>
                    <a:pt x="1090" y="1357"/>
                  </a:lnTo>
                  <a:lnTo>
                    <a:pt x="1092" y="1357"/>
                  </a:lnTo>
                  <a:close/>
                  <a:moveTo>
                    <a:pt x="1167" y="1341"/>
                  </a:moveTo>
                  <a:lnTo>
                    <a:pt x="1167" y="1341"/>
                  </a:lnTo>
                  <a:lnTo>
                    <a:pt x="1168" y="1341"/>
                  </a:lnTo>
                  <a:lnTo>
                    <a:pt x="1172" y="1341"/>
                  </a:lnTo>
                  <a:lnTo>
                    <a:pt x="1174" y="1343"/>
                  </a:lnTo>
                  <a:lnTo>
                    <a:pt x="1176" y="1346"/>
                  </a:lnTo>
                  <a:lnTo>
                    <a:pt x="1176" y="1348"/>
                  </a:lnTo>
                  <a:lnTo>
                    <a:pt x="1174" y="1352"/>
                  </a:lnTo>
                  <a:lnTo>
                    <a:pt x="1172" y="1353"/>
                  </a:lnTo>
                  <a:lnTo>
                    <a:pt x="1170" y="1355"/>
                  </a:lnTo>
                  <a:lnTo>
                    <a:pt x="1167" y="1355"/>
                  </a:lnTo>
                  <a:lnTo>
                    <a:pt x="1165" y="1353"/>
                  </a:lnTo>
                  <a:lnTo>
                    <a:pt x="1163" y="1352"/>
                  </a:lnTo>
                  <a:lnTo>
                    <a:pt x="1161" y="1350"/>
                  </a:lnTo>
                  <a:lnTo>
                    <a:pt x="1161" y="1346"/>
                  </a:lnTo>
                  <a:lnTo>
                    <a:pt x="1161" y="1345"/>
                  </a:lnTo>
                  <a:lnTo>
                    <a:pt x="1163" y="1343"/>
                  </a:lnTo>
                  <a:lnTo>
                    <a:pt x="1167" y="1341"/>
                  </a:lnTo>
                  <a:close/>
                  <a:moveTo>
                    <a:pt x="1237" y="1321"/>
                  </a:moveTo>
                  <a:lnTo>
                    <a:pt x="1237" y="1321"/>
                  </a:lnTo>
                  <a:lnTo>
                    <a:pt x="1241" y="1321"/>
                  </a:lnTo>
                  <a:lnTo>
                    <a:pt x="1243" y="1321"/>
                  </a:lnTo>
                  <a:lnTo>
                    <a:pt x="1247" y="1322"/>
                  </a:lnTo>
                  <a:lnTo>
                    <a:pt x="1247" y="1326"/>
                  </a:lnTo>
                  <a:lnTo>
                    <a:pt x="1248" y="1328"/>
                  </a:lnTo>
                  <a:lnTo>
                    <a:pt x="1247" y="1331"/>
                  </a:lnTo>
                  <a:lnTo>
                    <a:pt x="1245" y="1333"/>
                  </a:lnTo>
                  <a:lnTo>
                    <a:pt x="1243" y="1334"/>
                  </a:lnTo>
                  <a:lnTo>
                    <a:pt x="1239" y="1334"/>
                  </a:lnTo>
                  <a:lnTo>
                    <a:pt x="1237" y="1334"/>
                  </a:lnTo>
                  <a:lnTo>
                    <a:pt x="1235" y="1333"/>
                  </a:lnTo>
                  <a:lnTo>
                    <a:pt x="1234" y="1329"/>
                  </a:lnTo>
                  <a:lnTo>
                    <a:pt x="1234" y="1328"/>
                  </a:lnTo>
                  <a:lnTo>
                    <a:pt x="1234" y="1324"/>
                  </a:lnTo>
                  <a:lnTo>
                    <a:pt x="1235" y="1322"/>
                  </a:lnTo>
                  <a:lnTo>
                    <a:pt x="1237" y="1321"/>
                  </a:lnTo>
                  <a:close/>
                  <a:moveTo>
                    <a:pt x="1308" y="1297"/>
                  </a:moveTo>
                  <a:lnTo>
                    <a:pt x="1308" y="1297"/>
                  </a:lnTo>
                  <a:lnTo>
                    <a:pt x="1310" y="1295"/>
                  </a:lnTo>
                  <a:lnTo>
                    <a:pt x="1314" y="1295"/>
                  </a:lnTo>
                  <a:lnTo>
                    <a:pt x="1315" y="1297"/>
                  </a:lnTo>
                  <a:lnTo>
                    <a:pt x="1317" y="1300"/>
                  </a:lnTo>
                  <a:lnTo>
                    <a:pt x="1319" y="1302"/>
                  </a:lnTo>
                  <a:lnTo>
                    <a:pt x="1317" y="1305"/>
                  </a:lnTo>
                  <a:lnTo>
                    <a:pt x="1315" y="1307"/>
                  </a:lnTo>
                  <a:lnTo>
                    <a:pt x="1314" y="1309"/>
                  </a:lnTo>
                  <a:lnTo>
                    <a:pt x="1312" y="1309"/>
                  </a:lnTo>
                  <a:lnTo>
                    <a:pt x="1308" y="1309"/>
                  </a:lnTo>
                  <a:lnTo>
                    <a:pt x="1306" y="1307"/>
                  </a:lnTo>
                  <a:lnTo>
                    <a:pt x="1304" y="1305"/>
                  </a:lnTo>
                  <a:lnTo>
                    <a:pt x="1302" y="1302"/>
                  </a:lnTo>
                  <a:lnTo>
                    <a:pt x="1304" y="1300"/>
                  </a:lnTo>
                  <a:lnTo>
                    <a:pt x="1304" y="1298"/>
                  </a:lnTo>
                  <a:lnTo>
                    <a:pt x="1308" y="1297"/>
                  </a:lnTo>
                  <a:close/>
                  <a:moveTo>
                    <a:pt x="1375" y="1266"/>
                  </a:moveTo>
                  <a:lnTo>
                    <a:pt x="1375" y="1266"/>
                  </a:lnTo>
                  <a:lnTo>
                    <a:pt x="1379" y="1266"/>
                  </a:lnTo>
                  <a:lnTo>
                    <a:pt x="1380" y="1266"/>
                  </a:lnTo>
                  <a:lnTo>
                    <a:pt x="1384" y="1268"/>
                  </a:lnTo>
                  <a:lnTo>
                    <a:pt x="1386" y="1269"/>
                  </a:lnTo>
                  <a:lnTo>
                    <a:pt x="1386" y="1271"/>
                  </a:lnTo>
                  <a:lnTo>
                    <a:pt x="1386" y="1274"/>
                  </a:lnTo>
                  <a:lnTo>
                    <a:pt x="1384" y="1276"/>
                  </a:lnTo>
                  <a:lnTo>
                    <a:pt x="1382" y="1278"/>
                  </a:lnTo>
                  <a:lnTo>
                    <a:pt x="1380" y="1280"/>
                  </a:lnTo>
                  <a:lnTo>
                    <a:pt x="1377" y="1280"/>
                  </a:lnTo>
                  <a:lnTo>
                    <a:pt x="1375" y="1278"/>
                  </a:lnTo>
                  <a:lnTo>
                    <a:pt x="1373" y="1276"/>
                  </a:lnTo>
                  <a:lnTo>
                    <a:pt x="1371" y="1273"/>
                  </a:lnTo>
                  <a:lnTo>
                    <a:pt x="1371" y="1271"/>
                  </a:lnTo>
                  <a:lnTo>
                    <a:pt x="1373" y="1268"/>
                  </a:lnTo>
                  <a:lnTo>
                    <a:pt x="1375" y="1266"/>
                  </a:lnTo>
                  <a:close/>
                  <a:moveTo>
                    <a:pt x="1440" y="1232"/>
                  </a:moveTo>
                  <a:lnTo>
                    <a:pt x="1440" y="1232"/>
                  </a:lnTo>
                  <a:lnTo>
                    <a:pt x="1442" y="1230"/>
                  </a:lnTo>
                  <a:lnTo>
                    <a:pt x="1446" y="1230"/>
                  </a:lnTo>
                  <a:lnTo>
                    <a:pt x="1447" y="1232"/>
                  </a:lnTo>
                  <a:lnTo>
                    <a:pt x="1451" y="1233"/>
                  </a:lnTo>
                  <a:lnTo>
                    <a:pt x="1451" y="1235"/>
                  </a:lnTo>
                  <a:lnTo>
                    <a:pt x="1451" y="1238"/>
                  </a:lnTo>
                  <a:lnTo>
                    <a:pt x="1451" y="1240"/>
                  </a:lnTo>
                  <a:lnTo>
                    <a:pt x="1449" y="1244"/>
                  </a:lnTo>
                  <a:lnTo>
                    <a:pt x="1446" y="1244"/>
                  </a:lnTo>
                  <a:lnTo>
                    <a:pt x="1442" y="1244"/>
                  </a:lnTo>
                  <a:lnTo>
                    <a:pt x="1440" y="1244"/>
                  </a:lnTo>
                  <a:lnTo>
                    <a:pt x="1438" y="1242"/>
                  </a:lnTo>
                  <a:lnTo>
                    <a:pt x="1436" y="1238"/>
                  </a:lnTo>
                  <a:lnTo>
                    <a:pt x="1436" y="1235"/>
                  </a:lnTo>
                  <a:lnTo>
                    <a:pt x="1438" y="1233"/>
                  </a:lnTo>
                  <a:lnTo>
                    <a:pt x="1440" y="1232"/>
                  </a:lnTo>
                  <a:close/>
                  <a:moveTo>
                    <a:pt x="1501" y="1192"/>
                  </a:moveTo>
                  <a:lnTo>
                    <a:pt x="1501" y="1192"/>
                  </a:lnTo>
                  <a:lnTo>
                    <a:pt x="1503" y="1190"/>
                  </a:lnTo>
                  <a:lnTo>
                    <a:pt x="1507" y="1190"/>
                  </a:lnTo>
                  <a:lnTo>
                    <a:pt x="1509" y="1190"/>
                  </a:lnTo>
                  <a:lnTo>
                    <a:pt x="1513" y="1192"/>
                  </a:lnTo>
                  <a:lnTo>
                    <a:pt x="1513" y="1196"/>
                  </a:lnTo>
                  <a:lnTo>
                    <a:pt x="1514" y="1197"/>
                  </a:lnTo>
                  <a:lnTo>
                    <a:pt x="1513" y="1201"/>
                  </a:lnTo>
                  <a:lnTo>
                    <a:pt x="1511" y="1202"/>
                  </a:lnTo>
                  <a:lnTo>
                    <a:pt x="1509" y="1204"/>
                  </a:lnTo>
                  <a:lnTo>
                    <a:pt x="1505" y="1204"/>
                  </a:lnTo>
                  <a:lnTo>
                    <a:pt x="1503" y="1202"/>
                  </a:lnTo>
                  <a:lnTo>
                    <a:pt x="1499" y="1201"/>
                  </a:lnTo>
                  <a:lnTo>
                    <a:pt x="1499" y="1199"/>
                  </a:lnTo>
                  <a:lnTo>
                    <a:pt x="1498" y="1196"/>
                  </a:lnTo>
                  <a:lnTo>
                    <a:pt x="1499" y="1194"/>
                  </a:lnTo>
                  <a:lnTo>
                    <a:pt x="1501" y="1192"/>
                  </a:lnTo>
                  <a:close/>
                  <a:moveTo>
                    <a:pt x="1559" y="1147"/>
                  </a:moveTo>
                  <a:lnTo>
                    <a:pt x="1559" y="1147"/>
                  </a:lnTo>
                  <a:lnTo>
                    <a:pt x="1561" y="1146"/>
                  </a:lnTo>
                  <a:lnTo>
                    <a:pt x="1563" y="1146"/>
                  </a:lnTo>
                  <a:lnTo>
                    <a:pt x="1566" y="1146"/>
                  </a:lnTo>
                  <a:lnTo>
                    <a:pt x="1568" y="1147"/>
                  </a:lnTo>
                  <a:lnTo>
                    <a:pt x="1570" y="1149"/>
                  </a:lnTo>
                  <a:lnTo>
                    <a:pt x="1572" y="1153"/>
                  </a:lnTo>
                  <a:lnTo>
                    <a:pt x="1570" y="1154"/>
                  </a:lnTo>
                  <a:lnTo>
                    <a:pt x="1568" y="1158"/>
                  </a:lnTo>
                  <a:lnTo>
                    <a:pt x="1566" y="1158"/>
                  </a:lnTo>
                  <a:lnTo>
                    <a:pt x="1565" y="1159"/>
                  </a:lnTo>
                  <a:lnTo>
                    <a:pt x="1561" y="1158"/>
                  </a:lnTo>
                  <a:lnTo>
                    <a:pt x="1559" y="1158"/>
                  </a:lnTo>
                  <a:lnTo>
                    <a:pt x="1557" y="1154"/>
                  </a:lnTo>
                  <a:lnTo>
                    <a:pt x="1555" y="1153"/>
                  </a:lnTo>
                  <a:lnTo>
                    <a:pt x="1557" y="1149"/>
                  </a:lnTo>
                  <a:lnTo>
                    <a:pt x="1559" y="1147"/>
                  </a:lnTo>
                  <a:close/>
                  <a:moveTo>
                    <a:pt x="1611" y="1098"/>
                  </a:moveTo>
                  <a:lnTo>
                    <a:pt x="1611" y="1098"/>
                  </a:lnTo>
                  <a:lnTo>
                    <a:pt x="1613" y="1096"/>
                  </a:lnTo>
                  <a:lnTo>
                    <a:pt x="1617" y="1096"/>
                  </a:lnTo>
                  <a:lnTo>
                    <a:pt x="1619" y="1096"/>
                  </a:lnTo>
                  <a:lnTo>
                    <a:pt x="1622" y="1098"/>
                  </a:lnTo>
                  <a:lnTo>
                    <a:pt x="1624" y="1099"/>
                  </a:lnTo>
                  <a:lnTo>
                    <a:pt x="1624" y="1101"/>
                  </a:lnTo>
                  <a:lnTo>
                    <a:pt x="1624" y="1105"/>
                  </a:lnTo>
                  <a:lnTo>
                    <a:pt x="1622" y="1106"/>
                  </a:lnTo>
                  <a:lnTo>
                    <a:pt x="1620" y="1108"/>
                  </a:lnTo>
                  <a:lnTo>
                    <a:pt x="1617" y="1110"/>
                  </a:lnTo>
                  <a:lnTo>
                    <a:pt x="1615" y="1110"/>
                  </a:lnTo>
                  <a:lnTo>
                    <a:pt x="1611" y="1108"/>
                  </a:lnTo>
                  <a:lnTo>
                    <a:pt x="1609" y="1106"/>
                  </a:lnTo>
                  <a:lnTo>
                    <a:pt x="1609" y="1103"/>
                  </a:lnTo>
                  <a:lnTo>
                    <a:pt x="1609" y="1101"/>
                  </a:lnTo>
                  <a:lnTo>
                    <a:pt x="1611" y="1098"/>
                  </a:lnTo>
                  <a:close/>
                  <a:moveTo>
                    <a:pt x="1658" y="1045"/>
                  </a:moveTo>
                  <a:lnTo>
                    <a:pt x="1658" y="1045"/>
                  </a:lnTo>
                  <a:lnTo>
                    <a:pt x="1659" y="1043"/>
                  </a:lnTo>
                  <a:lnTo>
                    <a:pt x="1663" y="1041"/>
                  </a:lnTo>
                  <a:lnTo>
                    <a:pt x="1665" y="1041"/>
                  </a:lnTo>
                  <a:lnTo>
                    <a:pt x="1669" y="1043"/>
                  </a:lnTo>
                  <a:lnTo>
                    <a:pt x="1671" y="1045"/>
                  </a:lnTo>
                  <a:lnTo>
                    <a:pt x="1672" y="1046"/>
                  </a:lnTo>
                  <a:lnTo>
                    <a:pt x="1672" y="1050"/>
                  </a:lnTo>
                  <a:lnTo>
                    <a:pt x="1671" y="1051"/>
                  </a:lnTo>
                  <a:lnTo>
                    <a:pt x="1669" y="1055"/>
                  </a:lnTo>
                  <a:lnTo>
                    <a:pt x="1665" y="1055"/>
                  </a:lnTo>
                  <a:lnTo>
                    <a:pt x="1663" y="1055"/>
                  </a:lnTo>
                  <a:lnTo>
                    <a:pt x="1659" y="1055"/>
                  </a:lnTo>
                  <a:lnTo>
                    <a:pt x="1658" y="1051"/>
                  </a:lnTo>
                  <a:lnTo>
                    <a:pt x="1658" y="1050"/>
                  </a:lnTo>
                  <a:lnTo>
                    <a:pt x="1658" y="1046"/>
                  </a:lnTo>
                  <a:lnTo>
                    <a:pt x="1658" y="1045"/>
                  </a:lnTo>
                  <a:close/>
                  <a:moveTo>
                    <a:pt x="1698" y="986"/>
                  </a:moveTo>
                  <a:lnTo>
                    <a:pt x="1698" y="986"/>
                  </a:lnTo>
                  <a:lnTo>
                    <a:pt x="1700" y="985"/>
                  </a:lnTo>
                  <a:lnTo>
                    <a:pt x="1702" y="983"/>
                  </a:lnTo>
                  <a:lnTo>
                    <a:pt x="1706" y="983"/>
                  </a:lnTo>
                  <a:lnTo>
                    <a:pt x="1710" y="983"/>
                  </a:lnTo>
                  <a:lnTo>
                    <a:pt x="1712" y="985"/>
                  </a:lnTo>
                  <a:lnTo>
                    <a:pt x="1713" y="988"/>
                  </a:lnTo>
                  <a:lnTo>
                    <a:pt x="1713" y="990"/>
                  </a:lnTo>
                  <a:lnTo>
                    <a:pt x="1712" y="993"/>
                  </a:lnTo>
                  <a:lnTo>
                    <a:pt x="1710" y="995"/>
                  </a:lnTo>
                  <a:lnTo>
                    <a:pt x="1708" y="997"/>
                  </a:lnTo>
                  <a:lnTo>
                    <a:pt x="1704" y="997"/>
                  </a:lnTo>
                  <a:lnTo>
                    <a:pt x="1702" y="997"/>
                  </a:lnTo>
                  <a:lnTo>
                    <a:pt x="1700" y="995"/>
                  </a:lnTo>
                  <a:lnTo>
                    <a:pt x="1698" y="991"/>
                  </a:lnTo>
                  <a:lnTo>
                    <a:pt x="1698" y="990"/>
                  </a:lnTo>
                  <a:lnTo>
                    <a:pt x="1698" y="986"/>
                  </a:lnTo>
                  <a:close/>
                  <a:moveTo>
                    <a:pt x="1732" y="924"/>
                  </a:moveTo>
                  <a:lnTo>
                    <a:pt x="1732" y="924"/>
                  </a:lnTo>
                  <a:lnTo>
                    <a:pt x="1734" y="923"/>
                  </a:lnTo>
                  <a:lnTo>
                    <a:pt x="1736" y="921"/>
                  </a:lnTo>
                  <a:lnTo>
                    <a:pt x="1739" y="921"/>
                  </a:lnTo>
                  <a:lnTo>
                    <a:pt x="1743" y="921"/>
                  </a:lnTo>
                  <a:lnTo>
                    <a:pt x="1745" y="923"/>
                  </a:lnTo>
                  <a:lnTo>
                    <a:pt x="1747" y="924"/>
                  </a:lnTo>
                  <a:lnTo>
                    <a:pt x="1747" y="928"/>
                  </a:lnTo>
                  <a:lnTo>
                    <a:pt x="1747" y="930"/>
                  </a:lnTo>
                  <a:lnTo>
                    <a:pt x="1745" y="933"/>
                  </a:lnTo>
                  <a:lnTo>
                    <a:pt x="1743" y="935"/>
                  </a:lnTo>
                  <a:lnTo>
                    <a:pt x="1739" y="935"/>
                  </a:lnTo>
                  <a:lnTo>
                    <a:pt x="1738" y="935"/>
                  </a:lnTo>
                  <a:lnTo>
                    <a:pt x="1734" y="933"/>
                  </a:lnTo>
                  <a:lnTo>
                    <a:pt x="1732" y="930"/>
                  </a:lnTo>
                  <a:lnTo>
                    <a:pt x="1732" y="928"/>
                  </a:lnTo>
                  <a:lnTo>
                    <a:pt x="1732" y="924"/>
                  </a:lnTo>
                  <a:close/>
                  <a:moveTo>
                    <a:pt x="1758" y="861"/>
                  </a:moveTo>
                  <a:lnTo>
                    <a:pt x="1758" y="861"/>
                  </a:lnTo>
                  <a:lnTo>
                    <a:pt x="1760" y="858"/>
                  </a:lnTo>
                  <a:lnTo>
                    <a:pt x="1762" y="856"/>
                  </a:lnTo>
                  <a:lnTo>
                    <a:pt x="1765" y="856"/>
                  </a:lnTo>
                  <a:lnTo>
                    <a:pt x="1767" y="856"/>
                  </a:lnTo>
                  <a:lnTo>
                    <a:pt x="1771" y="856"/>
                  </a:lnTo>
                  <a:lnTo>
                    <a:pt x="1773" y="859"/>
                  </a:lnTo>
                  <a:lnTo>
                    <a:pt x="1773" y="861"/>
                  </a:lnTo>
                  <a:lnTo>
                    <a:pt x="1773" y="864"/>
                  </a:lnTo>
                  <a:lnTo>
                    <a:pt x="1771" y="866"/>
                  </a:lnTo>
                  <a:lnTo>
                    <a:pt x="1769" y="868"/>
                  </a:lnTo>
                  <a:lnTo>
                    <a:pt x="1767" y="870"/>
                  </a:lnTo>
                  <a:lnTo>
                    <a:pt x="1764" y="870"/>
                  </a:lnTo>
                  <a:lnTo>
                    <a:pt x="1762" y="868"/>
                  </a:lnTo>
                  <a:lnTo>
                    <a:pt x="1760" y="866"/>
                  </a:lnTo>
                  <a:lnTo>
                    <a:pt x="1758" y="863"/>
                  </a:lnTo>
                  <a:lnTo>
                    <a:pt x="1758" y="861"/>
                  </a:lnTo>
                  <a:close/>
                  <a:moveTo>
                    <a:pt x="1777" y="794"/>
                  </a:moveTo>
                  <a:lnTo>
                    <a:pt x="1777" y="794"/>
                  </a:lnTo>
                  <a:lnTo>
                    <a:pt x="1777" y="791"/>
                  </a:lnTo>
                  <a:lnTo>
                    <a:pt x="1778" y="789"/>
                  </a:lnTo>
                  <a:lnTo>
                    <a:pt x="1782" y="787"/>
                  </a:lnTo>
                  <a:lnTo>
                    <a:pt x="1784" y="787"/>
                  </a:lnTo>
                  <a:lnTo>
                    <a:pt x="1788" y="789"/>
                  </a:lnTo>
                  <a:lnTo>
                    <a:pt x="1790" y="791"/>
                  </a:lnTo>
                  <a:lnTo>
                    <a:pt x="1791" y="792"/>
                  </a:lnTo>
                  <a:lnTo>
                    <a:pt x="1791" y="796"/>
                  </a:lnTo>
                  <a:lnTo>
                    <a:pt x="1790" y="798"/>
                  </a:lnTo>
                  <a:lnTo>
                    <a:pt x="1788" y="799"/>
                  </a:lnTo>
                  <a:lnTo>
                    <a:pt x="1786" y="801"/>
                  </a:lnTo>
                  <a:lnTo>
                    <a:pt x="1782" y="801"/>
                  </a:lnTo>
                  <a:lnTo>
                    <a:pt x="1778" y="801"/>
                  </a:lnTo>
                  <a:lnTo>
                    <a:pt x="1777" y="799"/>
                  </a:lnTo>
                  <a:lnTo>
                    <a:pt x="1777" y="796"/>
                  </a:lnTo>
                  <a:lnTo>
                    <a:pt x="1777" y="794"/>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28" name="Freeform 18"/>
            <p:cNvSpPr>
              <a:spLocks noEditPoints="1"/>
            </p:cNvSpPr>
            <p:nvPr/>
          </p:nvSpPr>
          <p:spPr bwMode="auto">
            <a:xfrm>
              <a:off x="3527425" y="3426661"/>
              <a:ext cx="1581150" cy="1339850"/>
            </a:xfrm>
            <a:custGeom>
              <a:avLst/>
              <a:gdLst>
                <a:gd name="T0" fmla="*/ 2147483647 w 2157"/>
                <a:gd name="T1" fmla="*/ 2147483647 h 1688"/>
                <a:gd name="T2" fmla="*/ 2147483647 w 2157"/>
                <a:gd name="T3" fmla="*/ 2147483647 h 1688"/>
                <a:gd name="T4" fmla="*/ 2147483647 w 2157"/>
                <a:gd name="T5" fmla="*/ 2147483647 h 1688"/>
                <a:gd name="T6" fmla="*/ 2147483647 w 2157"/>
                <a:gd name="T7" fmla="*/ 2147483647 h 1688"/>
                <a:gd name="T8" fmla="*/ 2147483647 w 2157"/>
                <a:gd name="T9" fmla="*/ 2147483647 h 1688"/>
                <a:gd name="T10" fmla="*/ 2147483647 w 2157"/>
                <a:gd name="T11" fmla="*/ 2147483647 h 1688"/>
                <a:gd name="T12" fmla="*/ 2147483647 w 2157"/>
                <a:gd name="T13" fmla="*/ 2147483647 h 1688"/>
                <a:gd name="T14" fmla="*/ 2147483647 w 2157"/>
                <a:gd name="T15" fmla="*/ 2147483647 h 1688"/>
                <a:gd name="T16" fmla="*/ 2147483647 w 2157"/>
                <a:gd name="T17" fmla="*/ 2147483647 h 1688"/>
                <a:gd name="T18" fmla="*/ 2147483647 w 2157"/>
                <a:gd name="T19" fmla="*/ 2147483647 h 1688"/>
                <a:gd name="T20" fmla="*/ 2147483647 w 2157"/>
                <a:gd name="T21" fmla="*/ 2147483647 h 1688"/>
                <a:gd name="T22" fmla="*/ 2147483647 w 2157"/>
                <a:gd name="T23" fmla="*/ 2147483647 h 1688"/>
                <a:gd name="T24" fmla="*/ 2147483647 w 2157"/>
                <a:gd name="T25" fmla="*/ 2147483647 h 1688"/>
                <a:gd name="T26" fmla="*/ 2147483647 w 2157"/>
                <a:gd name="T27" fmla="*/ 2147483647 h 1688"/>
                <a:gd name="T28" fmla="*/ 2147483647 w 2157"/>
                <a:gd name="T29" fmla="*/ 2147483647 h 1688"/>
                <a:gd name="T30" fmla="*/ 2147483647 w 2157"/>
                <a:gd name="T31" fmla="*/ 2147483647 h 1688"/>
                <a:gd name="T32" fmla="*/ 2147483647 w 2157"/>
                <a:gd name="T33" fmla="*/ 2147483647 h 1688"/>
                <a:gd name="T34" fmla="*/ 2147483647 w 2157"/>
                <a:gd name="T35" fmla="*/ 2147483647 h 1688"/>
                <a:gd name="T36" fmla="*/ 2147483647 w 2157"/>
                <a:gd name="T37" fmla="*/ 2147483647 h 1688"/>
                <a:gd name="T38" fmla="*/ 2147483647 w 2157"/>
                <a:gd name="T39" fmla="*/ 2147483647 h 1688"/>
                <a:gd name="T40" fmla="*/ 2147483647 w 2157"/>
                <a:gd name="T41" fmla="*/ 2147483647 h 1688"/>
                <a:gd name="T42" fmla="*/ 2147483647 w 2157"/>
                <a:gd name="T43" fmla="*/ 2147483647 h 1688"/>
                <a:gd name="T44" fmla="*/ 2147483647 w 2157"/>
                <a:gd name="T45" fmla="*/ 2147483647 h 1688"/>
                <a:gd name="T46" fmla="*/ 2147483647 w 2157"/>
                <a:gd name="T47" fmla="*/ 2147483647 h 1688"/>
                <a:gd name="T48" fmla="*/ 2147483647 w 2157"/>
                <a:gd name="T49" fmla="*/ 2147483647 h 1688"/>
                <a:gd name="T50" fmla="*/ 2147483647 w 2157"/>
                <a:gd name="T51" fmla="*/ 2147483647 h 1688"/>
                <a:gd name="T52" fmla="*/ 2147483647 w 2157"/>
                <a:gd name="T53" fmla="*/ 2147483647 h 1688"/>
                <a:gd name="T54" fmla="*/ 2147483647 w 2157"/>
                <a:gd name="T55" fmla="*/ 2147483647 h 1688"/>
                <a:gd name="T56" fmla="*/ 2147483647 w 2157"/>
                <a:gd name="T57" fmla="*/ 2147483647 h 1688"/>
                <a:gd name="T58" fmla="*/ 2147483647 w 2157"/>
                <a:gd name="T59" fmla="*/ 2147483647 h 1688"/>
                <a:gd name="T60" fmla="*/ 2147483647 w 2157"/>
                <a:gd name="T61" fmla="*/ 2147483647 h 1688"/>
                <a:gd name="T62" fmla="*/ 0 w 2157"/>
                <a:gd name="T63" fmla="*/ 2147483647 h 1688"/>
                <a:gd name="T64" fmla="*/ 2147483647 w 2157"/>
                <a:gd name="T65" fmla="*/ 2147483647 h 1688"/>
                <a:gd name="T66" fmla="*/ 2147483647 w 2157"/>
                <a:gd name="T67" fmla="*/ 2147483647 h 1688"/>
                <a:gd name="T68" fmla="*/ 2147483647 w 2157"/>
                <a:gd name="T69" fmla="*/ 2147483647 h 1688"/>
                <a:gd name="T70" fmla="*/ 2147483647 w 2157"/>
                <a:gd name="T71" fmla="*/ 2147483647 h 1688"/>
                <a:gd name="T72" fmla="*/ 2147483647 w 2157"/>
                <a:gd name="T73" fmla="*/ 2147483647 h 1688"/>
                <a:gd name="T74" fmla="*/ 2147483647 w 2157"/>
                <a:gd name="T75" fmla="*/ 2147483647 h 1688"/>
                <a:gd name="T76" fmla="*/ 2147483647 w 2157"/>
                <a:gd name="T77" fmla="*/ 2147483647 h 1688"/>
                <a:gd name="T78" fmla="*/ 2147483647 w 2157"/>
                <a:gd name="T79" fmla="*/ 2147483647 h 1688"/>
                <a:gd name="T80" fmla="*/ 2147483647 w 2157"/>
                <a:gd name="T81" fmla="*/ 2147483647 h 1688"/>
                <a:gd name="T82" fmla="*/ 2147483647 w 2157"/>
                <a:gd name="T83" fmla="*/ 2147483647 h 1688"/>
                <a:gd name="T84" fmla="*/ 2147483647 w 2157"/>
                <a:gd name="T85" fmla="*/ 2147483647 h 1688"/>
                <a:gd name="T86" fmla="*/ 2147483647 w 2157"/>
                <a:gd name="T87" fmla="*/ 2147483647 h 1688"/>
                <a:gd name="T88" fmla="*/ 2147483647 w 2157"/>
                <a:gd name="T89" fmla="*/ 2147483647 h 1688"/>
                <a:gd name="T90" fmla="*/ 2147483647 w 2157"/>
                <a:gd name="T91" fmla="*/ 2147483647 h 1688"/>
                <a:gd name="T92" fmla="*/ 2147483647 w 2157"/>
                <a:gd name="T93" fmla="*/ 2147483647 h 1688"/>
                <a:gd name="T94" fmla="*/ 2147483647 w 2157"/>
                <a:gd name="T95" fmla="*/ 2147483647 h 1688"/>
                <a:gd name="T96" fmla="*/ 2147483647 w 2157"/>
                <a:gd name="T97" fmla="*/ 2147483647 h 1688"/>
                <a:gd name="T98" fmla="*/ 2147483647 w 2157"/>
                <a:gd name="T99" fmla="*/ 2147483647 h 1688"/>
                <a:gd name="T100" fmla="*/ 2147483647 w 2157"/>
                <a:gd name="T101" fmla="*/ 2147483647 h 1688"/>
                <a:gd name="T102" fmla="*/ 2147483647 w 2157"/>
                <a:gd name="T103" fmla="*/ 2147483647 h 1688"/>
                <a:gd name="T104" fmla="*/ 2147483647 w 2157"/>
                <a:gd name="T105" fmla="*/ 2147483647 h 1688"/>
                <a:gd name="T106" fmla="*/ 2147483647 w 2157"/>
                <a:gd name="T107" fmla="*/ 2147483647 h 1688"/>
                <a:gd name="T108" fmla="*/ 2147483647 w 2157"/>
                <a:gd name="T109" fmla="*/ 2147483647 h 1688"/>
                <a:gd name="T110" fmla="*/ 2147483647 w 2157"/>
                <a:gd name="T111" fmla="*/ 2147483647 h 1688"/>
                <a:gd name="T112" fmla="*/ 2147483647 w 2157"/>
                <a:gd name="T113" fmla="*/ 2147483647 h 1688"/>
                <a:gd name="T114" fmla="*/ 2147483647 w 2157"/>
                <a:gd name="T115" fmla="*/ 2147483647 h 1688"/>
                <a:gd name="T116" fmla="*/ 2147483647 w 2157"/>
                <a:gd name="T117" fmla="*/ 2147483647 h 1688"/>
                <a:gd name="T118" fmla="*/ 2147483647 w 2157"/>
                <a:gd name="T119" fmla="*/ 2147483647 h 1688"/>
                <a:gd name="T120" fmla="*/ 2147483647 w 2157"/>
                <a:gd name="T121" fmla="*/ 2147483647 h 1688"/>
                <a:gd name="T122" fmla="*/ 2147483647 w 2157"/>
                <a:gd name="T123" fmla="*/ 2147483647 h 1688"/>
                <a:gd name="T124" fmla="*/ 2147483647 w 2157"/>
                <a:gd name="T125" fmla="*/ 2147483647 h 16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57"/>
                <a:gd name="T190" fmla="*/ 0 h 1688"/>
                <a:gd name="T191" fmla="*/ 2157 w 2157"/>
                <a:gd name="T192" fmla="*/ 1688 h 16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57" h="1688">
                  <a:moveTo>
                    <a:pt x="2142" y="852"/>
                  </a:moveTo>
                  <a:lnTo>
                    <a:pt x="2142" y="852"/>
                  </a:lnTo>
                  <a:lnTo>
                    <a:pt x="2142" y="849"/>
                  </a:lnTo>
                  <a:lnTo>
                    <a:pt x="2144" y="847"/>
                  </a:lnTo>
                  <a:lnTo>
                    <a:pt x="2146" y="845"/>
                  </a:lnTo>
                  <a:lnTo>
                    <a:pt x="2150" y="844"/>
                  </a:lnTo>
                  <a:lnTo>
                    <a:pt x="2152" y="845"/>
                  </a:lnTo>
                  <a:lnTo>
                    <a:pt x="2155" y="847"/>
                  </a:lnTo>
                  <a:lnTo>
                    <a:pt x="2157" y="849"/>
                  </a:lnTo>
                  <a:lnTo>
                    <a:pt x="2157" y="852"/>
                  </a:lnTo>
                  <a:lnTo>
                    <a:pt x="2157" y="854"/>
                  </a:lnTo>
                  <a:lnTo>
                    <a:pt x="2155" y="856"/>
                  </a:lnTo>
                  <a:lnTo>
                    <a:pt x="2152" y="857"/>
                  </a:lnTo>
                  <a:lnTo>
                    <a:pt x="2150" y="859"/>
                  </a:lnTo>
                  <a:lnTo>
                    <a:pt x="2146" y="857"/>
                  </a:lnTo>
                  <a:lnTo>
                    <a:pt x="2144" y="856"/>
                  </a:lnTo>
                  <a:lnTo>
                    <a:pt x="2142" y="854"/>
                  </a:lnTo>
                  <a:lnTo>
                    <a:pt x="2142" y="852"/>
                  </a:lnTo>
                  <a:close/>
                  <a:moveTo>
                    <a:pt x="2138" y="782"/>
                  </a:moveTo>
                  <a:lnTo>
                    <a:pt x="2138" y="782"/>
                  </a:lnTo>
                  <a:lnTo>
                    <a:pt x="2138" y="780"/>
                  </a:lnTo>
                  <a:lnTo>
                    <a:pt x="2140" y="777"/>
                  </a:lnTo>
                  <a:lnTo>
                    <a:pt x="2142" y="775"/>
                  </a:lnTo>
                  <a:lnTo>
                    <a:pt x="2146" y="775"/>
                  </a:lnTo>
                  <a:lnTo>
                    <a:pt x="2148" y="775"/>
                  </a:lnTo>
                  <a:lnTo>
                    <a:pt x="2152" y="777"/>
                  </a:lnTo>
                  <a:lnTo>
                    <a:pt x="2153" y="778"/>
                  </a:lnTo>
                  <a:lnTo>
                    <a:pt x="2153" y="780"/>
                  </a:lnTo>
                  <a:lnTo>
                    <a:pt x="2153" y="784"/>
                  </a:lnTo>
                  <a:lnTo>
                    <a:pt x="2152" y="785"/>
                  </a:lnTo>
                  <a:lnTo>
                    <a:pt x="2150" y="787"/>
                  </a:lnTo>
                  <a:lnTo>
                    <a:pt x="2148" y="789"/>
                  </a:lnTo>
                  <a:lnTo>
                    <a:pt x="2144" y="789"/>
                  </a:lnTo>
                  <a:lnTo>
                    <a:pt x="2142" y="787"/>
                  </a:lnTo>
                  <a:lnTo>
                    <a:pt x="2140" y="785"/>
                  </a:lnTo>
                  <a:lnTo>
                    <a:pt x="2138" y="782"/>
                  </a:lnTo>
                  <a:close/>
                  <a:moveTo>
                    <a:pt x="2129" y="715"/>
                  </a:moveTo>
                  <a:lnTo>
                    <a:pt x="2129" y="715"/>
                  </a:lnTo>
                  <a:lnTo>
                    <a:pt x="2129" y="712"/>
                  </a:lnTo>
                  <a:lnTo>
                    <a:pt x="2129" y="708"/>
                  </a:lnTo>
                  <a:lnTo>
                    <a:pt x="2133" y="706"/>
                  </a:lnTo>
                  <a:lnTo>
                    <a:pt x="2135" y="706"/>
                  </a:lnTo>
                  <a:lnTo>
                    <a:pt x="2138" y="706"/>
                  </a:lnTo>
                  <a:lnTo>
                    <a:pt x="2140" y="706"/>
                  </a:lnTo>
                  <a:lnTo>
                    <a:pt x="2142" y="708"/>
                  </a:lnTo>
                  <a:lnTo>
                    <a:pt x="2144" y="712"/>
                  </a:lnTo>
                  <a:lnTo>
                    <a:pt x="2144" y="713"/>
                  </a:lnTo>
                  <a:lnTo>
                    <a:pt x="2142" y="717"/>
                  </a:lnTo>
                  <a:lnTo>
                    <a:pt x="2140" y="718"/>
                  </a:lnTo>
                  <a:lnTo>
                    <a:pt x="2138" y="720"/>
                  </a:lnTo>
                  <a:lnTo>
                    <a:pt x="2135" y="720"/>
                  </a:lnTo>
                  <a:lnTo>
                    <a:pt x="2133" y="718"/>
                  </a:lnTo>
                  <a:lnTo>
                    <a:pt x="2129" y="717"/>
                  </a:lnTo>
                  <a:lnTo>
                    <a:pt x="2129" y="715"/>
                  </a:lnTo>
                  <a:close/>
                  <a:moveTo>
                    <a:pt x="2112" y="646"/>
                  </a:moveTo>
                  <a:lnTo>
                    <a:pt x="2112" y="646"/>
                  </a:lnTo>
                  <a:lnTo>
                    <a:pt x="2111" y="645"/>
                  </a:lnTo>
                  <a:lnTo>
                    <a:pt x="2112" y="641"/>
                  </a:lnTo>
                  <a:lnTo>
                    <a:pt x="2114" y="639"/>
                  </a:lnTo>
                  <a:lnTo>
                    <a:pt x="2116" y="638"/>
                  </a:lnTo>
                  <a:lnTo>
                    <a:pt x="2120" y="638"/>
                  </a:lnTo>
                  <a:lnTo>
                    <a:pt x="2122" y="639"/>
                  </a:lnTo>
                  <a:lnTo>
                    <a:pt x="2125" y="641"/>
                  </a:lnTo>
                  <a:lnTo>
                    <a:pt x="2125" y="643"/>
                  </a:lnTo>
                  <a:lnTo>
                    <a:pt x="2125" y="646"/>
                  </a:lnTo>
                  <a:lnTo>
                    <a:pt x="2125" y="648"/>
                  </a:lnTo>
                  <a:lnTo>
                    <a:pt x="2124" y="650"/>
                  </a:lnTo>
                  <a:lnTo>
                    <a:pt x="2122" y="651"/>
                  </a:lnTo>
                  <a:lnTo>
                    <a:pt x="2118" y="651"/>
                  </a:lnTo>
                  <a:lnTo>
                    <a:pt x="2114" y="651"/>
                  </a:lnTo>
                  <a:lnTo>
                    <a:pt x="2112" y="650"/>
                  </a:lnTo>
                  <a:lnTo>
                    <a:pt x="2112" y="646"/>
                  </a:lnTo>
                  <a:close/>
                  <a:moveTo>
                    <a:pt x="2088" y="581"/>
                  </a:moveTo>
                  <a:lnTo>
                    <a:pt x="2088" y="581"/>
                  </a:lnTo>
                  <a:lnTo>
                    <a:pt x="2086" y="579"/>
                  </a:lnTo>
                  <a:lnTo>
                    <a:pt x="2088" y="576"/>
                  </a:lnTo>
                  <a:lnTo>
                    <a:pt x="2088" y="574"/>
                  </a:lnTo>
                  <a:lnTo>
                    <a:pt x="2092" y="573"/>
                  </a:lnTo>
                  <a:lnTo>
                    <a:pt x="2094" y="573"/>
                  </a:lnTo>
                  <a:lnTo>
                    <a:pt x="2098" y="573"/>
                  </a:lnTo>
                  <a:lnTo>
                    <a:pt x="2099" y="574"/>
                  </a:lnTo>
                  <a:lnTo>
                    <a:pt x="2101" y="576"/>
                  </a:lnTo>
                  <a:lnTo>
                    <a:pt x="2101" y="579"/>
                  </a:lnTo>
                  <a:lnTo>
                    <a:pt x="2101" y="581"/>
                  </a:lnTo>
                  <a:lnTo>
                    <a:pt x="2099" y="583"/>
                  </a:lnTo>
                  <a:lnTo>
                    <a:pt x="2098" y="585"/>
                  </a:lnTo>
                  <a:lnTo>
                    <a:pt x="2094" y="586"/>
                  </a:lnTo>
                  <a:lnTo>
                    <a:pt x="2092" y="585"/>
                  </a:lnTo>
                  <a:lnTo>
                    <a:pt x="2090" y="585"/>
                  </a:lnTo>
                  <a:lnTo>
                    <a:pt x="2088" y="581"/>
                  </a:lnTo>
                  <a:close/>
                  <a:moveTo>
                    <a:pt x="2057" y="519"/>
                  </a:moveTo>
                  <a:lnTo>
                    <a:pt x="2057" y="519"/>
                  </a:lnTo>
                  <a:lnTo>
                    <a:pt x="2057" y="516"/>
                  </a:lnTo>
                  <a:lnTo>
                    <a:pt x="2057" y="513"/>
                  </a:lnTo>
                  <a:lnTo>
                    <a:pt x="2059" y="511"/>
                  </a:lnTo>
                  <a:lnTo>
                    <a:pt x="2060" y="509"/>
                  </a:lnTo>
                  <a:lnTo>
                    <a:pt x="2062" y="509"/>
                  </a:lnTo>
                  <a:lnTo>
                    <a:pt x="2066" y="509"/>
                  </a:lnTo>
                  <a:lnTo>
                    <a:pt x="2068" y="509"/>
                  </a:lnTo>
                  <a:lnTo>
                    <a:pt x="2070" y="513"/>
                  </a:lnTo>
                  <a:lnTo>
                    <a:pt x="2072" y="514"/>
                  </a:lnTo>
                  <a:lnTo>
                    <a:pt x="2072" y="518"/>
                  </a:lnTo>
                  <a:lnTo>
                    <a:pt x="2070" y="519"/>
                  </a:lnTo>
                  <a:lnTo>
                    <a:pt x="2068" y="521"/>
                  </a:lnTo>
                  <a:lnTo>
                    <a:pt x="2064" y="523"/>
                  </a:lnTo>
                  <a:lnTo>
                    <a:pt x="2062" y="521"/>
                  </a:lnTo>
                  <a:lnTo>
                    <a:pt x="2059" y="521"/>
                  </a:lnTo>
                  <a:lnTo>
                    <a:pt x="2057" y="519"/>
                  </a:lnTo>
                  <a:close/>
                  <a:moveTo>
                    <a:pt x="2019" y="458"/>
                  </a:moveTo>
                  <a:lnTo>
                    <a:pt x="2019" y="458"/>
                  </a:lnTo>
                  <a:lnTo>
                    <a:pt x="2019" y="456"/>
                  </a:lnTo>
                  <a:lnTo>
                    <a:pt x="2019" y="452"/>
                  </a:lnTo>
                  <a:lnTo>
                    <a:pt x="2021" y="451"/>
                  </a:lnTo>
                  <a:lnTo>
                    <a:pt x="2023" y="449"/>
                  </a:lnTo>
                  <a:lnTo>
                    <a:pt x="2025" y="447"/>
                  </a:lnTo>
                  <a:lnTo>
                    <a:pt x="2029" y="447"/>
                  </a:lnTo>
                  <a:lnTo>
                    <a:pt x="2031" y="449"/>
                  </a:lnTo>
                  <a:lnTo>
                    <a:pt x="2032" y="451"/>
                  </a:lnTo>
                  <a:lnTo>
                    <a:pt x="2034" y="454"/>
                  </a:lnTo>
                  <a:lnTo>
                    <a:pt x="2034" y="456"/>
                  </a:lnTo>
                  <a:lnTo>
                    <a:pt x="2032" y="459"/>
                  </a:lnTo>
                  <a:lnTo>
                    <a:pt x="2031" y="461"/>
                  </a:lnTo>
                  <a:lnTo>
                    <a:pt x="2029" y="461"/>
                  </a:lnTo>
                  <a:lnTo>
                    <a:pt x="2025" y="461"/>
                  </a:lnTo>
                  <a:lnTo>
                    <a:pt x="2023" y="459"/>
                  </a:lnTo>
                  <a:lnTo>
                    <a:pt x="2019" y="458"/>
                  </a:lnTo>
                  <a:close/>
                  <a:moveTo>
                    <a:pt x="1979" y="401"/>
                  </a:moveTo>
                  <a:lnTo>
                    <a:pt x="1979" y="401"/>
                  </a:lnTo>
                  <a:lnTo>
                    <a:pt x="1977" y="399"/>
                  </a:lnTo>
                  <a:lnTo>
                    <a:pt x="1977" y="396"/>
                  </a:lnTo>
                  <a:lnTo>
                    <a:pt x="1977" y="394"/>
                  </a:lnTo>
                  <a:lnTo>
                    <a:pt x="1979" y="391"/>
                  </a:lnTo>
                  <a:lnTo>
                    <a:pt x="1982" y="391"/>
                  </a:lnTo>
                  <a:lnTo>
                    <a:pt x="1984" y="391"/>
                  </a:lnTo>
                  <a:lnTo>
                    <a:pt x="1988" y="391"/>
                  </a:lnTo>
                  <a:lnTo>
                    <a:pt x="1990" y="392"/>
                  </a:lnTo>
                  <a:lnTo>
                    <a:pt x="1992" y="396"/>
                  </a:lnTo>
                  <a:lnTo>
                    <a:pt x="1992" y="398"/>
                  </a:lnTo>
                  <a:lnTo>
                    <a:pt x="1990" y="401"/>
                  </a:lnTo>
                  <a:lnTo>
                    <a:pt x="1988" y="403"/>
                  </a:lnTo>
                  <a:lnTo>
                    <a:pt x="1986" y="403"/>
                  </a:lnTo>
                  <a:lnTo>
                    <a:pt x="1982" y="404"/>
                  </a:lnTo>
                  <a:lnTo>
                    <a:pt x="1980" y="403"/>
                  </a:lnTo>
                  <a:lnTo>
                    <a:pt x="1979" y="401"/>
                  </a:lnTo>
                  <a:close/>
                  <a:moveTo>
                    <a:pt x="1932" y="348"/>
                  </a:moveTo>
                  <a:lnTo>
                    <a:pt x="1930" y="348"/>
                  </a:lnTo>
                  <a:lnTo>
                    <a:pt x="1930" y="344"/>
                  </a:lnTo>
                  <a:lnTo>
                    <a:pt x="1928" y="343"/>
                  </a:lnTo>
                  <a:lnTo>
                    <a:pt x="1930" y="339"/>
                  </a:lnTo>
                  <a:lnTo>
                    <a:pt x="1932" y="338"/>
                  </a:lnTo>
                  <a:lnTo>
                    <a:pt x="1934" y="336"/>
                  </a:lnTo>
                  <a:lnTo>
                    <a:pt x="1938" y="336"/>
                  </a:lnTo>
                  <a:lnTo>
                    <a:pt x="1939" y="336"/>
                  </a:lnTo>
                  <a:lnTo>
                    <a:pt x="1941" y="338"/>
                  </a:lnTo>
                  <a:lnTo>
                    <a:pt x="1943" y="341"/>
                  </a:lnTo>
                  <a:lnTo>
                    <a:pt x="1943" y="343"/>
                  </a:lnTo>
                  <a:lnTo>
                    <a:pt x="1943" y="346"/>
                  </a:lnTo>
                  <a:lnTo>
                    <a:pt x="1941" y="348"/>
                  </a:lnTo>
                  <a:lnTo>
                    <a:pt x="1939" y="350"/>
                  </a:lnTo>
                  <a:lnTo>
                    <a:pt x="1936" y="350"/>
                  </a:lnTo>
                  <a:lnTo>
                    <a:pt x="1934" y="350"/>
                  </a:lnTo>
                  <a:lnTo>
                    <a:pt x="1932" y="348"/>
                  </a:lnTo>
                  <a:close/>
                  <a:moveTo>
                    <a:pt x="1878" y="298"/>
                  </a:moveTo>
                  <a:lnTo>
                    <a:pt x="1878" y="298"/>
                  </a:lnTo>
                  <a:lnTo>
                    <a:pt x="1876" y="295"/>
                  </a:lnTo>
                  <a:lnTo>
                    <a:pt x="1876" y="293"/>
                  </a:lnTo>
                  <a:lnTo>
                    <a:pt x="1876" y="289"/>
                  </a:lnTo>
                  <a:lnTo>
                    <a:pt x="1878" y="288"/>
                  </a:lnTo>
                  <a:lnTo>
                    <a:pt x="1882" y="286"/>
                  </a:lnTo>
                  <a:lnTo>
                    <a:pt x="1884" y="286"/>
                  </a:lnTo>
                  <a:lnTo>
                    <a:pt x="1887" y="286"/>
                  </a:lnTo>
                  <a:lnTo>
                    <a:pt x="1889" y="288"/>
                  </a:lnTo>
                  <a:lnTo>
                    <a:pt x="1891" y="289"/>
                  </a:lnTo>
                  <a:lnTo>
                    <a:pt x="1891" y="293"/>
                  </a:lnTo>
                  <a:lnTo>
                    <a:pt x="1891" y="295"/>
                  </a:lnTo>
                  <a:lnTo>
                    <a:pt x="1889" y="298"/>
                  </a:lnTo>
                  <a:lnTo>
                    <a:pt x="1887" y="298"/>
                  </a:lnTo>
                  <a:lnTo>
                    <a:pt x="1884" y="300"/>
                  </a:lnTo>
                  <a:lnTo>
                    <a:pt x="1882" y="298"/>
                  </a:lnTo>
                  <a:lnTo>
                    <a:pt x="1878" y="298"/>
                  </a:lnTo>
                  <a:close/>
                  <a:moveTo>
                    <a:pt x="1822" y="252"/>
                  </a:moveTo>
                  <a:lnTo>
                    <a:pt x="1822" y="252"/>
                  </a:lnTo>
                  <a:lnTo>
                    <a:pt x="1820" y="248"/>
                  </a:lnTo>
                  <a:lnTo>
                    <a:pt x="1820" y="247"/>
                  </a:lnTo>
                  <a:lnTo>
                    <a:pt x="1820" y="243"/>
                  </a:lnTo>
                  <a:lnTo>
                    <a:pt x="1822" y="241"/>
                  </a:lnTo>
                  <a:lnTo>
                    <a:pt x="1824" y="240"/>
                  </a:lnTo>
                  <a:lnTo>
                    <a:pt x="1828" y="240"/>
                  </a:lnTo>
                  <a:lnTo>
                    <a:pt x="1830" y="240"/>
                  </a:lnTo>
                  <a:lnTo>
                    <a:pt x="1833" y="240"/>
                  </a:lnTo>
                  <a:lnTo>
                    <a:pt x="1835" y="243"/>
                  </a:lnTo>
                  <a:lnTo>
                    <a:pt x="1835" y="245"/>
                  </a:lnTo>
                  <a:lnTo>
                    <a:pt x="1835" y="248"/>
                  </a:lnTo>
                  <a:lnTo>
                    <a:pt x="1833" y="250"/>
                  </a:lnTo>
                  <a:lnTo>
                    <a:pt x="1832" y="252"/>
                  </a:lnTo>
                  <a:lnTo>
                    <a:pt x="1828" y="253"/>
                  </a:lnTo>
                  <a:lnTo>
                    <a:pt x="1826" y="252"/>
                  </a:lnTo>
                  <a:lnTo>
                    <a:pt x="1822" y="252"/>
                  </a:lnTo>
                  <a:close/>
                  <a:moveTo>
                    <a:pt x="1763" y="209"/>
                  </a:moveTo>
                  <a:lnTo>
                    <a:pt x="1763" y="209"/>
                  </a:lnTo>
                  <a:lnTo>
                    <a:pt x="1761" y="207"/>
                  </a:lnTo>
                  <a:lnTo>
                    <a:pt x="1761" y="204"/>
                  </a:lnTo>
                  <a:lnTo>
                    <a:pt x="1761" y="202"/>
                  </a:lnTo>
                  <a:lnTo>
                    <a:pt x="1763" y="199"/>
                  </a:lnTo>
                  <a:lnTo>
                    <a:pt x="1765" y="197"/>
                  </a:lnTo>
                  <a:lnTo>
                    <a:pt x="1767" y="197"/>
                  </a:lnTo>
                  <a:lnTo>
                    <a:pt x="1770" y="197"/>
                  </a:lnTo>
                  <a:lnTo>
                    <a:pt x="1772" y="199"/>
                  </a:lnTo>
                  <a:lnTo>
                    <a:pt x="1774" y="200"/>
                  </a:lnTo>
                  <a:lnTo>
                    <a:pt x="1776" y="202"/>
                  </a:lnTo>
                  <a:lnTo>
                    <a:pt x="1776" y="205"/>
                  </a:lnTo>
                  <a:lnTo>
                    <a:pt x="1774" y="207"/>
                  </a:lnTo>
                  <a:lnTo>
                    <a:pt x="1772" y="209"/>
                  </a:lnTo>
                  <a:lnTo>
                    <a:pt x="1768" y="211"/>
                  </a:lnTo>
                  <a:lnTo>
                    <a:pt x="1767" y="211"/>
                  </a:lnTo>
                  <a:lnTo>
                    <a:pt x="1763" y="209"/>
                  </a:lnTo>
                  <a:close/>
                  <a:moveTo>
                    <a:pt x="1701" y="171"/>
                  </a:moveTo>
                  <a:lnTo>
                    <a:pt x="1701" y="171"/>
                  </a:lnTo>
                  <a:lnTo>
                    <a:pt x="1700" y="169"/>
                  </a:lnTo>
                  <a:lnTo>
                    <a:pt x="1698" y="166"/>
                  </a:lnTo>
                  <a:lnTo>
                    <a:pt x="1698" y="164"/>
                  </a:lnTo>
                  <a:lnTo>
                    <a:pt x="1698" y="161"/>
                  </a:lnTo>
                  <a:lnTo>
                    <a:pt x="1700" y="159"/>
                  </a:lnTo>
                  <a:lnTo>
                    <a:pt x="1703" y="157"/>
                  </a:lnTo>
                  <a:lnTo>
                    <a:pt x="1705" y="157"/>
                  </a:lnTo>
                  <a:lnTo>
                    <a:pt x="1709" y="159"/>
                  </a:lnTo>
                  <a:lnTo>
                    <a:pt x="1711" y="161"/>
                  </a:lnTo>
                  <a:lnTo>
                    <a:pt x="1713" y="163"/>
                  </a:lnTo>
                  <a:lnTo>
                    <a:pt x="1713" y="166"/>
                  </a:lnTo>
                  <a:lnTo>
                    <a:pt x="1711" y="169"/>
                  </a:lnTo>
                  <a:lnTo>
                    <a:pt x="1709" y="171"/>
                  </a:lnTo>
                  <a:lnTo>
                    <a:pt x="1707" y="171"/>
                  </a:lnTo>
                  <a:lnTo>
                    <a:pt x="1703" y="171"/>
                  </a:lnTo>
                  <a:lnTo>
                    <a:pt x="1701" y="171"/>
                  </a:lnTo>
                  <a:close/>
                  <a:moveTo>
                    <a:pt x="1636" y="137"/>
                  </a:moveTo>
                  <a:lnTo>
                    <a:pt x="1636" y="137"/>
                  </a:lnTo>
                  <a:lnTo>
                    <a:pt x="1633" y="135"/>
                  </a:lnTo>
                  <a:lnTo>
                    <a:pt x="1633" y="132"/>
                  </a:lnTo>
                  <a:lnTo>
                    <a:pt x="1633" y="130"/>
                  </a:lnTo>
                  <a:lnTo>
                    <a:pt x="1633" y="127"/>
                  </a:lnTo>
                  <a:lnTo>
                    <a:pt x="1634" y="125"/>
                  </a:lnTo>
                  <a:lnTo>
                    <a:pt x="1636" y="123"/>
                  </a:lnTo>
                  <a:lnTo>
                    <a:pt x="1640" y="123"/>
                  </a:lnTo>
                  <a:lnTo>
                    <a:pt x="1644" y="125"/>
                  </a:lnTo>
                  <a:lnTo>
                    <a:pt x="1646" y="127"/>
                  </a:lnTo>
                  <a:lnTo>
                    <a:pt x="1646" y="128"/>
                  </a:lnTo>
                  <a:lnTo>
                    <a:pt x="1647" y="132"/>
                  </a:lnTo>
                  <a:lnTo>
                    <a:pt x="1646" y="133"/>
                  </a:lnTo>
                  <a:lnTo>
                    <a:pt x="1644" y="135"/>
                  </a:lnTo>
                  <a:lnTo>
                    <a:pt x="1642" y="137"/>
                  </a:lnTo>
                  <a:lnTo>
                    <a:pt x="1638" y="137"/>
                  </a:lnTo>
                  <a:lnTo>
                    <a:pt x="1636" y="137"/>
                  </a:lnTo>
                  <a:close/>
                  <a:moveTo>
                    <a:pt x="1568" y="108"/>
                  </a:moveTo>
                  <a:lnTo>
                    <a:pt x="1568" y="108"/>
                  </a:lnTo>
                  <a:lnTo>
                    <a:pt x="1566" y="106"/>
                  </a:lnTo>
                  <a:lnTo>
                    <a:pt x="1564" y="102"/>
                  </a:lnTo>
                  <a:lnTo>
                    <a:pt x="1564" y="101"/>
                  </a:lnTo>
                  <a:lnTo>
                    <a:pt x="1564" y="97"/>
                  </a:lnTo>
                  <a:lnTo>
                    <a:pt x="1566" y="96"/>
                  </a:lnTo>
                  <a:lnTo>
                    <a:pt x="1568" y="94"/>
                  </a:lnTo>
                  <a:lnTo>
                    <a:pt x="1571" y="94"/>
                  </a:lnTo>
                  <a:lnTo>
                    <a:pt x="1575" y="94"/>
                  </a:lnTo>
                  <a:lnTo>
                    <a:pt x="1577" y="96"/>
                  </a:lnTo>
                  <a:lnTo>
                    <a:pt x="1579" y="97"/>
                  </a:lnTo>
                  <a:lnTo>
                    <a:pt x="1579" y="101"/>
                  </a:lnTo>
                  <a:lnTo>
                    <a:pt x="1579" y="102"/>
                  </a:lnTo>
                  <a:lnTo>
                    <a:pt x="1577" y="106"/>
                  </a:lnTo>
                  <a:lnTo>
                    <a:pt x="1573" y="108"/>
                  </a:lnTo>
                  <a:lnTo>
                    <a:pt x="1571" y="108"/>
                  </a:lnTo>
                  <a:lnTo>
                    <a:pt x="1568" y="108"/>
                  </a:lnTo>
                  <a:close/>
                  <a:moveTo>
                    <a:pt x="1499" y="80"/>
                  </a:moveTo>
                  <a:lnTo>
                    <a:pt x="1499" y="80"/>
                  </a:lnTo>
                  <a:lnTo>
                    <a:pt x="1495" y="80"/>
                  </a:lnTo>
                  <a:lnTo>
                    <a:pt x="1495" y="77"/>
                  </a:lnTo>
                  <a:lnTo>
                    <a:pt x="1493" y="75"/>
                  </a:lnTo>
                  <a:lnTo>
                    <a:pt x="1493" y="72"/>
                  </a:lnTo>
                  <a:lnTo>
                    <a:pt x="1495" y="70"/>
                  </a:lnTo>
                  <a:lnTo>
                    <a:pt x="1499" y="68"/>
                  </a:lnTo>
                  <a:lnTo>
                    <a:pt x="1501" y="68"/>
                  </a:lnTo>
                  <a:lnTo>
                    <a:pt x="1504" y="68"/>
                  </a:lnTo>
                  <a:lnTo>
                    <a:pt x="1506" y="70"/>
                  </a:lnTo>
                  <a:lnTo>
                    <a:pt x="1508" y="72"/>
                  </a:lnTo>
                  <a:lnTo>
                    <a:pt x="1508" y="73"/>
                  </a:lnTo>
                  <a:lnTo>
                    <a:pt x="1508" y="77"/>
                  </a:lnTo>
                  <a:lnTo>
                    <a:pt x="1506" y="78"/>
                  </a:lnTo>
                  <a:lnTo>
                    <a:pt x="1504" y="80"/>
                  </a:lnTo>
                  <a:lnTo>
                    <a:pt x="1501" y="82"/>
                  </a:lnTo>
                  <a:lnTo>
                    <a:pt x="1499" y="80"/>
                  </a:lnTo>
                  <a:close/>
                  <a:moveTo>
                    <a:pt x="1428" y="60"/>
                  </a:moveTo>
                  <a:lnTo>
                    <a:pt x="1428" y="60"/>
                  </a:lnTo>
                  <a:lnTo>
                    <a:pt x="1424" y="58"/>
                  </a:lnTo>
                  <a:lnTo>
                    <a:pt x="1422" y="56"/>
                  </a:lnTo>
                  <a:lnTo>
                    <a:pt x="1422" y="53"/>
                  </a:lnTo>
                  <a:lnTo>
                    <a:pt x="1422" y="51"/>
                  </a:lnTo>
                  <a:lnTo>
                    <a:pt x="1422" y="48"/>
                  </a:lnTo>
                  <a:lnTo>
                    <a:pt x="1426" y="46"/>
                  </a:lnTo>
                  <a:lnTo>
                    <a:pt x="1428" y="46"/>
                  </a:lnTo>
                  <a:lnTo>
                    <a:pt x="1432" y="46"/>
                  </a:lnTo>
                  <a:lnTo>
                    <a:pt x="1434" y="48"/>
                  </a:lnTo>
                  <a:lnTo>
                    <a:pt x="1435" y="49"/>
                  </a:lnTo>
                  <a:lnTo>
                    <a:pt x="1437" y="51"/>
                  </a:lnTo>
                  <a:lnTo>
                    <a:pt x="1437" y="54"/>
                  </a:lnTo>
                  <a:lnTo>
                    <a:pt x="1435" y="56"/>
                  </a:lnTo>
                  <a:lnTo>
                    <a:pt x="1434" y="58"/>
                  </a:lnTo>
                  <a:lnTo>
                    <a:pt x="1430" y="60"/>
                  </a:lnTo>
                  <a:lnTo>
                    <a:pt x="1428" y="60"/>
                  </a:lnTo>
                  <a:close/>
                  <a:moveTo>
                    <a:pt x="1354" y="42"/>
                  </a:moveTo>
                  <a:lnTo>
                    <a:pt x="1354" y="42"/>
                  </a:lnTo>
                  <a:lnTo>
                    <a:pt x="1352" y="41"/>
                  </a:lnTo>
                  <a:lnTo>
                    <a:pt x="1350" y="39"/>
                  </a:lnTo>
                  <a:lnTo>
                    <a:pt x="1348" y="36"/>
                  </a:lnTo>
                  <a:lnTo>
                    <a:pt x="1348" y="34"/>
                  </a:lnTo>
                  <a:lnTo>
                    <a:pt x="1350" y="30"/>
                  </a:lnTo>
                  <a:lnTo>
                    <a:pt x="1352" y="29"/>
                  </a:lnTo>
                  <a:lnTo>
                    <a:pt x="1355" y="29"/>
                  </a:lnTo>
                  <a:lnTo>
                    <a:pt x="1357" y="29"/>
                  </a:lnTo>
                  <a:lnTo>
                    <a:pt x="1361" y="29"/>
                  </a:lnTo>
                  <a:lnTo>
                    <a:pt x="1363" y="32"/>
                  </a:lnTo>
                  <a:lnTo>
                    <a:pt x="1363" y="34"/>
                  </a:lnTo>
                  <a:lnTo>
                    <a:pt x="1363" y="37"/>
                  </a:lnTo>
                  <a:lnTo>
                    <a:pt x="1363" y="39"/>
                  </a:lnTo>
                  <a:lnTo>
                    <a:pt x="1359" y="41"/>
                  </a:lnTo>
                  <a:lnTo>
                    <a:pt x="1357" y="42"/>
                  </a:lnTo>
                  <a:lnTo>
                    <a:pt x="1354" y="42"/>
                  </a:lnTo>
                  <a:close/>
                  <a:moveTo>
                    <a:pt x="1281" y="29"/>
                  </a:moveTo>
                  <a:lnTo>
                    <a:pt x="1281" y="29"/>
                  </a:lnTo>
                  <a:lnTo>
                    <a:pt x="1277" y="27"/>
                  </a:lnTo>
                  <a:lnTo>
                    <a:pt x="1276" y="25"/>
                  </a:lnTo>
                  <a:lnTo>
                    <a:pt x="1274" y="24"/>
                  </a:lnTo>
                  <a:lnTo>
                    <a:pt x="1274" y="20"/>
                  </a:lnTo>
                  <a:lnTo>
                    <a:pt x="1276" y="18"/>
                  </a:lnTo>
                  <a:lnTo>
                    <a:pt x="1277" y="17"/>
                  </a:lnTo>
                  <a:lnTo>
                    <a:pt x="1279" y="15"/>
                  </a:lnTo>
                  <a:lnTo>
                    <a:pt x="1283" y="15"/>
                  </a:lnTo>
                  <a:lnTo>
                    <a:pt x="1287" y="15"/>
                  </a:lnTo>
                  <a:lnTo>
                    <a:pt x="1289" y="17"/>
                  </a:lnTo>
                  <a:lnTo>
                    <a:pt x="1289" y="20"/>
                  </a:lnTo>
                  <a:lnTo>
                    <a:pt x="1289" y="24"/>
                  </a:lnTo>
                  <a:lnTo>
                    <a:pt x="1289" y="25"/>
                  </a:lnTo>
                  <a:lnTo>
                    <a:pt x="1287" y="27"/>
                  </a:lnTo>
                  <a:lnTo>
                    <a:pt x="1283" y="29"/>
                  </a:lnTo>
                  <a:lnTo>
                    <a:pt x="1281" y="29"/>
                  </a:lnTo>
                  <a:close/>
                  <a:moveTo>
                    <a:pt x="1207" y="20"/>
                  </a:moveTo>
                  <a:lnTo>
                    <a:pt x="1207" y="20"/>
                  </a:lnTo>
                  <a:lnTo>
                    <a:pt x="1203" y="18"/>
                  </a:lnTo>
                  <a:lnTo>
                    <a:pt x="1201" y="17"/>
                  </a:lnTo>
                  <a:lnTo>
                    <a:pt x="1199" y="15"/>
                  </a:lnTo>
                  <a:lnTo>
                    <a:pt x="1199" y="12"/>
                  </a:lnTo>
                  <a:lnTo>
                    <a:pt x="1201" y="10"/>
                  </a:lnTo>
                  <a:lnTo>
                    <a:pt x="1203" y="6"/>
                  </a:lnTo>
                  <a:lnTo>
                    <a:pt x="1205" y="6"/>
                  </a:lnTo>
                  <a:lnTo>
                    <a:pt x="1209" y="6"/>
                  </a:lnTo>
                  <a:lnTo>
                    <a:pt x="1210" y="6"/>
                  </a:lnTo>
                  <a:lnTo>
                    <a:pt x="1212" y="8"/>
                  </a:lnTo>
                  <a:lnTo>
                    <a:pt x="1214" y="10"/>
                  </a:lnTo>
                  <a:lnTo>
                    <a:pt x="1214" y="13"/>
                  </a:lnTo>
                  <a:lnTo>
                    <a:pt x="1214" y="17"/>
                  </a:lnTo>
                  <a:lnTo>
                    <a:pt x="1212" y="18"/>
                  </a:lnTo>
                  <a:lnTo>
                    <a:pt x="1209" y="18"/>
                  </a:lnTo>
                  <a:lnTo>
                    <a:pt x="1207" y="20"/>
                  </a:lnTo>
                  <a:close/>
                  <a:moveTo>
                    <a:pt x="1130" y="15"/>
                  </a:moveTo>
                  <a:lnTo>
                    <a:pt x="1130" y="15"/>
                  </a:lnTo>
                  <a:lnTo>
                    <a:pt x="1129" y="13"/>
                  </a:lnTo>
                  <a:lnTo>
                    <a:pt x="1127" y="12"/>
                  </a:lnTo>
                  <a:lnTo>
                    <a:pt x="1125" y="10"/>
                  </a:lnTo>
                  <a:lnTo>
                    <a:pt x="1125" y="6"/>
                  </a:lnTo>
                  <a:lnTo>
                    <a:pt x="1125" y="5"/>
                  </a:lnTo>
                  <a:lnTo>
                    <a:pt x="1127" y="3"/>
                  </a:lnTo>
                  <a:lnTo>
                    <a:pt x="1129" y="1"/>
                  </a:lnTo>
                  <a:lnTo>
                    <a:pt x="1132" y="0"/>
                  </a:lnTo>
                  <a:lnTo>
                    <a:pt x="1134" y="1"/>
                  </a:lnTo>
                  <a:lnTo>
                    <a:pt x="1136" y="3"/>
                  </a:lnTo>
                  <a:lnTo>
                    <a:pt x="1138" y="5"/>
                  </a:lnTo>
                  <a:lnTo>
                    <a:pt x="1140" y="8"/>
                  </a:lnTo>
                  <a:lnTo>
                    <a:pt x="1138" y="10"/>
                  </a:lnTo>
                  <a:lnTo>
                    <a:pt x="1136" y="12"/>
                  </a:lnTo>
                  <a:lnTo>
                    <a:pt x="1134" y="13"/>
                  </a:lnTo>
                  <a:lnTo>
                    <a:pt x="1130" y="15"/>
                  </a:lnTo>
                  <a:close/>
                  <a:moveTo>
                    <a:pt x="1056" y="13"/>
                  </a:moveTo>
                  <a:lnTo>
                    <a:pt x="1056" y="13"/>
                  </a:lnTo>
                  <a:lnTo>
                    <a:pt x="1052" y="13"/>
                  </a:lnTo>
                  <a:lnTo>
                    <a:pt x="1050" y="12"/>
                  </a:lnTo>
                  <a:lnTo>
                    <a:pt x="1049" y="10"/>
                  </a:lnTo>
                  <a:lnTo>
                    <a:pt x="1049" y="6"/>
                  </a:lnTo>
                  <a:lnTo>
                    <a:pt x="1049" y="5"/>
                  </a:lnTo>
                  <a:lnTo>
                    <a:pt x="1050" y="1"/>
                  </a:lnTo>
                  <a:lnTo>
                    <a:pt x="1052" y="0"/>
                  </a:lnTo>
                  <a:lnTo>
                    <a:pt x="1056" y="0"/>
                  </a:lnTo>
                  <a:lnTo>
                    <a:pt x="1058" y="0"/>
                  </a:lnTo>
                  <a:lnTo>
                    <a:pt x="1062" y="1"/>
                  </a:lnTo>
                  <a:lnTo>
                    <a:pt x="1064" y="3"/>
                  </a:lnTo>
                  <a:lnTo>
                    <a:pt x="1064" y="6"/>
                  </a:lnTo>
                  <a:lnTo>
                    <a:pt x="1064" y="10"/>
                  </a:lnTo>
                  <a:lnTo>
                    <a:pt x="1062" y="12"/>
                  </a:lnTo>
                  <a:lnTo>
                    <a:pt x="1060" y="13"/>
                  </a:lnTo>
                  <a:lnTo>
                    <a:pt x="1056" y="13"/>
                  </a:lnTo>
                  <a:close/>
                  <a:moveTo>
                    <a:pt x="982" y="17"/>
                  </a:moveTo>
                  <a:lnTo>
                    <a:pt x="982" y="17"/>
                  </a:lnTo>
                  <a:lnTo>
                    <a:pt x="978" y="17"/>
                  </a:lnTo>
                  <a:lnTo>
                    <a:pt x="976" y="15"/>
                  </a:lnTo>
                  <a:lnTo>
                    <a:pt x="974" y="13"/>
                  </a:lnTo>
                  <a:lnTo>
                    <a:pt x="972" y="10"/>
                  </a:lnTo>
                  <a:lnTo>
                    <a:pt x="974" y="8"/>
                  </a:lnTo>
                  <a:lnTo>
                    <a:pt x="974" y="5"/>
                  </a:lnTo>
                  <a:lnTo>
                    <a:pt x="978" y="3"/>
                  </a:lnTo>
                  <a:lnTo>
                    <a:pt x="980" y="3"/>
                  </a:lnTo>
                  <a:lnTo>
                    <a:pt x="984" y="3"/>
                  </a:lnTo>
                  <a:lnTo>
                    <a:pt x="985" y="5"/>
                  </a:lnTo>
                  <a:lnTo>
                    <a:pt x="987" y="6"/>
                  </a:lnTo>
                  <a:lnTo>
                    <a:pt x="987" y="10"/>
                  </a:lnTo>
                  <a:lnTo>
                    <a:pt x="987" y="12"/>
                  </a:lnTo>
                  <a:lnTo>
                    <a:pt x="985" y="15"/>
                  </a:lnTo>
                  <a:lnTo>
                    <a:pt x="984" y="17"/>
                  </a:lnTo>
                  <a:lnTo>
                    <a:pt x="982" y="17"/>
                  </a:lnTo>
                  <a:close/>
                  <a:moveTo>
                    <a:pt x="907" y="24"/>
                  </a:moveTo>
                  <a:lnTo>
                    <a:pt x="907" y="24"/>
                  </a:lnTo>
                  <a:lnTo>
                    <a:pt x="904" y="24"/>
                  </a:lnTo>
                  <a:lnTo>
                    <a:pt x="902" y="24"/>
                  </a:lnTo>
                  <a:lnTo>
                    <a:pt x="898" y="22"/>
                  </a:lnTo>
                  <a:lnTo>
                    <a:pt x="898" y="18"/>
                  </a:lnTo>
                  <a:lnTo>
                    <a:pt x="898" y="15"/>
                  </a:lnTo>
                  <a:lnTo>
                    <a:pt x="900" y="13"/>
                  </a:lnTo>
                  <a:lnTo>
                    <a:pt x="902" y="12"/>
                  </a:lnTo>
                  <a:lnTo>
                    <a:pt x="904" y="10"/>
                  </a:lnTo>
                  <a:lnTo>
                    <a:pt x="907" y="10"/>
                  </a:lnTo>
                  <a:lnTo>
                    <a:pt x="909" y="12"/>
                  </a:lnTo>
                  <a:lnTo>
                    <a:pt x="911" y="13"/>
                  </a:lnTo>
                  <a:lnTo>
                    <a:pt x="913" y="17"/>
                  </a:lnTo>
                  <a:lnTo>
                    <a:pt x="913" y="18"/>
                  </a:lnTo>
                  <a:lnTo>
                    <a:pt x="911" y="22"/>
                  </a:lnTo>
                  <a:lnTo>
                    <a:pt x="909" y="24"/>
                  </a:lnTo>
                  <a:lnTo>
                    <a:pt x="907" y="24"/>
                  </a:lnTo>
                  <a:close/>
                  <a:moveTo>
                    <a:pt x="833" y="36"/>
                  </a:moveTo>
                  <a:lnTo>
                    <a:pt x="833" y="36"/>
                  </a:lnTo>
                  <a:lnTo>
                    <a:pt x="829" y="36"/>
                  </a:lnTo>
                  <a:lnTo>
                    <a:pt x="827" y="36"/>
                  </a:lnTo>
                  <a:lnTo>
                    <a:pt x="824" y="34"/>
                  </a:lnTo>
                  <a:lnTo>
                    <a:pt x="824" y="30"/>
                  </a:lnTo>
                  <a:lnTo>
                    <a:pt x="824" y="27"/>
                  </a:lnTo>
                  <a:lnTo>
                    <a:pt x="824" y="25"/>
                  </a:lnTo>
                  <a:lnTo>
                    <a:pt x="827" y="24"/>
                  </a:lnTo>
                  <a:lnTo>
                    <a:pt x="829" y="22"/>
                  </a:lnTo>
                  <a:lnTo>
                    <a:pt x="833" y="22"/>
                  </a:lnTo>
                  <a:lnTo>
                    <a:pt x="835" y="24"/>
                  </a:lnTo>
                  <a:lnTo>
                    <a:pt x="837" y="25"/>
                  </a:lnTo>
                  <a:lnTo>
                    <a:pt x="838" y="29"/>
                  </a:lnTo>
                  <a:lnTo>
                    <a:pt x="838" y="30"/>
                  </a:lnTo>
                  <a:lnTo>
                    <a:pt x="837" y="34"/>
                  </a:lnTo>
                  <a:lnTo>
                    <a:pt x="835" y="36"/>
                  </a:lnTo>
                  <a:lnTo>
                    <a:pt x="833" y="36"/>
                  </a:lnTo>
                  <a:close/>
                  <a:moveTo>
                    <a:pt x="758" y="51"/>
                  </a:moveTo>
                  <a:lnTo>
                    <a:pt x="758" y="51"/>
                  </a:lnTo>
                  <a:lnTo>
                    <a:pt x="757" y="51"/>
                  </a:lnTo>
                  <a:lnTo>
                    <a:pt x="753" y="51"/>
                  </a:lnTo>
                  <a:lnTo>
                    <a:pt x="751" y="49"/>
                  </a:lnTo>
                  <a:lnTo>
                    <a:pt x="749" y="46"/>
                  </a:lnTo>
                  <a:lnTo>
                    <a:pt x="749" y="44"/>
                  </a:lnTo>
                  <a:lnTo>
                    <a:pt x="751" y="41"/>
                  </a:lnTo>
                  <a:lnTo>
                    <a:pt x="753" y="39"/>
                  </a:lnTo>
                  <a:lnTo>
                    <a:pt x="755" y="37"/>
                  </a:lnTo>
                  <a:lnTo>
                    <a:pt x="758" y="37"/>
                  </a:lnTo>
                  <a:lnTo>
                    <a:pt x="760" y="39"/>
                  </a:lnTo>
                  <a:lnTo>
                    <a:pt x="762" y="41"/>
                  </a:lnTo>
                  <a:lnTo>
                    <a:pt x="764" y="42"/>
                  </a:lnTo>
                  <a:lnTo>
                    <a:pt x="764" y="46"/>
                  </a:lnTo>
                  <a:lnTo>
                    <a:pt x="764" y="48"/>
                  </a:lnTo>
                  <a:lnTo>
                    <a:pt x="762" y="51"/>
                  </a:lnTo>
                  <a:lnTo>
                    <a:pt x="758" y="51"/>
                  </a:lnTo>
                  <a:close/>
                  <a:moveTo>
                    <a:pt x="688" y="72"/>
                  </a:moveTo>
                  <a:lnTo>
                    <a:pt x="688" y="72"/>
                  </a:lnTo>
                  <a:lnTo>
                    <a:pt x="684" y="72"/>
                  </a:lnTo>
                  <a:lnTo>
                    <a:pt x="682" y="72"/>
                  </a:lnTo>
                  <a:lnTo>
                    <a:pt x="679" y="70"/>
                  </a:lnTo>
                  <a:lnTo>
                    <a:pt x="679" y="66"/>
                  </a:lnTo>
                  <a:lnTo>
                    <a:pt x="677" y="65"/>
                  </a:lnTo>
                  <a:lnTo>
                    <a:pt x="679" y="61"/>
                  </a:lnTo>
                  <a:lnTo>
                    <a:pt x="680" y="60"/>
                  </a:lnTo>
                  <a:lnTo>
                    <a:pt x="682" y="58"/>
                  </a:lnTo>
                  <a:lnTo>
                    <a:pt x="686" y="58"/>
                  </a:lnTo>
                  <a:lnTo>
                    <a:pt x="688" y="60"/>
                  </a:lnTo>
                  <a:lnTo>
                    <a:pt x="690" y="61"/>
                  </a:lnTo>
                  <a:lnTo>
                    <a:pt x="692" y="63"/>
                  </a:lnTo>
                  <a:lnTo>
                    <a:pt x="692" y="65"/>
                  </a:lnTo>
                  <a:lnTo>
                    <a:pt x="692" y="68"/>
                  </a:lnTo>
                  <a:lnTo>
                    <a:pt x="690" y="70"/>
                  </a:lnTo>
                  <a:lnTo>
                    <a:pt x="688" y="72"/>
                  </a:lnTo>
                  <a:close/>
                  <a:moveTo>
                    <a:pt x="617" y="96"/>
                  </a:moveTo>
                  <a:lnTo>
                    <a:pt x="617" y="96"/>
                  </a:lnTo>
                  <a:lnTo>
                    <a:pt x="613" y="96"/>
                  </a:lnTo>
                  <a:lnTo>
                    <a:pt x="612" y="96"/>
                  </a:lnTo>
                  <a:lnTo>
                    <a:pt x="608" y="94"/>
                  </a:lnTo>
                  <a:lnTo>
                    <a:pt x="606" y="92"/>
                  </a:lnTo>
                  <a:lnTo>
                    <a:pt x="606" y="89"/>
                  </a:lnTo>
                  <a:lnTo>
                    <a:pt x="608" y="85"/>
                  </a:lnTo>
                  <a:lnTo>
                    <a:pt x="608" y="84"/>
                  </a:lnTo>
                  <a:lnTo>
                    <a:pt x="612" y="82"/>
                  </a:lnTo>
                  <a:lnTo>
                    <a:pt x="613" y="82"/>
                  </a:lnTo>
                  <a:lnTo>
                    <a:pt x="617" y="82"/>
                  </a:lnTo>
                  <a:lnTo>
                    <a:pt x="619" y="84"/>
                  </a:lnTo>
                  <a:lnTo>
                    <a:pt x="621" y="87"/>
                  </a:lnTo>
                  <a:lnTo>
                    <a:pt x="621" y="89"/>
                  </a:lnTo>
                  <a:lnTo>
                    <a:pt x="621" y="92"/>
                  </a:lnTo>
                  <a:lnTo>
                    <a:pt x="619" y="94"/>
                  </a:lnTo>
                  <a:lnTo>
                    <a:pt x="617" y="96"/>
                  </a:lnTo>
                  <a:close/>
                  <a:moveTo>
                    <a:pt x="548" y="125"/>
                  </a:moveTo>
                  <a:lnTo>
                    <a:pt x="548" y="125"/>
                  </a:lnTo>
                  <a:lnTo>
                    <a:pt x="545" y="125"/>
                  </a:lnTo>
                  <a:lnTo>
                    <a:pt x="543" y="125"/>
                  </a:lnTo>
                  <a:lnTo>
                    <a:pt x="541" y="123"/>
                  </a:lnTo>
                  <a:lnTo>
                    <a:pt x="539" y="121"/>
                  </a:lnTo>
                  <a:lnTo>
                    <a:pt x="537" y="118"/>
                  </a:lnTo>
                  <a:lnTo>
                    <a:pt x="537" y="114"/>
                  </a:lnTo>
                  <a:lnTo>
                    <a:pt x="539" y="113"/>
                  </a:lnTo>
                  <a:lnTo>
                    <a:pt x="541" y="111"/>
                  </a:lnTo>
                  <a:lnTo>
                    <a:pt x="545" y="111"/>
                  </a:lnTo>
                  <a:lnTo>
                    <a:pt x="548" y="111"/>
                  </a:lnTo>
                  <a:lnTo>
                    <a:pt x="550" y="113"/>
                  </a:lnTo>
                  <a:lnTo>
                    <a:pt x="552" y="114"/>
                  </a:lnTo>
                  <a:lnTo>
                    <a:pt x="552" y="118"/>
                  </a:lnTo>
                  <a:lnTo>
                    <a:pt x="552" y="120"/>
                  </a:lnTo>
                  <a:lnTo>
                    <a:pt x="550" y="123"/>
                  </a:lnTo>
                  <a:lnTo>
                    <a:pt x="548" y="125"/>
                  </a:lnTo>
                  <a:close/>
                  <a:moveTo>
                    <a:pt x="481" y="156"/>
                  </a:moveTo>
                  <a:lnTo>
                    <a:pt x="481" y="156"/>
                  </a:lnTo>
                  <a:lnTo>
                    <a:pt x="480" y="157"/>
                  </a:lnTo>
                  <a:lnTo>
                    <a:pt x="476" y="157"/>
                  </a:lnTo>
                  <a:lnTo>
                    <a:pt x="474" y="156"/>
                  </a:lnTo>
                  <a:lnTo>
                    <a:pt x="472" y="154"/>
                  </a:lnTo>
                  <a:lnTo>
                    <a:pt x="470" y="151"/>
                  </a:lnTo>
                  <a:lnTo>
                    <a:pt x="470" y="149"/>
                  </a:lnTo>
                  <a:lnTo>
                    <a:pt x="472" y="145"/>
                  </a:lnTo>
                  <a:lnTo>
                    <a:pt x="474" y="144"/>
                  </a:lnTo>
                  <a:lnTo>
                    <a:pt x="478" y="144"/>
                  </a:lnTo>
                  <a:lnTo>
                    <a:pt x="480" y="144"/>
                  </a:lnTo>
                  <a:lnTo>
                    <a:pt x="483" y="144"/>
                  </a:lnTo>
                  <a:lnTo>
                    <a:pt x="485" y="147"/>
                  </a:lnTo>
                  <a:lnTo>
                    <a:pt x="485" y="149"/>
                  </a:lnTo>
                  <a:lnTo>
                    <a:pt x="485" y="152"/>
                  </a:lnTo>
                  <a:lnTo>
                    <a:pt x="483" y="154"/>
                  </a:lnTo>
                  <a:lnTo>
                    <a:pt x="481" y="156"/>
                  </a:lnTo>
                  <a:close/>
                  <a:moveTo>
                    <a:pt x="418" y="193"/>
                  </a:moveTo>
                  <a:lnTo>
                    <a:pt x="418" y="193"/>
                  </a:lnTo>
                  <a:lnTo>
                    <a:pt x="414" y="193"/>
                  </a:lnTo>
                  <a:lnTo>
                    <a:pt x="413" y="193"/>
                  </a:lnTo>
                  <a:lnTo>
                    <a:pt x="409" y="193"/>
                  </a:lnTo>
                  <a:lnTo>
                    <a:pt x="407" y="192"/>
                  </a:lnTo>
                  <a:lnTo>
                    <a:pt x="407" y="188"/>
                  </a:lnTo>
                  <a:lnTo>
                    <a:pt x="407" y="185"/>
                  </a:lnTo>
                  <a:lnTo>
                    <a:pt x="407" y="183"/>
                  </a:lnTo>
                  <a:lnTo>
                    <a:pt x="411" y="181"/>
                  </a:lnTo>
                  <a:lnTo>
                    <a:pt x="413" y="180"/>
                  </a:lnTo>
                  <a:lnTo>
                    <a:pt x="416" y="180"/>
                  </a:lnTo>
                  <a:lnTo>
                    <a:pt x="418" y="181"/>
                  </a:lnTo>
                  <a:lnTo>
                    <a:pt x="420" y="183"/>
                  </a:lnTo>
                  <a:lnTo>
                    <a:pt x="422" y="187"/>
                  </a:lnTo>
                  <a:lnTo>
                    <a:pt x="422" y="188"/>
                  </a:lnTo>
                  <a:lnTo>
                    <a:pt x="420" y="192"/>
                  </a:lnTo>
                  <a:lnTo>
                    <a:pt x="418" y="193"/>
                  </a:lnTo>
                  <a:close/>
                  <a:moveTo>
                    <a:pt x="357" y="233"/>
                  </a:moveTo>
                  <a:lnTo>
                    <a:pt x="357" y="233"/>
                  </a:lnTo>
                  <a:lnTo>
                    <a:pt x="355" y="235"/>
                  </a:lnTo>
                  <a:lnTo>
                    <a:pt x="351" y="235"/>
                  </a:lnTo>
                  <a:lnTo>
                    <a:pt x="349" y="235"/>
                  </a:lnTo>
                  <a:lnTo>
                    <a:pt x="347" y="233"/>
                  </a:lnTo>
                  <a:lnTo>
                    <a:pt x="346" y="229"/>
                  </a:lnTo>
                  <a:lnTo>
                    <a:pt x="346" y="228"/>
                  </a:lnTo>
                  <a:lnTo>
                    <a:pt x="346" y="224"/>
                  </a:lnTo>
                  <a:lnTo>
                    <a:pt x="347" y="223"/>
                  </a:lnTo>
                  <a:lnTo>
                    <a:pt x="351" y="221"/>
                  </a:lnTo>
                  <a:lnTo>
                    <a:pt x="353" y="221"/>
                  </a:lnTo>
                  <a:lnTo>
                    <a:pt x="357" y="221"/>
                  </a:lnTo>
                  <a:lnTo>
                    <a:pt x="359" y="224"/>
                  </a:lnTo>
                  <a:lnTo>
                    <a:pt x="360" y="226"/>
                  </a:lnTo>
                  <a:lnTo>
                    <a:pt x="360" y="228"/>
                  </a:lnTo>
                  <a:lnTo>
                    <a:pt x="359" y="231"/>
                  </a:lnTo>
                  <a:lnTo>
                    <a:pt x="357" y="233"/>
                  </a:lnTo>
                  <a:close/>
                  <a:moveTo>
                    <a:pt x="299" y="277"/>
                  </a:moveTo>
                  <a:lnTo>
                    <a:pt x="299" y="277"/>
                  </a:lnTo>
                  <a:lnTo>
                    <a:pt x="297" y="279"/>
                  </a:lnTo>
                  <a:lnTo>
                    <a:pt x="294" y="279"/>
                  </a:lnTo>
                  <a:lnTo>
                    <a:pt x="292" y="279"/>
                  </a:lnTo>
                  <a:lnTo>
                    <a:pt x="290" y="277"/>
                  </a:lnTo>
                  <a:lnTo>
                    <a:pt x="288" y="276"/>
                  </a:lnTo>
                  <a:lnTo>
                    <a:pt x="288" y="272"/>
                  </a:lnTo>
                  <a:lnTo>
                    <a:pt x="288" y="271"/>
                  </a:lnTo>
                  <a:lnTo>
                    <a:pt x="290" y="267"/>
                  </a:lnTo>
                  <a:lnTo>
                    <a:pt x="292" y="265"/>
                  </a:lnTo>
                  <a:lnTo>
                    <a:pt x="295" y="265"/>
                  </a:lnTo>
                  <a:lnTo>
                    <a:pt x="297" y="267"/>
                  </a:lnTo>
                  <a:lnTo>
                    <a:pt x="301" y="269"/>
                  </a:lnTo>
                  <a:lnTo>
                    <a:pt x="303" y="271"/>
                  </a:lnTo>
                  <a:lnTo>
                    <a:pt x="303" y="272"/>
                  </a:lnTo>
                  <a:lnTo>
                    <a:pt x="301" y="276"/>
                  </a:lnTo>
                  <a:lnTo>
                    <a:pt x="299" y="277"/>
                  </a:lnTo>
                  <a:close/>
                  <a:moveTo>
                    <a:pt x="247" y="327"/>
                  </a:moveTo>
                  <a:lnTo>
                    <a:pt x="247" y="327"/>
                  </a:lnTo>
                  <a:lnTo>
                    <a:pt x="243" y="327"/>
                  </a:lnTo>
                  <a:lnTo>
                    <a:pt x="241" y="329"/>
                  </a:lnTo>
                  <a:lnTo>
                    <a:pt x="238" y="327"/>
                  </a:lnTo>
                  <a:lnTo>
                    <a:pt x="236" y="327"/>
                  </a:lnTo>
                  <a:lnTo>
                    <a:pt x="234" y="324"/>
                  </a:lnTo>
                  <a:lnTo>
                    <a:pt x="234" y="322"/>
                  </a:lnTo>
                  <a:lnTo>
                    <a:pt x="234" y="319"/>
                  </a:lnTo>
                  <a:lnTo>
                    <a:pt x="236" y="317"/>
                  </a:lnTo>
                  <a:lnTo>
                    <a:pt x="238" y="315"/>
                  </a:lnTo>
                  <a:lnTo>
                    <a:pt x="241" y="315"/>
                  </a:lnTo>
                  <a:lnTo>
                    <a:pt x="243" y="315"/>
                  </a:lnTo>
                  <a:lnTo>
                    <a:pt x="247" y="317"/>
                  </a:lnTo>
                  <a:lnTo>
                    <a:pt x="247" y="319"/>
                  </a:lnTo>
                  <a:lnTo>
                    <a:pt x="249" y="322"/>
                  </a:lnTo>
                  <a:lnTo>
                    <a:pt x="249" y="324"/>
                  </a:lnTo>
                  <a:lnTo>
                    <a:pt x="247" y="327"/>
                  </a:lnTo>
                  <a:close/>
                  <a:moveTo>
                    <a:pt x="197" y="379"/>
                  </a:moveTo>
                  <a:lnTo>
                    <a:pt x="197" y="379"/>
                  </a:lnTo>
                  <a:lnTo>
                    <a:pt x="195" y="380"/>
                  </a:lnTo>
                  <a:lnTo>
                    <a:pt x="191" y="380"/>
                  </a:lnTo>
                  <a:lnTo>
                    <a:pt x="189" y="380"/>
                  </a:lnTo>
                  <a:lnTo>
                    <a:pt x="186" y="379"/>
                  </a:lnTo>
                  <a:lnTo>
                    <a:pt x="184" y="377"/>
                  </a:lnTo>
                  <a:lnTo>
                    <a:pt x="184" y="375"/>
                  </a:lnTo>
                  <a:lnTo>
                    <a:pt x="184" y="372"/>
                  </a:lnTo>
                  <a:lnTo>
                    <a:pt x="186" y="370"/>
                  </a:lnTo>
                  <a:lnTo>
                    <a:pt x="188" y="368"/>
                  </a:lnTo>
                  <a:lnTo>
                    <a:pt x="191" y="367"/>
                  </a:lnTo>
                  <a:lnTo>
                    <a:pt x="193" y="367"/>
                  </a:lnTo>
                  <a:lnTo>
                    <a:pt x="197" y="368"/>
                  </a:lnTo>
                  <a:lnTo>
                    <a:pt x="199" y="372"/>
                  </a:lnTo>
                  <a:lnTo>
                    <a:pt x="199" y="374"/>
                  </a:lnTo>
                  <a:lnTo>
                    <a:pt x="199" y="377"/>
                  </a:lnTo>
                  <a:lnTo>
                    <a:pt x="197" y="379"/>
                  </a:lnTo>
                  <a:close/>
                  <a:moveTo>
                    <a:pt x="152" y="434"/>
                  </a:moveTo>
                  <a:lnTo>
                    <a:pt x="152" y="434"/>
                  </a:lnTo>
                  <a:lnTo>
                    <a:pt x="150" y="437"/>
                  </a:lnTo>
                  <a:lnTo>
                    <a:pt x="148" y="437"/>
                  </a:lnTo>
                  <a:lnTo>
                    <a:pt x="145" y="437"/>
                  </a:lnTo>
                  <a:lnTo>
                    <a:pt x="143" y="437"/>
                  </a:lnTo>
                  <a:lnTo>
                    <a:pt x="141" y="434"/>
                  </a:lnTo>
                  <a:lnTo>
                    <a:pt x="139" y="432"/>
                  </a:lnTo>
                  <a:lnTo>
                    <a:pt x="139" y="428"/>
                  </a:lnTo>
                  <a:lnTo>
                    <a:pt x="141" y="427"/>
                  </a:lnTo>
                  <a:lnTo>
                    <a:pt x="143" y="425"/>
                  </a:lnTo>
                  <a:lnTo>
                    <a:pt x="145" y="423"/>
                  </a:lnTo>
                  <a:lnTo>
                    <a:pt x="148" y="423"/>
                  </a:lnTo>
                  <a:lnTo>
                    <a:pt x="150" y="425"/>
                  </a:lnTo>
                  <a:lnTo>
                    <a:pt x="152" y="427"/>
                  </a:lnTo>
                  <a:lnTo>
                    <a:pt x="154" y="428"/>
                  </a:lnTo>
                  <a:lnTo>
                    <a:pt x="154" y="432"/>
                  </a:lnTo>
                  <a:lnTo>
                    <a:pt x="152" y="434"/>
                  </a:lnTo>
                  <a:close/>
                  <a:moveTo>
                    <a:pt x="113" y="494"/>
                  </a:moveTo>
                  <a:lnTo>
                    <a:pt x="113" y="494"/>
                  </a:lnTo>
                  <a:lnTo>
                    <a:pt x="111" y="495"/>
                  </a:lnTo>
                  <a:lnTo>
                    <a:pt x="109" y="497"/>
                  </a:lnTo>
                  <a:lnTo>
                    <a:pt x="106" y="497"/>
                  </a:lnTo>
                  <a:lnTo>
                    <a:pt x="104" y="495"/>
                  </a:lnTo>
                  <a:lnTo>
                    <a:pt x="102" y="494"/>
                  </a:lnTo>
                  <a:lnTo>
                    <a:pt x="100" y="492"/>
                  </a:lnTo>
                  <a:lnTo>
                    <a:pt x="100" y="488"/>
                  </a:lnTo>
                  <a:lnTo>
                    <a:pt x="100" y="487"/>
                  </a:lnTo>
                  <a:lnTo>
                    <a:pt x="102" y="485"/>
                  </a:lnTo>
                  <a:lnTo>
                    <a:pt x="106" y="483"/>
                  </a:lnTo>
                  <a:lnTo>
                    <a:pt x="108" y="483"/>
                  </a:lnTo>
                  <a:lnTo>
                    <a:pt x="111" y="483"/>
                  </a:lnTo>
                  <a:lnTo>
                    <a:pt x="113" y="485"/>
                  </a:lnTo>
                  <a:lnTo>
                    <a:pt x="115" y="488"/>
                  </a:lnTo>
                  <a:lnTo>
                    <a:pt x="115" y="490"/>
                  </a:lnTo>
                  <a:lnTo>
                    <a:pt x="113" y="494"/>
                  </a:lnTo>
                  <a:close/>
                  <a:moveTo>
                    <a:pt x="80" y="555"/>
                  </a:moveTo>
                  <a:lnTo>
                    <a:pt x="80" y="555"/>
                  </a:lnTo>
                  <a:lnTo>
                    <a:pt x="78" y="557"/>
                  </a:lnTo>
                  <a:lnTo>
                    <a:pt x="76" y="559"/>
                  </a:lnTo>
                  <a:lnTo>
                    <a:pt x="74" y="559"/>
                  </a:lnTo>
                  <a:lnTo>
                    <a:pt x="70" y="559"/>
                  </a:lnTo>
                  <a:lnTo>
                    <a:pt x="68" y="557"/>
                  </a:lnTo>
                  <a:lnTo>
                    <a:pt x="67" y="555"/>
                  </a:lnTo>
                  <a:lnTo>
                    <a:pt x="67" y="552"/>
                  </a:lnTo>
                  <a:lnTo>
                    <a:pt x="67" y="549"/>
                  </a:lnTo>
                  <a:lnTo>
                    <a:pt x="68" y="547"/>
                  </a:lnTo>
                  <a:lnTo>
                    <a:pt x="70" y="545"/>
                  </a:lnTo>
                  <a:lnTo>
                    <a:pt x="74" y="545"/>
                  </a:lnTo>
                  <a:lnTo>
                    <a:pt x="78" y="547"/>
                  </a:lnTo>
                  <a:lnTo>
                    <a:pt x="80" y="549"/>
                  </a:lnTo>
                  <a:lnTo>
                    <a:pt x="82" y="550"/>
                  </a:lnTo>
                  <a:lnTo>
                    <a:pt x="82" y="552"/>
                  </a:lnTo>
                  <a:lnTo>
                    <a:pt x="80" y="555"/>
                  </a:lnTo>
                  <a:close/>
                  <a:moveTo>
                    <a:pt x="54" y="621"/>
                  </a:moveTo>
                  <a:lnTo>
                    <a:pt x="54" y="621"/>
                  </a:lnTo>
                  <a:lnTo>
                    <a:pt x="52" y="622"/>
                  </a:lnTo>
                  <a:lnTo>
                    <a:pt x="50" y="624"/>
                  </a:lnTo>
                  <a:lnTo>
                    <a:pt x="48" y="624"/>
                  </a:lnTo>
                  <a:lnTo>
                    <a:pt x="44" y="624"/>
                  </a:lnTo>
                  <a:lnTo>
                    <a:pt x="42" y="622"/>
                  </a:lnTo>
                  <a:lnTo>
                    <a:pt x="41" y="621"/>
                  </a:lnTo>
                  <a:lnTo>
                    <a:pt x="39" y="617"/>
                  </a:lnTo>
                  <a:lnTo>
                    <a:pt x="41" y="615"/>
                  </a:lnTo>
                  <a:lnTo>
                    <a:pt x="41" y="612"/>
                  </a:lnTo>
                  <a:lnTo>
                    <a:pt x="44" y="610"/>
                  </a:lnTo>
                  <a:lnTo>
                    <a:pt x="46" y="610"/>
                  </a:lnTo>
                  <a:lnTo>
                    <a:pt x="50" y="610"/>
                  </a:lnTo>
                  <a:lnTo>
                    <a:pt x="52" y="612"/>
                  </a:lnTo>
                  <a:lnTo>
                    <a:pt x="54" y="614"/>
                  </a:lnTo>
                  <a:lnTo>
                    <a:pt x="54" y="617"/>
                  </a:lnTo>
                  <a:lnTo>
                    <a:pt x="54" y="621"/>
                  </a:lnTo>
                  <a:close/>
                  <a:moveTo>
                    <a:pt x="33" y="686"/>
                  </a:moveTo>
                  <a:lnTo>
                    <a:pt x="33" y="686"/>
                  </a:lnTo>
                  <a:lnTo>
                    <a:pt x="33" y="689"/>
                  </a:lnTo>
                  <a:lnTo>
                    <a:pt x="31" y="691"/>
                  </a:lnTo>
                  <a:lnTo>
                    <a:pt x="28" y="691"/>
                  </a:lnTo>
                  <a:lnTo>
                    <a:pt x="26" y="691"/>
                  </a:lnTo>
                  <a:lnTo>
                    <a:pt x="22" y="691"/>
                  </a:lnTo>
                  <a:lnTo>
                    <a:pt x="20" y="687"/>
                  </a:lnTo>
                  <a:lnTo>
                    <a:pt x="18" y="686"/>
                  </a:lnTo>
                  <a:lnTo>
                    <a:pt x="18" y="682"/>
                  </a:lnTo>
                  <a:lnTo>
                    <a:pt x="20" y="681"/>
                  </a:lnTo>
                  <a:lnTo>
                    <a:pt x="22" y="679"/>
                  </a:lnTo>
                  <a:lnTo>
                    <a:pt x="26" y="677"/>
                  </a:lnTo>
                  <a:lnTo>
                    <a:pt x="28" y="677"/>
                  </a:lnTo>
                  <a:lnTo>
                    <a:pt x="31" y="679"/>
                  </a:lnTo>
                  <a:lnTo>
                    <a:pt x="33" y="681"/>
                  </a:lnTo>
                  <a:lnTo>
                    <a:pt x="33" y="684"/>
                  </a:lnTo>
                  <a:lnTo>
                    <a:pt x="33" y="686"/>
                  </a:lnTo>
                  <a:close/>
                  <a:moveTo>
                    <a:pt x="20" y="754"/>
                  </a:moveTo>
                  <a:lnTo>
                    <a:pt x="20" y="754"/>
                  </a:lnTo>
                  <a:lnTo>
                    <a:pt x="20" y="756"/>
                  </a:lnTo>
                  <a:lnTo>
                    <a:pt x="18" y="760"/>
                  </a:lnTo>
                  <a:lnTo>
                    <a:pt x="15" y="760"/>
                  </a:lnTo>
                  <a:lnTo>
                    <a:pt x="13" y="760"/>
                  </a:lnTo>
                  <a:lnTo>
                    <a:pt x="9" y="760"/>
                  </a:lnTo>
                  <a:lnTo>
                    <a:pt x="7" y="758"/>
                  </a:lnTo>
                  <a:lnTo>
                    <a:pt x="5" y="754"/>
                  </a:lnTo>
                  <a:lnTo>
                    <a:pt x="5" y="753"/>
                  </a:lnTo>
                  <a:lnTo>
                    <a:pt x="7" y="749"/>
                  </a:lnTo>
                  <a:lnTo>
                    <a:pt x="9" y="748"/>
                  </a:lnTo>
                  <a:lnTo>
                    <a:pt x="11" y="746"/>
                  </a:lnTo>
                  <a:lnTo>
                    <a:pt x="15" y="746"/>
                  </a:lnTo>
                  <a:lnTo>
                    <a:pt x="16" y="748"/>
                  </a:lnTo>
                  <a:lnTo>
                    <a:pt x="20" y="749"/>
                  </a:lnTo>
                  <a:lnTo>
                    <a:pt x="20" y="751"/>
                  </a:lnTo>
                  <a:lnTo>
                    <a:pt x="20" y="754"/>
                  </a:lnTo>
                  <a:close/>
                  <a:moveTo>
                    <a:pt x="15" y="823"/>
                  </a:moveTo>
                  <a:lnTo>
                    <a:pt x="15" y="823"/>
                  </a:lnTo>
                  <a:lnTo>
                    <a:pt x="15" y="825"/>
                  </a:lnTo>
                  <a:lnTo>
                    <a:pt x="13" y="828"/>
                  </a:lnTo>
                  <a:lnTo>
                    <a:pt x="11" y="830"/>
                  </a:lnTo>
                  <a:lnTo>
                    <a:pt x="7" y="830"/>
                  </a:lnTo>
                  <a:lnTo>
                    <a:pt x="3" y="830"/>
                  </a:lnTo>
                  <a:lnTo>
                    <a:pt x="2" y="828"/>
                  </a:lnTo>
                  <a:lnTo>
                    <a:pt x="0" y="825"/>
                  </a:lnTo>
                  <a:lnTo>
                    <a:pt x="0" y="823"/>
                  </a:lnTo>
                  <a:lnTo>
                    <a:pt x="0" y="820"/>
                  </a:lnTo>
                  <a:lnTo>
                    <a:pt x="2" y="818"/>
                  </a:lnTo>
                  <a:lnTo>
                    <a:pt x="5" y="816"/>
                  </a:lnTo>
                  <a:lnTo>
                    <a:pt x="7" y="816"/>
                  </a:lnTo>
                  <a:lnTo>
                    <a:pt x="11" y="816"/>
                  </a:lnTo>
                  <a:lnTo>
                    <a:pt x="13" y="818"/>
                  </a:lnTo>
                  <a:lnTo>
                    <a:pt x="15" y="820"/>
                  </a:lnTo>
                  <a:lnTo>
                    <a:pt x="15" y="823"/>
                  </a:lnTo>
                  <a:close/>
                  <a:moveTo>
                    <a:pt x="16" y="892"/>
                  </a:moveTo>
                  <a:lnTo>
                    <a:pt x="16" y="892"/>
                  </a:lnTo>
                  <a:lnTo>
                    <a:pt x="16" y="895"/>
                  </a:lnTo>
                  <a:lnTo>
                    <a:pt x="15" y="897"/>
                  </a:lnTo>
                  <a:lnTo>
                    <a:pt x="13" y="898"/>
                  </a:lnTo>
                  <a:lnTo>
                    <a:pt x="9" y="900"/>
                  </a:lnTo>
                  <a:lnTo>
                    <a:pt x="7" y="898"/>
                  </a:lnTo>
                  <a:lnTo>
                    <a:pt x="3" y="898"/>
                  </a:lnTo>
                  <a:lnTo>
                    <a:pt x="2" y="895"/>
                  </a:lnTo>
                  <a:lnTo>
                    <a:pt x="2" y="893"/>
                  </a:lnTo>
                  <a:lnTo>
                    <a:pt x="2" y="890"/>
                  </a:lnTo>
                  <a:lnTo>
                    <a:pt x="3" y="888"/>
                  </a:lnTo>
                  <a:lnTo>
                    <a:pt x="5" y="886"/>
                  </a:lnTo>
                  <a:lnTo>
                    <a:pt x="9" y="885"/>
                  </a:lnTo>
                  <a:lnTo>
                    <a:pt x="11" y="886"/>
                  </a:lnTo>
                  <a:lnTo>
                    <a:pt x="15" y="886"/>
                  </a:lnTo>
                  <a:lnTo>
                    <a:pt x="16" y="888"/>
                  </a:lnTo>
                  <a:lnTo>
                    <a:pt x="16" y="892"/>
                  </a:lnTo>
                  <a:close/>
                  <a:moveTo>
                    <a:pt x="26" y="960"/>
                  </a:moveTo>
                  <a:lnTo>
                    <a:pt x="26" y="960"/>
                  </a:lnTo>
                  <a:lnTo>
                    <a:pt x="26" y="964"/>
                  </a:lnTo>
                  <a:lnTo>
                    <a:pt x="24" y="965"/>
                  </a:lnTo>
                  <a:lnTo>
                    <a:pt x="22" y="967"/>
                  </a:lnTo>
                  <a:lnTo>
                    <a:pt x="18" y="969"/>
                  </a:lnTo>
                  <a:lnTo>
                    <a:pt x="16" y="969"/>
                  </a:lnTo>
                  <a:lnTo>
                    <a:pt x="13" y="967"/>
                  </a:lnTo>
                  <a:lnTo>
                    <a:pt x="11" y="965"/>
                  </a:lnTo>
                  <a:lnTo>
                    <a:pt x="11" y="962"/>
                  </a:lnTo>
                  <a:lnTo>
                    <a:pt x="11" y="960"/>
                  </a:lnTo>
                  <a:lnTo>
                    <a:pt x="11" y="957"/>
                  </a:lnTo>
                  <a:lnTo>
                    <a:pt x="15" y="955"/>
                  </a:lnTo>
                  <a:lnTo>
                    <a:pt x="16" y="955"/>
                  </a:lnTo>
                  <a:lnTo>
                    <a:pt x="20" y="955"/>
                  </a:lnTo>
                  <a:lnTo>
                    <a:pt x="22" y="957"/>
                  </a:lnTo>
                  <a:lnTo>
                    <a:pt x="24" y="959"/>
                  </a:lnTo>
                  <a:lnTo>
                    <a:pt x="26" y="960"/>
                  </a:lnTo>
                  <a:close/>
                  <a:moveTo>
                    <a:pt x="41" y="1027"/>
                  </a:moveTo>
                  <a:lnTo>
                    <a:pt x="41" y="1027"/>
                  </a:lnTo>
                  <a:lnTo>
                    <a:pt x="41" y="1031"/>
                  </a:lnTo>
                  <a:lnTo>
                    <a:pt x="41" y="1034"/>
                  </a:lnTo>
                  <a:lnTo>
                    <a:pt x="39" y="1036"/>
                  </a:lnTo>
                  <a:lnTo>
                    <a:pt x="35" y="1036"/>
                  </a:lnTo>
                  <a:lnTo>
                    <a:pt x="33" y="1037"/>
                  </a:lnTo>
                  <a:lnTo>
                    <a:pt x="29" y="1036"/>
                  </a:lnTo>
                  <a:lnTo>
                    <a:pt x="28" y="1034"/>
                  </a:lnTo>
                  <a:lnTo>
                    <a:pt x="26" y="1032"/>
                  </a:lnTo>
                  <a:lnTo>
                    <a:pt x="26" y="1029"/>
                  </a:lnTo>
                  <a:lnTo>
                    <a:pt x="28" y="1025"/>
                  </a:lnTo>
                  <a:lnTo>
                    <a:pt x="29" y="1024"/>
                  </a:lnTo>
                  <a:lnTo>
                    <a:pt x="31" y="1024"/>
                  </a:lnTo>
                  <a:lnTo>
                    <a:pt x="35" y="1022"/>
                  </a:lnTo>
                  <a:lnTo>
                    <a:pt x="37" y="1024"/>
                  </a:lnTo>
                  <a:lnTo>
                    <a:pt x="41" y="1025"/>
                  </a:lnTo>
                  <a:lnTo>
                    <a:pt x="41" y="1027"/>
                  </a:lnTo>
                  <a:close/>
                  <a:moveTo>
                    <a:pt x="63" y="1094"/>
                  </a:moveTo>
                  <a:lnTo>
                    <a:pt x="63" y="1094"/>
                  </a:lnTo>
                  <a:lnTo>
                    <a:pt x="65" y="1096"/>
                  </a:lnTo>
                  <a:lnTo>
                    <a:pt x="63" y="1099"/>
                  </a:lnTo>
                  <a:lnTo>
                    <a:pt x="61" y="1101"/>
                  </a:lnTo>
                  <a:lnTo>
                    <a:pt x="59" y="1103"/>
                  </a:lnTo>
                  <a:lnTo>
                    <a:pt x="55" y="1103"/>
                  </a:lnTo>
                  <a:lnTo>
                    <a:pt x="54" y="1103"/>
                  </a:lnTo>
                  <a:lnTo>
                    <a:pt x="52" y="1101"/>
                  </a:lnTo>
                  <a:lnTo>
                    <a:pt x="50" y="1099"/>
                  </a:lnTo>
                  <a:lnTo>
                    <a:pt x="50" y="1096"/>
                  </a:lnTo>
                  <a:lnTo>
                    <a:pt x="50" y="1094"/>
                  </a:lnTo>
                  <a:lnTo>
                    <a:pt x="52" y="1091"/>
                  </a:lnTo>
                  <a:lnTo>
                    <a:pt x="54" y="1089"/>
                  </a:lnTo>
                  <a:lnTo>
                    <a:pt x="57" y="1089"/>
                  </a:lnTo>
                  <a:lnTo>
                    <a:pt x="59" y="1089"/>
                  </a:lnTo>
                  <a:lnTo>
                    <a:pt x="61" y="1091"/>
                  </a:lnTo>
                  <a:lnTo>
                    <a:pt x="63" y="1094"/>
                  </a:lnTo>
                  <a:close/>
                  <a:moveTo>
                    <a:pt x="93" y="1158"/>
                  </a:moveTo>
                  <a:lnTo>
                    <a:pt x="93" y="1158"/>
                  </a:lnTo>
                  <a:lnTo>
                    <a:pt x="95" y="1159"/>
                  </a:lnTo>
                  <a:lnTo>
                    <a:pt x="93" y="1163"/>
                  </a:lnTo>
                  <a:lnTo>
                    <a:pt x="93" y="1164"/>
                  </a:lnTo>
                  <a:lnTo>
                    <a:pt x="89" y="1166"/>
                  </a:lnTo>
                  <a:lnTo>
                    <a:pt x="87" y="1168"/>
                  </a:lnTo>
                  <a:lnTo>
                    <a:pt x="83" y="1166"/>
                  </a:lnTo>
                  <a:lnTo>
                    <a:pt x="82" y="1166"/>
                  </a:lnTo>
                  <a:lnTo>
                    <a:pt x="80" y="1163"/>
                  </a:lnTo>
                  <a:lnTo>
                    <a:pt x="80" y="1161"/>
                  </a:lnTo>
                  <a:lnTo>
                    <a:pt x="80" y="1158"/>
                  </a:lnTo>
                  <a:lnTo>
                    <a:pt x="82" y="1156"/>
                  </a:lnTo>
                  <a:lnTo>
                    <a:pt x="83" y="1154"/>
                  </a:lnTo>
                  <a:lnTo>
                    <a:pt x="85" y="1152"/>
                  </a:lnTo>
                  <a:lnTo>
                    <a:pt x="89" y="1154"/>
                  </a:lnTo>
                  <a:lnTo>
                    <a:pt x="91" y="1154"/>
                  </a:lnTo>
                  <a:lnTo>
                    <a:pt x="93" y="1158"/>
                  </a:lnTo>
                  <a:close/>
                  <a:moveTo>
                    <a:pt x="128" y="1218"/>
                  </a:moveTo>
                  <a:lnTo>
                    <a:pt x="128" y="1218"/>
                  </a:lnTo>
                  <a:lnTo>
                    <a:pt x="130" y="1221"/>
                  </a:lnTo>
                  <a:lnTo>
                    <a:pt x="130" y="1223"/>
                  </a:lnTo>
                  <a:lnTo>
                    <a:pt x="128" y="1226"/>
                  </a:lnTo>
                  <a:lnTo>
                    <a:pt x="126" y="1228"/>
                  </a:lnTo>
                  <a:lnTo>
                    <a:pt x="124" y="1228"/>
                  </a:lnTo>
                  <a:lnTo>
                    <a:pt x="121" y="1228"/>
                  </a:lnTo>
                  <a:lnTo>
                    <a:pt x="119" y="1228"/>
                  </a:lnTo>
                  <a:lnTo>
                    <a:pt x="115" y="1224"/>
                  </a:lnTo>
                  <a:lnTo>
                    <a:pt x="115" y="1223"/>
                  </a:lnTo>
                  <a:lnTo>
                    <a:pt x="115" y="1219"/>
                  </a:lnTo>
                  <a:lnTo>
                    <a:pt x="117" y="1218"/>
                  </a:lnTo>
                  <a:lnTo>
                    <a:pt x="119" y="1216"/>
                  </a:lnTo>
                  <a:lnTo>
                    <a:pt x="121" y="1214"/>
                  </a:lnTo>
                  <a:lnTo>
                    <a:pt x="124" y="1214"/>
                  </a:lnTo>
                  <a:lnTo>
                    <a:pt x="126" y="1216"/>
                  </a:lnTo>
                  <a:lnTo>
                    <a:pt x="128" y="1218"/>
                  </a:lnTo>
                  <a:close/>
                  <a:moveTo>
                    <a:pt x="169" y="1276"/>
                  </a:moveTo>
                  <a:lnTo>
                    <a:pt x="169" y="1276"/>
                  </a:lnTo>
                  <a:lnTo>
                    <a:pt x="171" y="1278"/>
                  </a:lnTo>
                  <a:lnTo>
                    <a:pt x="171" y="1281"/>
                  </a:lnTo>
                  <a:lnTo>
                    <a:pt x="171" y="1283"/>
                  </a:lnTo>
                  <a:lnTo>
                    <a:pt x="169" y="1286"/>
                  </a:lnTo>
                  <a:lnTo>
                    <a:pt x="165" y="1286"/>
                  </a:lnTo>
                  <a:lnTo>
                    <a:pt x="163" y="1286"/>
                  </a:lnTo>
                  <a:lnTo>
                    <a:pt x="160" y="1286"/>
                  </a:lnTo>
                  <a:lnTo>
                    <a:pt x="158" y="1284"/>
                  </a:lnTo>
                  <a:lnTo>
                    <a:pt x="156" y="1281"/>
                  </a:lnTo>
                  <a:lnTo>
                    <a:pt x="156" y="1279"/>
                  </a:lnTo>
                  <a:lnTo>
                    <a:pt x="158" y="1276"/>
                  </a:lnTo>
                  <a:lnTo>
                    <a:pt x="160" y="1274"/>
                  </a:lnTo>
                  <a:lnTo>
                    <a:pt x="161" y="1272"/>
                  </a:lnTo>
                  <a:lnTo>
                    <a:pt x="165" y="1272"/>
                  </a:lnTo>
                  <a:lnTo>
                    <a:pt x="167" y="1274"/>
                  </a:lnTo>
                  <a:lnTo>
                    <a:pt x="169" y="1276"/>
                  </a:lnTo>
                  <a:close/>
                  <a:moveTo>
                    <a:pt x="217" y="1331"/>
                  </a:moveTo>
                  <a:lnTo>
                    <a:pt x="217" y="1331"/>
                  </a:lnTo>
                  <a:lnTo>
                    <a:pt x="217" y="1333"/>
                  </a:lnTo>
                  <a:lnTo>
                    <a:pt x="217" y="1334"/>
                  </a:lnTo>
                  <a:lnTo>
                    <a:pt x="217" y="1338"/>
                  </a:lnTo>
                  <a:lnTo>
                    <a:pt x="215" y="1339"/>
                  </a:lnTo>
                  <a:lnTo>
                    <a:pt x="214" y="1341"/>
                  </a:lnTo>
                  <a:lnTo>
                    <a:pt x="210" y="1341"/>
                  </a:lnTo>
                  <a:lnTo>
                    <a:pt x="208" y="1341"/>
                  </a:lnTo>
                  <a:lnTo>
                    <a:pt x="204" y="1339"/>
                  </a:lnTo>
                  <a:lnTo>
                    <a:pt x="204" y="1336"/>
                  </a:lnTo>
                  <a:lnTo>
                    <a:pt x="202" y="1334"/>
                  </a:lnTo>
                  <a:lnTo>
                    <a:pt x="204" y="1331"/>
                  </a:lnTo>
                  <a:lnTo>
                    <a:pt x="206" y="1329"/>
                  </a:lnTo>
                  <a:lnTo>
                    <a:pt x="208" y="1327"/>
                  </a:lnTo>
                  <a:lnTo>
                    <a:pt x="212" y="1327"/>
                  </a:lnTo>
                  <a:lnTo>
                    <a:pt x="214" y="1327"/>
                  </a:lnTo>
                  <a:lnTo>
                    <a:pt x="217" y="1331"/>
                  </a:lnTo>
                  <a:close/>
                  <a:moveTo>
                    <a:pt x="268" y="1381"/>
                  </a:moveTo>
                  <a:lnTo>
                    <a:pt x="268" y="1381"/>
                  </a:lnTo>
                  <a:lnTo>
                    <a:pt x="269" y="1382"/>
                  </a:lnTo>
                  <a:lnTo>
                    <a:pt x="269" y="1386"/>
                  </a:lnTo>
                  <a:lnTo>
                    <a:pt x="269" y="1387"/>
                  </a:lnTo>
                  <a:lnTo>
                    <a:pt x="268" y="1391"/>
                  </a:lnTo>
                  <a:lnTo>
                    <a:pt x="266" y="1393"/>
                  </a:lnTo>
                  <a:lnTo>
                    <a:pt x="262" y="1393"/>
                  </a:lnTo>
                  <a:lnTo>
                    <a:pt x="260" y="1393"/>
                  </a:lnTo>
                  <a:lnTo>
                    <a:pt x="256" y="1391"/>
                  </a:lnTo>
                  <a:lnTo>
                    <a:pt x="254" y="1387"/>
                  </a:lnTo>
                  <a:lnTo>
                    <a:pt x="254" y="1386"/>
                  </a:lnTo>
                  <a:lnTo>
                    <a:pt x="254" y="1382"/>
                  </a:lnTo>
                  <a:lnTo>
                    <a:pt x="256" y="1381"/>
                  </a:lnTo>
                  <a:lnTo>
                    <a:pt x="258" y="1379"/>
                  </a:lnTo>
                  <a:lnTo>
                    <a:pt x="262" y="1379"/>
                  </a:lnTo>
                  <a:lnTo>
                    <a:pt x="266" y="1379"/>
                  </a:lnTo>
                  <a:lnTo>
                    <a:pt x="268" y="1381"/>
                  </a:lnTo>
                  <a:close/>
                  <a:moveTo>
                    <a:pt x="323" y="1429"/>
                  </a:moveTo>
                  <a:lnTo>
                    <a:pt x="323" y="1429"/>
                  </a:lnTo>
                  <a:lnTo>
                    <a:pt x="325" y="1430"/>
                  </a:lnTo>
                  <a:lnTo>
                    <a:pt x="325" y="1432"/>
                  </a:lnTo>
                  <a:lnTo>
                    <a:pt x="325" y="1435"/>
                  </a:lnTo>
                  <a:lnTo>
                    <a:pt x="323" y="1437"/>
                  </a:lnTo>
                  <a:lnTo>
                    <a:pt x="321" y="1439"/>
                  </a:lnTo>
                  <a:lnTo>
                    <a:pt x="318" y="1441"/>
                  </a:lnTo>
                  <a:lnTo>
                    <a:pt x="316" y="1439"/>
                  </a:lnTo>
                  <a:lnTo>
                    <a:pt x="312" y="1439"/>
                  </a:lnTo>
                  <a:lnTo>
                    <a:pt x="310" y="1435"/>
                  </a:lnTo>
                  <a:lnTo>
                    <a:pt x="310" y="1434"/>
                  </a:lnTo>
                  <a:lnTo>
                    <a:pt x="310" y="1430"/>
                  </a:lnTo>
                  <a:lnTo>
                    <a:pt x="312" y="1429"/>
                  </a:lnTo>
                  <a:lnTo>
                    <a:pt x="314" y="1427"/>
                  </a:lnTo>
                  <a:lnTo>
                    <a:pt x="318" y="1425"/>
                  </a:lnTo>
                  <a:lnTo>
                    <a:pt x="320" y="1427"/>
                  </a:lnTo>
                  <a:lnTo>
                    <a:pt x="323" y="1429"/>
                  </a:lnTo>
                  <a:close/>
                  <a:moveTo>
                    <a:pt x="381" y="1470"/>
                  </a:moveTo>
                  <a:lnTo>
                    <a:pt x="381" y="1470"/>
                  </a:lnTo>
                  <a:lnTo>
                    <a:pt x="383" y="1473"/>
                  </a:lnTo>
                  <a:lnTo>
                    <a:pt x="385" y="1475"/>
                  </a:lnTo>
                  <a:lnTo>
                    <a:pt x="385" y="1478"/>
                  </a:lnTo>
                  <a:lnTo>
                    <a:pt x="383" y="1480"/>
                  </a:lnTo>
                  <a:lnTo>
                    <a:pt x="381" y="1482"/>
                  </a:lnTo>
                  <a:lnTo>
                    <a:pt x="377" y="1483"/>
                  </a:lnTo>
                  <a:lnTo>
                    <a:pt x="375" y="1483"/>
                  </a:lnTo>
                  <a:lnTo>
                    <a:pt x="372" y="1482"/>
                  </a:lnTo>
                  <a:lnTo>
                    <a:pt x="370" y="1480"/>
                  </a:lnTo>
                  <a:lnTo>
                    <a:pt x="370" y="1477"/>
                  </a:lnTo>
                  <a:lnTo>
                    <a:pt x="370" y="1475"/>
                  </a:lnTo>
                  <a:lnTo>
                    <a:pt x="372" y="1471"/>
                  </a:lnTo>
                  <a:lnTo>
                    <a:pt x="374" y="1470"/>
                  </a:lnTo>
                  <a:lnTo>
                    <a:pt x="375" y="1470"/>
                  </a:lnTo>
                  <a:lnTo>
                    <a:pt x="379" y="1470"/>
                  </a:lnTo>
                  <a:lnTo>
                    <a:pt x="381" y="1470"/>
                  </a:lnTo>
                  <a:close/>
                  <a:moveTo>
                    <a:pt x="442" y="1509"/>
                  </a:moveTo>
                  <a:lnTo>
                    <a:pt x="442" y="1509"/>
                  </a:lnTo>
                  <a:lnTo>
                    <a:pt x="446" y="1511"/>
                  </a:lnTo>
                  <a:lnTo>
                    <a:pt x="446" y="1514"/>
                  </a:lnTo>
                  <a:lnTo>
                    <a:pt x="446" y="1516"/>
                  </a:lnTo>
                  <a:lnTo>
                    <a:pt x="446" y="1520"/>
                  </a:lnTo>
                  <a:lnTo>
                    <a:pt x="444" y="1521"/>
                  </a:lnTo>
                  <a:lnTo>
                    <a:pt x="440" y="1523"/>
                  </a:lnTo>
                  <a:lnTo>
                    <a:pt x="439" y="1523"/>
                  </a:lnTo>
                  <a:lnTo>
                    <a:pt x="435" y="1521"/>
                  </a:lnTo>
                  <a:lnTo>
                    <a:pt x="433" y="1520"/>
                  </a:lnTo>
                  <a:lnTo>
                    <a:pt x="431" y="1518"/>
                  </a:lnTo>
                  <a:lnTo>
                    <a:pt x="431" y="1514"/>
                  </a:lnTo>
                  <a:lnTo>
                    <a:pt x="433" y="1513"/>
                  </a:lnTo>
                  <a:lnTo>
                    <a:pt x="435" y="1509"/>
                  </a:lnTo>
                  <a:lnTo>
                    <a:pt x="437" y="1509"/>
                  </a:lnTo>
                  <a:lnTo>
                    <a:pt x="440" y="1509"/>
                  </a:lnTo>
                  <a:lnTo>
                    <a:pt x="442" y="1509"/>
                  </a:lnTo>
                  <a:close/>
                  <a:moveTo>
                    <a:pt x="507" y="1544"/>
                  </a:moveTo>
                  <a:lnTo>
                    <a:pt x="507" y="1544"/>
                  </a:lnTo>
                  <a:lnTo>
                    <a:pt x="511" y="1545"/>
                  </a:lnTo>
                  <a:lnTo>
                    <a:pt x="511" y="1549"/>
                  </a:lnTo>
                  <a:lnTo>
                    <a:pt x="513" y="1550"/>
                  </a:lnTo>
                  <a:lnTo>
                    <a:pt x="511" y="1554"/>
                  </a:lnTo>
                  <a:lnTo>
                    <a:pt x="509" y="1556"/>
                  </a:lnTo>
                  <a:lnTo>
                    <a:pt x="507" y="1557"/>
                  </a:lnTo>
                  <a:lnTo>
                    <a:pt x="504" y="1557"/>
                  </a:lnTo>
                  <a:lnTo>
                    <a:pt x="502" y="1557"/>
                  </a:lnTo>
                  <a:lnTo>
                    <a:pt x="498" y="1556"/>
                  </a:lnTo>
                  <a:lnTo>
                    <a:pt x="498" y="1552"/>
                  </a:lnTo>
                  <a:lnTo>
                    <a:pt x="496" y="1550"/>
                  </a:lnTo>
                  <a:lnTo>
                    <a:pt x="498" y="1547"/>
                  </a:lnTo>
                  <a:lnTo>
                    <a:pt x="500" y="1545"/>
                  </a:lnTo>
                  <a:lnTo>
                    <a:pt x="502" y="1544"/>
                  </a:lnTo>
                  <a:lnTo>
                    <a:pt x="506" y="1544"/>
                  </a:lnTo>
                  <a:lnTo>
                    <a:pt x="507" y="1544"/>
                  </a:lnTo>
                  <a:close/>
                  <a:moveTo>
                    <a:pt x="574" y="1574"/>
                  </a:moveTo>
                  <a:lnTo>
                    <a:pt x="574" y="1574"/>
                  </a:lnTo>
                  <a:lnTo>
                    <a:pt x="578" y="1576"/>
                  </a:lnTo>
                  <a:lnTo>
                    <a:pt x="580" y="1580"/>
                  </a:lnTo>
                  <a:lnTo>
                    <a:pt x="580" y="1581"/>
                  </a:lnTo>
                  <a:lnTo>
                    <a:pt x="580" y="1585"/>
                  </a:lnTo>
                  <a:lnTo>
                    <a:pt x="578" y="1586"/>
                  </a:lnTo>
                  <a:lnTo>
                    <a:pt x="574" y="1588"/>
                  </a:lnTo>
                  <a:lnTo>
                    <a:pt x="573" y="1588"/>
                  </a:lnTo>
                  <a:lnTo>
                    <a:pt x="569" y="1588"/>
                  </a:lnTo>
                  <a:lnTo>
                    <a:pt x="567" y="1586"/>
                  </a:lnTo>
                  <a:lnTo>
                    <a:pt x="565" y="1585"/>
                  </a:lnTo>
                  <a:lnTo>
                    <a:pt x="565" y="1581"/>
                  </a:lnTo>
                  <a:lnTo>
                    <a:pt x="565" y="1580"/>
                  </a:lnTo>
                  <a:lnTo>
                    <a:pt x="567" y="1576"/>
                  </a:lnTo>
                  <a:lnTo>
                    <a:pt x="569" y="1574"/>
                  </a:lnTo>
                  <a:lnTo>
                    <a:pt x="573" y="1574"/>
                  </a:lnTo>
                  <a:lnTo>
                    <a:pt x="574" y="1574"/>
                  </a:lnTo>
                  <a:close/>
                  <a:moveTo>
                    <a:pt x="645" y="1602"/>
                  </a:moveTo>
                  <a:lnTo>
                    <a:pt x="645" y="1602"/>
                  </a:lnTo>
                  <a:lnTo>
                    <a:pt x="647" y="1604"/>
                  </a:lnTo>
                  <a:lnTo>
                    <a:pt x="649" y="1605"/>
                  </a:lnTo>
                  <a:lnTo>
                    <a:pt x="649" y="1607"/>
                  </a:lnTo>
                  <a:lnTo>
                    <a:pt x="649" y="1610"/>
                  </a:lnTo>
                  <a:lnTo>
                    <a:pt x="647" y="1612"/>
                  </a:lnTo>
                  <a:lnTo>
                    <a:pt x="645" y="1614"/>
                  </a:lnTo>
                  <a:lnTo>
                    <a:pt x="643" y="1616"/>
                  </a:lnTo>
                  <a:lnTo>
                    <a:pt x="639" y="1616"/>
                  </a:lnTo>
                  <a:lnTo>
                    <a:pt x="638" y="1614"/>
                  </a:lnTo>
                  <a:lnTo>
                    <a:pt x="636" y="1610"/>
                  </a:lnTo>
                  <a:lnTo>
                    <a:pt x="634" y="1609"/>
                  </a:lnTo>
                  <a:lnTo>
                    <a:pt x="636" y="1605"/>
                  </a:lnTo>
                  <a:lnTo>
                    <a:pt x="636" y="1604"/>
                  </a:lnTo>
                  <a:lnTo>
                    <a:pt x="639" y="1602"/>
                  </a:lnTo>
                  <a:lnTo>
                    <a:pt x="641" y="1602"/>
                  </a:lnTo>
                  <a:lnTo>
                    <a:pt x="645" y="1602"/>
                  </a:lnTo>
                  <a:close/>
                  <a:moveTo>
                    <a:pt x="716" y="1624"/>
                  </a:moveTo>
                  <a:lnTo>
                    <a:pt x="716" y="1624"/>
                  </a:lnTo>
                  <a:lnTo>
                    <a:pt x="718" y="1626"/>
                  </a:lnTo>
                  <a:lnTo>
                    <a:pt x="719" y="1628"/>
                  </a:lnTo>
                  <a:lnTo>
                    <a:pt x="721" y="1629"/>
                  </a:lnTo>
                  <a:lnTo>
                    <a:pt x="721" y="1633"/>
                  </a:lnTo>
                  <a:lnTo>
                    <a:pt x="719" y="1634"/>
                  </a:lnTo>
                  <a:lnTo>
                    <a:pt x="718" y="1636"/>
                  </a:lnTo>
                  <a:lnTo>
                    <a:pt x="714" y="1638"/>
                  </a:lnTo>
                  <a:lnTo>
                    <a:pt x="712" y="1638"/>
                  </a:lnTo>
                  <a:lnTo>
                    <a:pt x="708" y="1636"/>
                  </a:lnTo>
                  <a:lnTo>
                    <a:pt x="706" y="1634"/>
                  </a:lnTo>
                  <a:lnTo>
                    <a:pt x="706" y="1631"/>
                  </a:lnTo>
                  <a:lnTo>
                    <a:pt x="706" y="1629"/>
                  </a:lnTo>
                  <a:lnTo>
                    <a:pt x="708" y="1626"/>
                  </a:lnTo>
                  <a:lnTo>
                    <a:pt x="710" y="1624"/>
                  </a:lnTo>
                  <a:lnTo>
                    <a:pt x="712" y="1624"/>
                  </a:lnTo>
                  <a:lnTo>
                    <a:pt x="716" y="1624"/>
                  </a:lnTo>
                  <a:close/>
                  <a:moveTo>
                    <a:pt x="788" y="1643"/>
                  </a:moveTo>
                  <a:lnTo>
                    <a:pt x="788" y="1643"/>
                  </a:lnTo>
                  <a:lnTo>
                    <a:pt x="790" y="1643"/>
                  </a:lnTo>
                  <a:lnTo>
                    <a:pt x="794" y="1645"/>
                  </a:lnTo>
                  <a:lnTo>
                    <a:pt x="794" y="1648"/>
                  </a:lnTo>
                  <a:lnTo>
                    <a:pt x="794" y="1650"/>
                  </a:lnTo>
                  <a:lnTo>
                    <a:pt x="792" y="1653"/>
                  </a:lnTo>
                  <a:lnTo>
                    <a:pt x="790" y="1655"/>
                  </a:lnTo>
                  <a:lnTo>
                    <a:pt x="788" y="1655"/>
                  </a:lnTo>
                  <a:lnTo>
                    <a:pt x="785" y="1655"/>
                  </a:lnTo>
                  <a:lnTo>
                    <a:pt x="783" y="1655"/>
                  </a:lnTo>
                  <a:lnTo>
                    <a:pt x="781" y="1653"/>
                  </a:lnTo>
                  <a:lnTo>
                    <a:pt x="779" y="1650"/>
                  </a:lnTo>
                  <a:lnTo>
                    <a:pt x="779" y="1648"/>
                  </a:lnTo>
                  <a:lnTo>
                    <a:pt x="781" y="1645"/>
                  </a:lnTo>
                  <a:lnTo>
                    <a:pt x="783" y="1643"/>
                  </a:lnTo>
                  <a:lnTo>
                    <a:pt x="785" y="1641"/>
                  </a:lnTo>
                  <a:lnTo>
                    <a:pt x="788" y="1643"/>
                  </a:lnTo>
                  <a:close/>
                  <a:moveTo>
                    <a:pt x="863" y="1657"/>
                  </a:moveTo>
                  <a:lnTo>
                    <a:pt x="863" y="1657"/>
                  </a:lnTo>
                  <a:lnTo>
                    <a:pt x="865" y="1657"/>
                  </a:lnTo>
                  <a:lnTo>
                    <a:pt x="866" y="1660"/>
                  </a:lnTo>
                  <a:lnTo>
                    <a:pt x="868" y="1662"/>
                  </a:lnTo>
                  <a:lnTo>
                    <a:pt x="868" y="1665"/>
                  </a:lnTo>
                  <a:lnTo>
                    <a:pt x="866" y="1667"/>
                  </a:lnTo>
                  <a:lnTo>
                    <a:pt x="865" y="1669"/>
                  </a:lnTo>
                  <a:lnTo>
                    <a:pt x="863" y="1670"/>
                  </a:lnTo>
                  <a:lnTo>
                    <a:pt x="859" y="1670"/>
                  </a:lnTo>
                  <a:lnTo>
                    <a:pt x="857" y="1669"/>
                  </a:lnTo>
                  <a:lnTo>
                    <a:pt x="853" y="1667"/>
                  </a:lnTo>
                  <a:lnTo>
                    <a:pt x="853" y="1665"/>
                  </a:lnTo>
                  <a:lnTo>
                    <a:pt x="853" y="1662"/>
                  </a:lnTo>
                  <a:lnTo>
                    <a:pt x="853" y="1660"/>
                  </a:lnTo>
                  <a:lnTo>
                    <a:pt x="857" y="1657"/>
                  </a:lnTo>
                  <a:lnTo>
                    <a:pt x="859" y="1657"/>
                  </a:lnTo>
                  <a:lnTo>
                    <a:pt x="863" y="1657"/>
                  </a:lnTo>
                  <a:close/>
                  <a:moveTo>
                    <a:pt x="937" y="1665"/>
                  </a:moveTo>
                  <a:lnTo>
                    <a:pt x="937" y="1665"/>
                  </a:lnTo>
                  <a:lnTo>
                    <a:pt x="939" y="1667"/>
                  </a:lnTo>
                  <a:lnTo>
                    <a:pt x="941" y="1669"/>
                  </a:lnTo>
                  <a:lnTo>
                    <a:pt x="943" y="1670"/>
                  </a:lnTo>
                  <a:lnTo>
                    <a:pt x="943" y="1674"/>
                  </a:lnTo>
                  <a:lnTo>
                    <a:pt x="943" y="1676"/>
                  </a:lnTo>
                  <a:lnTo>
                    <a:pt x="941" y="1679"/>
                  </a:lnTo>
                  <a:lnTo>
                    <a:pt x="937" y="1679"/>
                  </a:lnTo>
                  <a:lnTo>
                    <a:pt x="935" y="1681"/>
                  </a:lnTo>
                  <a:lnTo>
                    <a:pt x="931" y="1679"/>
                  </a:lnTo>
                  <a:lnTo>
                    <a:pt x="930" y="1677"/>
                  </a:lnTo>
                  <a:lnTo>
                    <a:pt x="928" y="1676"/>
                  </a:lnTo>
                  <a:lnTo>
                    <a:pt x="928" y="1672"/>
                  </a:lnTo>
                  <a:lnTo>
                    <a:pt x="930" y="1669"/>
                  </a:lnTo>
                  <a:lnTo>
                    <a:pt x="931" y="1667"/>
                  </a:lnTo>
                  <a:lnTo>
                    <a:pt x="933" y="1667"/>
                  </a:lnTo>
                  <a:lnTo>
                    <a:pt x="937" y="1665"/>
                  </a:lnTo>
                  <a:close/>
                  <a:moveTo>
                    <a:pt x="1011" y="1672"/>
                  </a:moveTo>
                  <a:lnTo>
                    <a:pt x="1011" y="1672"/>
                  </a:lnTo>
                  <a:lnTo>
                    <a:pt x="1013" y="1672"/>
                  </a:lnTo>
                  <a:lnTo>
                    <a:pt x="1017" y="1674"/>
                  </a:lnTo>
                  <a:lnTo>
                    <a:pt x="1017" y="1676"/>
                  </a:lnTo>
                  <a:lnTo>
                    <a:pt x="1019" y="1679"/>
                  </a:lnTo>
                  <a:lnTo>
                    <a:pt x="1017" y="1682"/>
                  </a:lnTo>
                  <a:lnTo>
                    <a:pt x="1015" y="1684"/>
                  </a:lnTo>
                  <a:lnTo>
                    <a:pt x="1013" y="1686"/>
                  </a:lnTo>
                  <a:lnTo>
                    <a:pt x="1010" y="1686"/>
                  </a:lnTo>
                  <a:lnTo>
                    <a:pt x="1008" y="1684"/>
                  </a:lnTo>
                  <a:lnTo>
                    <a:pt x="1006" y="1682"/>
                  </a:lnTo>
                  <a:lnTo>
                    <a:pt x="1004" y="1681"/>
                  </a:lnTo>
                  <a:lnTo>
                    <a:pt x="1004" y="1679"/>
                  </a:lnTo>
                  <a:lnTo>
                    <a:pt x="1004" y="1676"/>
                  </a:lnTo>
                  <a:lnTo>
                    <a:pt x="1006" y="1674"/>
                  </a:lnTo>
                  <a:lnTo>
                    <a:pt x="1008" y="1672"/>
                  </a:lnTo>
                  <a:lnTo>
                    <a:pt x="1011" y="1672"/>
                  </a:lnTo>
                  <a:close/>
                  <a:moveTo>
                    <a:pt x="1086" y="1674"/>
                  </a:moveTo>
                  <a:lnTo>
                    <a:pt x="1086" y="1674"/>
                  </a:lnTo>
                  <a:lnTo>
                    <a:pt x="1090" y="1674"/>
                  </a:lnTo>
                  <a:lnTo>
                    <a:pt x="1091" y="1676"/>
                  </a:lnTo>
                  <a:lnTo>
                    <a:pt x="1093" y="1677"/>
                  </a:lnTo>
                  <a:lnTo>
                    <a:pt x="1093" y="1681"/>
                  </a:lnTo>
                  <a:lnTo>
                    <a:pt x="1093" y="1682"/>
                  </a:lnTo>
                  <a:lnTo>
                    <a:pt x="1091" y="1686"/>
                  </a:lnTo>
                  <a:lnTo>
                    <a:pt x="1090" y="1686"/>
                  </a:lnTo>
                  <a:lnTo>
                    <a:pt x="1086" y="1688"/>
                  </a:lnTo>
                  <a:lnTo>
                    <a:pt x="1084" y="1688"/>
                  </a:lnTo>
                  <a:lnTo>
                    <a:pt x="1080" y="1686"/>
                  </a:lnTo>
                  <a:lnTo>
                    <a:pt x="1078" y="1682"/>
                  </a:lnTo>
                  <a:lnTo>
                    <a:pt x="1078" y="1681"/>
                  </a:lnTo>
                  <a:lnTo>
                    <a:pt x="1078" y="1677"/>
                  </a:lnTo>
                  <a:lnTo>
                    <a:pt x="1080" y="1676"/>
                  </a:lnTo>
                  <a:lnTo>
                    <a:pt x="1084" y="1674"/>
                  </a:lnTo>
                  <a:lnTo>
                    <a:pt x="1086" y="1674"/>
                  </a:lnTo>
                  <a:close/>
                  <a:moveTo>
                    <a:pt x="1162" y="1670"/>
                  </a:moveTo>
                  <a:lnTo>
                    <a:pt x="1162" y="1670"/>
                  </a:lnTo>
                  <a:lnTo>
                    <a:pt x="1164" y="1672"/>
                  </a:lnTo>
                  <a:lnTo>
                    <a:pt x="1166" y="1672"/>
                  </a:lnTo>
                  <a:lnTo>
                    <a:pt x="1168" y="1676"/>
                  </a:lnTo>
                  <a:lnTo>
                    <a:pt x="1170" y="1677"/>
                  </a:lnTo>
                  <a:lnTo>
                    <a:pt x="1170" y="1681"/>
                  </a:lnTo>
                  <a:lnTo>
                    <a:pt x="1168" y="1682"/>
                  </a:lnTo>
                  <a:lnTo>
                    <a:pt x="1166" y="1684"/>
                  </a:lnTo>
                  <a:lnTo>
                    <a:pt x="1162" y="1686"/>
                  </a:lnTo>
                  <a:lnTo>
                    <a:pt x="1160" y="1684"/>
                  </a:lnTo>
                  <a:lnTo>
                    <a:pt x="1156" y="1682"/>
                  </a:lnTo>
                  <a:lnTo>
                    <a:pt x="1155" y="1681"/>
                  </a:lnTo>
                  <a:lnTo>
                    <a:pt x="1155" y="1679"/>
                  </a:lnTo>
                  <a:lnTo>
                    <a:pt x="1155" y="1676"/>
                  </a:lnTo>
                  <a:lnTo>
                    <a:pt x="1156" y="1674"/>
                  </a:lnTo>
                  <a:lnTo>
                    <a:pt x="1158" y="1672"/>
                  </a:lnTo>
                  <a:lnTo>
                    <a:pt x="1162" y="1670"/>
                  </a:lnTo>
                  <a:close/>
                  <a:moveTo>
                    <a:pt x="1236" y="1665"/>
                  </a:moveTo>
                  <a:lnTo>
                    <a:pt x="1236" y="1665"/>
                  </a:lnTo>
                  <a:lnTo>
                    <a:pt x="1238" y="1665"/>
                  </a:lnTo>
                  <a:lnTo>
                    <a:pt x="1242" y="1665"/>
                  </a:lnTo>
                  <a:lnTo>
                    <a:pt x="1244" y="1669"/>
                  </a:lnTo>
                  <a:lnTo>
                    <a:pt x="1244" y="1670"/>
                  </a:lnTo>
                  <a:lnTo>
                    <a:pt x="1244" y="1674"/>
                  </a:lnTo>
                  <a:lnTo>
                    <a:pt x="1244" y="1676"/>
                  </a:lnTo>
                  <a:lnTo>
                    <a:pt x="1240" y="1677"/>
                  </a:lnTo>
                  <a:lnTo>
                    <a:pt x="1238" y="1679"/>
                  </a:lnTo>
                  <a:lnTo>
                    <a:pt x="1235" y="1679"/>
                  </a:lnTo>
                  <a:lnTo>
                    <a:pt x="1233" y="1677"/>
                  </a:lnTo>
                  <a:lnTo>
                    <a:pt x="1231" y="1676"/>
                  </a:lnTo>
                  <a:lnTo>
                    <a:pt x="1229" y="1672"/>
                  </a:lnTo>
                  <a:lnTo>
                    <a:pt x="1229" y="1670"/>
                  </a:lnTo>
                  <a:lnTo>
                    <a:pt x="1231" y="1667"/>
                  </a:lnTo>
                  <a:lnTo>
                    <a:pt x="1233" y="1665"/>
                  </a:lnTo>
                  <a:lnTo>
                    <a:pt x="1236" y="1665"/>
                  </a:lnTo>
                  <a:close/>
                  <a:moveTo>
                    <a:pt x="1311" y="1653"/>
                  </a:moveTo>
                  <a:lnTo>
                    <a:pt x="1311" y="1653"/>
                  </a:lnTo>
                  <a:lnTo>
                    <a:pt x="1313" y="1653"/>
                  </a:lnTo>
                  <a:lnTo>
                    <a:pt x="1316" y="1655"/>
                  </a:lnTo>
                  <a:lnTo>
                    <a:pt x="1318" y="1657"/>
                  </a:lnTo>
                  <a:lnTo>
                    <a:pt x="1318" y="1658"/>
                  </a:lnTo>
                  <a:lnTo>
                    <a:pt x="1318" y="1662"/>
                  </a:lnTo>
                  <a:lnTo>
                    <a:pt x="1318" y="1664"/>
                  </a:lnTo>
                  <a:lnTo>
                    <a:pt x="1316" y="1667"/>
                  </a:lnTo>
                  <a:lnTo>
                    <a:pt x="1313" y="1667"/>
                  </a:lnTo>
                  <a:lnTo>
                    <a:pt x="1311" y="1667"/>
                  </a:lnTo>
                  <a:lnTo>
                    <a:pt x="1307" y="1667"/>
                  </a:lnTo>
                  <a:lnTo>
                    <a:pt x="1305" y="1665"/>
                  </a:lnTo>
                  <a:lnTo>
                    <a:pt x="1303" y="1662"/>
                  </a:lnTo>
                  <a:lnTo>
                    <a:pt x="1303" y="1658"/>
                  </a:lnTo>
                  <a:lnTo>
                    <a:pt x="1305" y="1657"/>
                  </a:lnTo>
                  <a:lnTo>
                    <a:pt x="1307" y="1655"/>
                  </a:lnTo>
                  <a:lnTo>
                    <a:pt x="1311" y="1653"/>
                  </a:lnTo>
                  <a:close/>
                  <a:moveTo>
                    <a:pt x="1383" y="1640"/>
                  </a:moveTo>
                  <a:lnTo>
                    <a:pt x="1383" y="1640"/>
                  </a:lnTo>
                  <a:lnTo>
                    <a:pt x="1387" y="1640"/>
                  </a:lnTo>
                  <a:lnTo>
                    <a:pt x="1389" y="1640"/>
                  </a:lnTo>
                  <a:lnTo>
                    <a:pt x="1391" y="1641"/>
                  </a:lnTo>
                  <a:lnTo>
                    <a:pt x="1393" y="1645"/>
                  </a:lnTo>
                  <a:lnTo>
                    <a:pt x="1393" y="1646"/>
                  </a:lnTo>
                  <a:lnTo>
                    <a:pt x="1393" y="1650"/>
                  </a:lnTo>
                  <a:lnTo>
                    <a:pt x="1391" y="1652"/>
                  </a:lnTo>
                  <a:lnTo>
                    <a:pt x="1387" y="1653"/>
                  </a:lnTo>
                  <a:lnTo>
                    <a:pt x="1383" y="1653"/>
                  </a:lnTo>
                  <a:lnTo>
                    <a:pt x="1382" y="1652"/>
                  </a:lnTo>
                  <a:lnTo>
                    <a:pt x="1380" y="1650"/>
                  </a:lnTo>
                  <a:lnTo>
                    <a:pt x="1378" y="1648"/>
                  </a:lnTo>
                  <a:lnTo>
                    <a:pt x="1378" y="1645"/>
                  </a:lnTo>
                  <a:lnTo>
                    <a:pt x="1380" y="1641"/>
                  </a:lnTo>
                  <a:lnTo>
                    <a:pt x="1382" y="1640"/>
                  </a:lnTo>
                  <a:lnTo>
                    <a:pt x="1383" y="1640"/>
                  </a:lnTo>
                  <a:close/>
                  <a:moveTo>
                    <a:pt x="1456" y="1621"/>
                  </a:moveTo>
                  <a:lnTo>
                    <a:pt x="1456" y="1621"/>
                  </a:lnTo>
                  <a:lnTo>
                    <a:pt x="1458" y="1619"/>
                  </a:lnTo>
                  <a:lnTo>
                    <a:pt x="1462" y="1621"/>
                  </a:lnTo>
                  <a:lnTo>
                    <a:pt x="1463" y="1622"/>
                  </a:lnTo>
                  <a:lnTo>
                    <a:pt x="1465" y="1624"/>
                  </a:lnTo>
                  <a:lnTo>
                    <a:pt x="1465" y="1628"/>
                  </a:lnTo>
                  <a:lnTo>
                    <a:pt x="1465" y="1629"/>
                  </a:lnTo>
                  <a:lnTo>
                    <a:pt x="1463" y="1631"/>
                  </a:lnTo>
                  <a:lnTo>
                    <a:pt x="1462" y="1633"/>
                  </a:lnTo>
                  <a:lnTo>
                    <a:pt x="1458" y="1633"/>
                  </a:lnTo>
                  <a:lnTo>
                    <a:pt x="1454" y="1633"/>
                  </a:lnTo>
                  <a:lnTo>
                    <a:pt x="1452" y="1631"/>
                  </a:lnTo>
                  <a:lnTo>
                    <a:pt x="1450" y="1629"/>
                  </a:lnTo>
                  <a:lnTo>
                    <a:pt x="1450" y="1626"/>
                  </a:lnTo>
                  <a:lnTo>
                    <a:pt x="1450" y="1624"/>
                  </a:lnTo>
                  <a:lnTo>
                    <a:pt x="1452" y="1621"/>
                  </a:lnTo>
                  <a:lnTo>
                    <a:pt x="1456" y="1621"/>
                  </a:lnTo>
                  <a:close/>
                  <a:moveTo>
                    <a:pt x="1527" y="1597"/>
                  </a:moveTo>
                  <a:lnTo>
                    <a:pt x="1527" y="1597"/>
                  </a:lnTo>
                  <a:lnTo>
                    <a:pt x="1530" y="1597"/>
                  </a:lnTo>
                  <a:lnTo>
                    <a:pt x="1532" y="1597"/>
                  </a:lnTo>
                  <a:lnTo>
                    <a:pt x="1534" y="1598"/>
                  </a:lnTo>
                  <a:lnTo>
                    <a:pt x="1536" y="1600"/>
                  </a:lnTo>
                  <a:lnTo>
                    <a:pt x="1538" y="1604"/>
                  </a:lnTo>
                  <a:lnTo>
                    <a:pt x="1536" y="1605"/>
                  </a:lnTo>
                  <a:lnTo>
                    <a:pt x="1534" y="1609"/>
                  </a:lnTo>
                  <a:lnTo>
                    <a:pt x="1532" y="1609"/>
                  </a:lnTo>
                  <a:lnTo>
                    <a:pt x="1528" y="1610"/>
                  </a:lnTo>
                  <a:lnTo>
                    <a:pt x="1527" y="1609"/>
                  </a:lnTo>
                  <a:lnTo>
                    <a:pt x="1523" y="1607"/>
                  </a:lnTo>
                  <a:lnTo>
                    <a:pt x="1523" y="1605"/>
                  </a:lnTo>
                  <a:lnTo>
                    <a:pt x="1521" y="1604"/>
                  </a:lnTo>
                  <a:lnTo>
                    <a:pt x="1523" y="1600"/>
                  </a:lnTo>
                  <a:lnTo>
                    <a:pt x="1525" y="1598"/>
                  </a:lnTo>
                  <a:lnTo>
                    <a:pt x="1527" y="1597"/>
                  </a:lnTo>
                  <a:close/>
                  <a:moveTo>
                    <a:pt x="1595" y="1569"/>
                  </a:moveTo>
                  <a:lnTo>
                    <a:pt x="1595" y="1569"/>
                  </a:lnTo>
                  <a:lnTo>
                    <a:pt x="1597" y="1568"/>
                  </a:lnTo>
                  <a:lnTo>
                    <a:pt x="1601" y="1569"/>
                  </a:lnTo>
                  <a:lnTo>
                    <a:pt x="1603" y="1569"/>
                  </a:lnTo>
                  <a:lnTo>
                    <a:pt x="1605" y="1573"/>
                  </a:lnTo>
                  <a:lnTo>
                    <a:pt x="1607" y="1574"/>
                  </a:lnTo>
                  <a:lnTo>
                    <a:pt x="1607" y="1578"/>
                  </a:lnTo>
                  <a:lnTo>
                    <a:pt x="1605" y="1580"/>
                  </a:lnTo>
                  <a:lnTo>
                    <a:pt x="1603" y="1581"/>
                  </a:lnTo>
                  <a:lnTo>
                    <a:pt x="1599" y="1583"/>
                  </a:lnTo>
                  <a:lnTo>
                    <a:pt x="1597" y="1581"/>
                  </a:lnTo>
                  <a:lnTo>
                    <a:pt x="1594" y="1581"/>
                  </a:lnTo>
                  <a:lnTo>
                    <a:pt x="1592" y="1578"/>
                  </a:lnTo>
                  <a:lnTo>
                    <a:pt x="1592" y="1576"/>
                  </a:lnTo>
                  <a:lnTo>
                    <a:pt x="1592" y="1573"/>
                  </a:lnTo>
                  <a:lnTo>
                    <a:pt x="1594" y="1571"/>
                  </a:lnTo>
                  <a:lnTo>
                    <a:pt x="1595" y="1569"/>
                  </a:lnTo>
                  <a:close/>
                  <a:moveTo>
                    <a:pt x="1662" y="1537"/>
                  </a:moveTo>
                  <a:lnTo>
                    <a:pt x="1662" y="1537"/>
                  </a:lnTo>
                  <a:lnTo>
                    <a:pt x="1664" y="1537"/>
                  </a:lnTo>
                  <a:lnTo>
                    <a:pt x="1668" y="1537"/>
                  </a:lnTo>
                  <a:lnTo>
                    <a:pt x="1670" y="1538"/>
                  </a:lnTo>
                  <a:lnTo>
                    <a:pt x="1672" y="1540"/>
                  </a:lnTo>
                  <a:lnTo>
                    <a:pt x="1674" y="1544"/>
                  </a:lnTo>
                  <a:lnTo>
                    <a:pt x="1674" y="1545"/>
                  </a:lnTo>
                  <a:lnTo>
                    <a:pt x="1672" y="1547"/>
                  </a:lnTo>
                  <a:lnTo>
                    <a:pt x="1670" y="1550"/>
                  </a:lnTo>
                  <a:lnTo>
                    <a:pt x="1666" y="1550"/>
                  </a:lnTo>
                  <a:lnTo>
                    <a:pt x="1664" y="1550"/>
                  </a:lnTo>
                  <a:lnTo>
                    <a:pt x="1661" y="1549"/>
                  </a:lnTo>
                  <a:lnTo>
                    <a:pt x="1659" y="1547"/>
                  </a:lnTo>
                  <a:lnTo>
                    <a:pt x="1659" y="1544"/>
                  </a:lnTo>
                  <a:lnTo>
                    <a:pt x="1659" y="1542"/>
                  </a:lnTo>
                  <a:lnTo>
                    <a:pt x="1661" y="1538"/>
                  </a:lnTo>
                  <a:lnTo>
                    <a:pt x="1662" y="1537"/>
                  </a:lnTo>
                  <a:close/>
                  <a:moveTo>
                    <a:pt x="1726" y="1502"/>
                  </a:moveTo>
                  <a:lnTo>
                    <a:pt x="1726" y="1502"/>
                  </a:lnTo>
                  <a:lnTo>
                    <a:pt x="1729" y="1501"/>
                  </a:lnTo>
                  <a:lnTo>
                    <a:pt x="1731" y="1501"/>
                  </a:lnTo>
                  <a:lnTo>
                    <a:pt x="1735" y="1502"/>
                  </a:lnTo>
                  <a:lnTo>
                    <a:pt x="1737" y="1504"/>
                  </a:lnTo>
                  <a:lnTo>
                    <a:pt x="1739" y="1506"/>
                  </a:lnTo>
                  <a:lnTo>
                    <a:pt x="1739" y="1509"/>
                  </a:lnTo>
                  <a:lnTo>
                    <a:pt x="1737" y="1511"/>
                  </a:lnTo>
                  <a:lnTo>
                    <a:pt x="1735" y="1513"/>
                  </a:lnTo>
                  <a:lnTo>
                    <a:pt x="1733" y="1514"/>
                  </a:lnTo>
                  <a:lnTo>
                    <a:pt x="1729" y="1514"/>
                  </a:lnTo>
                  <a:lnTo>
                    <a:pt x="1726" y="1513"/>
                  </a:lnTo>
                  <a:lnTo>
                    <a:pt x="1724" y="1511"/>
                  </a:lnTo>
                  <a:lnTo>
                    <a:pt x="1724" y="1509"/>
                  </a:lnTo>
                  <a:lnTo>
                    <a:pt x="1724" y="1506"/>
                  </a:lnTo>
                  <a:lnTo>
                    <a:pt x="1724" y="1504"/>
                  </a:lnTo>
                  <a:lnTo>
                    <a:pt x="1726" y="1502"/>
                  </a:lnTo>
                  <a:close/>
                  <a:moveTo>
                    <a:pt x="1789" y="1461"/>
                  </a:moveTo>
                  <a:lnTo>
                    <a:pt x="1789" y="1461"/>
                  </a:lnTo>
                  <a:lnTo>
                    <a:pt x="1791" y="1461"/>
                  </a:lnTo>
                  <a:lnTo>
                    <a:pt x="1793" y="1461"/>
                  </a:lnTo>
                  <a:lnTo>
                    <a:pt x="1796" y="1461"/>
                  </a:lnTo>
                  <a:lnTo>
                    <a:pt x="1798" y="1463"/>
                  </a:lnTo>
                  <a:lnTo>
                    <a:pt x="1800" y="1466"/>
                  </a:lnTo>
                  <a:lnTo>
                    <a:pt x="1800" y="1468"/>
                  </a:lnTo>
                  <a:lnTo>
                    <a:pt x="1798" y="1471"/>
                  </a:lnTo>
                  <a:lnTo>
                    <a:pt x="1796" y="1473"/>
                  </a:lnTo>
                  <a:lnTo>
                    <a:pt x="1794" y="1475"/>
                  </a:lnTo>
                  <a:lnTo>
                    <a:pt x="1791" y="1475"/>
                  </a:lnTo>
                  <a:lnTo>
                    <a:pt x="1789" y="1473"/>
                  </a:lnTo>
                  <a:lnTo>
                    <a:pt x="1787" y="1471"/>
                  </a:lnTo>
                  <a:lnTo>
                    <a:pt x="1785" y="1470"/>
                  </a:lnTo>
                  <a:lnTo>
                    <a:pt x="1785" y="1466"/>
                  </a:lnTo>
                  <a:lnTo>
                    <a:pt x="1785" y="1465"/>
                  </a:lnTo>
                  <a:lnTo>
                    <a:pt x="1789" y="1461"/>
                  </a:lnTo>
                  <a:close/>
                  <a:moveTo>
                    <a:pt x="1846" y="1418"/>
                  </a:moveTo>
                  <a:lnTo>
                    <a:pt x="1846" y="1418"/>
                  </a:lnTo>
                  <a:lnTo>
                    <a:pt x="1848" y="1417"/>
                  </a:lnTo>
                  <a:lnTo>
                    <a:pt x="1850" y="1417"/>
                  </a:lnTo>
                  <a:lnTo>
                    <a:pt x="1854" y="1417"/>
                  </a:lnTo>
                  <a:lnTo>
                    <a:pt x="1856" y="1418"/>
                  </a:lnTo>
                  <a:lnTo>
                    <a:pt x="1858" y="1420"/>
                  </a:lnTo>
                  <a:lnTo>
                    <a:pt x="1858" y="1423"/>
                  </a:lnTo>
                  <a:lnTo>
                    <a:pt x="1858" y="1425"/>
                  </a:lnTo>
                  <a:lnTo>
                    <a:pt x="1856" y="1429"/>
                  </a:lnTo>
                  <a:lnTo>
                    <a:pt x="1854" y="1430"/>
                  </a:lnTo>
                  <a:lnTo>
                    <a:pt x="1850" y="1430"/>
                  </a:lnTo>
                  <a:lnTo>
                    <a:pt x="1848" y="1430"/>
                  </a:lnTo>
                  <a:lnTo>
                    <a:pt x="1845" y="1429"/>
                  </a:lnTo>
                  <a:lnTo>
                    <a:pt x="1845" y="1425"/>
                  </a:lnTo>
                  <a:lnTo>
                    <a:pt x="1843" y="1423"/>
                  </a:lnTo>
                  <a:lnTo>
                    <a:pt x="1845" y="1420"/>
                  </a:lnTo>
                  <a:lnTo>
                    <a:pt x="1846" y="1418"/>
                  </a:lnTo>
                  <a:close/>
                  <a:moveTo>
                    <a:pt x="1900" y="1370"/>
                  </a:moveTo>
                  <a:lnTo>
                    <a:pt x="1900" y="1370"/>
                  </a:lnTo>
                  <a:lnTo>
                    <a:pt x="1902" y="1369"/>
                  </a:lnTo>
                  <a:lnTo>
                    <a:pt x="1906" y="1369"/>
                  </a:lnTo>
                  <a:lnTo>
                    <a:pt x="1908" y="1369"/>
                  </a:lnTo>
                  <a:lnTo>
                    <a:pt x="1912" y="1370"/>
                  </a:lnTo>
                  <a:lnTo>
                    <a:pt x="1913" y="1372"/>
                  </a:lnTo>
                  <a:lnTo>
                    <a:pt x="1913" y="1375"/>
                  </a:lnTo>
                  <a:lnTo>
                    <a:pt x="1913" y="1377"/>
                  </a:lnTo>
                  <a:lnTo>
                    <a:pt x="1912" y="1381"/>
                  </a:lnTo>
                  <a:lnTo>
                    <a:pt x="1910" y="1382"/>
                  </a:lnTo>
                  <a:lnTo>
                    <a:pt x="1906" y="1382"/>
                  </a:lnTo>
                  <a:lnTo>
                    <a:pt x="1904" y="1382"/>
                  </a:lnTo>
                  <a:lnTo>
                    <a:pt x="1900" y="1381"/>
                  </a:lnTo>
                  <a:lnTo>
                    <a:pt x="1899" y="1379"/>
                  </a:lnTo>
                  <a:lnTo>
                    <a:pt x="1899" y="1375"/>
                  </a:lnTo>
                  <a:lnTo>
                    <a:pt x="1899" y="1374"/>
                  </a:lnTo>
                  <a:lnTo>
                    <a:pt x="1900" y="1370"/>
                  </a:lnTo>
                  <a:close/>
                  <a:moveTo>
                    <a:pt x="1951" y="1319"/>
                  </a:moveTo>
                  <a:lnTo>
                    <a:pt x="1951" y="1319"/>
                  </a:lnTo>
                  <a:lnTo>
                    <a:pt x="1953" y="1317"/>
                  </a:lnTo>
                  <a:lnTo>
                    <a:pt x="1954" y="1317"/>
                  </a:lnTo>
                  <a:lnTo>
                    <a:pt x="1958" y="1317"/>
                  </a:lnTo>
                  <a:lnTo>
                    <a:pt x="1960" y="1317"/>
                  </a:lnTo>
                  <a:lnTo>
                    <a:pt x="1962" y="1321"/>
                  </a:lnTo>
                  <a:lnTo>
                    <a:pt x="1964" y="1322"/>
                  </a:lnTo>
                  <a:lnTo>
                    <a:pt x="1964" y="1326"/>
                  </a:lnTo>
                  <a:lnTo>
                    <a:pt x="1962" y="1327"/>
                  </a:lnTo>
                  <a:lnTo>
                    <a:pt x="1960" y="1329"/>
                  </a:lnTo>
                  <a:lnTo>
                    <a:pt x="1956" y="1331"/>
                  </a:lnTo>
                  <a:lnTo>
                    <a:pt x="1954" y="1329"/>
                  </a:lnTo>
                  <a:lnTo>
                    <a:pt x="1951" y="1329"/>
                  </a:lnTo>
                  <a:lnTo>
                    <a:pt x="1949" y="1326"/>
                  </a:lnTo>
                  <a:lnTo>
                    <a:pt x="1949" y="1324"/>
                  </a:lnTo>
                  <a:lnTo>
                    <a:pt x="1949" y="1321"/>
                  </a:lnTo>
                  <a:lnTo>
                    <a:pt x="1951" y="1319"/>
                  </a:lnTo>
                  <a:close/>
                  <a:moveTo>
                    <a:pt x="1995" y="1264"/>
                  </a:moveTo>
                  <a:lnTo>
                    <a:pt x="1995" y="1264"/>
                  </a:lnTo>
                  <a:lnTo>
                    <a:pt x="1997" y="1262"/>
                  </a:lnTo>
                  <a:lnTo>
                    <a:pt x="2001" y="1260"/>
                  </a:lnTo>
                  <a:lnTo>
                    <a:pt x="2003" y="1260"/>
                  </a:lnTo>
                  <a:lnTo>
                    <a:pt x="2006" y="1262"/>
                  </a:lnTo>
                  <a:lnTo>
                    <a:pt x="2008" y="1264"/>
                  </a:lnTo>
                  <a:lnTo>
                    <a:pt x="2008" y="1266"/>
                  </a:lnTo>
                  <a:lnTo>
                    <a:pt x="2008" y="1269"/>
                  </a:lnTo>
                  <a:lnTo>
                    <a:pt x="2008" y="1271"/>
                  </a:lnTo>
                  <a:lnTo>
                    <a:pt x="2006" y="1274"/>
                  </a:lnTo>
                  <a:lnTo>
                    <a:pt x="2003" y="1274"/>
                  </a:lnTo>
                  <a:lnTo>
                    <a:pt x="2001" y="1274"/>
                  </a:lnTo>
                  <a:lnTo>
                    <a:pt x="1997" y="1274"/>
                  </a:lnTo>
                  <a:lnTo>
                    <a:pt x="1995" y="1272"/>
                  </a:lnTo>
                  <a:lnTo>
                    <a:pt x="1995" y="1269"/>
                  </a:lnTo>
                  <a:lnTo>
                    <a:pt x="1993" y="1267"/>
                  </a:lnTo>
                  <a:lnTo>
                    <a:pt x="1995" y="1264"/>
                  </a:lnTo>
                  <a:close/>
                  <a:moveTo>
                    <a:pt x="2036" y="1206"/>
                  </a:moveTo>
                  <a:lnTo>
                    <a:pt x="2036" y="1206"/>
                  </a:lnTo>
                  <a:lnTo>
                    <a:pt x="2038" y="1204"/>
                  </a:lnTo>
                  <a:lnTo>
                    <a:pt x="2040" y="1202"/>
                  </a:lnTo>
                  <a:lnTo>
                    <a:pt x="2044" y="1202"/>
                  </a:lnTo>
                  <a:lnTo>
                    <a:pt x="2045" y="1202"/>
                  </a:lnTo>
                  <a:lnTo>
                    <a:pt x="2049" y="1204"/>
                  </a:lnTo>
                  <a:lnTo>
                    <a:pt x="2049" y="1207"/>
                  </a:lnTo>
                  <a:lnTo>
                    <a:pt x="2049" y="1209"/>
                  </a:lnTo>
                  <a:lnTo>
                    <a:pt x="2049" y="1212"/>
                  </a:lnTo>
                  <a:lnTo>
                    <a:pt x="2047" y="1214"/>
                  </a:lnTo>
                  <a:lnTo>
                    <a:pt x="2044" y="1216"/>
                  </a:lnTo>
                  <a:lnTo>
                    <a:pt x="2042" y="1216"/>
                  </a:lnTo>
                  <a:lnTo>
                    <a:pt x="2038" y="1214"/>
                  </a:lnTo>
                  <a:lnTo>
                    <a:pt x="2036" y="1212"/>
                  </a:lnTo>
                  <a:lnTo>
                    <a:pt x="2034" y="1211"/>
                  </a:lnTo>
                  <a:lnTo>
                    <a:pt x="2034" y="1207"/>
                  </a:lnTo>
                  <a:lnTo>
                    <a:pt x="2036" y="1206"/>
                  </a:lnTo>
                  <a:close/>
                  <a:moveTo>
                    <a:pt x="2070" y="1144"/>
                  </a:moveTo>
                  <a:lnTo>
                    <a:pt x="2070" y="1144"/>
                  </a:lnTo>
                  <a:lnTo>
                    <a:pt x="2072" y="1142"/>
                  </a:lnTo>
                  <a:lnTo>
                    <a:pt x="2073" y="1140"/>
                  </a:lnTo>
                  <a:lnTo>
                    <a:pt x="2077" y="1140"/>
                  </a:lnTo>
                  <a:lnTo>
                    <a:pt x="2081" y="1140"/>
                  </a:lnTo>
                  <a:lnTo>
                    <a:pt x="2083" y="1142"/>
                  </a:lnTo>
                  <a:lnTo>
                    <a:pt x="2085" y="1144"/>
                  </a:lnTo>
                  <a:lnTo>
                    <a:pt x="2085" y="1147"/>
                  </a:lnTo>
                  <a:lnTo>
                    <a:pt x="2085" y="1151"/>
                  </a:lnTo>
                  <a:lnTo>
                    <a:pt x="2083" y="1152"/>
                  </a:lnTo>
                  <a:lnTo>
                    <a:pt x="2079" y="1154"/>
                  </a:lnTo>
                  <a:lnTo>
                    <a:pt x="2077" y="1154"/>
                  </a:lnTo>
                  <a:lnTo>
                    <a:pt x="2073" y="1154"/>
                  </a:lnTo>
                  <a:lnTo>
                    <a:pt x="2072" y="1152"/>
                  </a:lnTo>
                  <a:lnTo>
                    <a:pt x="2070" y="1149"/>
                  </a:lnTo>
                  <a:lnTo>
                    <a:pt x="2070" y="1147"/>
                  </a:lnTo>
                  <a:lnTo>
                    <a:pt x="2070" y="1144"/>
                  </a:lnTo>
                  <a:close/>
                  <a:moveTo>
                    <a:pt x="2098" y="1080"/>
                  </a:moveTo>
                  <a:lnTo>
                    <a:pt x="2098" y="1080"/>
                  </a:lnTo>
                  <a:lnTo>
                    <a:pt x="2099" y="1077"/>
                  </a:lnTo>
                  <a:lnTo>
                    <a:pt x="2101" y="1077"/>
                  </a:lnTo>
                  <a:lnTo>
                    <a:pt x="2105" y="1075"/>
                  </a:lnTo>
                  <a:lnTo>
                    <a:pt x="2107" y="1075"/>
                  </a:lnTo>
                  <a:lnTo>
                    <a:pt x="2111" y="1077"/>
                  </a:lnTo>
                  <a:lnTo>
                    <a:pt x="2112" y="1079"/>
                  </a:lnTo>
                  <a:lnTo>
                    <a:pt x="2112" y="1082"/>
                  </a:lnTo>
                  <a:lnTo>
                    <a:pt x="2112" y="1084"/>
                  </a:lnTo>
                  <a:lnTo>
                    <a:pt x="2111" y="1087"/>
                  </a:lnTo>
                  <a:lnTo>
                    <a:pt x="2109" y="1089"/>
                  </a:lnTo>
                  <a:lnTo>
                    <a:pt x="2105" y="1089"/>
                  </a:lnTo>
                  <a:lnTo>
                    <a:pt x="2103" y="1089"/>
                  </a:lnTo>
                  <a:lnTo>
                    <a:pt x="2099" y="1087"/>
                  </a:lnTo>
                  <a:lnTo>
                    <a:pt x="2098" y="1085"/>
                  </a:lnTo>
                  <a:lnTo>
                    <a:pt x="2098" y="1082"/>
                  </a:lnTo>
                  <a:lnTo>
                    <a:pt x="2098" y="1080"/>
                  </a:lnTo>
                  <a:close/>
                  <a:moveTo>
                    <a:pt x="2120" y="1013"/>
                  </a:moveTo>
                  <a:lnTo>
                    <a:pt x="2120" y="1013"/>
                  </a:lnTo>
                  <a:lnTo>
                    <a:pt x="2120" y="1012"/>
                  </a:lnTo>
                  <a:lnTo>
                    <a:pt x="2124" y="1010"/>
                  </a:lnTo>
                  <a:lnTo>
                    <a:pt x="2125" y="1008"/>
                  </a:lnTo>
                  <a:lnTo>
                    <a:pt x="2129" y="1008"/>
                  </a:lnTo>
                  <a:lnTo>
                    <a:pt x="2131" y="1010"/>
                  </a:lnTo>
                  <a:lnTo>
                    <a:pt x="2133" y="1012"/>
                  </a:lnTo>
                  <a:lnTo>
                    <a:pt x="2135" y="1015"/>
                  </a:lnTo>
                  <a:lnTo>
                    <a:pt x="2135" y="1017"/>
                  </a:lnTo>
                  <a:lnTo>
                    <a:pt x="2133" y="1020"/>
                  </a:lnTo>
                  <a:lnTo>
                    <a:pt x="2131" y="1022"/>
                  </a:lnTo>
                  <a:lnTo>
                    <a:pt x="2127" y="1022"/>
                  </a:lnTo>
                  <a:lnTo>
                    <a:pt x="2125" y="1022"/>
                  </a:lnTo>
                  <a:lnTo>
                    <a:pt x="2122" y="1020"/>
                  </a:lnTo>
                  <a:lnTo>
                    <a:pt x="2120" y="1019"/>
                  </a:lnTo>
                  <a:lnTo>
                    <a:pt x="2120" y="1017"/>
                  </a:lnTo>
                  <a:lnTo>
                    <a:pt x="2120" y="1013"/>
                  </a:lnTo>
                  <a:close/>
                  <a:moveTo>
                    <a:pt x="2133" y="947"/>
                  </a:moveTo>
                  <a:lnTo>
                    <a:pt x="2133" y="947"/>
                  </a:lnTo>
                  <a:lnTo>
                    <a:pt x="2135" y="943"/>
                  </a:lnTo>
                  <a:lnTo>
                    <a:pt x="2137" y="941"/>
                  </a:lnTo>
                  <a:lnTo>
                    <a:pt x="2138" y="940"/>
                  </a:lnTo>
                  <a:lnTo>
                    <a:pt x="2142" y="940"/>
                  </a:lnTo>
                  <a:lnTo>
                    <a:pt x="2144" y="941"/>
                  </a:lnTo>
                  <a:lnTo>
                    <a:pt x="2148" y="943"/>
                  </a:lnTo>
                  <a:lnTo>
                    <a:pt x="2148" y="945"/>
                  </a:lnTo>
                  <a:lnTo>
                    <a:pt x="2148" y="948"/>
                  </a:lnTo>
                  <a:lnTo>
                    <a:pt x="2148" y="950"/>
                  </a:lnTo>
                  <a:lnTo>
                    <a:pt x="2146" y="953"/>
                  </a:lnTo>
                  <a:lnTo>
                    <a:pt x="2144" y="953"/>
                  </a:lnTo>
                  <a:lnTo>
                    <a:pt x="2140" y="953"/>
                  </a:lnTo>
                  <a:lnTo>
                    <a:pt x="2137" y="953"/>
                  </a:lnTo>
                  <a:lnTo>
                    <a:pt x="2135" y="952"/>
                  </a:lnTo>
                  <a:lnTo>
                    <a:pt x="2133" y="948"/>
                  </a:lnTo>
                  <a:lnTo>
                    <a:pt x="2133" y="947"/>
                  </a:lnTo>
                  <a:close/>
                  <a:moveTo>
                    <a:pt x="2140" y="878"/>
                  </a:moveTo>
                  <a:lnTo>
                    <a:pt x="2140" y="878"/>
                  </a:lnTo>
                  <a:lnTo>
                    <a:pt x="2142" y="874"/>
                  </a:lnTo>
                  <a:lnTo>
                    <a:pt x="2144" y="873"/>
                  </a:lnTo>
                  <a:lnTo>
                    <a:pt x="2146" y="871"/>
                  </a:lnTo>
                  <a:lnTo>
                    <a:pt x="2150" y="871"/>
                  </a:lnTo>
                  <a:lnTo>
                    <a:pt x="2152" y="871"/>
                  </a:lnTo>
                  <a:lnTo>
                    <a:pt x="2153" y="873"/>
                  </a:lnTo>
                  <a:lnTo>
                    <a:pt x="2155" y="874"/>
                  </a:lnTo>
                  <a:lnTo>
                    <a:pt x="2155" y="878"/>
                  </a:lnTo>
                  <a:lnTo>
                    <a:pt x="2155" y="881"/>
                  </a:lnTo>
                  <a:lnTo>
                    <a:pt x="2153" y="883"/>
                  </a:lnTo>
                  <a:lnTo>
                    <a:pt x="2152" y="885"/>
                  </a:lnTo>
                  <a:lnTo>
                    <a:pt x="2148" y="885"/>
                  </a:lnTo>
                  <a:lnTo>
                    <a:pt x="2146" y="885"/>
                  </a:lnTo>
                  <a:lnTo>
                    <a:pt x="2142" y="883"/>
                  </a:lnTo>
                  <a:lnTo>
                    <a:pt x="2142" y="880"/>
                  </a:lnTo>
                  <a:lnTo>
                    <a:pt x="2140" y="878"/>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29" name="Freeform 19"/>
            <p:cNvSpPr>
              <a:spLocks noEditPoints="1"/>
            </p:cNvSpPr>
            <p:nvPr/>
          </p:nvSpPr>
          <p:spPr bwMode="auto">
            <a:xfrm>
              <a:off x="3592513" y="3469523"/>
              <a:ext cx="1428750" cy="1231900"/>
            </a:xfrm>
            <a:custGeom>
              <a:avLst/>
              <a:gdLst>
                <a:gd name="T0" fmla="*/ 2147483647 w 1949"/>
                <a:gd name="T1" fmla="*/ 2147483647 h 1551"/>
                <a:gd name="T2" fmla="*/ 2147483647 w 1949"/>
                <a:gd name="T3" fmla="*/ 2147483647 h 1551"/>
                <a:gd name="T4" fmla="*/ 2147483647 w 1949"/>
                <a:gd name="T5" fmla="*/ 2147483647 h 1551"/>
                <a:gd name="T6" fmla="*/ 2147483647 w 1949"/>
                <a:gd name="T7" fmla="*/ 2147483647 h 1551"/>
                <a:gd name="T8" fmla="*/ 2147483647 w 1949"/>
                <a:gd name="T9" fmla="*/ 2147483647 h 1551"/>
                <a:gd name="T10" fmla="*/ 2147483647 w 1949"/>
                <a:gd name="T11" fmla="*/ 2147483647 h 1551"/>
                <a:gd name="T12" fmla="*/ 2147483647 w 1949"/>
                <a:gd name="T13" fmla="*/ 2147483647 h 1551"/>
                <a:gd name="T14" fmla="*/ 2147483647 w 1949"/>
                <a:gd name="T15" fmla="*/ 2147483647 h 1551"/>
                <a:gd name="T16" fmla="*/ 2147483647 w 1949"/>
                <a:gd name="T17" fmla="*/ 2147483647 h 1551"/>
                <a:gd name="T18" fmla="*/ 2147483647 w 1949"/>
                <a:gd name="T19" fmla="*/ 2147483647 h 1551"/>
                <a:gd name="T20" fmla="*/ 2147483647 w 1949"/>
                <a:gd name="T21" fmla="*/ 2147483647 h 1551"/>
                <a:gd name="T22" fmla="*/ 2147483647 w 1949"/>
                <a:gd name="T23" fmla="*/ 2147483647 h 1551"/>
                <a:gd name="T24" fmla="*/ 2147483647 w 1949"/>
                <a:gd name="T25" fmla="*/ 2147483647 h 1551"/>
                <a:gd name="T26" fmla="*/ 2147483647 w 1949"/>
                <a:gd name="T27" fmla="*/ 2147483647 h 1551"/>
                <a:gd name="T28" fmla="*/ 2147483647 w 1949"/>
                <a:gd name="T29" fmla="*/ 2147483647 h 1551"/>
                <a:gd name="T30" fmla="*/ 2147483647 w 1949"/>
                <a:gd name="T31" fmla="*/ 2147483647 h 1551"/>
                <a:gd name="T32" fmla="*/ 2147483647 w 1949"/>
                <a:gd name="T33" fmla="*/ 2147483647 h 1551"/>
                <a:gd name="T34" fmla="*/ 2147483647 w 1949"/>
                <a:gd name="T35" fmla="*/ 2147483647 h 1551"/>
                <a:gd name="T36" fmla="*/ 2147483647 w 1949"/>
                <a:gd name="T37" fmla="*/ 2147483647 h 1551"/>
                <a:gd name="T38" fmla="*/ 2147483647 w 1949"/>
                <a:gd name="T39" fmla="*/ 2147483647 h 1551"/>
                <a:gd name="T40" fmla="*/ 2147483647 w 1949"/>
                <a:gd name="T41" fmla="*/ 2147483647 h 1551"/>
                <a:gd name="T42" fmla="*/ 2147483647 w 1949"/>
                <a:gd name="T43" fmla="*/ 2147483647 h 1551"/>
                <a:gd name="T44" fmla="*/ 2147483647 w 1949"/>
                <a:gd name="T45" fmla="*/ 2147483647 h 1551"/>
                <a:gd name="T46" fmla="*/ 2147483647 w 1949"/>
                <a:gd name="T47" fmla="*/ 2147483647 h 1551"/>
                <a:gd name="T48" fmla="*/ 2147483647 w 1949"/>
                <a:gd name="T49" fmla="*/ 2147483647 h 1551"/>
                <a:gd name="T50" fmla="*/ 2147483647 w 1949"/>
                <a:gd name="T51" fmla="*/ 2147483647 h 1551"/>
                <a:gd name="T52" fmla="*/ 2147483647 w 1949"/>
                <a:gd name="T53" fmla="*/ 2147483647 h 1551"/>
                <a:gd name="T54" fmla="*/ 2147483647 w 1949"/>
                <a:gd name="T55" fmla="*/ 2147483647 h 1551"/>
                <a:gd name="T56" fmla="*/ 2147483647 w 1949"/>
                <a:gd name="T57" fmla="*/ 2147483647 h 1551"/>
                <a:gd name="T58" fmla="*/ 2147483647 w 1949"/>
                <a:gd name="T59" fmla="*/ 2147483647 h 1551"/>
                <a:gd name="T60" fmla="*/ 2147483647 w 1949"/>
                <a:gd name="T61" fmla="*/ 2147483647 h 1551"/>
                <a:gd name="T62" fmla="*/ 2147483647 w 1949"/>
                <a:gd name="T63" fmla="*/ 2147483647 h 1551"/>
                <a:gd name="T64" fmla="*/ 2147483647 w 1949"/>
                <a:gd name="T65" fmla="*/ 2147483647 h 1551"/>
                <a:gd name="T66" fmla="*/ 2147483647 w 1949"/>
                <a:gd name="T67" fmla="*/ 2147483647 h 1551"/>
                <a:gd name="T68" fmla="*/ 2147483647 w 1949"/>
                <a:gd name="T69" fmla="*/ 2147483647 h 1551"/>
                <a:gd name="T70" fmla="*/ 2147483647 w 1949"/>
                <a:gd name="T71" fmla="*/ 2147483647 h 1551"/>
                <a:gd name="T72" fmla="*/ 2147483647 w 1949"/>
                <a:gd name="T73" fmla="*/ 2147483647 h 1551"/>
                <a:gd name="T74" fmla="*/ 2147483647 w 1949"/>
                <a:gd name="T75" fmla="*/ 2147483647 h 1551"/>
                <a:gd name="T76" fmla="*/ 2147483647 w 1949"/>
                <a:gd name="T77" fmla="*/ 2147483647 h 1551"/>
                <a:gd name="T78" fmla="*/ 2147483647 w 1949"/>
                <a:gd name="T79" fmla="*/ 2147483647 h 1551"/>
                <a:gd name="T80" fmla="*/ 2147483647 w 1949"/>
                <a:gd name="T81" fmla="*/ 2147483647 h 1551"/>
                <a:gd name="T82" fmla="*/ 2147483647 w 1949"/>
                <a:gd name="T83" fmla="*/ 2147483647 h 1551"/>
                <a:gd name="T84" fmla="*/ 2147483647 w 1949"/>
                <a:gd name="T85" fmla="*/ 2147483647 h 1551"/>
                <a:gd name="T86" fmla="*/ 2147483647 w 1949"/>
                <a:gd name="T87" fmla="*/ 2147483647 h 1551"/>
                <a:gd name="T88" fmla="*/ 2147483647 w 1949"/>
                <a:gd name="T89" fmla="*/ 2147483647 h 1551"/>
                <a:gd name="T90" fmla="*/ 2147483647 w 1949"/>
                <a:gd name="T91" fmla="*/ 2147483647 h 1551"/>
                <a:gd name="T92" fmla="*/ 2147483647 w 1949"/>
                <a:gd name="T93" fmla="*/ 2147483647 h 1551"/>
                <a:gd name="T94" fmla="*/ 2147483647 w 1949"/>
                <a:gd name="T95" fmla="*/ 2147483647 h 1551"/>
                <a:gd name="T96" fmla="*/ 2147483647 w 1949"/>
                <a:gd name="T97" fmla="*/ 2147483647 h 1551"/>
                <a:gd name="T98" fmla="*/ 2147483647 w 1949"/>
                <a:gd name="T99" fmla="*/ 2147483647 h 1551"/>
                <a:gd name="T100" fmla="*/ 2147483647 w 1949"/>
                <a:gd name="T101" fmla="*/ 2147483647 h 1551"/>
                <a:gd name="T102" fmla="*/ 2147483647 w 1949"/>
                <a:gd name="T103" fmla="*/ 2147483647 h 1551"/>
                <a:gd name="T104" fmla="*/ 2147483647 w 1949"/>
                <a:gd name="T105" fmla="*/ 2147483647 h 1551"/>
                <a:gd name="T106" fmla="*/ 2147483647 w 1949"/>
                <a:gd name="T107" fmla="*/ 2147483647 h 1551"/>
                <a:gd name="T108" fmla="*/ 2147483647 w 1949"/>
                <a:gd name="T109" fmla="*/ 2147483647 h 1551"/>
                <a:gd name="T110" fmla="*/ 2147483647 w 1949"/>
                <a:gd name="T111" fmla="*/ 2147483647 h 1551"/>
                <a:gd name="T112" fmla="*/ 2147483647 w 1949"/>
                <a:gd name="T113" fmla="*/ 2147483647 h 1551"/>
                <a:gd name="T114" fmla="*/ 2147483647 w 1949"/>
                <a:gd name="T115" fmla="*/ 2147483647 h 1551"/>
                <a:gd name="T116" fmla="*/ 2147483647 w 1949"/>
                <a:gd name="T117" fmla="*/ 2147483647 h 1551"/>
                <a:gd name="T118" fmla="*/ 2147483647 w 1949"/>
                <a:gd name="T119" fmla="*/ 2147483647 h 1551"/>
                <a:gd name="T120" fmla="*/ 2147483647 w 1949"/>
                <a:gd name="T121" fmla="*/ 2147483647 h 1551"/>
                <a:gd name="T122" fmla="*/ 2147483647 w 1949"/>
                <a:gd name="T123" fmla="*/ 2147483647 h 15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49"/>
                <a:gd name="T187" fmla="*/ 0 h 1551"/>
                <a:gd name="T188" fmla="*/ 1949 w 1949"/>
                <a:gd name="T189" fmla="*/ 1551 h 15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49" h="1551">
                  <a:moveTo>
                    <a:pt x="1932" y="802"/>
                  </a:moveTo>
                  <a:lnTo>
                    <a:pt x="1932" y="802"/>
                  </a:lnTo>
                  <a:lnTo>
                    <a:pt x="1934" y="798"/>
                  </a:lnTo>
                  <a:lnTo>
                    <a:pt x="1936" y="796"/>
                  </a:lnTo>
                  <a:lnTo>
                    <a:pt x="1938" y="795"/>
                  </a:lnTo>
                  <a:lnTo>
                    <a:pt x="1940" y="795"/>
                  </a:lnTo>
                  <a:lnTo>
                    <a:pt x="1943" y="795"/>
                  </a:lnTo>
                  <a:lnTo>
                    <a:pt x="1945" y="796"/>
                  </a:lnTo>
                  <a:lnTo>
                    <a:pt x="1947" y="798"/>
                  </a:lnTo>
                  <a:lnTo>
                    <a:pt x="1949" y="802"/>
                  </a:lnTo>
                  <a:lnTo>
                    <a:pt x="1947" y="803"/>
                  </a:lnTo>
                  <a:lnTo>
                    <a:pt x="1945" y="807"/>
                  </a:lnTo>
                  <a:lnTo>
                    <a:pt x="1943" y="808"/>
                  </a:lnTo>
                  <a:lnTo>
                    <a:pt x="1940" y="808"/>
                  </a:lnTo>
                  <a:lnTo>
                    <a:pt x="1938" y="808"/>
                  </a:lnTo>
                  <a:lnTo>
                    <a:pt x="1936" y="807"/>
                  </a:lnTo>
                  <a:lnTo>
                    <a:pt x="1934" y="803"/>
                  </a:lnTo>
                  <a:lnTo>
                    <a:pt x="1932" y="802"/>
                  </a:lnTo>
                  <a:close/>
                  <a:moveTo>
                    <a:pt x="1932" y="733"/>
                  </a:moveTo>
                  <a:lnTo>
                    <a:pt x="1932" y="733"/>
                  </a:lnTo>
                  <a:lnTo>
                    <a:pt x="1932" y="730"/>
                  </a:lnTo>
                  <a:lnTo>
                    <a:pt x="1934" y="728"/>
                  </a:lnTo>
                  <a:lnTo>
                    <a:pt x="1936" y="726"/>
                  </a:lnTo>
                  <a:lnTo>
                    <a:pt x="1940" y="724"/>
                  </a:lnTo>
                  <a:lnTo>
                    <a:pt x="1942" y="724"/>
                  </a:lnTo>
                  <a:lnTo>
                    <a:pt x="1945" y="726"/>
                  </a:lnTo>
                  <a:lnTo>
                    <a:pt x="1947" y="728"/>
                  </a:lnTo>
                  <a:lnTo>
                    <a:pt x="1947" y="731"/>
                  </a:lnTo>
                  <a:lnTo>
                    <a:pt x="1947" y="735"/>
                  </a:lnTo>
                  <a:lnTo>
                    <a:pt x="1945" y="736"/>
                  </a:lnTo>
                  <a:lnTo>
                    <a:pt x="1943" y="738"/>
                  </a:lnTo>
                  <a:lnTo>
                    <a:pt x="1940" y="738"/>
                  </a:lnTo>
                  <a:lnTo>
                    <a:pt x="1938" y="738"/>
                  </a:lnTo>
                  <a:lnTo>
                    <a:pt x="1934" y="736"/>
                  </a:lnTo>
                  <a:lnTo>
                    <a:pt x="1932" y="735"/>
                  </a:lnTo>
                  <a:lnTo>
                    <a:pt x="1932" y="733"/>
                  </a:lnTo>
                  <a:close/>
                  <a:moveTo>
                    <a:pt x="1923" y="664"/>
                  </a:moveTo>
                  <a:lnTo>
                    <a:pt x="1923" y="664"/>
                  </a:lnTo>
                  <a:lnTo>
                    <a:pt x="1923" y="661"/>
                  </a:lnTo>
                  <a:lnTo>
                    <a:pt x="1925" y="659"/>
                  </a:lnTo>
                  <a:lnTo>
                    <a:pt x="1927" y="656"/>
                  </a:lnTo>
                  <a:lnTo>
                    <a:pt x="1930" y="656"/>
                  </a:lnTo>
                  <a:lnTo>
                    <a:pt x="1932" y="656"/>
                  </a:lnTo>
                  <a:lnTo>
                    <a:pt x="1936" y="658"/>
                  </a:lnTo>
                  <a:lnTo>
                    <a:pt x="1938" y="659"/>
                  </a:lnTo>
                  <a:lnTo>
                    <a:pt x="1938" y="661"/>
                  </a:lnTo>
                  <a:lnTo>
                    <a:pt x="1938" y="664"/>
                  </a:lnTo>
                  <a:lnTo>
                    <a:pt x="1936" y="666"/>
                  </a:lnTo>
                  <a:lnTo>
                    <a:pt x="1934" y="668"/>
                  </a:lnTo>
                  <a:lnTo>
                    <a:pt x="1932" y="670"/>
                  </a:lnTo>
                  <a:lnTo>
                    <a:pt x="1929" y="670"/>
                  </a:lnTo>
                  <a:lnTo>
                    <a:pt x="1927" y="668"/>
                  </a:lnTo>
                  <a:lnTo>
                    <a:pt x="1925" y="666"/>
                  </a:lnTo>
                  <a:lnTo>
                    <a:pt x="1923" y="664"/>
                  </a:lnTo>
                  <a:close/>
                  <a:moveTo>
                    <a:pt x="1906" y="597"/>
                  </a:moveTo>
                  <a:lnTo>
                    <a:pt x="1906" y="596"/>
                  </a:lnTo>
                  <a:lnTo>
                    <a:pt x="1906" y="594"/>
                  </a:lnTo>
                  <a:lnTo>
                    <a:pt x="1908" y="591"/>
                  </a:lnTo>
                  <a:lnTo>
                    <a:pt x="1910" y="589"/>
                  </a:lnTo>
                  <a:lnTo>
                    <a:pt x="1912" y="587"/>
                  </a:lnTo>
                  <a:lnTo>
                    <a:pt x="1916" y="587"/>
                  </a:lnTo>
                  <a:lnTo>
                    <a:pt x="1917" y="589"/>
                  </a:lnTo>
                  <a:lnTo>
                    <a:pt x="1919" y="591"/>
                  </a:lnTo>
                  <a:lnTo>
                    <a:pt x="1921" y="592"/>
                  </a:lnTo>
                  <a:lnTo>
                    <a:pt x="1921" y="596"/>
                  </a:lnTo>
                  <a:lnTo>
                    <a:pt x="1921" y="597"/>
                  </a:lnTo>
                  <a:lnTo>
                    <a:pt x="1919" y="601"/>
                  </a:lnTo>
                  <a:lnTo>
                    <a:pt x="1916" y="601"/>
                  </a:lnTo>
                  <a:lnTo>
                    <a:pt x="1914" y="601"/>
                  </a:lnTo>
                  <a:lnTo>
                    <a:pt x="1910" y="601"/>
                  </a:lnTo>
                  <a:lnTo>
                    <a:pt x="1908" y="599"/>
                  </a:lnTo>
                  <a:lnTo>
                    <a:pt x="1906" y="597"/>
                  </a:lnTo>
                  <a:close/>
                  <a:moveTo>
                    <a:pt x="1884" y="531"/>
                  </a:moveTo>
                  <a:lnTo>
                    <a:pt x="1884" y="531"/>
                  </a:lnTo>
                  <a:lnTo>
                    <a:pt x="1882" y="529"/>
                  </a:lnTo>
                  <a:lnTo>
                    <a:pt x="1884" y="525"/>
                  </a:lnTo>
                  <a:lnTo>
                    <a:pt x="1884" y="524"/>
                  </a:lnTo>
                  <a:lnTo>
                    <a:pt x="1888" y="522"/>
                  </a:lnTo>
                  <a:lnTo>
                    <a:pt x="1890" y="522"/>
                  </a:lnTo>
                  <a:lnTo>
                    <a:pt x="1893" y="522"/>
                  </a:lnTo>
                  <a:lnTo>
                    <a:pt x="1895" y="524"/>
                  </a:lnTo>
                  <a:lnTo>
                    <a:pt x="1897" y="525"/>
                  </a:lnTo>
                  <a:lnTo>
                    <a:pt x="1897" y="529"/>
                  </a:lnTo>
                  <a:lnTo>
                    <a:pt x="1897" y="531"/>
                  </a:lnTo>
                  <a:lnTo>
                    <a:pt x="1895" y="534"/>
                  </a:lnTo>
                  <a:lnTo>
                    <a:pt x="1893" y="536"/>
                  </a:lnTo>
                  <a:lnTo>
                    <a:pt x="1890" y="536"/>
                  </a:lnTo>
                  <a:lnTo>
                    <a:pt x="1888" y="536"/>
                  </a:lnTo>
                  <a:lnTo>
                    <a:pt x="1884" y="534"/>
                  </a:lnTo>
                  <a:lnTo>
                    <a:pt x="1884" y="531"/>
                  </a:lnTo>
                  <a:close/>
                  <a:moveTo>
                    <a:pt x="1852" y="469"/>
                  </a:moveTo>
                  <a:lnTo>
                    <a:pt x="1852" y="469"/>
                  </a:lnTo>
                  <a:lnTo>
                    <a:pt x="1850" y="465"/>
                  </a:lnTo>
                  <a:lnTo>
                    <a:pt x="1852" y="464"/>
                  </a:lnTo>
                  <a:lnTo>
                    <a:pt x="1852" y="460"/>
                  </a:lnTo>
                  <a:lnTo>
                    <a:pt x="1856" y="459"/>
                  </a:lnTo>
                  <a:lnTo>
                    <a:pt x="1858" y="459"/>
                  </a:lnTo>
                  <a:lnTo>
                    <a:pt x="1862" y="459"/>
                  </a:lnTo>
                  <a:lnTo>
                    <a:pt x="1864" y="460"/>
                  </a:lnTo>
                  <a:lnTo>
                    <a:pt x="1865" y="462"/>
                  </a:lnTo>
                  <a:lnTo>
                    <a:pt x="1867" y="464"/>
                  </a:lnTo>
                  <a:lnTo>
                    <a:pt x="1865" y="467"/>
                  </a:lnTo>
                  <a:lnTo>
                    <a:pt x="1865" y="469"/>
                  </a:lnTo>
                  <a:lnTo>
                    <a:pt x="1862" y="471"/>
                  </a:lnTo>
                  <a:lnTo>
                    <a:pt x="1860" y="472"/>
                  </a:lnTo>
                  <a:lnTo>
                    <a:pt x="1856" y="472"/>
                  </a:lnTo>
                  <a:lnTo>
                    <a:pt x="1854" y="471"/>
                  </a:lnTo>
                  <a:lnTo>
                    <a:pt x="1852" y="469"/>
                  </a:lnTo>
                  <a:close/>
                  <a:moveTo>
                    <a:pt x="1815" y="409"/>
                  </a:moveTo>
                  <a:lnTo>
                    <a:pt x="1815" y="409"/>
                  </a:lnTo>
                  <a:lnTo>
                    <a:pt x="1813" y="405"/>
                  </a:lnTo>
                  <a:lnTo>
                    <a:pt x="1813" y="404"/>
                  </a:lnTo>
                  <a:lnTo>
                    <a:pt x="1815" y="400"/>
                  </a:lnTo>
                  <a:lnTo>
                    <a:pt x="1817" y="398"/>
                  </a:lnTo>
                  <a:lnTo>
                    <a:pt x="1819" y="398"/>
                  </a:lnTo>
                  <a:lnTo>
                    <a:pt x="1823" y="398"/>
                  </a:lnTo>
                  <a:lnTo>
                    <a:pt x="1824" y="398"/>
                  </a:lnTo>
                  <a:lnTo>
                    <a:pt x="1828" y="400"/>
                  </a:lnTo>
                  <a:lnTo>
                    <a:pt x="1828" y="404"/>
                  </a:lnTo>
                  <a:lnTo>
                    <a:pt x="1828" y="405"/>
                  </a:lnTo>
                  <a:lnTo>
                    <a:pt x="1828" y="409"/>
                  </a:lnTo>
                  <a:lnTo>
                    <a:pt x="1826" y="410"/>
                  </a:lnTo>
                  <a:lnTo>
                    <a:pt x="1823" y="412"/>
                  </a:lnTo>
                  <a:lnTo>
                    <a:pt x="1819" y="412"/>
                  </a:lnTo>
                  <a:lnTo>
                    <a:pt x="1817" y="410"/>
                  </a:lnTo>
                  <a:lnTo>
                    <a:pt x="1815" y="409"/>
                  </a:lnTo>
                  <a:close/>
                  <a:moveTo>
                    <a:pt x="1772" y="352"/>
                  </a:moveTo>
                  <a:lnTo>
                    <a:pt x="1772" y="352"/>
                  </a:lnTo>
                  <a:lnTo>
                    <a:pt x="1771" y="349"/>
                  </a:lnTo>
                  <a:lnTo>
                    <a:pt x="1771" y="347"/>
                  </a:lnTo>
                  <a:lnTo>
                    <a:pt x="1771" y="344"/>
                  </a:lnTo>
                  <a:lnTo>
                    <a:pt x="1772" y="342"/>
                  </a:lnTo>
                  <a:lnTo>
                    <a:pt x="1776" y="342"/>
                  </a:lnTo>
                  <a:lnTo>
                    <a:pt x="1778" y="340"/>
                  </a:lnTo>
                  <a:lnTo>
                    <a:pt x="1782" y="342"/>
                  </a:lnTo>
                  <a:lnTo>
                    <a:pt x="1784" y="344"/>
                  </a:lnTo>
                  <a:lnTo>
                    <a:pt x="1785" y="345"/>
                  </a:lnTo>
                  <a:lnTo>
                    <a:pt x="1785" y="349"/>
                  </a:lnTo>
                  <a:lnTo>
                    <a:pt x="1784" y="352"/>
                  </a:lnTo>
                  <a:lnTo>
                    <a:pt x="1782" y="354"/>
                  </a:lnTo>
                  <a:lnTo>
                    <a:pt x="1780" y="354"/>
                  </a:lnTo>
                  <a:lnTo>
                    <a:pt x="1776" y="354"/>
                  </a:lnTo>
                  <a:lnTo>
                    <a:pt x="1774" y="354"/>
                  </a:lnTo>
                  <a:lnTo>
                    <a:pt x="1772" y="352"/>
                  </a:lnTo>
                  <a:close/>
                  <a:moveTo>
                    <a:pt x="1722" y="299"/>
                  </a:moveTo>
                  <a:lnTo>
                    <a:pt x="1722" y="299"/>
                  </a:lnTo>
                  <a:lnTo>
                    <a:pt x="1722" y="297"/>
                  </a:lnTo>
                  <a:lnTo>
                    <a:pt x="1720" y="294"/>
                  </a:lnTo>
                  <a:lnTo>
                    <a:pt x="1722" y="292"/>
                  </a:lnTo>
                  <a:lnTo>
                    <a:pt x="1724" y="290"/>
                  </a:lnTo>
                  <a:lnTo>
                    <a:pt x="1726" y="289"/>
                  </a:lnTo>
                  <a:lnTo>
                    <a:pt x="1728" y="289"/>
                  </a:lnTo>
                  <a:lnTo>
                    <a:pt x="1731" y="289"/>
                  </a:lnTo>
                  <a:lnTo>
                    <a:pt x="1733" y="290"/>
                  </a:lnTo>
                  <a:lnTo>
                    <a:pt x="1735" y="292"/>
                  </a:lnTo>
                  <a:lnTo>
                    <a:pt x="1735" y="296"/>
                  </a:lnTo>
                  <a:lnTo>
                    <a:pt x="1735" y="297"/>
                  </a:lnTo>
                  <a:lnTo>
                    <a:pt x="1733" y="301"/>
                  </a:lnTo>
                  <a:lnTo>
                    <a:pt x="1731" y="301"/>
                  </a:lnTo>
                  <a:lnTo>
                    <a:pt x="1728" y="302"/>
                  </a:lnTo>
                  <a:lnTo>
                    <a:pt x="1726" y="301"/>
                  </a:lnTo>
                  <a:lnTo>
                    <a:pt x="1722" y="299"/>
                  </a:lnTo>
                  <a:close/>
                  <a:moveTo>
                    <a:pt x="1670" y="251"/>
                  </a:moveTo>
                  <a:lnTo>
                    <a:pt x="1670" y="251"/>
                  </a:lnTo>
                  <a:lnTo>
                    <a:pt x="1668" y="249"/>
                  </a:lnTo>
                  <a:lnTo>
                    <a:pt x="1666" y="246"/>
                  </a:lnTo>
                  <a:lnTo>
                    <a:pt x="1668" y="244"/>
                  </a:lnTo>
                  <a:lnTo>
                    <a:pt x="1668" y="241"/>
                  </a:lnTo>
                  <a:lnTo>
                    <a:pt x="1672" y="239"/>
                  </a:lnTo>
                  <a:lnTo>
                    <a:pt x="1674" y="239"/>
                  </a:lnTo>
                  <a:lnTo>
                    <a:pt x="1678" y="239"/>
                  </a:lnTo>
                  <a:lnTo>
                    <a:pt x="1679" y="241"/>
                  </a:lnTo>
                  <a:lnTo>
                    <a:pt x="1681" y="242"/>
                  </a:lnTo>
                  <a:lnTo>
                    <a:pt x="1681" y="246"/>
                  </a:lnTo>
                  <a:lnTo>
                    <a:pt x="1681" y="247"/>
                  </a:lnTo>
                  <a:lnTo>
                    <a:pt x="1679" y="251"/>
                  </a:lnTo>
                  <a:lnTo>
                    <a:pt x="1678" y="253"/>
                  </a:lnTo>
                  <a:lnTo>
                    <a:pt x="1676" y="253"/>
                  </a:lnTo>
                  <a:lnTo>
                    <a:pt x="1672" y="253"/>
                  </a:lnTo>
                  <a:lnTo>
                    <a:pt x="1670" y="251"/>
                  </a:lnTo>
                  <a:close/>
                  <a:moveTo>
                    <a:pt x="1612" y="206"/>
                  </a:moveTo>
                  <a:lnTo>
                    <a:pt x="1612" y="206"/>
                  </a:lnTo>
                  <a:lnTo>
                    <a:pt x="1611" y="205"/>
                  </a:lnTo>
                  <a:lnTo>
                    <a:pt x="1609" y="203"/>
                  </a:lnTo>
                  <a:lnTo>
                    <a:pt x="1609" y="199"/>
                  </a:lnTo>
                  <a:lnTo>
                    <a:pt x="1611" y="198"/>
                  </a:lnTo>
                  <a:lnTo>
                    <a:pt x="1612" y="196"/>
                  </a:lnTo>
                  <a:lnTo>
                    <a:pt x="1616" y="194"/>
                  </a:lnTo>
                  <a:lnTo>
                    <a:pt x="1618" y="194"/>
                  </a:lnTo>
                  <a:lnTo>
                    <a:pt x="1622" y="196"/>
                  </a:lnTo>
                  <a:lnTo>
                    <a:pt x="1624" y="198"/>
                  </a:lnTo>
                  <a:lnTo>
                    <a:pt x="1624" y="201"/>
                  </a:lnTo>
                  <a:lnTo>
                    <a:pt x="1624" y="203"/>
                  </a:lnTo>
                  <a:lnTo>
                    <a:pt x="1622" y="206"/>
                  </a:lnTo>
                  <a:lnTo>
                    <a:pt x="1620" y="208"/>
                  </a:lnTo>
                  <a:lnTo>
                    <a:pt x="1618" y="208"/>
                  </a:lnTo>
                  <a:lnTo>
                    <a:pt x="1614" y="208"/>
                  </a:lnTo>
                  <a:lnTo>
                    <a:pt x="1612" y="206"/>
                  </a:lnTo>
                  <a:close/>
                  <a:moveTo>
                    <a:pt x="1551" y="167"/>
                  </a:moveTo>
                  <a:lnTo>
                    <a:pt x="1551" y="167"/>
                  </a:lnTo>
                  <a:lnTo>
                    <a:pt x="1549" y="165"/>
                  </a:lnTo>
                  <a:lnTo>
                    <a:pt x="1547" y="162"/>
                  </a:lnTo>
                  <a:lnTo>
                    <a:pt x="1547" y="160"/>
                  </a:lnTo>
                  <a:lnTo>
                    <a:pt x="1549" y="157"/>
                  </a:lnTo>
                  <a:lnTo>
                    <a:pt x="1551" y="155"/>
                  </a:lnTo>
                  <a:lnTo>
                    <a:pt x="1553" y="155"/>
                  </a:lnTo>
                  <a:lnTo>
                    <a:pt x="1557" y="155"/>
                  </a:lnTo>
                  <a:lnTo>
                    <a:pt x="1558" y="155"/>
                  </a:lnTo>
                  <a:lnTo>
                    <a:pt x="1560" y="157"/>
                  </a:lnTo>
                  <a:lnTo>
                    <a:pt x="1562" y="160"/>
                  </a:lnTo>
                  <a:lnTo>
                    <a:pt x="1562" y="162"/>
                  </a:lnTo>
                  <a:lnTo>
                    <a:pt x="1560" y="165"/>
                  </a:lnTo>
                  <a:lnTo>
                    <a:pt x="1558" y="167"/>
                  </a:lnTo>
                  <a:lnTo>
                    <a:pt x="1557" y="169"/>
                  </a:lnTo>
                  <a:lnTo>
                    <a:pt x="1553" y="169"/>
                  </a:lnTo>
                  <a:lnTo>
                    <a:pt x="1551" y="167"/>
                  </a:lnTo>
                  <a:close/>
                  <a:moveTo>
                    <a:pt x="1486" y="133"/>
                  </a:moveTo>
                  <a:lnTo>
                    <a:pt x="1486" y="133"/>
                  </a:lnTo>
                  <a:lnTo>
                    <a:pt x="1484" y="131"/>
                  </a:lnTo>
                  <a:lnTo>
                    <a:pt x="1482" y="127"/>
                  </a:lnTo>
                  <a:lnTo>
                    <a:pt x="1482" y="126"/>
                  </a:lnTo>
                  <a:lnTo>
                    <a:pt x="1482" y="122"/>
                  </a:lnTo>
                  <a:lnTo>
                    <a:pt x="1484" y="121"/>
                  </a:lnTo>
                  <a:lnTo>
                    <a:pt x="1488" y="119"/>
                  </a:lnTo>
                  <a:lnTo>
                    <a:pt x="1490" y="119"/>
                  </a:lnTo>
                  <a:lnTo>
                    <a:pt x="1493" y="119"/>
                  </a:lnTo>
                  <a:lnTo>
                    <a:pt x="1495" y="121"/>
                  </a:lnTo>
                  <a:lnTo>
                    <a:pt x="1497" y="124"/>
                  </a:lnTo>
                  <a:lnTo>
                    <a:pt x="1497" y="126"/>
                  </a:lnTo>
                  <a:lnTo>
                    <a:pt x="1497" y="129"/>
                  </a:lnTo>
                  <a:lnTo>
                    <a:pt x="1495" y="131"/>
                  </a:lnTo>
                  <a:lnTo>
                    <a:pt x="1492" y="133"/>
                  </a:lnTo>
                  <a:lnTo>
                    <a:pt x="1490" y="133"/>
                  </a:lnTo>
                  <a:lnTo>
                    <a:pt x="1486" y="133"/>
                  </a:lnTo>
                  <a:close/>
                  <a:moveTo>
                    <a:pt x="1419" y="102"/>
                  </a:moveTo>
                  <a:lnTo>
                    <a:pt x="1419" y="102"/>
                  </a:lnTo>
                  <a:lnTo>
                    <a:pt x="1417" y="100"/>
                  </a:lnTo>
                  <a:lnTo>
                    <a:pt x="1415" y="97"/>
                  </a:lnTo>
                  <a:lnTo>
                    <a:pt x="1415" y="95"/>
                  </a:lnTo>
                  <a:lnTo>
                    <a:pt x="1415" y="91"/>
                  </a:lnTo>
                  <a:lnTo>
                    <a:pt x="1417" y="90"/>
                  </a:lnTo>
                  <a:lnTo>
                    <a:pt x="1419" y="88"/>
                  </a:lnTo>
                  <a:lnTo>
                    <a:pt x="1423" y="88"/>
                  </a:lnTo>
                  <a:lnTo>
                    <a:pt x="1425" y="88"/>
                  </a:lnTo>
                  <a:lnTo>
                    <a:pt x="1428" y="90"/>
                  </a:lnTo>
                  <a:lnTo>
                    <a:pt x="1428" y="91"/>
                  </a:lnTo>
                  <a:lnTo>
                    <a:pt x="1430" y="95"/>
                  </a:lnTo>
                  <a:lnTo>
                    <a:pt x="1428" y="98"/>
                  </a:lnTo>
                  <a:lnTo>
                    <a:pt x="1426" y="100"/>
                  </a:lnTo>
                  <a:lnTo>
                    <a:pt x="1425" y="102"/>
                  </a:lnTo>
                  <a:lnTo>
                    <a:pt x="1423" y="102"/>
                  </a:lnTo>
                  <a:lnTo>
                    <a:pt x="1419" y="102"/>
                  </a:lnTo>
                  <a:close/>
                  <a:moveTo>
                    <a:pt x="1350" y="74"/>
                  </a:moveTo>
                  <a:lnTo>
                    <a:pt x="1350" y="74"/>
                  </a:lnTo>
                  <a:lnTo>
                    <a:pt x="1346" y="73"/>
                  </a:lnTo>
                  <a:lnTo>
                    <a:pt x="1345" y="71"/>
                  </a:lnTo>
                  <a:lnTo>
                    <a:pt x="1345" y="69"/>
                  </a:lnTo>
                  <a:lnTo>
                    <a:pt x="1345" y="66"/>
                  </a:lnTo>
                  <a:lnTo>
                    <a:pt x="1346" y="64"/>
                  </a:lnTo>
                  <a:lnTo>
                    <a:pt x="1348" y="62"/>
                  </a:lnTo>
                  <a:lnTo>
                    <a:pt x="1352" y="60"/>
                  </a:lnTo>
                  <a:lnTo>
                    <a:pt x="1354" y="62"/>
                  </a:lnTo>
                  <a:lnTo>
                    <a:pt x="1358" y="64"/>
                  </a:lnTo>
                  <a:lnTo>
                    <a:pt x="1359" y="66"/>
                  </a:lnTo>
                  <a:lnTo>
                    <a:pt x="1359" y="67"/>
                  </a:lnTo>
                  <a:lnTo>
                    <a:pt x="1359" y="71"/>
                  </a:lnTo>
                  <a:lnTo>
                    <a:pt x="1358" y="73"/>
                  </a:lnTo>
                  <a:lnTo>
                    <a:pt x="1356" y="74"/>
                  </a:lnTo>
                  <a:lnTo>
                    <a:pt x="1352" y="76"/>
                  </a:lnTo>
                  <a:lnTo>
                    <a:pt x="1350" y="74"/>
                  </a:lnTo>
                  <a:close/>
                  <a:moveTo>
                    <a:pt x="1278" y="54"/>
                  </a:moveTo>
                  <a:lnTo>
                    <a:pt x="1278" y="54"/>
                  </a:lnTo>
                  <a:lnTo>
                    <a:pt x="1276" y="52"/>
                  </a:lnTo>
                  <a:lnTo>
                    <a:pt x="1274" y="50"/>
                  </a:lnTo>
                  <a:lnTo>
                    <a:pt x="1272" y="47"/>
                  </a:lnTo>
                  <a:lnTo>
                    <a:pt x="1272" y="45"/>
                  </a:lnTo>
                  <a:lnTo>
                    <a:pt x="1274" y="42"/>
                  </a:lnTo>
                  <a:lnTo>
                    <a:pt x="1276" y="40"/>
                  </a:lnTo>
                  <a:lnTo>
                    <a:pt x="1280" y="40"/>
                  </a:lnTo>
                  <a:lnTo>
                    <a:pt x="1283" y="40"/>
                  </a:lnTo>
                  <a:lnTo>
                    <a:pt x="1285" y="42"/>
                  </a:lnTo>
                  <a:lnTo>
                    <a:pt x="1287" y="43"/>
                  </a:lnTo>
                  <a:lnTo>
                    <a:pt x="1287" y="47"/>
                  </a:lnTo>
                  <a:lnTo>
                    <a:pt x="1287" y="48"/>
                  </a:lnTo>
                  <a:lnTo>
                    <a:pt x="1285" y="52"/>
                  </a:lnTo>
                  <a:lnTo>
                    <a:pt x="1283" y="54"/>
                  </a:lnTo>
                  <a:lnTo>
                    <a:pt x="1281" y="54"/>
                  </a:lnTo>
                  <a:lnTo>
                    <a:pt x="1278" y="54"/>
                  </a:lnTo>
                  <a:close/>
                  <a:moveTo>
                    <a:pt x="1205" y="36"/>
                  </a:moveTo>
                  <a:lnTo>
                    <a:pt x="1205" y="36"/>
                  </a:lnTo>
                  <a:lnTo>
                    <a:pt x="1203" y="35"/>
                  </a:lnTo>
                  <a:lnTo>
                    <a:pt x="1201" y="33"/>
                  </a:lnTo>
                  <a:lnTo>
                    <a:pt x="1200" y="31"/>
                  </a:lnTo>
                  <a:lnTo>
                    <a:pt x="1200" y="28"/>
                  </a:lnTo>
                  <a:lnTo>
                    <a:pt x="1201" y="26"/>
                  </a:lnTo>
                  <a:lnTo>
                    <a:pt x="1203" y="24"/>
                  </a:lnTo>
                  <a:lnTo>
                    <a:pt x="1205" y="23"/>
                  </a:lnTo>
                  <a:lnTo>
                    <a:pt x="1209" y="23"/>
                  </a:lnTo>
                  <a:lnTo>
                    <a:pt x="1211" y="24"/>
                  </a:lnTo>
                  <a:lnTo>
                    <a:pt x="1213" y="26"/>
                  </a:lnTo>
                  <a:lnTo>
                    <a:pt x="1214" y="28"/>
                  </a:lnTo>
                  <a:lnTo>
                    <a:pt x="1214" y="31"/>
                  </a:lnTo>
                  <a:lnTo>
                    <a:pt x="1213" y="33"/>
                  </a:lnTo>
                  <a:lnTo>
                    <a:pt x="1211" y="36"/>
                  </a:lnTo>
                  <a:lnTo>
                    <a:pt x="1209" y="36"/>
                  </a:lnTo>
                  <a:lnTo>
                    <a:pt x="1205" y="36"/>
                  </a:lnTo>
                  <a:close/>
                  <a:moveTo>
                    <a:pt x="1131" y="24"/>
                  </a:moveTo>
                  <a:lnTo>
                    <a:pt x="1131" y="24"/>
                  </a:lnTo>
                  <a:lnTo>
                    <a:pt x="1129" y="23"/>
                  </a:lnTo>
                  <a:lnTo>
                    <a:pt x="1127" y="21"/>
                  </a:lnTo>
                  <a:lnTo>
                    <a:pt x="1125" y="19"/>
                  </a:lnTo>
                  <a:lnTo>
                    <a:pt x="1125" y="16"/>
                  </a:lnTo>
                  <a:lnTo>
                    <a:pt x="1125" y="14"/>
                  </a:lnTo>
                  <a:lnTo>
                    <a:pt x="1129" y="12"/>
                  </a:lnTo>
                  <a:lnTo>
                    <a:pt x="1131" y="11"/>
                  </a:lnTo>
                  <a:lnTo>
                    <a:pt x="1134" y="11"/>
                  </a:lnTo>
                  <a:lnTo>
                    <a:pt x="1136" y="12"/>
                  </a:lnTo>
                  <a:lnTo>
                    <a:pt x="1138" y="14"/>
                  </a:lnTo>
                  <a:lnTo>
                    <a:pt x="1140" y="16"/>
                  </a:lnTo>
                  <a:lnTo>
                    <a:pt x="1140" y="19"/>
                  </a:lnTo>
                  <a:lnTo>
                    <a:pt x="1138" y="21"/>
                  </a:lnTo>
                  <a:lnTo>
                    <a:pt x="1136" y="23"/>
                  </a:lnTo>
                  <a:lnTo>
                    <a:pt x="1134" y="24"/>
                  </a:lnTo>
                  <a:lnTo>
                    <a:pt x="1131" y="24"/>
                  </a:lnTo>
                  <a:close/>
                  <a:moveTo>
                    <a:pt x="1056" y="18"/>
                  </a:moveTo>
                  <a:lnTo>
                    <a:pt x="1056" y="18"/>
                  </a:lnTo>
                  <a:lnTo>
                    <a:pt x="1054" y="16"/>
                  </a:lnTo>
                  <a:lnTo>
                    <a:pt x="1051" y="14"/>
                  </a:lnTo>
                  <a:lnTo>
                    <a:pt x="1051" y="12"/>
                  </a:lnTo>
                  <a:lnTo>
                    <a:pt x="1049" y="11"/>
                  </a:lnTo>
                  <a:lnTo>
                    <a:pt x="1051" y="7"/>
                  </a:lnTo>
                  <a:lnTo>
                    <a:pt x="1053" y="6"/>
                  </a:lnTo>
                  <a:lnTo>
                    <a:pt x="1054" y="4"/>
                  </a:lnTo>
                  <a:lnTo>
                    <a:pt x="1058" y="4"/>
                  </a:lnTo>
                  <a:lnTo>
                    <a:pt x="1060" y="4"/>
                  </a:lnTo>
                  <a:lnTo>
                    <a:pt x="1064" y="6"/>
                  </a:lnTo>
                  <a:lnTo>
                    <a:pt x="1064" y="7"/>
                  </a:lnTo>
                  <a:lnTo>
                    <a:pt x="1066" y="11"/>
                  </a:lnTo>
                  <a:lnTo>
                    <a:pt x="1064" y="14"/>
                  </a:lnTo>
                  <a:lnTo>
                    <a:pt x="1062" y="16"/>
                  </a:lnTo>
                  <a:lnTo>
                    <a:pt x="1060" y="18"/>
                  </a:lnTo>
                  <a:lnTo>
                    <a:pt x="1056" y="18"/>
                  </a:lnTo>
                  <a:close/>
                  <a:moveTo>
                    <a:pt x="982" y="14"/>
                  </a:moveTo>
                  <a:lnTo>
                    <a:pt x="982" y="14"/>
                  </a:lnTo>
                  <a:lnTo>
                    <a:pt x="978" y="14"/>
                  </a:lnTo>
                  <a:lnTo>
                    <a:pt x="976" y="12"/>
                  </a:lnTo>
                  <a:lnTo>
                    <a:pt x="975" y="11"/>
                  </a:lnTo>
                  <a:lnTo>
                    <a:pt x="975" y="7"/>
                  </a:lnTo>
                  <a:lnTo>
                    <a:pt x="975" y="4"/>
                  </a:lnTo>
                  <a:lnTo>
                    <a:pt x="976" y="2"/>
                  </a:lnTo>
                  <a:lnTo>
                    <a:pt x="978" y="0"/>
                  </a:lnTo>
                  <a:lnTo>
                    <a:pt x="982" y="0"/>
                  </a:lnTo>
                  <a:lnTo>
                    <a:pt x="986" y="0"/>
                  </a:lnTo>
                  <a:lnTo>
                    <a:pt x="988" y="2"/>
                  </a:lnTo>
                  <a:lnTo>
                    <a:pt x="989" y="6"/>
                  </a:lnTo>
                  <a:lnTo>
                    <a:pt x="989" y="7"/>
                  </a:lnTo>
                  <a:lnTo>
                    <a:pt x="989" y="11"/>
                  </a:lnTo>
                  <a:lnTo>
                    <a:pt x="988" y="12"/>
                  </a:lnTo>
                  <a:lnTo>
                    <a:pt x="984" y="14"/>
                  </a:lnTo>
                  <a:lnTo>
                    <a:pt x="982" y="14"/>
                  </a:lnTo>
                  <a:close/>
                  <a:moveTo>
                    <a:pt x="908" y="16"/>
                  </a:moveTo>
                  <a:lnTo>
                    <a:pt x="908" y="16"/>
                  </a:lnTo>
                  <a:lnTo>
                    <a:pt x="904" y="16"/>
                  </a:lnTo>
                  <a:lnTo>
                    <a:pt x="902" y="14"/>
                  </a:lnTo>
                  <a:lnTo>
                    <a:pt x="900" y="12"/>
                  </a:lnTo>
                  <a:lnTo>
                    <a:pt x="898" y="11"/>
                  </a:lnTo>
                  <a:lnTo>
                    <a:pt x="898" y="7"/>
                  </a:lnTo>
                  <a:lnTo>
                    <a:pt x="900" y="6"/>
                  </a:lnTo>
                  <a:lnTo>
                    <a:pt x="902" y="4"/>
                  </a:lnTo>
                  <a:lnTo>
                    <a:pt x="906" y="2"/>
                  </a:lnTo>
                  <a:lnTo>
                    <a:pt x="909" y="2"/>
                  </a:lnTo>
                  <a:lnTo>
                    <a:pt x="911" y="4"/>
                  </a:lnTo>
                  <a:lnTo>
                    <a:pt x="913" y="6"/>
                  </a:lnTo>
                  <a:lnTo>
                    <a:pt x="913" y="9"/>
                  </a:lnTo>
                  <a:lnTo>
                    <a:pt x="913" y="12"/>
                  </a:lnTo>
                  <a:lnTo>
                    <a:pt x="911" y="14"/>
                  </a:lnTo>
                  <a:lnTo>
                    <a:pt x="909" y="16"/>
                  </a:lnTo>
                  <a:lnTo>
                    <a:pt x="908" y="16"/>
                  </a:lnTo>
                  <a:close/>
                  <a:moveTo>
                    <a:pt x="831" y="23"/>
                  </a:moveTo>
                  <a:lnTo>
                    <a:pt x="831" y="23"/>
                  </a:lnTo>
                  <a:lnTo>
                    <a:pt x="829" y="23"/>
                  </a:lnTo>
                  <a:lnTo>
                    <a:pt x="826" y="21"/>
                  </a:lnTo>
                  <a:lnTo>
                    <a:pt x="824" y="19"/>
                  </a:lnTo>
                  <a:lnTo>
                    <a:pt x="824" y="16"/>
                  </a:lnTo>
                  <a:lnTo>
                    <a:pt x="824" y="14"/>
                  </a:lnTo>
                  <a:lnTo>
                    <a:pt x="826" y="11"/>
                  </a:lnTo>
                  <a:lnTo>
                    <a:pt x="828" y="9"/>
                  </a:lnTo>
                  <a:lnTo>
                    <a:pt x="829" y="9"/>
                  </a:lnTo>
                  <a:lnTo>
                    <a:pt x="833" y="9"/>
                  </a:lnTo>
                  <a:lnTo>
                    <a:pt x="835" y="11"/>
                  </a:lnTo>
                  <a:lnTo>
                    <a:pt x="837" y="12"/>
                  </a:lnTo>
                  <a:lnTo>
                    <a:pt x="839" y="16"/>
                  </a:lnTo>
                  <a:lnTo>
                    <a:pt x="839" y="18"/>
                  </a:lnTo>
                  <a:lnTo>
                    <a:pt x="837" y="21"/>
                  </a:lnTo>
                  <a:lnTo>
                    <a:pt x="835" y="23"/>
                  </a:lnTo>
                  <a:lnTo>
                    <a:pt x="831" y="23"/>
                  </a:lnTo>
                  <a:close/>
                  <a:moveTo>
                    <a:pt x="757" y="35"/>
                  </a:moveTo>
                  <a:lnTo>
                    <a:pt x="757" y="35"/>
                  </a:lnTo>
                  <a:lnTo>
                    <a:pt x="755" y="35"/>
                  </a:lnTo>
                  <a:lnTo>
                    <a:pt x="751" y="33"/>
                  </a:lnTo>
                  <a:lnTo>
                    <a:pt x="749" y="31"/>
                  </a:lnTo>
                  <a:lnTo>
                    <a:pt x="749" y="28"/>
                  </a:lnTo>
                  <a:lnTo>
                    <a:pt x="749" y="26"/>
                  </a:lnTo>
                  <a:lnTo>
                    <a:pt x="749" y="23"/>
                  </a:lnTo>
                  <a:lnTo>
                    <a:pt x="751" y="21"/>
                  </a:lnTo>
                  <a:lnTo>
                    <a:pt x="755" y="21"/>
                  </a:lnTo>
                  <a:lnTo>
                    <a:pt x="759" y="21"/>
                  </a:lnTo>
                  <a:lnTo>
                    <a:pt x="761" y="21"/>
                  </a:lnTo>
                  <a:lnTo>
                    <a:pt x="762" y="23"/>
                  </a:lnTo>
                  <a:lnTo>
                    <a:pt x="764" y="26"/>
                  </a:lnTo>
                  <a:lnTo>
                    <a:pt x="764" y="28"/>
                  </a:lnTo>
                  <a:lnTo>
                    <a:pt x="762" y="31"/>
                  </a:lnTo>
                  <a:lnTo>
                    <a:pt x="761" y="33"/>
                  </a:lnTo>
                  <a:lnTo>
                    <a:pt x="757" y="35"/>
                  </a:lnTo>
                  <a:close/>
                  <a:moveTo>
                    <a:pt x="684" y="50"/>
                  </a:moveTo>
                  <a:lnTo>
                    <a:pt x="684" y="50"/>
                  </a:lnTo>
                  <a:lnTo>
                    <a:pt x="683" y="50"/>
                  </a:lnTo>
                  <a:lnTo>
                    <a:pt x="679" y="48"/>
                  </a:lnTo>
                  <a:lnTo>
                    <a:pt x="677" y="47"/>
                  </a:lnTo>
                  <a:lnTo>
                    <a:pt x="675" y="45"/>
                  </a:lnTo>
                  <a:lnTo>
                    <a:pt x="675" y="42"/>
                  </a:lnTo>
                  <a:lnTo>
                    <a:pt x="677" y="40"/>
                  </a:lnTo>
                  <a:lnTo>
                    <a:pt x="679" y="38"/>
                  </a:lnTo>
                  <a:lnTo>
                    <a:pt x="681" y="36"/>
                  </a:lnTo>
                  <a:lnTo>
                    <a:pt x="684" y="36"/>
                  </a:lnTo>
                  <a:lnTo>
                    <a:pt x="686" y="36"/>
                  </a:lnTo>
                  <a:lnTo>
                    <a:pt x="688" y="38"/>
                  </a:lnTo>
                  <a:lnTo>
                    <a:pt x="690" y="42"/>
                  </a:lnTo>
                  <a:lnTo>
                    <a:pt x="690" y="43"/>
                  </a:lnTo>
                  <a:lnTo>
                    <a:pt x="690" y="47"/>
                  </a:lnTo>
                  <a:lnTo>
                    <a:pt x="688" y="48"/>
                  </a:lnTo>
                  <a:lnTo>
                    <a:pt x="684" y="50"/>
                  </a:lnTo>
                  <a:close/>
                  <a:moveTo>
                    <a:pt x="614" y="71"/>
                  </a:moveTo>
                  <a:lnTo>
                    <a:pt x="614" y="71"/>
                  </a:lnTo>
                  <a:lnTo>
                    <a:pt x="610" y="71"/>
                  </a:lnTo>
                  <a:lnTo>
                    <a:pt x="606" y="69"/>
                  </a:lnTo>
                  <a:lnTo>
                    <a:pt x="604" y="69"/>
                  </a:lnTo>
                  <a:lnTo>
                    <a:pt x="603" y="66"/>
                  </a:lnTo>
                  <a:lnTo>
                    <a:pt x="603" y="64"/>
                  </a:lnTo>
                  <a:lnTo>
                    <a:pt x="604" y="60"/>
                  </a:lnTo>
                  <a:lnTo>
                    <a:pt x="606" y="59"/>
                  </a:lnTo>
                  <a:lnTo>
                    <a:pt x="608" y="57"/>
                  </a:lnTo>
                  <a:lnTo>
                    <a:pt x="612" y="57"/>
                  </a:lnTo>
                  <a:lnTo>
                    <a:pt x="614" y="57"/>
                  </a:lnTo>
                  <a:lnTo>
                    <a:pt x="616" y="59"/>
                  </a:lnTo>
                  <a:lnTo>
                    <a:pt x="617" y="62"/>
                  </a:lnTo>
                  <a:lnTo>
                    <a:pt x="617" y="64"/>
                  </a:lnTo>
                  <a:lnTo>
                    <a:pt x="617" y="67"/>
                  </a:lnTo>
                  <a:lnTo>
                    <a:pt x="616" y="69"/>
                  </a:lnTo>
                  <a:lnTo>
                    <a:pt x="614" y="71"/>
                  </a:lnTo>
                  <a:close/>
                  <a:moveTo>
                    <a:pt x="543" y="95"/>
                  </a:moveTo>
                  <a:lnTo>
                    <a:pt x="543" y="95"/>
                  </a:lnTo>
                  <a:lnTo>
                    <a:pt x="541" y="97"/>
                  </a:lnTo>
                  <a:lnTo>
                    <a:pt x="537" y="97"/>
                  </a:lnTo>
                  <a:lnTo>
                    <a:pt x="536" y="95"/>
                  </a:lnTo>
                  <a:lnTo>
                    <a:pt x="534" y="91"/>
                  </a:lnTo>
                  <a:lnTo>
                    <a:pt x="532" y="90"/>
                  </a:lnTo>
                  <a:lnTo>
                    <a:pt x="534" y="86"/>
                  </a:lnTo>
                  <a:lnTo>
                    <a:pt x="536" y="85"/>
                  </a:lnTo>
                  <a:lnTo>
                    <a:pt x="537" y="83"/>
                  </a:lnTo>
                  <a:lnTo>
                    <a:pt x="539" y="83"/>
                  </a:lnTo>
                  <a:lnTo>
                    <a:pt x="543" y="83"/>
                  </a:lnTo>
                  <a:lnTo>
                    <a:pt x="545" y="85"/>
                  </a:lnTo>
                  <a:lnTo>
                    <a:pt x="547" y="86"/>
                  </a:lnTo>
                  <a:lnTo>
                    <a:pt x="549" y="90"/>
                  </a:lnTo>
                  <a:lnTo>
                    <a:pt x="547" y="91"/>
                  </a:lnTo>
                  <a:lnTo>
                    <a:pt x="545" y="93"/>
                  </a:lnTo>
                  <a:lnTo>
                    <a:pt x="543" y="95"/>
                  </a:lnTo>
                  <a:close/>
                  <a:moveTo>
                    <a:pt x="476" y="126"/>
                  </a:moveTo>
                  <a:lnTo>
                    <a:pt x="476" y="126"/>
                  </a:lnTo>
                  <a:lnTo>
                    <a:pt x="472" y="126"/>
                  </a:lnTo>
                  <a:lnTo>
                    <a:pt x="470" y="126"/>
                  </a:lnTo>
                  <a:lnTo>
                    <a:pt x="467" y="124"/>
                  </a:lnTo>
                  <a:lnTo>
                    <a:pt x="465" y="122"/>
                  </a:lnTo>
                  <a:lnTo>
                    <a:pt x="465" y="121"/>
                  </a:lnTo>
                  <a:lnTo>
                    <a:pt x="465" y="117"/>
                  </a:lnTo>
                  <a:lnTo>
                    <a:pt x="467" y="115"/>
                  </a:lnTo>
                  <a:lnTo>
                    <a:pt x="469" y="114"/>
                  </a:lnTo>
                  <a:lnTo>
                    <a:pt x="470" y="112"/>
                  </a:lnTo>
                  <a:lnTo>
                    <a:pt x="474" y="112"/>
                  </a:lnTo>
                  <a:lnTo>
                    <a:pt x="476" y="114"/>
                  </a:lnTo>
                  <a:lnTo>
                    <a:pt x="478" y="115"/>
                  </a:lnTo>
                  <a:lnTo>
                    <a:pt x="480" y="119"/>
                  </a:lnTo>
                  <a:lnTo>
                    <a:pt x="480" y="121"/>
                  </a:lnTo>
                  <a:lnTo>
                    <a:pt x="478" y="124"/>
                  </a:lnTo>
                  <a:lnTo>
                    <a:pt x="476" y="126"/>
                  </a:lnTo>
                  <a:close/>
                  <a:moveTo>
                    <a:pt x="411" y="160"/>
                  </a:moveTo>
                  <a:lnTo>
                    <a:pt x="411" y="160"/>
                  </a:lnTo>
                  <a:lnTo>
                    <a:pt x="407" y="160"/>
                  </a:lnTo>
                  <a:lnTo>
                    <a:pt x="405" y="160"/>
                  </a:lnTo>
                  <a:lnTo>
                    <a:pt x="402" y="160"/>
                  </a:lnTo>
                  <a:lnTo>
                    <a:pt x="400" y="158"/>
                  </a:lnTo>
                  <a:lnTo>
                    <a:pt x="400" y="155"/>
                  </a:lnTo>
                  <a:lnTo>
                    <a:pt x="400" y="151"/>
                  </a:lnTo>
                  <a:lnTo>
                    <a:pt x="400" y="150"/>
                  </a:lnTo>
                  <a:lnTo>
                    <a:pt x="404" y="148"/>
                  </a:lnTo>
                  <a:lnTo>
                    <a:pt x="405" y="146"/>
                  </a:lnTo>
                  <a:lnTo>
                    <a:pt x="409" y="146"/>
                  </a:lnTo>
                  <a:lnTo>
                    <a:pt x="411" y="148"/>
                  </a:lnTo>
                  <a:lnTo>
                    <a:pt x="413" y="150"/>
                  </a:lnTo>
                  <a:lnTo>
                    <a:pt x="415" y="153"/>
                  </a:lnTo>
                  <a:lnTo>
                    <a:pt x="415" y="155"/>
                  </a:lnTo>
                  <a:lnTo>
                    <a:pt x="413" y="158"/>
                  </a:lnTo>
                  <a:lnTo>
                    <a:pt x="411" y="160"/>
                  </a:lnTo>
                  <a:close/>
                  <a:moveTo>
                    <a:pt x="348" y="199"/>
                  </a:moveTo>
                  <a:lnTo>
                    <a:pt x="348" y="199"/>
                  </a:lnTo>
                  <a:lnTo>
                    <a:pt x="346" y="199"/>
                  </a:lnTo>
                  <a:lnTo>
                    <a:pt x="342" y="199"/>
                  </a:lnTo>
                  <a:lnTo>
                    <a:pt x="340" y="199"/>
                  </a:lnTo>
                  <a:lnTo>
                    <a:pt x="338" y="198"/>
                  </a:lnTo>
                  <a:lnTo>
                    <a:pt x="337" y="194"/>
                  </a:lnTo>
                  <a:lnTo>
                    <a:pt x="337" y="193"/>
                  </a:lnTo>
                  <a:lnTo>
                    <a:pt x="338" y="189"/>
                  </a:lnTo>
                  <a:lnTo>
                    <a:pt x="340" y="187"/>
                  </a:lnTo>
                  <a:lnTo>
                    <a:pt x="342" y="186"/>
                  </a:lnTo>
                  <a:lnTo>
                    <a:pt x="346" y="186"/>
                  </a:lnTo>
                  <a:lnTo>
                    <a:pt x="348" y="187"/>
                  </a:lnTo>
                  <a:lnTo>
                    <a:pt x="350" y="189"/>
                  </a:lnTo>
                  <a:lnTo>
                    <a:pt x="351" y="191"/>
                  </a:lnTo>
                  <a:lnTo>
                    <a:pt x="351" y="194"/>
                  </a:lnTo>
                  <a:lnTo>
                    <a:pt x="351" y="196"/>
                  </a:lnTo>
                  <a:lnTo>
                    <a:pt x="348" y="199"/>
                  </a:lnTo>
                  <a:close/>
                  <a:moveTo>
                    <a:pt x="290" y="242"/>
                  </a:moveTo>
                  <a:lnTo>
                    <a:pt x="290" y="242"/>
                  </a:lnTo>
                  <a:lnTo>
                    <a:pt x="288" y="244"/>
                  </a:lnTo>
                  <a:lnTo>
                    <a:pt x="285" y="244"/>
                  </a:lnTo>
                  <a:lnTo>
                    <a:pt x="283" y="242"/>
                  </a:lnTo>
                  <a:lnTo>
                    <a:pt x="279" y="242"/>
                  </a:lnTo>
                  <a:lnTo>
                    <a:pt x="277" y="239"/>
                  </a:lnTo>
                  <a:lnTo>
                    <a:pt x="277" y="237"/>
                  </a:lnTo>
                  <a:lnTo>
                    <a:pt x="279" y="234"/>
                  </a:lnTo>
                  <a:lnTo>
                    <a:pt x="281" y="232"/>
                  </a:lnTo>
                  <a:lnTo>
                    <a:pt x="283" y="230"/>
                  </a:lnTo>
                  <a:lnTo>
                    <a:pt x="286" y="230"/>
                  </a:lnTo>
                  <a:lnTo>
                    <a:pt x="288" y="230"/>
                  </a:lnTo>
                  <a:lnTo>
                    <a:pt x="290" y="232"/>
                  </a:lnTo>
                  <a:lnTo>
                    <a:pt x="292" y="235"/>
                  </a:lnTo>
                  <a:lnTo>
                    <a:pt x="292" y="237"/>
                  </a:lnTo>
                  <a:lnTo>
                    <a:pt x="292" y="241"/>
                  </a:lnTo>
                  <a:lnTo>
                    <a:pt x="290" y="242"/>
                  </a:lnTo>
                  <a:close/>
                  <a:moveTo>
                    <a:pt x="236" y="290"/>
                  </a:moveTo>
                  <a:lnTo>
                    <a:pt x="236" y="290"/>
                  </a:lnTo>
                  <a:lnTo>
                    <a:pt x="232" y="292"/>
                  </a:lnTo>
                  <a:lnTo>
                    <a:pt x="231" y="292"/>
                  </a:lnTo>
                  <a:lnTo>
                    <a:pt x="227" y="292"/>
                  </a:lnTo>
                  <a:lnTo>
                    <a:pt x="225" y="290"/>
                  </a:lnTo>
                  <a:lnTo>
                    <a:pt x="223" y="287"/>
                  </a:lnTo>
                  <a:lnTo>
                    <a:pt x="223" y="285"/>
                  </a:lnTo>
                  <a:lnTo>
                    <a:pt x="223" y="282"/>
                  </a:lnTo>
                  <a:lnTo>
                    <a:pt x="225" y="280"/>
                  </a:lnTo>
                  <a:lnTo>
                    <a:pt x="227" y="278"/>
                  </a:lnTo>
                  <a:lnTo>
                    <a:pt x="231" y="278"/>
                  </a:lnTo>
                  <a:lnTo>
                    <a:pt x="232" y="278"/>
                  </a:lnTo>
                  <a:lnTo>
                    <a:pt x="236" y="280"/>
                  </a:lnTo>
                  <a:lnTo>
                    <a:pt x="238" y="282"/>
                  </a:lnTo>
                  <a:lnTo>
                    <a:pt x="238" y="285"/>
                  </a:lnTo>
                  <a:lnTo>
                    <a:pt x="238" y="287"/>
                  </a:lnTo>
                  <a:lnTo>
                    <a:pt x="236" y="290"/>
                  </a:lnTo>
                  <a:close/>
                  <a:moveTo>
                    <a:pt x="186" y="342"/>
                  </a:moveTo>
                  <a:lnTo>
                    <a:pt x="186" y="342"/>
                  </a:lnTo>
                  <a:lnTo>
                    <a:pt x="184" y="344"/>
                  </a:lnTo>
                  <a:lnTo>
                    <a:pt x="180" y="344"/>
                  </a:lnTo>
                  <a:lnTo>
                    <a:pt x="179" y="344"/>
                  </a:lnTo>
                  <a:lnTo>
                    <a:pt x="175" y="342"/>
                  </a:lnTo>
                  <a:lnTo>
                    <a:pt x="173" y="340"/>
                  </a:lnTo>
                  <a:lnTo>
                    <a:pt x="173" y="338"/>
                  </a:lnTo>
                  <a:lnTo>
                    <a:pt x="173" y="335"/>
                  </a:lnTo>
                  <a:lnTo>
                    <a:pt x="175" y="333"/>
                  </a:lnTo>
                  <a:lnTo>
                    <a:pt x="177" y="332"/>
                  </a:lnTo>
                  <a:lnTo>
                    <a:pt x="180" y="330"/>
                  </a:lnTo>
                  <a:lnTo>
                    <a:pt x="182" y="330"/>
                  </a:lnTo>
                  <a:lnTo>
                    <a:pt x="186" y="332"/>
                  </a:lnTo>
                  <a:lnTo>
                    <a:pt x="188" y="333"/>
                  </a:lnTo>
                  <a:lnTo>
                    <a:pt x="188" y="337"/>
                  </a:lnTo>
                  <a:lnTo>
                    <a:pt x="188" y="338"/>
                  </a:lnTo>
                  <a:lnTo>
                    <a:pt x="186" y="342"/>
                  </a:lnTo>
                  <a:close/>
                  <a:moveTo>
                    <a:pt x="141" y="397"/>
                  </a:moveTo>
                  <a:lnTo>
                    <a:pt x="141" y="397"/>
                  </a:lnTo>
                  <a:lnTo>
                    <a:pt x="139" y="398"/>
                  </a:lnTo>
                  <a:lnTo>
                    <a:pt x="138" y="400"/>
                  </a:lnTo>
                  <a:lnTo>
                    <a:pt x="134" y="400"/>
                  </a:lnTo>
                  <a:lnTo>
                    <a:pt x="132" y="398"/>
                  </a:lnTo>
                  <a:lnTo>
                    <a:pt x="130" y="397"/>
                  </a:lnTo>
                  <a:lnTo>
                    <a:pt x="128" y="395"/>
                  </a:lnTo>
                  <a:lnTo>
                    <a:pt x="128" y="392"/>
                  </a:lnTo>
                  <a:lnTo>
                    <a:pt x="130" y="390"/>
                  </a:lnTo>
                  <a:lnTo>
                    <a:pt x="132" y="388"/>
                  </a:lnTo>
                  <a:lnTo>
                    <a:pt x="134" y="386"/>
                  </a:lnTo>
                  <a:lnTo>
                    <a:pt x="138" y="386"/>
                  </a:lnTo>
                  <a:lnTo>
                    <a:pt x="139" y="388"/>
                  </a:lnTo>
                  <a:lnTo>
                    <a:pt x="141" y="390"/>
                  </a:lnTo>
                  <a:lnTo>
                    <a:pt x="143" y="392"/>
                  </a:lnTo>
                  <a:lnTo>
                    <a:pt x="143" y="395"/>
                  </a:lnTo>
                  <a:lnTo>
                    <a:pt x="141" y="397"/>
                  </a:lnTo>
                  <a:close/>
                  <a:moveTo>
                    <a:pt x="104" y="457"/>
                  </a:moveTo>
                  <a:lnTo>
                    <a:pt x="104" y="457"/>
                  </a:lnTo>
                  <a:lnTo>
                    <a:pt x="102" y="459"/>
                  </a:lnTo>
                  <a:lnTo>
                    <a:pt x="99" y="460"/>
                  </a:lnTo>
                  <a:lnTo>
                    <a:pt x="97" y="460"/>
                  </a:lnTo>
                  <a:lnTo>
                    <a:pt x="93" y="459"/>
                  </a:lnTo>
                  <a:lnTo>
                    <a:pt x="91" y="457"/>
                  </a:lnTo>
                  <a:lnTo>
                    <a:pt x="89" y="455"/>
                  </a:lnTo>
                  <a:lnTo>
                    <a:pt x="89" y="452"/>
                  </a:lnTo>
                  <a:lnTo>
                    <a:pt x="89" y="450"/>
                  </a:lnTo>
                  <a:lnTo>
                    <a:pt x="91" y="448"/>
                  </a:lnTo>
                  <a:lnTo>
                    <a:pt x="95" y="446"/>
                  </a:lnTo>
                  <a:lnTo>
                    <a:pt x="97" y="446"/>
                  </a:lnTo>
                  <a:lnTo>
                    <a:pt x="100" y="446"/>
                  </a:lnTo>
                  <a:lnTo>
                    <a:pt x="102" y="448"/>
                  </a:lnTo>
                  <a:lnTo>
                    <a:pt x="104" y="452"/>
                  </a:lnTo>
                  <a:lnTo>
                    <a:pt x="104" y="453"/>
                  </a:lnTo>
                  <a:lnTo>
                    <a:pt x="104" y="457"/>
                  </a:lnTo>
                  <a:close/>
                  <a:moveTo>
                    <a:pt x="71" y="519"/>
                  </a:moveTo>
                  <a:lnTo>
                    <a:pt x="71" y="519"/>
                  </a:lnTo>
                  <a:lnTo>
                    <a:pt x="69" y="520"/>
                  </a:lnTo>
                  <a:lnTo>
                    <a:pt x="67" y="522"/>
                  </a:lnTo>
                  <a:lnTo>
                    <a:pt x="65" y="524"/>
                  </a:lnTo>
                  <a:lnTo>
                    <a:pt x="61" y="522"/>
                  </a:lnTo>
                  <a:lnTo>
                    <a:pt x="59" y="520"/>
                  </a:lnTo>
                  <a:lnTo>
                    <a:pt x="58" y="519"/>
                  </a:lnTo>
                  <a:lnTo>
                    <a:pt x="56" y="517"/>
                  </a:lnTo>
                  <a:lnTo>
                    <a:pt x="58" y="513"/>
                  </a:lnTo>
                  <a:lnTo>
                    <a:pt x="59" y="512"/>
                  </a:lnTo>
                  <a:lnTo>
                    <a:pt x="61" y="510"/>
                  </a:lnTo>
                  <a:lnTo>
                    <a:pt x="63" y="508"/>
                  </a:lnTo>
                  <a:lnTo>
                    <a:pt x="67" y="510"/>
                  </a:lnTo>
                  <a:lnTo>
                    <a:pt x="69" y="512"/>
                  </a:lnTo>
                  <a:lnTo>
                    <a:pt x="71" y="513"/>
                  </a:lnTo>
                  <a:lnTo>
                    <a:pt x="72" y="515"/>
                  </a:lnTo>
                  <a:lnTo>
                    <a:pt x="71" y="519"/>
                  </a:lnTo>
                  <a:close/>
                  <a:moveTo>
                    <a:pt x="46" y="584"/>
                  </a:moveTo>
                  <a:lnTo>
                    <a:pt x="46" y="584"/>
                  </a:lnTo>
                  <a:lnTo>
                    <a:pt x="45" y="585"/>
                  </a:lnTo>
                  <a:lnTo>
                    <a:pt x="43" y="587"/>
                  </a:lnTo>
                  <a:lnTo>
                    <a:pt x="39" y="589"/>
                  </a:lnTo>
                  <a:lnTo>
                    <a:pt x="35" y="589"/>
                  </a:lnTo>
                  <a:lnTo>
                    <a:pt x="33" y="587"/>
                  </a:lnTo>
                  <a:lnTo>
                    <a:pt x="32" y="585"/>
                  </a:lnTo>
                  <a:lnTo>
                    <a:pt x="32" y="582"/>
                  </a:lnTo>
                  <a:lnTo>
                    <a:pt x="32" y="579"/>
                  </a:lnTo>
                  <a:lnTo>
                    <a:pt x="33" y="577"/>
                  </a:lnTo>
                  <a:lnTo>
                    <a:pt x="35" y="575"/>
                  </a:lnTo>
                  <a:lnTo>
                    <a:pt x="37" y="575"/>
                  </a:lnTo>
                  <a:lnTo>
                    <a:pt x="41" y="575"/>
                  </a:lnTo>
                  <a:lnTo>
                    <a:pt x="43" y="577"/>
                  </a:lnTo>
                  <a:lnTo>
                    <a:pt x="45" y="579"/>
                  </a:lnTo>
                  <a:lnTo>
                    <a:pt x="46" y="580"/>
                  </a:lnTo>
                  <a:lnTo>
                    <a:pt x="46" y="584"/>
                  </a:lnTo>
                  <a:close/>
                  <a:moveTo>
                    <a:pt x="28" y="651"/>
                  </a:moveTo>
                  <a:lnTo>
                    <a:pt x="28" y="651"/>
                  </a:lnTo>
                  <a:lnTo>
                    <a:pt x="26" y="654"/>
                  </a:lnTo>
                  <a:lnTo>
                    <a:pt x="24" y="656"/>
                  </a:lnTo>
                  <a:lnTo>
                    <a:pt x="22" y="656"/>
                  </a:lnTo>
                  <a:lnTo>
                    <a:pt x="19" y="656"/>
                  </a:lnTo>
                  <a:lnTo>
                    <a:pt x="17" y="654"/>
                  </a:lnTo>
                  <a:lnTo>
                    <a:pt x="15" y="652"/>
                  </a:lnTo>
                  <a:lnTo>
                    <a:pt x="13" y="651"/>
                  </a:lnTo>
                  <a:lnTo>
                    <a:pt x="13" y="647"/>
                  </a:lnTo>
                  <a:lnTo>
                    <a:pt x="15" y="645"/>
                  </a:lnTo>
                  <a:lnTo>
                    <a:pt x="17" y="644"/>
                  </a:lnTo>
                  <a:lnTo>
                    <a:pt x="19" y="642"/>
                  </a:lnTo>
                  <a:lnTo>
                    <a:pt x="22" y="642"/>
                  </a:lnTo>
                  <a:lnTo>
                    <a:pt x="24" y="644"/>
                  </a:lnTo>
                  <a:lnTo>
                    <a:pt x="26" y="645"/>
                  </a:lnTo>
                  <a:lnTo>
                    <a:pt x="28" y="647"/>
                  </a:lnTo>
                  <a:lnTo>
                    <a:pt x="28" y="651"/>
                  </a:lnTo>
                  <a:close/>
                  <a:moveTo>
                    <a:pt x="19" y="719"/>
                  </a:moveTo>
                  <a:lnTo>
                    <a:pt x="19" y="719"/>
                  </a:lnTo>
                  <a:lnTo>
                    <a:pt x="17" y="721"/>
                  </a:lnTo>
                  <a:lnTo>
                    <a:pt x="15" y="724"/>
                  </a:lnTo>
                  <a:lnTo>
                    <a:pt x="13" y="724"/>
                  </a:lnTo>
                  <a:lnTo>
                    <a:pt x="9" y="724"/>
                  </a:lnTo>
                  <a:lnTo>
                    <a:pt x="7" y="724"/>
                  </a:lnTo>
                  <a:lnTo>
                    <a:pt x="4" y="723"/>
                  </a:lnTo>
                  <a:lnTo>
                    <a:pt x="4" y="721"/>
                  </a:lnTo>
                  <a:lnTo>
                    <a:pt x="4" y="718"/>
                  </a:lnTo>
                  <a:lnTo>
                    <a:pt x="4" y="714"/>
                  </a:lnTo>
                  <a:lnTo>
                    <a:pt x="6" y="712"/>
                  </a:lnTo>
                  <a:lnTo>
                    <a:pt x="7" y="712"/>
                  </a:lnTo>
                  <a:lnTo>
                    <a:pt x="11" y="711"/>
                  </a:lnTo>
                  <a:lnTo>
                    <a:pt x="13" y="712"/>
                  </a:lnTo>
                  <a:lnTo>
                    <a:pt x="17" y="714"/>
                  </a:lnTo>
                  <a:lnTo>
                    <a:pt x="17" y="716"/>
                  </a:lnTo>
                  <a:lnTo>
                    <a:pt x="19" y="719"/>
                  </a:lnTo>
                  <a:close/>
                  <a:moveTo>
                    <a:pt x="15" y="788"/>
                  </a:moveTo>
                  <a:lnTo>
                    <a:pt x="15" y="788"/>
                  </a:lnTo>
                  <a:lnTo>
                    <a:pt x="15" y="790"/>
                  </a:lnTo>
                  <a:lnTo>
                    <a:pt x="13" y="793"/>
                  </a:lnTo>
                  <a:lnTo>
                    <a:pt x="11" y="795"/>
                  </a:lnTo>
                  <a:lnTo>
                    <a:pt x="7" y="795"/>
                  </a:lnTo>
                  <a:lnTo>
                    <a:pt x="6" y="795"/>
                  </a:lnTo>
                  <a:lnTo>
                    <a:pt x="2" y="793"/>
                  </a:lnTo>
                  <a:lnTo>
                    <a:pt x="0" y="791"/>
                  </a:lnTo>
                  <a:lnTo>
                    <a:pt x="0" y="788"/>
                  </a:lnTo>
                  <a:lnTo>
                    <a:pt x="0" y="784"/>
                  </a:lnTo>
                  <a:lnTo>
                    <a:pt x="2" y="783"/>
                  </a:lnTo>
                  <a:lnTo>
                    <a:pt x="4" y="781"/>
                  </a:lnTo>
                  <a:lnTo>
                    <a:pt x="7" y="781"/>
                  </a:lnTo>
                  <a:lnTo>
                    <a:pt x="11" y="781"/>
                  </a:lnTo>
                  <a:lnTo>
                    <a:pt x="13" y="783"/>
                  </a:lnTo>
                  <a:lnTo>
                    <a:pt x="15" y="784"/>
                  </a:lnTo>
                  <a:lnTo>
                    <a:pt x="15" y="788"/>
                  </a:lnTo>
                  <a:close/>
                  <a:moveTo>
                    <a:pt x="20" y="857"/>
                  </a:moveTo>
                  <a:lnTo>
                    <a:pt x="20" y="857"/>
                  </a:lnTo>
                  <a:lnTo>
                    <a:pt x="20" y="860"/>
                  </a:lnTo>
                  <a:lnTo>
                    <a:pt x="19" y="862"/>
                  </a:lnTo>
                  <a:lnTo>
                    <a:pt x="17" y="863"/>
                  </a:lnTo>
                  <a:lnTo>
                    <a:pt x="13" y="865"/>
                  </a:lnTo>
                  <a:lnTo>
                    <a:pt x="11" y="863"/>
                  </a:lnTo>
                  <a:lnTo>
                    <a:pt x="7" y="863"/>
                  </a:lnTo>
                  <a:lnTo>
                    <a:pt x="6" y="862"/>
                  </a:lnTo>
                  <a:lnTo>
                    <a:pt x="6" y="858"/>
                  </a:lnTo>
                  <a:lnTo>
                    <a:pt x="6" y="855"/>
                  </a:lnTo>
                  <a:lnTo>
                    <a:pt x="7" y="853"/>
                  </a:lnTo>
                  <a:lnTo>
                    <a:pt x="9" y="851"/>
                  </a:lnTo>
                  <a:lnTo>
                    <a:pt x="11" y="851"/>
                  </a:lnTo>
                  <a:lnTo>
                    <a:pt x="15" y="851"/>
                  </a:lnTo>
                  <a:lnTo>
                    <a:pt x="17" y="851"/>
                  </a:lnTo>
                  <a:lnTo>
                    <a:pt x="19" y="853"/>
                  </a:lnTo>
                  <a:lnTo>
                    <a:pt x="20" y="857"/>
                  </a:lnTo>
                  <a:close/>
                  <a:moveTo>
                    <a:pt x="33" y="925"/>
                  </a:moveTo>
                  <a:lnTo>
                    <a:pt x="33" y="925"/>
                  </a:lnTo>
                  <a:lnTo>
                    <a:pt x="33" y="927"/>
                  </a:lnTo>
                  <a:lnTo>
                    <a:pt x="32" y="930"/>
                  </a:lnTo>
                  <a:lnTo>
                    <a:pt x="30" y="932"/>
                  </a:lnTo>
                  <a:lnTo>
                    <a:pt x="28" y="934"/>
                  </a:lnTo>
                  <a:lnTo>
                    <a:pt x="24" y="934"/>
                  </a:lnTo>
                  <a:lnTo>
                    <a:pt x="22" y="932"/>
                  </a:lnTo>
                  <a:lnTo>
                    <a:pt x="19" y="930"/>
                  </a:lnTo>
                  <a:lnTo>
                    <a:pt x="19" y="927"/>
                  </a:lnTo>
                  <a:lnTo>
                    <a:pt x="19" y="925"/>
                  </a:lnTo>
                  <a:lnTo>
                    <a:pt x="19" y="922"/>
                  </a:lnTo>
                  <a:lnTo>
                    <a:pt x="22" y="920"/>
                  </a:lnTo>
                  <a:lnTo>
                    <a:pt x="24" y="920"/>
                  </a:lnTo>
                  <a:lnTo>
                    <a:pt x="28" y="920"/>
                  </a:lnTo>
                  <a:lnTo>
                    <a:pt x="30" y="920"/>
                  </a:lnTo>
                  <a:lnTo>
                    <a:pt x="32" y="922"/>
                  </a:lnTo>
                  <a:lnTo>
                    <a:pt x="33" y="925"/>
                  </a:lnTo>
                  <a:close/>
                  <a:moveTo>
                    <a:pt x="54" y="990"/>
                  </a:moveTo>
                  <a:lnTo>
                    <a:pt x="54" y="990"/>
                  </a:lnTo>
                  <a:lnTo>
                    <a:pt x="54" y="994"/>
                  </a:lnTo>
                  <a:lnTo>
                    <a:pt x="54" y="995"/>
                  </a:lnTo>
                  <a:lnTo>
                    <a:pt x="52" y="999"/>
                  </a:lnTo>
                  <a:lnTo>
                    <a:pt x="48" y="1001"/>
                  </a:lnTo>
                  <a:lnTo>
                    <a:pt x="46" y="1001"/>
                  </a:lnTo>
                  <a:lnTo>
                    <a:pt x="43" y="999"/>
                  </a:lnTo>
                  <a:lnTo>
                    <a:pt x="41" y="997"/>
                  </a:lnTo>
                  <a:lnTo>
                    <a:pt x="39" y="995"/>
                  </a:lnTo>
                  <a:lnTo>
                    <a:pt x="39" y="992"/>
                  </a:lnTo>
                  <a:lnTo>
                    <a:pt x="39" y="990"/>
                  </a:lnTo>
                  <a:lnTo>
                    <a:pt x="41" y="989"/>
                  </a:lnTo>
                  <a:lnTo>
                    <a:pt x="45" y="987"/>
                  </a:lnTo>
                  <a:lnTo>
                    <a:pt x="46" y="987"/>
                  </a:lnTo>
                  <a:lnTo>
                    <a:pt x="50" y="987"/>
                  </a:lnTo>
                  <a:lnTo>
                    <a:pt x="52" y="989"/>
                  </a:lnTo>
                  <a:lnTo>
                    <a:pt x="54" y="990"/>
                  </a:lnTo>
                  <a:close/>
                  <a:moveTo>
                    <a:pt x="82" y="1056"/>
                  </a:moveTo>
                  <a:lnTo>
                    <a:pt x="82" y="1056"/>
                  </a:lnTo>
                  <a:lnTo>
                    <a:pt x="82" y="1057"/>
                  </a:lnTo>
                  <a:lnTo>
                    <a:pt x="82" y="1061"/>
                  </a:lnTo>
                  <a:lnTo>
                    <a:pt x="80" y="1062"/>
                  </a:lnTo>
                  <a:lnTo>
                    <a:pt x="78" y="1064"/>
                  </a:lnTo>
                  <a:lnTo>
                    <a:pt x="74" y="1064"/>
                  </a:lnTo>
                  <a:lnTo>
                    <a:pt x="72" y="1064"/>
                  </a:lnTo>
                  <a:lnTo>
                    <a:pt x="69" y="1062"/>
                  </a:lnTo>
                  <a:lnTo>
                    <a:pt x="67" y="1061"/>
                  </a:lnTo>
                  <a:lnTo>
                    <a:pt x="67" y="1057"/>
                  </a:lnTo>
                  <a:lnTo>
                    <a:pt x="67" y="1056"/>
                  </a:lnTo>
                  <a:lnTo>
                    <a:pt x="69" y="1054"/>
                  </a:lnTo>
                  <a:lnTo>
                    <a:pt x="72" y="1052"/>
                  </a:lnTo>
                  <a:lnTo>
                    <a:pt x="74" y="1050"/>
                  </a:lnTo>
                  <a:lnTo>
                    <a:pt x="78" y="1052"/>
                  </a:lnTo>
                  <a:lnTo>
                    <a:pt x="80" y="1052"/>
                  </a:lnTo>
                  <a:lnTo>
                    <a:pt x="82" y="1056"/>
                  </a:lnTo>
                  <a:close/>
                  <a:moveTo>
                    <a:pt x="115" y="1116"/>
                  </a:moveTo>
                  <a:lnTo>
                    <a:pt x="115" y="1116"/>
                  </a:lnTo>
                  <a:lnTo>
                    <a:pt x="117" y="1119"/>
                  </a:lnTo>
                  <a:lnTo>
                    <a:pt x="117" y="1121"/>
                  </a:lnTo>
                  <a:lnTo>
                    <a:pt x="115" y="1124"/>
                  </a:lnTo>
                  <a:lnTo>
                    <a:pt x="113" y="1126"/>
                  </a:lnTo>
                  <a:lnTo>
                    <a:pt x="110" y="1126"/>
                  </a:lnTo>
                  <a:lnTo>
                    <a:pt x="108" y="1126"/>
                  </a:lnTo>
                  <a:lnTo>
                    <a:pt x="104" y="1126"/>
                  </a:lnTo>
                  <a:lnTo>
                    <a:pt x="102" y="1124"/>
                  </a:lnTo>
                  <a:lnTo>
                    <a:pt x="102" y="1121"/>
                  </a:lnTo>
                  <a:lnTo>
                    <a:pt x="102" y="1117"/>
                  </a:lnTo>
                  <a:lnTo>
                    <a:pt x="104" y="1116"/>
                  </a:lnTo>
                  <a:lnTo>
                    <a:pt x="106" y="1114"/>
                  </a:lnTo>
                  <a:lnTo>
                    <a:pt x="108" y="1112"/>
                  </a:lnTo>
                  <a:lnTo>
                    <a:pt x="112" y="1112"/>
                  </a:lnTo>
                  <a:lnTo>
                    <a:pt x="113" y="1114"/>
                  </a:lnTo>
                  <a:lnTo>
                    <a:pt x="115" y="1116"/>
                  </a:lnTo>
                  <a:close/>
                  <a:moveTo>
                    <a:pt x="156" y="1174"/>
                  </a:moveTo>
                  <a:lnTo>
                    <a:pt x="156" y="1174"/>
                  </a:lnTo>
                  <a:lnTo>
                    <a:pt x="158" y="1177"/>
                  </a:lnTo>
                  <a:lnTo>
                    <a:pt x="158" y="1179"/>
                  </a:lnTo>
                  <a:lnTo>
                    <a:pt x="156" y="1182"/>
                  </a:lnTo>
                  <a:lnTo>
                    <a:pt x="154" y="1184"/>
                  </a:lnTo>
                  <a:lnTo>
                    <a:pt x="152" y="1184"/>
                  </a:lnTo>
                  <a:lnTo>
                    <a:pt x="149" y="1186"/>
                  </a:lnTo>
                  <a:lnTo>
                    <a:pt x="147" y="1184"/>
                  </a:lnTo>
                  <a:lnTo>
                    <a:pt x="145" y="1182"/>
                  </a:lnTo>
                  <a:lnTo>
                    <a:pt x="143" y="1179"/>
                  </a:lnTo>
                  <a:lnTo>
                    <a:pt x="143" y="1177"/>
                  </a:lnTo>
                  <a:lnTo>
                    <a:pt x="143" y="1174"/>
                  </a:lnTo>
                  <a:lnTo>
                    <a:pt x="145" y="1172"/>
                  </a:lnTo>
                  <a:lnTo>
                    <a:pt x="149" y="1172"/>
                  </a:lnTo>
                  <a:lnTo>
                    <a:pt x="151" y="1170"/>
                  </a:lnTo>
                  <a:lnTo>
                    <a:pt x="154" y="1172"/>
                  </a:lnTo>
                  <a:lnTo>
                    <a:pt x="156" y="1174"/>
                  </a:lnTo>
                  <a:close/>
                  <a:moveTo>
                    <a:pt x="203" y="1229"/>
                  </a:moveTo>
                  <a:lnTo>
                    <a:pt x="203" y="1229"/>
                  </a:lnTo>
                  <a:lnTo>
                    <a:pt x="205" y="1230"/>
                  </a:lnTo>
                  <a:lnTo>
                    <a:pt x="205" y="1234"/>
                  </a:lnTo>
                  <a:lnTo>
                    <a:pt x="205" y="1236"/>
                  </a:lnTo>
                  <a:lnTo>
                    <a:pt x="203" y="1239"/>
                  </a:lnTo>
                  <a:lnTo>
                    <a:pt x="199" y="1239"/>
                  </a:lnTo>
                  <a:lnTo>
                    <a:pt x="197" y="1241"/>
                  </a:lnTo>
                  <a:lnTo>
                    <a:pt x="193" y="1239"/>
                  </a:lnTo>
                  <a:lnTo>
                    <a:pt x="192" y="1237"/>
                  </a:lnTo>
                  <a:lnTo>
                    <a:pt x="190" y="1236"/>
                  </a:lnTo>
                  <a:lnTo>
                    <a:pt x="190" y="1232"/>
                  </a:lnTo>
                  <a:lnTo>
                    <a:pt x="190" y="1230"/>
                  </a:lnTo>
                  <a:lnTo>
                    <a:pt x="192" y="1227"/>
                  </a:lnTo>
                  <a:lnTo>
                    <a:pt x="195" y="1227"/>
                  </a:lnTo>
                  <a:lnTo>
                    <a:pt x="197" y="1225"/>
                  </a:lnTo>
                  <a:lnTo>
                    <a:pt x="201" y="1227"/>
                  </a:lnTo>
                  <a:lnTo>
                    <a:pt x="203" y="1229"/>
                  </a:lnTo>
                  <a:close/>
                  <a:moveTo>
                    <a:pt x="255" y="1279"/>
                  </a:moveTo>
                  <a:lnTo>
                    <a:pt x="255" y="1279"/>
                  </a:lnTo>
                  <a:lnTo>
                    <a:pt x="257" y="1282"/>
                  </a:lnTo>
                  <a:lnTo>
                    <a:pt x="257" y="1284"/>
                  </a:lnTo>
                  <a:lnTo>
                    <a:pt x="257" y="1287"/>
                  </a:lnTo>
                  <a:lnTo>
                    <a:pt x="255" y="1289"/>
                  </a:lnTo>
                  <a:lnTo>
                    <a:pt x="251" y="1291"/>
                  </a:lnTo>
                  <a:lnTo>
                    <a:pt x="249" y="1291"/>
                  </a:lnTo>
                  <a:lnTo>
                    <a:pt x="245" y="1291"/>
                  </a:lnTo>
                  <a:lnTo>
                    <a:pt x="244" y="1289"/>
                  </a:lnTo>
                  <a:lnTo>
                    <a:pt x="242" y="1287"/>
                  </a:lnTo>
                  <a:lnTo>
                    <a:pt x="242" y="1284"/>
                  </a:lnTo>
                  <a:lnTo>
                    <a:pt x="242" y="1282"/>
                  </a:lnTo>
                  <a:lnTo>
                    <a:pt x="244" y="1279"/>
                  </a:lnTo>
                  <a:lnTo>
                    <a:pt x="245" y="1277"/>
                  </a:lnTo>
                  <a:lnTo>
                    <a:pt x="249" y="1277"/>
                  </a:lnTo>
                  <a:lnTo>
                    <a:pt x="251" y="1277"/>
                  </a:lnTo>
                  <a:lnTo>
                    <a:pt x="255" y="1279"/>
                  </a:lnTo>
                  <a:close/>
                  <a:moveTo>
                    <a:pt x="311" y="1325"/>
                  </a:moveTo>
                  <a:lnTo>
                    <a:pt x="311" y="1325"/>
                  </a:lnTo>
                  <a:lnTo>
                    <a:pt x="312" y="1327"/>
                  </a:lnTo>
                  <a:lnTo>
                    <a:pt x="312" y="1330"/>
                  </a:lnTo>
                  <a:lnTo>
                    <a:pt x="312" y="1332"/>
                  </a:lnTo>
                  <a:lnTo>
                    <a:pt x="311" y="1335"/>
                  </a:lnTo>
                  <a:lnTo>
                    <a:pt x="309" y="1337"/>
                  </a:lnTo>
                  <a:lnTo>
                    <a:pt x="305" y="1337"/>
                  </a:lnTo>
                  <a:lnTo>
                    <a:pt x="303" y="1337"/>
                  </a:lnTo>
                  <a:lnTo>
                    <a:pt x="299" y="1335"/>
                  </a:lnTo>
                  <a:lnTo>
                    <a:pt x="298" y="1333"/>
                  </a:lnTo>
                  <a:lnTo>
                    <a:pt x="298" y="1332"/>
                  </a:lnTo>
                  <a:lnTo>
                    <a:pt x="298" y="1328"/>
                  </a:lnTo>
                  <a:lnTo>
                    <a:pt x="299" y="1327"/>
                  </a:lnTo>
                  <a:lnTo>
                    <a:pt x="301" y="1325"/>
                  </a:lnTo>
                  <a:lnTo>
                    <a:pt x="305" y="1323"/>
                  </a:lnTo>
                  <a:lnTo>
                    <a:pt x="307" y="1323"/>
                  </a:lnTo>
                  <a:lnTo>
                    <a:pt x="311" y="1325"/>
                  </a:lnTo>
                  <a:close/>
                  <a:moveTo>
                    <a:pt x="370" y="1368"/>
                  </a:moveTo>
                  <a:lnTo>
                    <a:pt x="370" y="1368"/>
                  </a:lnTo>
                  <a:lnTo>
                    <a:pt x="372" y="1369"/>
                  </a:lnTo>
                  <a:lnTo>
                    <a:pt x="372" y="1371"/>
                  </a:lnTo>
                  <a:lnTo>
                    <a:pt x="372" y="1375"/>
                  </a:lnTo>
                  <a:lnTo>
                    <a:pt x="372" y="1376"/>
                  </a:lnTo>
                  <a:lnTo>
                    <a:pt x="370" y="1378"/>
                  </a:lnTo>
                  <a:lnTo>
                    <a:pt x="366" y="1380"/>
                  </a:lnTo>
                  <a:lnTo>
                    <a:pt x="364" y="1380"/>
                  </a:lnTo>
                  <a:lnTo>
                    <a:pt x="361" y="1378"/>
                  </a:lnTo>
                  <a:lnTo>
                    <a:pt x="359" y="1376"/>
                  </a:lnTo>
                  <a:lnTo>
                    <a:pt x="357" y="1375"/>
                  </a:lnTo>
                  <a:lnTo>
                    <a:pt x="357" y="1371"/>
                  </a:lnTo>
                  <a:lnTo>
                    <a:pt x="359" y="1369"/>
                  </a:lnTo>
                  <a:lnTo>
                    <a:pt x="361" y="1368"/>
                  </a:lnTo>
                  <a:lnTo>
                    <a:pt x="364" y="1366"/>
                  </a:lnTo>
                  <a:lnTo>
                    <a:pt x="366" y="1366"/>
                  </a:lnTo>
                  <a:lnTo>
                    <a:pt x="370" y="1368"/>
                  </a:lnTo>
                  <a:close/>
                  <a:moveTo>
                    <a:pt x="433" y="1404"/>
                  </a:moveTo>
                  <a:lnTo>
                    <a:pt x="433" y="1404"/>
                  </a:lnTo>
                  <a:lnTo>
                    <a:pt x="435" y="1405"/>
                  </a:lnTo>
                  <a:lnTo>
                    <a:pt x="435" y="1409"/>
                  </a:lnTo>
                  <a:lnTo>
                    <a:pt x="435" y="1411"/>
                  </a:lnTo>
                  <a:lnTo>
                    <a:pt x="435" y="1414"/>
                  </a:lnTo>
                  <a:lnTo>
                    <a:pt x="433" y="1416"/>
                  </a:lnTo>
                  <a:lnTo>
                    <a:pt x="430" y="1417"/>
                  </a:lnTo>
                  <a:lnTo>
                    <a:pt x="428" y="1417"/>
                  </a:lnTo>
                  <a:lnTo>
                    <a:pt x="424" y="1416"/>
                  </a:lnTo>
                  <a:lnTo>
                    <a:pt x="422" y="1414"/>
                  </a:lnTo>
                  <a:lnTo>
                    <a:pt x="420" y="1412"/>
                  </a:lnTo>
                  <a:lnTo>
                    <a:pt x="420" y="1409"/>
                  </a:lnTo>
                  <a:lnTo>
                    <a:pt x="422" y="1407"/>
                  </a:lnTo>
                  <a:lnTo>
                    <a:pt x="424" y="1405"/>
                  </a:lnTo>
                  <a:lnTo>
                    <a:pt x="426" y="1404"/>
                  </a:lnTo>
                  <a:lnTo>
                    <a:pt x="430" y="1404"/>
                  </a:lnTo>
                  <a:lnTo>
                    <a:pt x="433" y="1404"/>
                  </a:lnTo>
                  <a:close/>
                  <a:moveTo>
                    <a:pt x="498" y="1438"/>
                  </a:moveTo>
                  <a:lnTo>
                    <a:pt x="498" y="1438"/>
                  </a:lnTo>
                  <a:lnTo>
                    <a:pt x="500" y="1438"/>
                  </a:lnTo>
                  <a:lnTo>
                    <a:pt x="502" y="1441"/>
                  </a:lnTo>
                  <a:lnTo>
                    <a:pt x="502" y="1443"/>
                  </a:lnTo>
                  <a:lnTo>
                    <a:pt x="502" y="1447"/>
                  </a:lnTo>
                  <a:lnTo>
                    <a:pt x="500" y="1448"/>
                  </a:lnTo>
                  <a:lnTo>
                    <a:pt x="498" y="1450"/>
                  </a:lnTo>
                  <a:lnTo>
                    <a:pt x="495" y="1450"/>
                  </a:lnTo>
                  <a:lnTo>
                    <a:pt x="493" y="1450"/>
                  </a:lnTo>
                  <a:lnTo>
                    <a:pt x="489" y="1448"/>
                  </a:lnTo>
                  <a:lnTo>
                    <a:pt x="487" y="1445"/>
                  </a:lnTo>
                  <a:lnTo>
                    <a:pt x="487" y="1443"/>
                  </a:lnTo>
                  <a:lnTo>
                    <a:pt x="489" y="1440"/>
                  </a:lnTo>
                  <a:lnTo>
                    <a:pt x="491" y="1438"/>
                  </a:lnTo>
                  <a:lnTo>
                    <a:pt x="493" y="1436"/>
                  </a:lnTo>
                  <a:lnTo>
                    <a:pt x="495" y="1436"/>
                  </a:lnTo>
                  <a:lnTo>
                    <a:pt x="498" y="1438"/>
                  </a:lnTo>
                  <a:close/>
                  <a:moveTo>
                    <a:pt x="567" y="1466"/>
                  </a:moveTo>
                  <a:lnTo>
                    <a:pt x="567" y="1466"/>
                  </a:lnTo>
                  <a:lnTo>
                    <a:pt x="569" y="1467"/>
                  </a:lnTo>
                  <a:lnTo>
                    <a:pt x="571" y="1469"/>
                  </a:lnTo>
                  <a:lnTo>
                    <a:pt x="571" y="1472"/>
                  </a:lnTo>
                  <a:lnTo>
                    <a:pt x="571" y="1474"/>
                  </a:lnTo>
                  <a:lnTo>
                    <a:pt x="569" y="1478"/>
                  </a:lnTo>
                  <a:lnTo>
                    <a:pt x="567" y="1478"/>
                  </a:lnTo>
                  <a:lnTo>
                    <a:pt x="563" y="1479"/>
                  </a:lnTo>
                  <a:lnTo>
                    <a:pt x="562" y="1479"/>
                  </a:lnTo>
                  <a:lnTo>
                    <a:pt x="560" y="1478"/>
                  </a:lnTo>
                  <a:lnTo>
                    <a:pt x="558" y="1474"/>
                  </a:lnTo>
                  <a:lnTo>
                    <a:pt x="556" y="1472"/>
                  </a:lnTo>
                  <a:lnTo>
                    <a:pt x="558" y="1469"/>
                  </a:lnTo>
                  <a:lnTo>
                    <a:pt x="558" y="1467"/>
                  </a:lnTo>
                  <a:lnTo>
                    <a:pt x="562" y="1466"/>
                  </a:lnTo>
                  <a:lnTo>
                    <a:pt x="563" y="1466"/>
                  </a:lnTo>
                  <a:lnTo>
                    <a:pt x="567" y="1466"/>
                  </a:lnTo>
                  <a:close/>
                  <a:moveTo>
                    <a:pt x="638" y="1490"/>
                  </a:moveTo>
                  <a:lnTo>
                    <a:pt x="638" y="1490"/>
                  </a:lnTo>
                  <a:lnTo>
                    <a:pt x="640" y="1491"/>
                  </a:lnTo>
                  <a:lnTo>
                    <a:pt x="642" y="1493"/>
                  </a:lnTo>
                  <a:lnTo>
                    <a:pt x="643" y="1495"/>
                  </a:lnTo>
                  <a:lnTo>
                    <a:pt x="642" y="1498"/>
                  </a:lnTo>
                  <a:lnTo>
                    <a:pt x="642" y="1500"/>
                  </a:lnTo>
                  <a:lnTo>
                    <a:pt x="638" y="1502"/>
                  </a:lnTo>
                  <a:lnTo>
                    <a:pt x="636" y="1503"/>
                  </a:lnTo>
                  <a:lnTo>
                    <a:pt x="632" y="1503"/>
                  </a:lnTo>
                  <a:lnTo>
                    <a:pt x="630" y="1502"/>
                  </a:lnTo>
                  <a:lnTo>
                    <a:pt x="629" y="1498"/>
                  </a:lnTo>
                  <a:lnTo>
                    <a:pt x="627" y="1496"/>
                  </a:lnTo>
                  <a:lnTo>
                    <a:pt x="629" y="1493"/>
                  </a:lnTo>
                  <a:lnTo>
                    <a:pt x="629" y="1491"/>
                  </a:lnTo>
                  <a:lnTo>
                    <a:pt x="632" y="1490"/>
                  </a:lnTo>
                  <a:lnTo>
                    <a:pt x="634" y="1490"/>
                  </a:lnTo>
                  <a:lnTo>
                    <a:pt x="638" y="1490"/>
                  </a:lnTo>
                  <a:close/>
                  <a:moveTo>
                    <a:pt x="710" y="1508"/>
                  </a:moveTo>
                  <a:lnTo>
                    <a:pt x="710" y="1508"/>
                  </a:lnTo>
                  <a:lnTo>
                    <a:pt x="712" y="1508"/>
                  </a:lnTo>
                  <a:lnTo>
                    <a:pt x="714" y="1512"/>
                  </a:lnTo>
                  <a:lnTo>
                    <a:pt x="716" y="1514"/>
                  </a:lnTo>
                  <a:lnTo>
                    <a:pt x="716" y="1517"/>
                  </a:lnTo>
                  <a:lnTo>
                    <a:pt x="714" y="1519"/>
                  </a:lnTo>
                  <a:lnTo>
                    <a:pt x="712" y="1520"/>
                  </a:lnTo>
                  <a:lnTo>
                    <a:pt x="709" y="1522"/>
                  </a:lnTo>
                  <a:lnTo>
                    <a:pt x="707" y="1522"/>
                  </a:lnTo>
                  <a:lnTo>
                    <a:pt x="703" y="1520"/>
                  </a:lnTo>
                  <a:lnTo>
                    <a:pt x="701" y="1519"/>
                  </a:lnTo>
                  <a:lnTo>
                    <a:pt x="701" y="1515"/>
                  </a:lnTo>
                  <a:lnTo>
                    <a:pt x="701" y="1514"/>
                  </a:lnTo>
                  <a:lnTo>
                    <a:pt x="701" y="1510"/>
                  </a:lnTo>
                  <a:lnTo>
                    <a:pt x="703" y="1508"/>
                  </a:lnTo>
                  <a:lnTo>
                    <a:pt x="707" y="1508"/>
                  </a:lnTo>
                  <a:lnTo>
                    <a:pt x="710" y="1508"/>
                  </a:lnTo>
                  <a:close/>
                  <a:moveTo>
                    <a:pt x="783" y="1522"/>
                  </a:moveTo>
                  <a:lnTo>
                    <a:pt x="783" y="1522"/>
                  </a:lnTo>
                  <a:lnTo>
                    <a:pt x="787" y="1524"/>
                  </a:lnTo>
                  <a:lnTo>
                    <a:pt x="789" y="1526"/>
                  </a:lnTo>
                  <a:lnTo>
                    <a:pt x="789" y="1527"/>
                  </a:lnTo>
                  <a:lnTo>
                    <a:pt x="789" y="1531"/>
                  </a:lnTo>
                  <a:lnTo>
                    <a:pt x="789" y="1532"/>
                  </a:lnTo>
                  <a:lnTo>
                    <a:pt x="787" y="1534"/>
                  </a:lnTo>
                  <a:lnTo>
                    <a:pt x="783" y="1536"/>
                  </a:lnTo>
                  <a:lnTo>
                    <a:pt x="781" y="1536"/>
                  </a:lnTo>
                  <a:lnTo>
                    <a:pt x="777" y="1536"/>
                  </a:lnTo>
                  <a:lnTo>
                    <a:pt x="776" y="1532"/>
                  </a:lnTo>
                  <a:lnTo>
                    <a:pt x="774" y="1531"/>
                  </a:lnTo>
                  <a:lnTo>
                    <a:pt x="774" y="1529"/>
                  </a:lnTo>
                  <a:lnTo>
                    <a:pt x="776" y="1526"/>
                  </a:lnTo>
                  <a:lnTo>
                    <a:pt x="777" y="1524"/>
                  </a:lnTo>
                  <a:lnTo>
                    <a:pt x="779" y="1522"/>
                  </a:lnTo>
                  <a:lnTo>
                    <a:pt x="783" y="1522"/>
                  </a:lnTo>
                  <a:close/>
                  <a:moveTo>
                    <a:pt x="857" y="1532"/>
                  </a:moveTo>
                  <a:lnTo>
                    <a:pt x="857" y="1532"/>
                  </a:lnTo>
                  <a:lnTo>
                    <a:pt x="861" y="1532"/>
                  </a:lnTo>
                  <a:lnTo>
                    <a:pt x="863" y="1534"/>
                  </a:lnTo>
                  <a:lnTo>
                    <a:pt x="865" y="1536"/>
                  </a:lnTo>
                  <a:lnTo>
                    <a:pt x="865" y="1539"/>
                  </a:lnTo>
                  <a:lnTo>
                    <a:pt x="863" y="1543"/>
                  </a:lnTo>
                  <a:lnTo>
                    <a:pt x="861" y="1544"/>
                  </a:lnTo>
                  <a:lnTo>
                    <a:pt x="859" y="1546"/>
                  </a:lnTo>
                  <a:lnTo>
                    <a:pt x="855" y="1546"/>
                  </a:lnTo>
                  <a:lnTo>
                    <a:pt x="854" y="1544"/>
                  </a:lnTo>
                  <a:lnTo>
                    <a:pt x="852" y="1543"/>
                  </a:lnTo>
                  <a:lnTo>
                    <a:pt x="850" y="1541"/>
                  </a:lnTo>
                  <a:lnTo>
                    <a:pt x="850" y="1538"/>
                  </a:lnTo>
                  <a:lnTo>
                    <a:pt x="850" y="1536"/>
                  </a:lnTo>
                  <a:lnTo>
                    <a:pt x="852" y="1532"/>
                  </a:lnTo>
                  <a:lnTo>
                    <a:pt x="854" y="1532"/>
                  </a:lnTo>
                  <a:lnTo>
                    <a:pt x="857" y="1532"/>
                  </a:lnTo>
                  <a:close/>
                  <a:moveTo>
                    <a:pt x="932" y="1536"/>
                  </a:moveTo>
                  <a:lnTo>
                    <a:pt x="932" y="1536"/>
                  </a:lnTo>
                  <a:lnTo>
                    <a:pt x="935" y="1538"/>
                  </a:lnTo>
                  <a:lnTo>
                    <a:pt x="937" y="1539"/>
                  </a:lnTo>
                  <a:lnTo>
                    <a:pt x="939" y="1541"/>
                  </a:lnTo>
                  <a:lnTo>
                    <a:pt x="939" y="1544"/>
                  </a:lnTo>
                  <a:lnTo>
                    <a:pt x="939" y="1546"/>
                  </a:lnTo>
                  <a:lnTo>
                    <a:pt x="937" y="1548"/>
                  </a:lnTo>
                  <a:lnTo>
                    <a:pt x="935" y="1550"/>
                  </a:lnTo>
                  <a:lnTo>
                    <a:pt x="932" y="1551"/>
                  </a:lnTo>
                  <a:lnTo>
                    <a:pt x="930" y="1550"/>
                  </a:lnTo>
                  <a:lnTo>
                    <a:pt x="926" y="1548"/>
                  </a:lnTo>
                  <a:lnTo>
                    <a:pt x="924" y="1546"/>
                  </a:lnTo>
                  <a:lnTo>
                    <a:pt x="924" y="1543"/>
                  </a:lnTo>
                  <a:lnTo>
                    <a:pt x="924" y="1541"/>
                  </a:lnTo>
                  <a:lnTo>
                    <a:pt x="926" y="1539"/>
                  </a:lnTo>
                  <a:lnTo>
                    <a:pt x="930" y="1538"/>
                  </a:lnTo>
                  <a:lnTo>
                    <a:pt x="932" y="1536"/>
                  </a:lnTo>
                  <a:close/>
                  <a:moveTo>
                    <a:pt x="1008" y="1538"/>
                  </a:moveTo>
                  <a:lnTo>
                    <a:pt x="1008" y="1538"/>
                  </a:lnTo>
                  <a:lnTo>
                    <a:pt x="1010" y="1538"/>
                  </a:lnTo>
                  <a:lnTo>
                    <a:pt x="1014" y="1539"/>
                  </a:lnTo>
                  <a:lnTo>
                    <a:pt x="1014" y="1541"/>
                  </a:lnTo>
                  <a:lnTo>
                    <a:pt x="1015" y="1544"/>
                  </a:lnTo>
                  <a:lnTo>
                    <a:pt x="1015" y="1546"/>
                  </a:lnTo>
                  <a:lnTo>
                    <a:pt x="1014" y="1548"/>
                  </a:lnTo>
                  <a:lnTo>
                    <a:pt x="1010" y="1550"/>
                  </a:lnTo>
                  <a:lnTo>
                    <a:pt x="1008" y="1551"/>
                  </a:lnTo>
                  <a:lnTo>
                    <a:pt x="1004" y="1550"/>
                  </a:lnTo>
                  <a:lnTo>
                    <a:pt x="1002" y="1550"/>
                  </a:lnTo>
                  <a:lnTo>
                    <a:pt x="1001" y="1546"/>
                  </a:lnTo>
                  <a:lnTo>
                    <a:pt x="1001" y="1544"/>
                  </a:lnTo>
                  <a:lnTo>
                    <a:pt x="1001" y="1541"/>
                  </a:lnTo>
                  <a:lnTo>
                    <a:pt x="1002" y="1539"/>
                  </a:lnTo>
                  <a:lnTo>
                    <a:pt x="1004" y="1538"/>
                  </a:lnTo>
                  <a:lnTo>
                    <a:pt x="1008" y="1538"/>
                  </a:lnTo>
                  <a:close/>
                  <a:moveTo>
                    <a:pt x="1082" y="1532"/>
                  </a:moveTo>
                  <a:lnTo>
                    <a:pt x="1082" y="1532"/>
                  </a:lnTo>
                  <a:lnTo>
                    <a:pt x="1086" y="1532"/>
                  </a:lnTo>
                  <a:lnTo>
                    <a:pt x="1088" y="1534"/>
                  </a:lnTo>
                  <a:lnTo>
                    <a:pt x="1090" y="1536"/>
                  </a:lnTo>
                  <a:lnTo>
                    <a:pt x="1090" y="1539"/>
                  </a:lnTo>
                  <a:lnTo>
                    <a:pt x="1090" y="1541"/>
                  </a:lnTo>
                  <a:lnTo>
                    <a:pt x="1090" y="1544"/>
                  </a:lnTo>
                  <a:lnTo>
                    <a:pt x="1086" y="1546"/>
                  </a:lnTo>
                  <a:lnTo>
                    <a:pt x="1084" y="1546"/>
                  </a:lnTo>
                  <a:lnTo>
                    <a:pt x="1081" y="1546"/>
                  </a:lnTo>
                  <a:lnTo>
                    <a:pt x="1079" y="1544"/>
                  </a:lnTo>
                  <a:lnTo>
                    <a:pt x="1077" y="1543"/>
                  </a:lnTo>
                  <a:lnTo>
                    <a:pt x="1075" y="1541"/>
                  </a:lnTo>
                  <a:lnTo>
                    <a:pt x="1075" y="1538"/>
                  </a:lnTo>
                  <a:lnTo>
                    <a:pt x="1077" y="1536"/>
                  </a:lnTo>
                  <a:lnTo>
                    <a:pt x="1079" y="1534"/>
                  </a:lnTo>
                  <a:lnTo>
                    <a:pt x="1082" y="1532"/>
                  </a:lnTo>
                  <a:close/>
                  <a:moveTo>
                    <a:pt x="1157" y="1524"/>
                  </a:moveTo>
                  <a:lnTo>
                    <a:pt x="1157" y="1524"/>
                  </a:lnTo>
                  <a:lnTo>
                    <a:pt x="1160" y="1524"/>
                  </a:lnTo>
                  <a:lnTo>
                    <a:pt x="1162" y="1524"/>
                  </a:lnTo>
                  <a:lnTo>
                    <a:pt x="1164" y="1527"/>
                  </a:lnTo>
                  <a:lnTo>
                    <a:pt x="1166" y="1529"/>
                  </a:lnTo>
                  <a:lnTo>
                    <a:pt x="1166" y="1532"/>
                  </a:lnTo>
                  <a:lnTo>
                    <a:pt x="1164" y="1534"/>
                  </a:lnTo>
                  <a:lnTo>
                    <a:pt x="1162" y="1536"/>
                  </a:lnTo>
                  <a:lnTo>
                    <a:pt x="1159" y="1538"/>
                  </a:lnTo>
                  <a:lnTo>
                    <a:pt x="1157" y="1538"/>
                  </a:lnTo>
                  <a:lnTo>
                    <a:pt x="1153" y="1536"/>
                  </a:lnTo>
                  <a:lnTo>
                    <a:pt x="1151" y="1534"/>
                  </a:lnTo>
                  <a:lnTo>
                    <a:pt x="1151" y="1532"/>
                  </a:lnTo>
                  <a:lnTo>
                    <a:pt x="1151" y="1529"/>
                  </a:lnTo>
                  <a:lnTo>
                    <a:pt x="1151" y="1526"/>
                  </a:lnTo>
                  <a:lnTo>
                    <a:pt x="1153" y="1524"/>
                  </a:lnTo>
                  <a:lnTo>
                    <a:pt x="1157" y="1524"/>
                  </a:lnTo>
                  <a:close/>
                  <a:moveTo>
                    <a:pt x="1231" y="1510"/>
                  </a:moveTo>
                  <a:lnTo>
                    <a:pt x="1231" y="1510"/>
                  </a:lnTo>
                  <a:lnTo>
                    <a:pt x="1233" y="1510"/>
                  </a:lnTo>
                  <a:lnTo>
                    <a:pt x="1237" y="1510"/>
                  </a:lnTo>
                  <a:lnTo>
                    <a:pt x="1239" y="1512"/>
                  </a:lnTo>
                  <a:lnTo>
                    <a:pt x="1239" y="1515"/>
                  </a:lnTo>
                  <a:lnTo>
                    <a:pt x="1240" y="1517"/>
                  </a:lnTo>
                  <a:lnTo>
                    <a:pt x="1239" y="1520"/>
                  </a:lnTo>
                  <a:lnTo>
                    <a:pt x="1237" y="1522"/>
                  </a:lnTo>
                  <a:lnTo>
                    <a:pt x="1235" y="1524"/>
                  </a:lnTo>
                  <a:lnTo>
                    <a:pt x="1231" y="1524"/>
                  </a:lnTo>
                  <a:lnTo>
                    <a:pt x="1227" y="1522"/>
                  </a:lnTo>
                  <a:lnTo>
                    <a:pt x="1226" y="1520"/>
                  </a:lnTo>
                  <a:lnTo>
                    <a:pt x="1226" y="1519"/>
                  </a:lnTo>
                  <a:lnTo>
                    <a:pt x="1224" y="1515"/>
                  </a:lnTo>
                  <a:lnTo>
                    <a:pt x="1226" y="1514"/>
                  </a:lnTo>
                  <a:lnTo>
                    <a:pt x="1227" y="1512"/>
                  </a:lnTo>
                  <a:lnTo>
                    <a:pt x="1231" y="1510"/>
                  </a:lnTo>
                  <a:close/>
                  <a:moveTo>
                    <a:pt x="1304" y="1491"/>
                  </a:moveTo>
                  <a:lnTo>
                    <a:pt x="1304" y="1491"/>
                  </a:lnTo>
                  <a:lnTo>
                    <a:pt x="1306" y="1491"/>
                  </a:lnTo>
                  <a:lnTo>
                    <a:pt x="1309" y="1493"/>
                  </a:lnTo>
                  <a:lnTo>
                    <a:pt x="1311" y="1493"/>
                  </a:lnTo>
                  <a:lnTo>
                    <a:pt x="1313" y="1496"/>
                  </a:lnTo>
                  <a:lnTo>
                    <a:pt x="1313" y="1500"/>
                  </a:lnTo>
                  <a:lnTo>
                    <a:pt x="1311" y="1502"/>
                  </a:lnTo>
                  <a:lnTo>
                    <a:pt x="1309" y="1503"/>
                  </a:lnTo>
                  <a:lnTo>
                    <a:pt x="1307" y="1505"/>
                  </a:lnTo>
                  <a:lnTo>
                    <a:pt x="1304" y="1505"/>
                  </a:lnTo>
                  <a:lnTo>
                    <a:pt x="1302" y="1505"/>
                  </a:lnTo>
                  <a:lnTo>
                    <a:pt x="1300" y="1503"/>
                  </a:lnTo>
                  <a:lnTo>
                    <a:pt x="1298" y="1500"/>
                  </a:lnTo>
                  <a:lnTo>
                    <a:pt x="1298" y="1498"/>
                  </a:lnTo>
                  <a:lnTo>
                    <a:pt x="1298" y="1495"/>
                  </a:lnTo>
                  <a:lnTo>
                    <a:pt x="1300" y="1493"/>
                  </a:lnTo>
                  <a:lnTo>
                    <a:pt x="1304" y="1491"/>
                  </a:lnTo>
                  <a:close/>
                  <a:moveTo>
                    <a:pt x="1374" y="1469"/>
                  </a:moveTo>
                  <a:lnTo>
                    <a:pt x="1374" y="1469"/>
                  </a:lnTo>
                  <a:lnTo>
                    <a:pt x="1376" y="1467"/>
                  </a:lnTo>
                  <a:lnTo>
                    <a:pt x="1380" y="1469"/>
                  </a:lnTo>
                  <a:lnTo>
                    <a:pt x="1382" y="1471"/>
                  </a:lnTo>
                  <a:lnTo>
                    <a:pt x="1384" y="1472"/>
                  </a:lnTo>
                  <a:lnTo>
                    <a:pt x="1384" y="1476"/>
                  </a:lnTo>
                  <a:lnTo>
                    <a:pt x="1384" y="1478"/>
                  </a:lnTo>
                  <a:lnTo>
                    <a:pt x="1382" y="1479"/>
                  </a:lnTo>
                  <a:lnTo>
                    <a:pt x="1380" y="1481"/>
                  </a:lnTo>
                  <a:lnTo>
                    <a:pt x="1376" y="1483"/>
                  </a:lnTo>
                  <a:lnTo>
                    <a:pt x="1373" y="1481"/>
                  </a:lnTo>
                  <a:lnTo>
                    <a:pt x="1371" y="1479"/>
                  </a:lnTo>
                  <a:lnTo>
                    <a:pt x="1369" y="1478"/>
                  </a:lnTo>
                  <a:lnTo>
                    <a:pt x="1369" y="1474"/>
                  </a:lnTo>
                  <a:lnTo>
                    <a:pt x="1369" y="1472"/>
                  </a:lnTo>
                  <a:lnTo>
                    <a:pt x="1371" y="1471"/>
                  </a:lnTo>
                  <a:lnTo>
                    <a:pt x="1374" y="1469"/>
                  </a:lnTo>
                  <a:close/>
                  <a:moveTo>
                    <a:pt x="1441" y="1441"/>
                  </a:moveTo>
                  <a:lnTo>
                    <a:pt x="1441" y="1441"/>
                  </a:lnTo>
                  <a:lnTo>
                    <a:pt x="1445" y="1440"/>
                  </a:lnTo>
                  <a:lnTo>
                    <a:pt x="1447" y="1440"/>
                  </a:lnTo>
                  <a:lnTo>
                    <a:pt x="1451" y="1441"/>
                  </a:lnTo>
                  <a:lnTo>
                    <a:pt x="1452" y="1443"/>
                  </a:lnTo>
                  <a:lnTo>
                    <a:pt x="1452" y="1447"/>
                  </a:lnTo>
                  <a:lnTo>
                    <a:pt x="1452" y="1448"/>
                  </a:lnTo>
                  <a:lnTo>
                    <a:pt x="1451" y="1452"/>
                  </a:lnTo>
                  <a:lnTo>
                    <a:pt x="1449" y="1454"/>
                  </a:lnTo>
                  <a:lnTo>
                    <a:pt x="1447" y="1454"/>
                  </a:lnTo>
                  <a:lnTo>
                    <a:pt x="1443" y="1454"/>
                  </a:lnTo>
                  <a:lnTo>
                    <a:pt x="1441" y="1452"/>
                  </a:lnTo>
                  <a:lnTo>
                    <a:pt x="1439" y="1450"/>
                  </a:lnTo>
                  <a:lnTo>
                    <a:pt x="1438" y="1448"/>
                  </a:lnTo>
                  <a:lnTo>
                    <a:pt x="1438" y="1445"/>
                  </a:lnTo>
                  <a:lnTo>
                    <a:pt x="1439" y="1443"/>
                  </a:lnTo>
                  <a:lnTo>
                    <a:pt x="1441" y="1441"/>
                  </a:lnTo>
                  <a:close/>
                  <a:moveTo>
                    <a:pt x="1508" y="1409"/>
                  </a:moveTo>
                  <a:lnTo>
                    <a:pt x="1508" y="1409"/>
                  </a:lnTo>
                  <a:lnTo>
                    <a:pt x="1512" y="1407"/>
                  </a:lnTo>
                  <a:lnTo>
                    <a:pt x="1514" y="1407"/>
                  </a:lnTo>
                  <a:lnTo>
                    <a:pt x="1518" y="1409"/>
                  </a:lnTo>
                  <a:lnTo>
                    <a:pt x="1519" y="1411"/>
                  </a:lnTo>
                  <a:lnTo>
                    <a:pt x="1519" y="1414"/>
                  </a:lnTo>
                  <a:lnTo>
                    <a:pt x="1519" y="1416"/>
                  </a:lnTo>
                  <a:lnTo>
                    <a:pt x="1518" y="1419"/>
                  </a:lnTo>
                  <a:lnTo>
                    <a:pt x="1516" y="1421"/>
                  </a:lnTo>
                  <a:lnTo>
                    <a:pt x="1514" y="1421"/>
                  </a:lnTo>
                  <a:lnTo>
                    <a:pt x="1510" y="1421"/>
                  </a:lnTo>
                  <a:lnTo>
                    <a:pt x="1508" y="1421"/>
                  </a:lnTo>
                  <a:lnTo>
                    <a:pt x="1506" y="1417"/>
                  </a:lnTo>
                  <a:lnTo>
                    <a:pt x="1505" y="1416"/>
                  </a:lnTo>
                  <a:lnTo>
                    <a:pt x="1505" y="1412"/>
                  </a:lnTo>
                  <a:lnTo>
                    <a:pt x="1506" y="1411"/>
                  </a:lnTo>
                  <a:lnTo>
                    <a:pt x="1508" y="1409"/>
                  </a:lnTo>
                  <a:close/>
                  <a:moveTo>
                    <a:pt x="1572" y="1371"/>
                  </a:moveTo>
                  <a:lnTo>
                    <a:pt x="1572" y="1371"/>
                  </a:lnTo>
                  <a:lnTo>
                    <a:pt x="1575" y="1371"/>
                  </a:lnTo>
                  <a:lnTo>
                    <a:pt x="1577" y="1371"/>
                  </a:lnTo>
                  <a:lnTo>
                    <a:pt x="1581" y="1371"/>
                  </a:lnTo>
                  <a:lnTo>
                    <a:pt x="1583" y="1373"/>
                  </a:lnTo>
                  <a:lnTo>
                    <a:pt x="1585" y="1376"/>
                  </a:lnTo>
                  <a:lnTo>
                    <a:pt x="1585" y="1378"/>
                  </a:lnTo>
                  <a:lnTo>
                    <a:pt x="1583" y="1381"/>
                  </a:lnTo>
                  <a:lnTo>
                    <a:pt x="1581" y="1383"/>
                  </a:lnTo>
                  <a:lnTo>
                    <a:pt x="1577" y="1385"/>
                  </a:lnTo>
                  <a:lnTo>
                    <a:pt x="1575" y="1385"/>
                  </a:lnTo>
                  <a:lnTo>
                    <a:pt x="1572" y="1383"/>
                  </a:lnTo>
                  <a:lnTo>
                    <a:pt x="1570" y="1381"/>
                  </a:lnTo>
                  <a:lnTo>
                    <a:pt x="1570" y="1378"/>
                  </a:lnTo>
                  <a:lnTo>
                    <a:pt x="1570" y="1376"/>
                  </a:lnTo>
                  <a:lnTo>
                    <a:pt x="1570" y="1373"/>
                  </a:lnTo>
                  <a:lnTo>
                    <a:pt x="1572" y="1371"/>
                  </a:lnTo>
                  <a:close/>
                  <a:moveTo>
                    <a:pt x="1631" y="1330"/>
                  </a:moveTo>
                  <a:lnTo>
                    <a:pt x="1631" y="1330"/>
                  </a:lnTo>
                  <a:lnTo>
                    <a:pt x="1635" y="1328"/>
                  </a:lnTo>
                  <a:lnTo>
                    <a:pt x="1637" y="1328"/>
                  </a:lnTo>
                  <a:lnTo>
                    <a:pt x="1640" y="1330"/>
                  </a:lnTo>
                  <a:lnTo>
                    <a:pt x="1642" y="1332"/>
                  </a:lnTo>
                  <a:lnTo>
                    <a:pt x="1644" y="1333"/>
                  </a:lnTo>
                  <a:lnTo>
                    <a:pt x="1644" y="1337"/>
                  </a:lnTo>
                  <a:lnTo>
                    <a:pt x="1644" y="1339"/>
                  </a:lnTo>
                  <a:lnTo>
                    <a:pt x="1642" y="1340"/>
                  </a:lnTo>
                  <a:lnTo>
                    <a:pt x="1638" y="1342"/>
                  </a:lnTo>
                  <a:lnTo>
                    <a:pt x="1637" y="1342"/>
                  </a:lnTo>
                  <a:lnTo>
                    <a:pt x="1633" y="1342"/>
                  </a:lnTo>
                  <a:lnTo>
                    <a:pt x="1631" y="1340"/>
                  </a:lnTo>
                  <a:lnTo>
                    <a:pt x="1629" y="1337"/>
                  </a:lnTo>
                  <a:lnTo>
                    <a:pt x="1629" y="1335"/>
                  </a:lnTo>
                  <a:lnTo>
                    <a:pt x="1629" y="1332"/>
                  </a:lnTo>
                  <a:lnTo>
                    <a:pt x="1631" y="1330"/>
                  </a:lnTo>
                  <a:close/>
                  <a:moveTo>
                    <a:pt x="1689" y="1285"/>
                  </a:moveTo>
                  <a:lnTo>
                    <a:pt x="1689" y="1285"/>
                  </a:lnTo>
                  <a:lnTo>
                    <a:pt x="1691" y="1284"/>
                  </a:lnTo>
                  <a:lnTo>
                    <a:pt x="1694" y="1282"/>
                  </a:lnTo>
                  <a:lnTo>
                    <a:pt x="1696" y="1284"/>
                  </a:lnTo>
                  <a:lnTo>
                    <a:pt x="1700" y="1285"/>
                  </a:lnTo>
                  <a:lnTo>
                    <a:pt x="1700" y="1287"/>
                  </a:lnTo>
                  <a:lnTo>
                    <a:pt x="1702" y="1289"/>
                  </a:lnTo>
                  <a:lnTo>
                    <a:pt x="1700" y="1292"/>
                  </a:lnTo>
                  <a:lnTo>
                    <a:pt x="1700" y="1294"/>
                  </a:lnTo>
                  <a:lnTo>
                    <a:pt x="1696" y="1296"/>
                  </a:lnTo>
                  <a:lnTo>
                    <a:pt x="1694" y="1297"/>
                  </a:lnTo>
                  <a:lnTo>
                    <a:pt x="1691" y="1296"/>
                  </a:lnTo>
                  <a:lnTo>
                    <a:pt x="1689" y="1294"/>
                  </a:lnTo>
                  <a:lnTo>
                    <a:pt x="1687" y="1292"/>
                  </a:lnTo>
                  <a:lnTo>
                    <a:pt x="1687" y="1291"/>
                  </a:lnTo>
                  <a:lnTo>
                    <a:pt x="1687" y="1287"/>
                  </a:lnTo>
                  <a:lnTo>
                    <a:pt x="1689" y="1285"/>
                  </a:lnTo>
                  <a:close/>
                  <a:moveTo>
                    <a:pt x="1741" y="1234"/>
                  </a:moveTo>
                  <a:lnTo>
                    <a:pt x="1741" y="1234"/>
                  </a:lnTo>
                  <a:lnTo>
                    <a:pt x="1743" y="1232"/>
                  </a:lnTo>
                  <a:lnTo>
                    <a:pt x="1744" y="1232"/>
                  </a:lnTo>
                  <a:lnTo>
                    <a:pt x="1748" y="1232"/>
                  </a:lnTo>
                  <a:lnTo>
                    <a:pt x="1750" y="1234"/>
                  </a:lnTo>
                  <a:lnTo>
                    <a:pt x="1752" y="1236"/>
                  </a:lnTo>
                  <a:lnTo>
                    <a:pt x="1754" y="1239"/>
                  </a:lnTo>
                  <a:lnTo>
                    <a:pt x="1754" y="1241"/>
                  </a:lnTo>
                  <a:lnTo>
                    <a:pt x="1752" y="1244"/>
                  </a:lnTo>
                  <a:lnTo>
                    <a:pt x="1748" y="1246"/>
                  </a:lnTo>
                  <a:lnTo>
                    <a:pt x="1746" y="1246"/>
                  </a:lnTo>
                  <a:lnTo>
                    <a:pt x="1743" y="1246"/>
                  </a:lnTo>
                  <a:lnTo>
                    <a:pt x="1741" y="1244"/>
                  </a:lnTo>
                  <a:lnTo>
                    <a:pt x="1739" y="1242"/>
                  </a:lnTo>
                  <a:lnTo>
                    <a:pt x="1739" y="1239"/>
                  </a:lnTo>
                  <a:lnTo>
                    <a:pt x="1739" y="1237"/>
                  </a:lnTo>
                  <a:lnTo>
                    <a:pt x="1741" y="1234"/>
                  </a:lnTo>
                  <a:close/>
                  <a:moveTo>
                    <a:pt x="1787" y="1181"/>
                  </a:moveTo>
                  <a:lnTo>
                    <a:pt x="1787" y="1181"/>
                  </a:lnTo>
                  <a:lnTo>
                    <a:pt x="1789" y="1179"/>
                  </a:lnTo>
                  <a:lnTo>
                    <a:pt x="1791" y="1177"/>
                  </a:lnTo>
                  <a:lnTo>
                    <a:pt x="1795" y="1177"/>
                  </a:lnTo>
                  <a:lnTo>
                    <a:pt x="1797" y="1179"/>
                  </a:lnTo>
                  <a:lnTo>
                    <a:pt x="1800" y="1181"/>
                  </a:lnTo>
                  <a:lnTo>
                    <a:pt x="1800" y="1184"/>
                  </a:lnTo>
                  <a:lnTo>
                    <a:pt x="1800" y="1186"/>
                  </a:lnTo>
                  <a:lnTo>
                    <a:pt x="1798" y="1189"/>
                  </a:lnTo>
                  <a:lnTo>
                    <a:pt x="1797" y="1191"/>
                  </a:lnTo>
                  <a:lnTo>
                    <a:pt x="1795" y="1191"/>
                  </a:lnTo>
                  <a:lnTo>
                    <a:pt x="1791" y="1191"/>
                  </a:lnTo>
                  <a:lnTo>
                    <a:pt x="1789" y="1191"/>
                  </a:lnTo>
                  <a:lnTo>
                    <a:pt x="1787" y="1189"/>
                  </a:lnTo>
                  <a:lnTo>
                    <a:pt x="1785" y="1186"/>
                  </a:lnTo>
                  <a:lnTo>
                    <a:pt x="1785" y="1184"/>
                  </a:lnTo>
                  <a:lnTo>
                    <a:pt x="1787" y="1181"/>
                  </a:lnTo>
                  <a:close/>
                  <a:moveTo>
                    <a:pt x="1828" y="1124"/>
                  </a:moveTo>
                  <a:lnTo>
                    <a:pt x="1828" y="1124"/>
                  </a:lnTo>
                  <a:lnTo>
                    <a:pt x="1830" y="1121"/>
                  </a:lnTo>
                  <a:lnTo>
                    <a:pt x="1832" y="1121"/>
                  </a:lnTo>
                  <a:lnTo>
                    <a:pt x="1836" y="1119"/>
                  </a:lnTo>
                  <a:lnTo>
                    <a:pt x="1839" y="1121"/>
                  </a:lnTo>
                  <a:lnTo>
                    <a:pt x="1841" y="1122"/>
                  </a:lnTo>
                  <a:lnTo>
                    <a:pt x="1841" y="1124"/>
                  </a:lnTo>
                  <a:lnTo>
                    <a:pt x="1843" y="1128"/>
                  </a:lnTo>
                  <a:lnTo>
                    <a:pt x="1841" y="1129"/>
                  </a:lnTo>
                  <a:lnTo>
                    <a:pt x="1839" y="1133"/>
                  </a:lnTo>
                  <a:lnTo>
                    <a:pt x="1837" y="1133"/>
                  </a:lnTo>
                  <a:lnTo>
                    <a:pt x="1834" y="1134"/>
                  </a:lnTo>
                  <a:lnTo>
                    <a:pt x="1832" y="1133"/>
                  </a:lnTo>
                  <a:lnTo>
                    <a:pt x="1828" y="1131"/>
                  </a:lnTo>
                  <a:lnTo>
                    <a:pt x="1828" y="1129"/>
                  </a:lnTo>
                  <a:lnTo>
                    <a:pt x="1828" y="1126"/>
                  </a:lnTo>
                  <a:lnTo>
                    <a:pt x="1828" y="1124"/>
                  </a:lnTo>
                  <a:close/>
                  <a:moveTo>
                    <a:pt x="1864" y="1062"/>
                  </a:moveTo>
                  <a:lnTo>
                    <a:pt x="1864" y="1062"/>
                  </a:lnTo>
                  <a:lnTo>
                    <a:pt x="1865" y="1061"/>
                  </a:lnTo>
                  <a:lnTo>
                    <a:pt x="1867" y="1059"/>
                  </a:lnTo>
                  <a:lnTo>
                    <a:pt x="1871" y="1059"/>
                  </a:lnTo>
                  <a:lnTo>
                    <a:pt x="1873" y="1059"/>
                  </a:lnTo>
                  <a:lnTo>
                    <a:pt x="1877" y="1061"/>
                  </a:lnTo>
                  <a:lnTo>
                    <a:pt x="1877" y="1062"/>
                  </a:lnTo>
                  <a:lnTo>
                    <a:pt x="1878" y="1066"/>
                  </a:lnTo>
                  <a:lnTo>
                    <a:pt x="1877" y="1068"/>
                  </a:lnTo>
                  <a:lnTo>
                    <a:pt x="1875" y="1071"/>
                  </a:lnTo>
                  <a:lnTo>
                    <a:pt x="1873" y="1071"/>
                  </a:lnTo>
                  <a:lnTo>
                    <a:pt x="1871" y="1073"/>
                  </a:lnTo>
                  <a:lnTo>
                    <a:pt x="1867" y="1071"/>
                  </a:lnTo>
                  <a:lnTo>
                    <a:pt x="1865" y="1069"/>
                  </a:lnTo>
                  <a:lnTo>
                    <a:pt x="1864" y="1068"/>
                  </a:lnTo>
                  <a:lnTo>
                    <a:pt x="1864" y="1066"/>
                  </a:lnTo>
                  <a:lnTo>
                    <a:pt x="1864" y="1062"/>
                  </a:lnTo>
                  <a:close/>
                  <a:moveTo>
                    <a:pt x="1891" y="999"/>
                  </a:moveTo>
                  <a:lnTo>
                    <a:pt x="1891" y="999"/>
                  </a:lnTo>
                  <a:lnTo>
                    <a:pt x="1893" y="995"/>
                  </a:lnTo>
                  <a:lnTo>
                    <a:pt x="1895" y="995"/>
                  </a:lnTo>
                  <a:lnTo>
                    <a:pt x="1899" y="994"/>
                  </a:lnTo>
                  <a:lnTo>
                    <a:pt x="1901" y="994"/>
                  </a:lnTo>
                  <a:lnTo>
                    <a:pt x="1904" y="995"/>
                  </a:lnTo>
                  <a:lnTo>
                    <a:pt x="1906" y="997"/>
                  </a:lnTo>
                  <a:lnTo>
                    <a:pt x="1906" y="1001"/>
                  </a:lnTo>
                  <a:lnTo>
                    <a:pt x="1906" y="1002"/>
                  </a:lnTo>
                  <a:lnTo>
                    <a:pt x="1904" y="1006"/>
                  </a:lnTo>
                  <a:lnTo>
                    <a:pt x="1903" y="1007"/>
                  </a:lnTo>
                  <a:lnTo>
                    <a:pt x="1901" y="1007"/>
                  </a:lnTo>
                  <a:lnTo>
                    <a:pt x="1897" y="1007"/>
                  </a:lnTo>
                  <a:lnTo>
                    <a:pt x="1895" y="1006"/>
                  </a:lnTo>
                  <a:lnTo>
                    <a:pt x="1893" y="1004"/>
                  </a:lnTo>
                  <a:lnTo>
                    <a:pt x="1891" y="1001"/>
                  </a:lnTo>
                  <a:lnTo>
                    <a:pt x="1891" y="999"/>
                  </a:lnTo>
                  <a:close/>
                  <a:moveTo>
                    <a:pt x="1914" y="932"/>
                  </a:moveTo>
                  <a:lnTo>
                    <a:pt x="1914" y="932"/>
                  </a:lnTo>
                  <a:lnTo>
                    <a:pt x="1916" y="930"/>
                  </a:lnTo>
                  <a:lnTo>
                    <a:pt x="1917" y="929"/>
                  </a:lnTo>
                  <a:lnTo>
                    <a:pt x="1919" y="927"/>
                  </a:lnTo>
                  <a:lnTo>
                    <a:pt x="1923" y="927"/>
                  </a:lnTo>
                  <a:lnTo>
                    <a:pt x="1925" y="929"/>
                  </a:lnTo>
                  <a:lnTo>
                    <a:pt x="1927" y="930"/>
                  </a:lnTo>
                  <a:lnTo>
                    <a:pt x="1929" y="934"/>
                  </a:lnTo>
                  <a:lnTo>
                    <a:pt x="1929" y="935"/>
                  </a:lnTo>
                  <a:lnTo>
                    <a:pt x="1927" y="939"/>
                  </a:lnTo>
                  <a:lnTo>
                    <a:pt x="1925" y="941"/>
                  </a:lnTo>
                  <a:lnTo>
                    <a:pt x="1921" y="941"/>
                  </a:lnTo>
                  <a:lnTo>
                    <a:pt x="1919" y="941"/>
                  </a:lnTo>
                  <a:lnTo>
                    <a:pt x="1916" y="939"/>
                  </a:lnTo>
                  <a:lnTo>
                    <a:pt x="1914" y="937"/>
                  </a:lnTo>
                  <a:lnTo>
                    <a:pt x="1914" y="935"/>
                  </a:lnTo>
                  <a:lnTo>
                    <a:pt x="1914" y="932"/>
                  </a:lnTo>
                  <a:close/>
                  <a:moveTo>
                    <a:pt x="1927" y="865"/>
                  </a:moveTo>
                  <a:lnTo>
                    <a:pt x="1927" y="865"/>
                  </a:lnTo>
                  <a:lnTo>
                    <a:pt x="1929" y="862"/>
                  </a:lnTo>
                  <a:lnTo>
                    <a:pt x="1930" y="860"/>
                  </a:lnTo>
                  <a:lnTo>
                    <a:pt x="1932" y="858"/>
                  </a:lnTo>
                  <a:lnTo>
                    <a:pt x="1936" y="858"/>
                  </a:lnTo>
                  <a:lnTo>
                    <a:pt x="1938" y="860"/>
                  </a:lnTo>
                  <a:lnTo>
                    <a:pt x="1940" y="862"/>
                  </a:lnTo>
                  <a:lnTo>
                    <a:pt x="1942" y="863"/>
                  </a:lnTo>
                  <a:lnTo>
                    <a:pt x="1942" y="867"/>
                  </a:lnTo>
                  <a:lnTo>
                    <a:pt x="1942" y="869"/>
                  </a:lnTo>
                  <a:lnTo>
                    <a:pt x="1940" y="870"/>
                  </a:lnTo>
                  <a:lnTo>
                    <a:pt x="1936" y="872"/>
                  </a:lnTo>
                  <a:lnTo>
                    <a:pt x="1934" y="872"/>
                  </a:lnTo>
                  <a:lnTo>
                    <a:pt x="1930" y="872"/>
                  </a:lnTo>
                  <a:lnTo>
                    <a:pt x="1929" y="870"/>
                  </a:lnTo>
                  <a:lnTo>
                    <a:pt x="1927" y="867"/>
                  </a:lnTo>
                  <a:lnTo>
                    <a:pt x="1927" y="865"/>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30" name="Freeform 20"/>
            <p:cNvSpPr>
              <a:spLocks noEditPoints="1"/>
            </p:cNvSpPr>
            <p:nvPr/>
          </p:nvSpPr>
          <p:spPr bwMode="auto">
            <a:xfrm>
              <a:off x="3462338" y="3361573"/>
              <a:ext cx="1711325" cy="1470025"/>
            </a:xfrm>
            <a:custGeom>
              <a:avLst/>
              <a:gdLst>
                <a:gd name="T0" fmla="*/ 2147483647 w 2336"/>
                <a:gd name="T1" fmla="*/ 2147483647 h 1853"/>
                <a:gd name="T2" fmla="*/ 2147483647 w 2336"/>
                <a:gd name="T3" fmla="*/ 2147483647 h 1853"/>
                <a:gd name="T4" fmla="*/ 2147483647 w 2336"/>
                <a:gd name="T5" fmla="*/ 2147483647 h 1853"/>
                <a:gd name="T6" fmla="*/ 2147483647 w 2336"/>
                <a:gd name="T7" fmla="*/ 2147483647 h 1853"/>
                <a:gd name="T8" fmla="*/ 2147483647 w 2336"/>
                <a:gd name="T9" fmla="*/ 2147483647 h 1853"/>
                <a:gd name="T10" fmla="*/ 2147483647 w 2336"/>
                <a:gd name="T11" fmla="*/ 2147483647 h 1853"/>
                <a:gd name="T12" fmla="*/ 2147483647 w 2336"/>
                <a:gd name="T13" fmla="*/ 2147483647 h 1853"/>
                <a:gd name="T14" fmla="*/ 2147483647 w 2336"/>
                <a:gd name="T15" fmla="*/ 2147483647 h 1853"/>
                <a:gd name="T16" fmla="*/ 2147483647 w 2336"/>
                <a:gd name="T17" fmla="*/ 2147483647 h 1853"/>
                <a:gd name="T18" fmla="*/ 2147483647 w 2336"/>
                <a:gd name="T19" fmla="*/ 2147483647 h 1853"/>
                <a:gd name="T20" fmla="*/ 2147483647 w 2336"/>
                <a:gd name="T21" fmla="*/ 2147483647 h 1853"/>
                <a:gd name="T22" fmla="*/ 2147483647 w 2336"/>
                <a:gd name="T23" fmla="*/ 2147483647 h 1853"/>
                <a:gd name="T24" fmla="*/ 2147483647 w 2336"/>
                <a:gd name="T25" fmla="*/ 2147483647 h 1853"/>
                <a:gd name="T26" fmla="*/ 2147483647 w 2336"/>
                <a:gd name="T27" fmla="*/ 2147483647 h 1853"/>
                <a:gd name="T28" fmla="*/ 2147483647 w 2336"/>
                <a:gd name="T29" fmla="*/ 2147483647 h 1853"/>
                <a:gd name="T30" fmla="*/ 2147483647 w 2336"/>
                <a:gd name="T31" fmla="*/ 2147483647 h 1853"/>
                <a:gd name="T32" fmla="*/ 2147483647 w 2336"/>
                <a:gd name="T33" fmla="*/ 2147483647 h 1853"/>
                <a:gd name="T34" fmla="*/ 2147483647 w 2336"/>
                <a:gd name="T35" fmla="*/ 2147483647 h 1853"/>
                <a:gd name="T36" fmla="*/ 2147483647 w 2336"/>
                <a:gd name="T37" fmla="*/ 2147483647 h 1853"/>
                <a:gd name="T38" fmla="*/ 2147483647 w 2336"/>
                <a:gd name="T39" fmla="*/ 2147483647 h 1853"/>
                <a:gd name="T40" fmla="*/ 2147483647 w 2336"/>
                <a:gd name="T41" fmla="*/ 2147483647 h 1853"/>
                <a:gd name="T42" fmla="*/ 2147483647 w 2336"/>
                <a:gd name="T43" fmla="*/ 2147483647 h 1853"/>
                <a:gd name="T44" fmla="*/ 2147483647 w 2336"/>
                <a:gd name="T45" fmla="*/ 2147483647 h 1853"/>
                <a:gd name="T46" fmla="*/ 2147483647 w 2336"/>
                <a:gd name="T47" fmla="*/ 2147483647 h 1853"/>
                <a:gd name="T48" fmla="*/ 2147483647 w 2336"/>
                <a:gd name="T49" fmla="*/ 2147483647 h 1853"/>
                <a:gd name="T50" fmla="*/ 2147483647 w 2336"/>
                <a:gd name="T51" fmla="*/ 2147483647 h 1853"/>
                <a:gd name="T52" fmla="*/ 2147483647 w 2336"/>
                <a:gd name="T53" fmla="*/ 2147483647 h 1853"/>
                <a:gd name="T54" fmla="*/ 2147483647 w 2336"/>
                <a:gd name="T55" fmla="*/ 2147483647 h 1853"/>
                <a:gd name="T56" fmla="*/ 2147483647 w 2336"/>
                <a:gd name="T57" fmla="*/ 2147483647 h 1853"/>
                <a:gd name="T58" fmla="*/ 2147483647 w 2336"/>
                <a:gd name="T59" fmla="*/ 2147483647 h 1853"/>
                <a:gd name="T60" fmla="*/ 2147483647 w 2336"/>
                <a:gd name="T61" fmla="*/ 2147483647 h 1853"/>
                <a:gd name="T62" fmla="*/ 2147483647 w 2336"/>
                <a:gd name="T63" fmla="*/ 2147483647 h 1853"/>
                <a:gd name="T64" fmla="*/ 2147483647 w 2336"/>
                <a:gd name="T65" fmla="*/ 2147483647 h 1853"/>
                <a:gd name="T66" fmla="*/ 2147483647 w 2336"/>
                <a:gd name="T67" fmla="*/ 2147483647 h 1853"/>
                <a:gd name="T68" fmla="*/ 2147483647 w 2336"/>
                <a:gd name="T69" fmla="*/ 2147483647 h 1853"/>
                <a:gd name="T70" fmla="*/ 2147483647 w 2336"/>
                <a:gd name="T71" fmla="*/ 2147483647 h 1853"/>
                <a:gd name="T72" fmla="*/ 2147483647 w 2336"/>
                <a:gd name="T73" fmla="*/ 2147483647 h 1853"/>
                <a:gd name="T74" fmla="*/ 2147483647 w 2336"/>
                <a:gd name="T75" fmla="*/ 2147483647 h 1853"/>
                <a:gd name="T76" fmla="*/ 2147483647 w 2336"/>
                <a:gd name="T77" fmla="*/ 2147483647 h 1853"/>
                <a:gd name="T78" fmla="*/ 2147483647 w 2336"/>
                <a:gd name="T79" fmla="*/ 2147483647 h 1853"/>
                <a:gd name="T80" fmla="*/ 2147483647 w 2336"/>
                <a:gd name="T81" fmla="*/ 2147483647 h 1853"/>
                <a:gd name="T82" fmla="*/ 2147483647 w 2336"/>
                <a:gd name="T83" fmla="*/ 2147483647 h 1853"/>
                <a:gd name="T84" fmla="*/ 2147483647 w 2336"/>
                <a:gd name="T85" fmla="*/ 2147483647 h 1853"/>
                <a:gd name="T86" fmla="*/ 2147483647 w 2336"/>
                <a:gd name="T87" fmla="*/ 2147483647 h 1853"/>
                <a:gd name="T88" fmla="*/ 2147483647 w 2336"/>
                <a:gd name="T89" fmla="*/ 2147483647 h 1853"/>
                <a:gd name="T90" fmla="*/ 2147483647 w 2336"/>
                <a:gd name="T91" fmla="*/ 2147483647 h 1853"/>
                <a:gd name="T92" fmla="*/ 2147483647 w 2336"/>
                <a:gd name="T93" fmla="*/ 2147483647 h 1853"/>
                <a:gd name="T94" fmla="*/ 2147483647 w 2336"/>
                <a:gd name="T95" fmla="*/ 2147483647 h 1853"/>
                <a:gd name="T96" fmla="*/ 2147483647 w 2336"/>
                <a:gd name="T97" fmla="*/ 2147483647 h 1853"/>
                <a:gd name="T98" fmla="*/ 2147483647 w 2336"/>
                <a:gd name="T99" fmla="*/ 2147483647 h 1853"/>
                <a:gd name="T100" fmla="*/ 2147483647 w 2336"/>
                <a:gd name="T101" fmla="*/ 2147483647 h 1853"/>
                <a:gd name="T102" fmla="*/ 2147483647 w 2336"/>
                <a:gd name="T103" fmla="*/ 2147483647 h 1853"/>
                <a:gd name="T104" fmla="*/ 2147483647 w 2336"/>
                <a:gd name="T105" fmla="*/ 2147483647 h 1853"/>
                <a:gd name="T106" fmla="*/ 2147483647 w 2336"/>
                <a:gd name="T107" fmla="*/ 2147483647 h 1853"/>
                <a:gd name="T108" fmla="*/ 2147483647 w 2336"/>
                <a:gd name="T109" fmla="*/ 2147483647 h 1853"/>
                <a:gd name="T110" fmla="*/ 2147483647 w 2336"/>
                <a:gd name="T111" fmla="*/ 2147483647 h 1853"/>
                <a:gd name="T112" fmla="*/ 2147483647 w 2336"/>
                <a:gd name="T113" fmla="*/ 2147483647 h 1853"/>
                <a:gd name="T114" fmla="*/ 2147483647 w 2336"/>
                <a:gd name="T115" fmla="*/ 2147483647 h 1853"/>
                <a:gd name="T116" fmla="*/ 2147483647 w 2336"/>
                <a:gd name="T117" fmla="*/ 2147483647 h 1853"/>
                <a:gd name="T118" fmla="*/ 2147483647 w 2336"/>
                <a:gd name="T119" fmla="*/ 2147483647 h 1853"/>
                <a:gd name="T120" fmla="*/ 2147483647 w 2336"/>
                <a:gd name="T121" fmla="*/ 2147483647 h 1853"/>
                <a:gd name="T122" fmla="*/ 2147483647 w 2336"/>
                <a:gd name="T123" fmla="*/ 2147483647 h 18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36"/>
                <a:gd name="T187" fmla="*/ 0 h 1853"/>
                <a:gd name="T188" fmla="*/ 2336 w 2336"/>
                <a:gd name="T189" fmla="*/ 1853 h 18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36" h="1853">
                  <a:moveTo>
                    <a:pt x="2321" y="937"/>
                  </a:moveTo>
                  <a:lnTo>
                    <a:pt x="2321" y="937"/>
                  </a:lnTo>
                  <a:lnTo>
                    <a:pt x="2321" y="933"/>
                  </a:lnTo>
                  <a:lnTo>
                    <a:pt x="2323" y="932"/>
                  </a:lnTo>
                  <a:lnTo>
                    <a:pt x="2325" y="930"/>
                  </a:lnTo>
                  <a:lnTo>
                    <a:pt x="2329" y="930"/>
                  </a:lnTo>
                  <a:lnTo>
                    <a:pt x="2331" y="930"/>
                  </a:lnTo>
                  <a:lnTo>
                    <a:pt x="2334" y="932"/>
                  </a:lnTo>
                  <a:lnTo>
                    <a:pt x="2336" y="933"/>
                  </a:lnTo>
                  <a:lnTo>
                    <a:pt x="2336" y="937"/>
                  </a:lnTo>
                  <a:lnTo>
                    <a:pt x="2336" y="939"/>
                  </a:lnTo>
                  <a:lnTo>
                    <a:pt x="2334" y="942"/>
                  </a:lnTo>
                  <a:lnTo>
                    <a:pt x="2331" y="942"/>
                  </a:lnTo>
                  <a:lnTo>
                    <a:pt x="2329" y="944"/>
                  </a:lnTo>
                  <a:lnTo>
                    <a:pt x="2325" y="942"/>
                  </a:lnTo>
                  <a:lnTo>
                    <a:pt x="2323" y="942"/>
                  </a:lnTo>
                  <a:lnTo>
                    <a:pt x="2321" y="939"/>
                  </a:lnTo>
                  <a:lnTo>
                    <a:pt x="2321" y="937"/>
                  </a:lnTo>
                  <a:close/>
                  <a:moveTo>
                    <a:pt x="2320" y="867"/>
                  </a:moveTo>
                  <a:lnTo>
                    <a:pt x="2320" y="867"/>
                  </a:lnTo>
                  <a:lnTo>
                    <a:pt x="2320" y="865"/>
                  </a:lnTo>
                  <a:lnTo>
                    <a:pt x="2320" y="863"/>
                  </a:lnTo>
                  <a:lnTo>
                    <a:pt x="2323" y="861"/>
                  </a:lnTo>
                  <a:lnTo>
                    <a:pt x="2325" y="860"/>
                  </a:lnTo>
                  <a:lnTo>
                    <a:pt x="2329" y="860"/>
                  </a:lnTo>
                  <a:lnTo>
                    <a:pt x="2331" y="861"/>
                  </a:lnTo>
                  <a:lnTo>
                    <a:pt x="2333" y="863"/>
                  </a:lnTo>
                  <a:lnTo>
                    <a:pt x="2334" y="867"/>
                  </a:lnTo>
                  <a:lnTo>
                    <a:pt x="2333" y="868"/>
                  </a:lnTo>
                  <a:lnTo>
                    <a:pt x="2333" y="872"/>
                  </a:lnTo>
                  <a:lnTo>
                    <a:pt x="2329" y="873"/>
                  </a:lnTo>
                  <a:lnTo>
                    <a:pt x="2327" y="873"/>
                  </a:lnTo>
                  <a:lnTo>
                    <a:pt x="2323" y="873"/>
                  </a:lnTo>
                  <a:lnTo>
                    <a:pt x="2321" y="872"/>
                  </a:lnTo>
                  <a:lnTo>
                    <a:pt x="2320" y="870"/>
                  </a:lnTo>
                  <a:lnTo>
                    <a:pt x="2320" y="867"/>
                  </a:lnTo>
                  <a:close/>
                  <a:moveTo>
                    <a:pt x="2310" y="800"/>
                  </a:moveTo>
                  <a:lnTo>
                    <a:pt x="2310" y="800"/>
                  </a:lnTo>
                  <a:lnTo>
                    <a:pt x="2310" y="796"/>
                  </a:lnTo>
                  <a:lnTo>
                    <a:pt x="2310" y="793"/>
                  </a:lnTo>
                  <a:lnTo>
                    <a:pt x="2314" y="791"/>
                  </a:lnTo>
                  <a:lnTo>
                    <a:pt x="2316" y="791"/>
                  </a:lnTo>
                  <a:lnTo>
                    <a:pt x="2320" y="791"/>
                  </a:lnTo>
                  <a:lnTo>
                    <a:pt x="2321" y="791"/>
                  </a:lnTo>
                  <a:lnTo>
                    <a:pt x="2323" y="793"/>
                  </a:lnTo>
                  <a:lnTo>
                    <a:pt x="2325" y="796"/>
                  </a:lnTo>
                  <a:lnTo>
                    <a:pt x="2325" y="800"/>
                  </a:lnTo>
                  <a:lnTo>
                    <a:pt x="2323" y="801"/>
                  </a:lnTo>
                  <a:lnTo>
                    <a:pt x="2321" y="803"/>
                  </a:lnTo>
                  <a:lnTo>
                    <a:pt x="2320" y="805"/>
                  </a:lnTo>
                  <a:lnTo>
                    <a:pt x="2316" y="805"/>
                  </a:lnTo>
                  <a:lnTo>
                    <a:pt x="2312" y="803"/>
                  </a:lnTo>
                  <a:lnTo>
                    <a:pt x="2310" y="801"/>
                  </a:lnTo>
                  <a:lnTo>
                    <a:pt x="2310" y="800"/>
                  </a:lnTo>
                  <a:close/>
                  <a:moveTo>
                    <a:pt x="2294" y="731"/>
                  </a:moveTo>
                  <a:lnTo>
                    <a:pt x="2294" y="731"/>
                  </a:lnTo>
                  <a:lnTo>
                    <a:pt x="2294" y="728"/>
                  </a:lnTo>
                  <a:lnTo>
                    <a:pt x="2295" y="726"/>
                  </a:lnTo>
                  <a:lnTo>
                    <a:pt x="2297" y="724"/>
                  </a:lnTo>
                  <a:lnTo>
                    <a:pt x="2299" y="722"/>
                  </a:lnTo>
                  <a:lnTo>
                    <a:pt x="2303" y="722"/>
                  </a:lnTo>
                  <a:lnTo>
                    <a:pt x="2305" y="722"/>
                  </a:lnTo>
                  <a:lnTo>
                    <a:pt x="2308" y="724"/>
                  </a:lnTo>
                  <a:lnTo>
                    <a:pt x="2308" y="728"/>
                  </a:lnTo>
                  <a:lnTo>
                    <a:pt x="2308" y="729"/>
                  </a:lnTo>
                  <a:lnTo>
                    <a:pt x="2308" y="733"/>
                  </a:lnTo>
                  <a:lnTo>
                    <a:pt x="2307" y="734"/>
                  </a:lnTo>
                  <a:lnTo>
                    <a:pt x="2303" y="736"/>
                  </a:lnTo>
                  <a:lnTo>
                    <a:pt x="2301" y="736"/>
                  </a:lnTo>
                  <a:lnTo>
                    <a:pt x="2297" y="736"/>
                  </a:lnTo>
                  <a:lnTo>
                    <a:pt x="2295" y="734"/>
                  </a:lnTo>
                  <a:lnTo>
                    <a:pt x="2294" y="731"/>
                  </a:lnTo>
                  <a:close/>
                  <a:moveTo>
                    <a:pt x="2273" y="664"/>
                  </a:moveTo>
                  <a:lnTo>
                    <a:pt x="2273" y="664"/>
                  </a:lnTo>
                  <a:lnTo>
                    <a:pt x="2273" y="662"/>
                  </a:lnTo>
                  <a:lnTo>
                    <a:pt x="2273" y="659"/>
                  </a:lnTo>
                  <a:lnTo>
                    <a:pt x="2275" y="657"/>
                  </a:lnTo>
                  <a:lnTo>
                    <a:pt x="2277" y="656"/>
                  </a:lnTo>
                  <a:lnTo>
                    <a:pt x="2281" y="656"/>
                  </a:lnTo>
                  <a:lnTo>
                    <a:pt x="2282" y="656"/>
                  </a:lnTo>
                  <a:lnTo>
                    <a:pt x="2286" y="657"/>
                  </a:lnTo>
                  <a:lnTo>
                    <a:pt x="2288" y="661"/>
                  </a:lnTo>
                  <a:lnTo>
                    <a:pt x="2288" y="662"/>
                  </a:lnTo>
                  <a:lnTo>
                    <a:pt x="2286" y="666"/>
                  </a:lnTo>
                  <a:lnTo>
                    <a:pt x="2284" y="668"/>
                  </a:lnTo>
                  <a:lnTo>
                    <a:pt x="2282" y="669"/>
                  </a:lnTo>
                  <a:lnTo>
                    <a:pt x="2279" y="669"/>
                  </a:lnTo>
                  <a:lnTo>
                    <a:pt x="2277" y="669"/>
                  </a:lnTo>
                  <a:lnTo>
                    <a:pt x="2275" y="668"/>
                  </a:lnTo>
                  <a:lnTo>
                    <a:pt x="2273" y="664"/>
                  </a:lnTo>
                  <a:close/>
                  <a:moveTo>
                    <a:pt x="2245" y="601"/>
                  </a:moveTo>
                  <a:lnTo>
                    <a:pt x="2245" y="601"/>
                  </a:lnTo>
                  <a:lnTo>
                    <a:pt x="2245" y="597"/>
                  </a:lnTo>
                  <a:lnTo>
                    <a:pt x="2245" y="596"/>
                  </a:lnTo>
                  <a:lnTo>
                    <a:pt x="2247" y="594"/>
                  </a:lnTo>
                  <a:lnTo>
                    <a:pt x="2249" y="592"/>
                  </a:lnTo>
                  <a:lnTo>
                    <a:pt x="2251" y="590"/>
                  </a:lnTo>
                  <a:lnTo>
                    <a:pt x="2255" y="590"/>
                  </a:lnTo>
                  <a:lnTo>
                    <a:pt x="2256" y="592"/>
                  </a:lnTo>
                  <a:lnTo>
                    <a:pt x="2258" y="596"/>
                  </a:lnTo>
                  <a:lnTo>
                    <a:pt x="2260" y="597"/>
                  </a:lnTo>
                  <a:lnTo>
                    <a:pt x="2258" y="601"/>
                  </a:lnTo>
                  <a:lnTo>
                    <a:pt x="2258" y="602"/>
                  </a:lnTo>
                  <a:lnTo>
                    <a:pt x="2255" y="604"/>
                  </a:lnTo>
                  <a:lnTo>
                    <a:pt x="2253" y="604"/>
                  </a:lnTo>
                  <a:lnTo>
                    <a:pt x="2249" y="604"/>
                  </a:lnTo>
                  <a:lnTo>
                    <a:pt x="2247" y="602"/>
                  </a:lnTo>
                  <a:lnTo>
                    <a:pt x="2245" y="601"/>
                  </a:lnTo>
                  <a:close/>
                  <a:moveTo>
                    <a:pt x="2212" y="539"/>
                  </a:moveTo>
                  <a:lnTo>
                    <a:pt x="2212" y="539"/>
                  </a:lnTo>
                  <a:lnTo>
                    <a:pt x="2212" y="535"/>
                  </a:lnTo>
                  <a:lnTo>
                    <a:pt x="2212" y="534"/>
                  </a:lnTo>
                  <a:lnTo>
                    <a:pt x="2212" y="530"/>
                  </a:lnTo>
                  <a:lnTo>
                    <a:pt x="2215" y="529"/>
                  </a:lnTo>
                  <a:lnTo>
                    <a:pt x="2217" y="529"/>
                  </a:lnTo>
                  <a:lnTo>
                    <a:pt x="2221" y="529"/>
                  </a:lnTo>
                  <a:lnTo>
                    <a:pt x="2223" y="530"/>
                  </a:lnTo>
                  <a:lnTo>
                    <a:pt x="2225" y="532"/>
                  </a:lnTo>
                  <a:lnTo>
                    <a:pt x="2227" y="535"/>
                  </a:lnTo>
                  <a:lnTo>
                    <a:pt x="2227" y="537"/>
                  </a:lnTo>
                  <a:lnTo>
                    <a:pt x="2225" y="539"/>
                  </a:lnTo>
                  <a:lnTo>
                    <a:pt x="2223" y="542"/>
                  </a:lnTo>
                  <a:lnTo>
                    <a:pt x="2219" y="542"/>
                  </a:lnTo>
                  <a:lnTo>
                    <a:pt x="2215" y="542"/>
                  </a:lnTo>
                  <a:lnTo>
                    <a:pt x="2214" y="541"/>
                  </a:lnTo>
                  <a:lnTo>
                    <a:pt x="2212" y="539"/>
                  </a:lnTo>
                  <a:close/>
                  <a:moveTo>
                    <a:pt x="2173" y="479"/>
                  </a:moveTo>
                  <a:lnTo>
                    <a:pt x="2173" y="479"/>
                  </a:lnTo>
                  <a:lnTo>
                    <a:pt x="2173" y="477"/>
                  </a:lnTo>
                  <a:lnTo>
                    <a:pt x="2173" y="474"/>
                  </a:lnTo>
                  <a:lnTo>
                    <a:pt x="2173" y="472"/>
                  </a:lnTo>
                  <a:lnTo>
                    <a:pt x="2175" y="470"/>
                  </a:lnTo>
                  <a:lnTo>
                    <a:pt x="2178" y="469"/>
                  </a:lnTo>
                  <a:lnTo>
                    <a:pt x="2180" y="469"/>
                  </a:lnTo>
                  <a:lnTo>
                    <a:pt x="2184" y="470"/>
                  </a:lnTo>
                  <a:lnTo>
                    <a:pt x="2186" y="472"/>
                  </a:lnTo>
                  <a:lnTo>
                    <a:pt x="2188" y="474"/>
                  </a:lnTo>
                  <a:lnTo>
                    <a:pt x="2188" y="477"/>
                  </a:lnTo>
                  <a:lnTo>
                    <a:pt x="2186" y="479"/>
                  </a:lnTo>
                  <a:lnTo>
                    <a:pt x="2184" y="482"/>
                  </a:lnTo>
                  <a:lnTo>
                    <a:pt x="2180" y="482"/>
                  </a:lnTo>
                  <a:lnTo>
                    <a:pt x="2178" y="482"/>
                  </a:lnTo>
                  <a:lnTo>
                    <a:pt x="2175" y="482"/>
                  </a:lnTo>
                  <a:lnTo>
                    <a:pt x="2173" y="479"/>
                  </a:lnTo>
                  <a:close/>
                  <a:moveTo>
                    <a:pt x="2130" y="422"/>
                  </a:moveTo>
                  <a:lnTo>
                    <a:pt x="2130" y="422"/>
                  </a:lnTo>
                  <a:lnTo>
                    <a:pt x="2128" y="421"/>
                  </a:lnTo>
                  <a:lnTo>
                    <a:pt x="2128" y="417"/>
                  </a:lnTo>
                  <a:lnTo>
                    <a:pt x="2130" y="415"/>
                  </a:lnTo>
                  <a:lnTo>
                    <a:pt x="2132" y="414"/>
                  </a:lnTo>
                  <a:lnTo>
                    <a:pt x="2134" y="412"/>
                  </a:lnTo>
                  <a:lnTo>
                    <a:pt x="2137" y="412"/>
                  </a:lnTo>
                  <a:lnTo>
                    <a:pt x="2139" y="412"/>
                  </a:lnTo>
                  <a:lnTo>
                    <a:pt x="2141" y="415"/>
                  </a:lnTo>
                  <a:lnTo>
                    <a:pt x="2143" y="417"/>
                  </a:lnTo>
                  <a:lnTo>
                    <a:pt x="2143" y="421"/>
                  </a:lnTo>
                  <a:lnTo>
                    <a:pt x="2143" y="422"/>
                  </a:lnTo>
                  <a:lnTo>
                    <a:pt x="2141" y="424"/>
                  </a:lnTo>
                  <a:lnTo>
                    <a:pt x="2137" y="426"/>
                  </a:lnTo>
                  <a:lnTo>
                    <a:pt x="2135" y="426"/>
                  </a:lnTo>
                  <a:lnTo>
                    <a:pt x="2132" y="426"/>
                  </a:lnTo>
                  <a:lnTo>
                    <a:pt x="2130" y="422"/>
                  </a:lnTo>
                  <a:close/>
                  <a:moveTo>
                    <a:pt x="2082" y="371"/>
                  </a:moveTo>
                  <a:lnTo>
                    <a:pt x="2082" y="371"/>
                  </a:lnTo>
                  <a:lnTo>
                    <a:pt x="2080" y="367"/>
                  </a:lnTo>
                  <a:lnTo>
                    <a:pt x="2080" y="366"/>
                  </a:lnTo>
                  <a:lnTo>
                    <a:pt x="2080" y="362"/>
                  </a:lnTo>
                  <a:lnTo>
                    <a:pt x="2082" y="360"/>
                  </a:lnTo>
                  <a:lnTo>
                    <a:pt x="2085" y="359"/>
                  </a:lnTo>
                  <a:lnTo>
                    <a:pt x="2087" y="359"/>
                  </a:lnTo>
                  <a:lnTo>
                    <a:pt x="2091" y="359"/>
                  </a:lnTo>
                  <a:lnTo>
                    <a:pt x="2093" y="360"/>
                  </a:lnTo>
                  <a:lnTo>
                    <a:pt x="2095" y="362"/>
                  </a:lnTo>
                  <a:lnTo>
                    <a:pt x="2095" y="366"/>
                  </a:lnTo>
                  <a:lnTo>
                    <a:pt x="2095" y="367"/>
                  </a:lnTo>
                  <a:lnTo>
                    <a:pt x="2093" y="371"/>
                  </a:lnTo>
                  <a:lnTo>
                    <a:pt x="2089" y="372"/>
                  </a:lnTo>
                  <a:lnTo>
                    <a:pt x="2087" y="372"/>
                  </a:lnTo>
                  <a:lnTo>
                    <a:pt x="2083" y="372"/>
                  </a:lnTo>
                  <a:lnTo>
                    <a:pt x="2082" y="371"/>
                  </a:lnTo>
                  <a:close/>
                  <a:moveTo>
                    <a:pt x="2029" y="321"/>
                  </a:moveTo>
                  <a:lnTo>
                    <a:pt x="2029" y="321"/>
                  </a:lnTo>
                  <a:lnTo>
                    <a:pt x="2028" y="318"/>
                  </a:lnTo>
                  <a:lnTo>
                    <a:pt x="2028" y="316"/>
                  </a:lnTo>
                  <a:lnTo>
                    <a:pt x="2028" y="312"/>
                  </a:lnTo>
                  <a:lnTo>
                    <a:pt x="2029" y="311"/>
                  </a:lnTo>
                  <a:lnTo>
                    <a:pt x="2031" y="309"/>
                  </a:lnTo>
                  <a:lnTo>
                    <a:pt x="2035" y="309"/>
                  </a:lnTo>
                  <a:lnTo>
                    <a:pt x="2037" y="309"/>
                  </a:lnTo>
                  <a:lnTo>
                    <a:pt x="2041" y="311"/>
                  </a:lnTo>
                  <a:lnTo>
                    <a:pt x="2043" y="312"/>
                  </a:lnTo>
                  <a:lnTo>
                    <a:pt x="2043" y="316"/>
                  </a:lnTo>
                  <a:lnTo>
                    <a:pt x="2043" y="318"/>
                  </a:lnTo>
                  <a:lnTo>
                    <a:pt x="2041" y="319"/>
                  </a:lnTo>
                  <a:lnTo>
                    <a:pt x="2037" y="321"/>
                  </a:lnTo>
                  <a:lnTo>
                    <a:pt x="2035" y="323"/>
                  </a:lnTo>
                  <a:lnTo>
                    <a:pt x="2031" y="321"/>
                  </a:lnTo>
                  <a:lnTo>
                    <a:pt x="2029" y="321"/>
                  </a:lnTo>
                  <a:close/>
                  <a:moveTo>
                    <a:pt x="1974" y="275"/>
                  </a:moveTo>
                  <a:lnTo>
                    <a:pt x="1974" y="275"/>
                  </a:lnTo>
                  <a:lnTo>
                    <a:pt x="1972" y="271"/>
                  </a:lnTo>
                  <a:lnTo>
                    <a:pt x="1972" y="270"/>
                  </a:lnTo>
                  <a:lnTo>
                    <a:pt x="1972" y="266"/>
                  </a:lnTo>
                  <a:lnTo>
                    <a:pt x="1972" y="264"/>
                  </a:lnTo>
                  <a:lnTo>
                    <a:pt x="1976" y="263"/>
                  </a:lnTo>
                  <a:lnTo>
                    <a:pt x="1977" y="261"/>
                  </a:lnTo>
                  <a:lnTo>
                    <a:pt x="1981" y="263"/>
                  </a:lnTo>
                  <a:lnTo>
                    <a:pt x="1983" y="263"/>
                  </a:lnTo>
                  <a:lnTo>
                    <a:pt x="1985" y="266"/>
                  </a:lnTo>
                  <a:lnTo>
                    <a:pt x="1987" y="268"/>
                  </a:lnTo>
                  <a:lnTo>
                    <a:pt x="1985" y="271"/>
                  </a:lnTo>
                  <a:lnTo>
                    <a:pt x="1985" y="273"/>
                  </a:lnTo>
                  <a:lnTo>
                    <a:pt x="1981" y="275"/>
                  </a:lnTo>
                  <a:lnTo>
                    <a:pt x="1979" y="276"/>
                  </a:lnTo>
                  <a:lnTo>
                    <a:pt x="1976" y="275"/>
                  </a:lnTo>
                  <a:lnTo>
                    <a:pt x="1974" y="275"/>
                  </a:lnTo>
                  <a:close/>
                  <a:moveTo>
                    <a:pt x="1914" y="232"/>
                  </a:moveTo>
                  <a:lnTo>
                    <a:pt x="1914" y="232"/>
                  </a:lnTo>
                  <a:lnTo>
                    <a:pt x="1912" y="228"/>
                  </a:lnTo>
                  <a:lnTo>
                    <a:pt x="1910" y="227"/>
                  </a:lnTo>
                  <a:lnTo>
                    <a:pt x="1912" y="223"/>
                  </a:lnTo>
                  <a:lnTo>
                    <a:pt x="1912" y="222"/>
                  </a:lnTo>
                  <a:lnTo>
                    <a:pt x="1914" y="220"/>
                  </a:lnTo>
                  <a:lnTo>
                    <a:pt x="1918" y="218"/>
                  </a:lnTo>
                  <a:lnTo>
                    <a:pt x="1920" y="218"/>
                  </a:lnTo>
                  <a:lnTo>
                    <a:pt x="1923" y="220"/>
                  </a:lnTo>
                  <a:lnTo>
                    <a:pt x="1925" y="222"/>
                  </a:lnTo>
                  <a:lnTo>
                    <a:pt x="1927" y="225"/>
                  </a:lnTo>
                  <a:lnTo>
                    <a:pt x="1925" y="227"/>
                  </a:lnTo>
                  <a:lnTo>
                    <a:pt x="1925" y="230"/>
                  </a:lnTo>
                  <a:lnTo>
                    <a:pt x="1923" y="232"/>
                  </a:lnTo>
                  <a:lnTo>
                    <a:pt x="1920" y="232"/>
                  </a:lnTo>
                  <a:lnTo>
                    <a:pt x="1918" y="232"/>
                  </a:lnTo>
                  <a:lnTo>
                    <a:pt x="1914" y="232"/>
                  </a:lnTo>
                  <a:close/>
                  <a:moveTo>
                    <a:pt x="1853" y="192"/>
                  </a:moveTo>
                  <a:lnTo>
                    <a:pt x="1853" y="192"/>
                  </a:lnTo>
                  <a:lnTo>
                    <a:pt x="1851" y="191"/>
                  </a:lnTo>
                  <a:lnTo>
                    <a:pt x="1849" y="189"/>
                  </a:lnTo>
                  <a:lnTo>
                    <a:pt x="1849" y="185"/>
                  </a:lnTo>
                  <a:lnTo>
                    <a:pt x="1851" y="182"/>
                  </a:lnTo>
                  <a:lnTo>
                    <a:pt x="1853" y="180"/>
                  </a:lnTo>
                  <a:lnTo>
                    <a:pt x="1855" y="180"/>
                  </a:lnTo>
                  <a:lnTo>
                    <a:pt x="1858" y="179"/>
                  </a:lnTo>
                  <a:lnTo>
                    <a:pt x="1860" y="180"/>
                  </a:lnTo>
                  <a:lnTo>
                    <a:pt x="1862" y="182"/>
                  </a:lnTo>
                  <a:lnTo>
                    <a:pt x="1864" y="185"/>
                  </a:lnTo>
                  <a:lnTo>
                    <a:pt x="1864" y="187"/>
                  </a:lnTo>
                  <a:lnTo>
                    <a:pt x="1862" y="191"/>
                  </a:lnTo>
                  <a:lnTo>
                    <a:pt x="1860" y="192"/>
                  </a:lnTo>
                  <a:lnTo>
                    <a:pt x="1858" y="192"/>
                  </a:lnTo>
                  <a:lnTo>
                    <a:pt x="1855" y="194"/>
                  </a:lnTo>
                  <a:lnTo>
                    <a:pt x="1853" y="192"/>
                  </a:lnTo>
                  <a:close/>
                  <a:moveTo>
                    <a:pt x="1788" y="158"/>
                  </a:moveTo>
                  <a:lnTo>
                    <a:pt x="1788" y="158"/>
                  </a:lnTo>
                  <a:lnTo>
                    <a:pt x="1786" y="155"/>
                  </a:lnTo>
                  <a:lnTo>
                    <a:pt x="1784" y="153"/>
                  </a:lnTo>
                  <a:lnTo>
                    <a:pt x="1784" y="151"/>
                  </a:lnTo>
                  <a:lnTo>
                    <a:pt x="1784" y="148"/>
                  </a:lnTo>
                  <a:lnTo>
                    <a:pt x="1786" y="146"/>
                  </a:lnTo>
                  <a:lnTo>
                    <a:pt x="1790" y="144"/>
                  </a:lnTo>
                  <a:lnTo>
                    <a:pt x="1791" y="144"/>
                  </a:lnTo>
                  <a:lnTo>
                    <a:pt x="1795" y="144"/>
                  </a:lnTo>
                  <a:lnTo>
                    <a:pt x="1797" y="146"/>
                  </a:lnTo>
                  <a:lnTo>
                    <a:pt x="1799" y="149"/>
                  </a:lnTo>
                  <a:lnTo>
                    <a:pt x="1799" y="151"/>
                  </a:lnTo>
                  <a:lnTo>
                    <a:pt x="1799" y="155"/>
                  </a:lnTo>
                  <a:lnTo>
                    <a:pt x="1795" y="156"/>
                  </a:lnTo>
                  <a:lnTo>
                    <a:pt x="1793" y="158"/>
                  </a:lnTo>
                  <a:lnTo>
                    <a:pt x="1791" y="158"/>
                  </a:lnTo>
                  <a:lnTo>
                    <a:pt x="1788" y="158"/>
                  </a:lnTo>
                  <a:close/>
                  <a:moveTo>
                    <a:pt x="1721" y="125"/>
                  </a:moveTo>
                  <a:lnTo>
                    <a:pt x="1721" y="125"/>
                  </a:lnTo>
                  <a:lnTo>
                    <a:pt x="1719" y="124"/>
                  </a:lnTo>
                  <a:lnTo>
                    <a:pt x="1717" y="122"/>
                  </a:lnTo>
                  <a:lnTo>
                    <a:pt x="1717" y="119"/>
                  </a:lnTo>
                  <a:lnTo>
                    <a:pt x="1717" y="117"/>
                  </a:lnTo>
                  <a:lnTo>
                    <a:pt x="1719" y="113"/>
                  </a:lnTo>
                  <a:lnTo>
                    <a:pt x="1721" y="113"/>
                  </a:lnTo>
                  <a:lnTo>
                    <a:pt x="1724" y="112"/>
                  </a:lnTo>
                  <a:lnTo>
                    <a:pt x="1728" y="113"/>
                  </a:lnTo>
                  <a:lnTo>
                    <a:pt x="1730" y="115"/>
                  </a:lnTo>
                  <a:lnTo>
                    <a:pt x="1732" y="117"/>
                  </a:lnTo>
                  <a:lnTo>
                    <a:pt x="1732" y="120"/>
                  </a:lnTo>
                  <a:lnTo>
                    <a:pt x="1730" y="122"/>
                  </a:lnTo>
                  <a:lnTo>
                    <a:pt x="1728" y="125"/>
                  </a:lnTo>
                  <a:lnTo>
                    <a:pt x="1726" y="125"/>
                  </a:lnTo>
                  <a:lnTo>
                    <a:pt x="1724" y="125"/>
                  </a:lnTo>
                  <a:lnTo>
                    <a:pt x="1721" y="125"/>
                  </a:lnTo>
                  <a:close/>
                  <a:moveTo>
                    <a:pt x="1652" y="98"/>
                  </a:moveTo>
                  <a:lnTo>
                    <a:pt x="1652" y="98"/>
                  </a:lnTo>
                  <a:lnTo>
                    <a:pt x="1650" y="96"/>
                  </a:lnTo>
                  <a:lnTo>
                    <a:pt x="1648" y="95"/>
                  </a:lnTo>
                  <a:lnTo>
                    <a:pt x="1646" y="93"/>
                  </a:lnTo>
                  <a:lnTo>
                    <a:pt x="1648" y="89"/>
                  </a:lnTo>
                  <a:lnTo>
                    <a:pt x="1648" y="88"/>
                  </a:lnTo>
                  <a:lnTo>
                    <a:pt x="1652" y="86"/>
                  </a:lnTo>
                  <a:lnTo>
                    <a:pt x="1654" y="84"/>
                  </a:lnTo>
                  <a:lnTo>
                    <a:pt x="1658" y="86"/>
                  </a:lnTo>
                  <a:lnTo>
                    <a:pt x="1659" y="86"/>
                  </a:lnTo>
                  <a:lnTo>
                    <a:pt x="1661" y="89"/>
                  </a:lnTo>
                  <a:lnTo>
                    <a:pt x="1661" y="91"/>
                  </a:lnTo>
                  <a:lnTo>
                    <a:pt x="1661" y="95"/>
                  </a:lnTo>
                  <a:lnTo>
                    <a:pt x="1659" y="96"/>
                  </a:lnTo>
                  <a:lnTo>
                    <a:pt x="1658" y="98"/>
                  </a:lnTo>
                  <a:lnTo>
                    <a:pt x="1656" y="98"/>
                  </a:lnTo>
                  <a:lnTo>
                    <a:pt x="1652" y="98"/>
                  </a:lnTo>
                  <a:close/>
                  <a:moveTo>
                    <a:pt x="1581" y="74"/>
                  </a:moveTo>
                  <a:lnTo>
                    <a:pt x="1581" y="74"/>
                  </a:lnTo>
                  <a:lnTo>
                    <a:pt x="1579" y="74"/>
                  </a:lnTo>
                  <a:lnTo>
                    <a:pt x="1578" y="71"/>
                  </a:lnTo>
                  <a:lnTo>
                    <a:pt x="1576" y="69"/>
                  </a:lnTo>
                  <a:lnTo>
                    <a:pt x="1576" y="65"/>
                  </a:lnTo>
                  <a:lnTo>
                    <a:pt x="1578" y="64"/>
                  </a:lnTo>
                  <a:lnTo>
                    <a:pt x="1579" y="62"/>
                  </a:lnTo>
                  <a:lnTo>
                    <a:pt x="1583" y="60"/>
                  </a:lnTo>
                  <a:lnTo>
                    <a:pt x="1587" y="62"/>
                  </a:lnTo>
                  <a:lnTo>
                    <a:pt x="1589" y="62"/>
                  </a:lnTo>
                  <a:lnTo>
                    <a:pt x="1591" y="65"/>
                  </a:lnTo>
                  <a:lnTo>
                    <a:pt x="1591" y="67"/>
                  </a:lnTo>
                  <a:lnTo>
                    <a:pt x="1591" y="71"/>
                  </a:lnTo>
                  <a:lnTo>
                    <a:pt x="1589" y="72"/>
                  </a:lnTo>
                  <a:lnTo>
                    <a:pt x="1587" y="74"/>
                  </a:lnTo>
                  <a:lnTo>
                    <a:pt x="1585" y="76"/>
                  </a:lnTo>
                  <a:lnTo>
                    <a:pt x="1581" y="74"/>
                  </a:lnTo>
                  <a:close/>
                  <a:moveTo>
                    <a:pt x="1509" y="55"/>
                  </a:moveTo>
                  <a:lnTo>
                    <a:pt x="1509" y="55"/>
                  </a:lnTo>
                  <a:lnTo>
                    <a:pt x="1507" y="53"/>
                  </a:lnTo>
                  <a:lnTo>
                    <a:pt x="1505" y="52"/>
                  </a:lnTo>
                  <a:lnTo>
                    <a:pt x="1503" y="50"/>
                  </a:lnTo>
                  <a:lnTo>
                    <a:pt x="1503" y="47"/>
                  </a:lnTo>
                  <a:lnTo>
                    <a:pt x="1505" y="43"/>
                  </a:lnTo>
                  <a:lnTo>
                    <a:pt x="1507" y="41"/>
                  </a:lnTo>
                  <a:lnTo>
                    <a:pt x="1511" y="41"/>
                  </a:lnTo>
                  <a:lnTo>
                    <a:pt x="1512" y="41"/>
                  </a:lnTo>
                  <a:lnTo>
                    <a:pt x="1516" y="43"/>
                  </a:lnTo>
                  <a:lnTo>
                    <a:pt x="1518" y="45"/>
                  </a:lnTo>
                  <a:lnTo>
                    <a:pt x="1518" y="47"/>
                  </a:lnTo>
                  <a:lnTo>
                    <a:pt x="1518" y="50"/>
                  </a:lnTo>
                  <a:lnTo>
                    <a:pt x="1518" y="52"/>
                  </a:lnTo>
                  <a:lnTo>
                    <a:pt x="1514" y="53"/>
                  </a:lnTo>
                  <a:lnTo>
                    <a:pt x="1512" y="55"/>
                  </a:lnTo>
                  <a:lnTo>
                    <a:pt x="1509" y="55"/>
                  </a:lnTo>
                  <a:close/>
                  <a:moveTo>
                    <a:pt x="1436" y="40"/>
                  </a:moveTo>
                  <a:lnTo>
                    <a:pt x="1436" y="40"/>
                  </a:lnTo>
                  <a:lnTo>
                    <a:pt x="1432" y="38"/>
                  </a:lnTo>
                  <a:lnTo>
                    <a:pt x="1431" y="36"/>
                  </a:lnTo>
                  <a:lnTo>
                    <a:pt x="1431" y="35"/>
                  </a:lnTo>
                  <a:lnTo>
                    <a:pt x="1431" y="31"/>
                  </a:lnTo>
                  <a:lnTo>
                    <a:pt x="1431" y="28"/>
                  </a:lnTo>
                  <a:lnTo>
                    <a:pt x="1432" y="26"/>
                  </a:lnTo>
                  <a:lnTo>
                    <a:pt x="1436" y="26"/>
                  </a:lnTo>
                  <a:lnTo>
                    <a:pt x="1438" y="26"/>
                  </a:lnTo>
                  <a:lnTo>
                    <a:pt x="1440" y="26"/>
                  </a:lnTo>
                  <a:lnTo>
                    <a:pt x="1442" y="26"/>
                  </a:lnTo>
                  <a:lnTo>
                    <a:pt x="1444" y="28"/>
                  </a:lnTo>
                  <a:lnTo>
                    <a:pt x="1445" y="31"/>
                  </a:lnTo>
                  <a:lnTo>
                    <a:pt x="1445" y="35"/>
                  </a:lnTo>
                  <a:lnTo>
                    <a:pt x="1444" y="36"/>
                  </a:lnTo>
                  <a:lnTo>
                    <a:pt x="1442" y="38"/>
                  </a:lnTo>
                  <a:lnTo>
                    <a:pt x="1440" y="40"/>
                  </a:lnTo>
                  <a:lnTo>
                    <a:pt x="1436" y="40"/>
                  </a:lnTo>
                  <a:close/>
                  <a:moveTo>
                    <a:pt x="1362" y="28"/>
                  </a:moveTo>
                  <a:lnTo>
                    <a:pt x="1362" y="28"/>
                  </a:lnTo>
                  <a:lnTo>
                    <a:pt x="1358" y="26"/>
                  </a:lnTo>
                  <a:lnTo>
                    <a:pt x="1356" y="24"/>
                  </a:lnTo>
                  <a:lnTo>
                    <a:pt x="1356" y="23"/>
                  </a:lnTo>
                  <a:lnTo>
                    <a:pt x="1356" y="19"/>
                  </a:lnTo>
                  <a:lnTo>
                    <a:pt x="1356" y="17"/>
                  </a:lnTo>
                  <a:lnTo>
                    <a:pt x="1358" y="14"/>
                  </a:lnTo>
                  <a:lnTo>
                    <a:pt x="1362" y="14"/>
                  </a:lnTo>
                  <a:lnTo>
                    <a:pt x="1364" y="14"/>
                  </a:lnTo>
                  <a:lnTo>
                    <a:pt x="1367" y="14"/>
                  </a:lnTo>
                  <a:lnTo>
                    <a:pt x="1369" y="16"/>
                  </a:lnTo>
                  <a:lnTo>
                    <a:pt x="1371" y="19"/>
                  </a:lnTo>
                  <a:lnTo>
                    <a:pt x="1371" y="21"/>
                  </a:lnTo>
                  <a:lnTo>
                    <a:pt x="1369" y="24"/>
                  </a:lnTo>
                  <a:lnTo>
                    <a:pt x="1367" y="26"/>
                  </a:lnTo>
                  <a:lnTo>
                    <a:pt x="1366" y="28"/>
                  </a:lnTo>
                  <a:lnTo>
                    <a:pt x="1362" y="28"/>
                  </a:lnTo>
                  <a:close/>
                  <a:moveTo>
                    <a:pt x="1287" y="19"/>
                  </a:moveTo>
                  <a:lnTo>
                    <a:pt x="1287" y="19"/>
                  </a:lnTo>
                  <a:lnTo>
                    <a:pt x="1284" y="17"/>
                  </a:lnTo>
                  <a:lnTo>
                    <a:pt x="1282" y="16"/>
                  </a:lnTo>
                  <a:lnTo>
                    <a:pt x="1280" y="14"/>
                  </a:lnTo>
                  <a:lnTo>
                    <a:pt x="1280" y="11"/>
                  </a:lnTo>
                  <a:lnTo>
                    <a:pt x="1282" y="9"/>
                  </a:lnTo>
                  <a:lnTo>
                    <a:pt x="1284" y="7"/>
                  </a:lnTo>
                  <a:lnTo>
                    <a:pt x="1286" y="5"/>
                  </a:lnTo>
                  <a:lnTo>
                    <a:pt x="1289" y="5"/>
                  </a:lnTo>
                  <a:lnTo>
                    <a:pt x="1291" y="5"/>
                  </a:lnTo>
                  <a:lnTo>
                    <a:pt x="1293" y="7"/>
                  </a:lnTo>
                  <a:lnTo>
                    <a:pt x="1295" y="11"/>
                  </a:lnTo>
                  <a:lnTo>
                    <a:pt x="1295" y="12"/>
                  </a:lnTo>
                  <a:lnTo>
                    <a:pt x="1295" y="16"/>
                  </a:lnTo>
                  <a:lnTo>
                    <a:pt x="1293" y="17"/>
                  </a:lnTo>
                  <a:lnTo>
                    <a:pt x="1289" y="19"/>
                  </a:lnTo>
                  <a:lnTo>
                    <a:pt x="1287" y="19"/>
                  </a:lnTo>
                  <a:close/>
                  <a:moveTo>
                    <a:pt x="1213" y="16"/>
                  </a:moveTo>
                  <a:lnTo>
                    <a:pt x="1213" y="16"/>
                  </a:lnTo>
                  <a:lnTo>
                    <a:pt x="1209" y="14"/>
                  </a:lnTo>
                  <a:lnTo>
                    <a:pt x="1207" y="12"/>
                  </a:lnTo>
                  <a:lnTo>
                    <a:pt x="1206" y="11"/>
                  </a:lnTo>
                  <a:lnTo>
                    <a:pt x="1206" y="7"/>
                  </a:lnTo>
                  <a:lnTo>
                    <a:pt x="1206" y="5"/>
                  </a:lnTo>
                  <a:lnTo>
                    <a:pt x="1207" y="4"/>
                  </a:lnTo>
                  <a:lnTo>
                    <a:pt x="1209" y="2"/>
                  </a:lnTo>
                  <a:lnTo>
                    <a:pt x="1213" y="2"/>
                  </a:lnTo>
                  <a:lnTo>
                    <a:pt x="1215" y="2"/>
                  </a:lnTo>
                  <a:lnTo>
                    <a:pt x="1219" y="4"/>
                  </a:lnTo>
                  <a:lnTo>
                    <a:pt x="1219" y="5"/>
                  </a:lnTo>
                  <a:lnTo>
                    <a:pt x="1220" y="9"/>
                  </a:lnTo>
                  <a:lnTo>
                    <a:pt x="1219" y="11"/>
                  </a:lnTo>
                  <a:lnTo>
                    <a:pt x="1219" y="12"/>
                  </a:lnTo>
                  <a:lnTo>
                    <a:pt x="1215" y="14"/>
                  </a:lnTo>
                  <a:lnTo>
                    <a:pt x="1213" y="16"/>
                  </a:lnTo>
                  <a:close/>
                  <a:moveTo>
                    <a:pt x="1137" y="14"/>
                  </a:moveTo>
                  <a:lnTo>
                    <a:pt x="1137" y="14"/>
                  </a:lnTo>
                  <a:lnTo>
                    <a:pt x="1135" y="14"/>
                  </a:lnTo>
                  <a:lnTo>
                    <a:pt x="1131" y="12"/>
                  </a:lnTo>
                  <a:lnTo>
                    <a:pt x="1129" y="11"/>
                  </a:lnTo>
                  <a:lnTo>
                    <a:pt x="1129" y="7"/>
                  </a:lnTo>
                  <a:lnTo>
                    <a:pt x="1129" y="5"/>
                  </a:lnTo>
                  <a:lnTo>
                    <a:pt x="1131" y="4"/>
                  </a:lnTo>
                  <a:lnTo>
                    <a:pt x="1133" y="2"/>
                  </a:lnTo>
                  <a:lnTo>
                    <a:pt x="1137" y="0"/>
                  </a:lnTo>
                  <a:lnTo>
                    <a:pt x="1140" y="2"/>
                  </a:lnTo>
                  <a:lnTo>
                    <a:pt x="1142" y="2"/>
                  </a:lnTo>
                  <a:lnTo>
                    <a:pt x="1144" y="5"/>
                  </a:lnTo>
                  <a:lnTo>
                    <a:pt x="1144" y="7"/>
                  </a:lnTo>
                  <a:lnTo>
                    <a:pt x="1144" y="11"/>
                  </a:lnTo>
                  <a:lnTo>
                    <a:pt x="1142" y="12"/>
                  </a:lnTo>
                  <a:lnTo>
                    <a:pt x="1140" y="14"/>
                  </a:lnTo>
                  <a:lnTo>
                    <a:pt x="1137" y="14"/>
                  </a:lnTo>
                  <a:close/>
                  <a:moveTo>
                    <a:pt x="1062" y="17"/>
                  </a:moveTo>
                  <a:lnTo>
                    <a:pt x="1062" y="17"/>
                  </a:lnTo>
                  <a:lnTo>
                    <a:pt x="1059" y="17"/>
                  </a:lnTo>
                  <a:lnTo>
                    <a:pt x="1057" y="16"/>
                  </a:lnTo>
                  <a:lnTo>
                    <a:pt x="1055" y="14"/>
                  </a:lnTo>
                  <a:lnTo>
                    <a:pt x="1053" y="12"/>
                  </a:lnTo>
                  <a:lnTo>
                    <a:pt x="1055" y="9"/>
                  </a:lnTo>
                  <a:lnTo>
                    <a:pt x="1055" y="7"/>
                  </a:lnTo>
                  <a:lnTo>
                    <a:pt x="1059" y="5"/>
                  </a:lnTo>
                  <a:lnTo>
                    <a:pt x="1061" y="4"/>
                  </a:lnTo>
                  <a:lnTo>
                    <a:pt x="1064" y="5"/>
                  </a:lnTo>
                  <a:lnTo>
                    <a:pt x="1066" y="5"/>
                  </a:lnTo>
                  <a:lnTo>
                    <a:pt x="1068" y="9"/>
                  </a:lnTo>
                  <a:lnTo>
                    <a:pt x="1070" y="11"/>
                  </a:lnTo>
                  <a:lnTo>
                    <a:pt x="1068" y="14"/>
                  </a:lnTo>
                  <a:lnTo>
                    <a:pt x="1068" y="16"/>
                  </a:lnTo>
                  <a:lnTo>
                    <a:pt x="1064" y="17"/>
                  </a:lnTo>
                  <a:lnTo>
                    <a:pt x="1062" y="17"/>
                  </a:lnTo>
                  <a:close/>
                  <a:moveTo>
                    <a:pt x="988" y="26"/>
                  </a:moveTo>
                  <a:lnTo>
                    <a:pt x="988" y="26"/>
                  </a:lnTo>
                  <a:lnTo>
                    <a:pt x="984" y="26"/>
                  </a:lnTo>
                  <a:lnTo>
                    <a:pt x="982" y="24"/>
                  </a:lnTo>
                  <a:lnTo>
                    <a:pt x="981" y="23"/>
                  </a:lnTo>
                  <a:lnTo>
                    <a:pt x="979" y="19"/>
                  </a:lnTo>
                  <a:lnTo>
                    <a:pt x="979" y="17"/>
                  </a:lnTo>
                  <a:lnTo>
                    <a:pt x="981" y="14"/>
                  </a:lnTo>
                  <a:lnTo>
                    <a:pt x="982" y="12"/>
                  </a:lnTo>
                  <a:lnTo>
                    <a:pt x="986" y="12"/>
                  </a:lnTo>
                  <a:lnTo>
                    <a:pt x="988" y="12"/>
                  </a:lnTo>
                  <a:lnTo>
                    <a:pt x="990" y="12"/>
                  </a:lnTo>
                  <a:lnTo>
                    <a:pt x="994" y="14"/>
                  </a:lnTo>
                  <a:lnTo>
                    <a:pt x="994" y="17"/>
                  </a:lnTo>
                  <a:lnTo>
                    <a:pt x="994" y="21"/>
                  </a:lnTo>
                  <a:lnTo>
                    <a:pt x="992" y="23"/>
                  </a:lnTo>
                  <a:lnTo>
                    <a:pt x="990" y="24"/>
                  </a:lnTo>
                  <a:lnTo>
                    <a:pt x="988" y="26"/>
                  </a:lnTo>
                  <a:close/>
                  <a:moveTo>
                    <a:pt x="914" y="36"/>
                  </a:moveTo>
                  <a:lnTo>
                    <a:pt x="914" y="36"/>
                  </a:lnTo>
                  <a:lnTo>
                    <a:pt x="910" y="36"/>
                  </a:lnTo>
                  <a:lnTo>
                    <a:pt x="908" y="36"/>
                  </a:lnTo>
                  <a:lnTo>
                    <a:pt x="906" y="35"/>
                  </a:lnTo>
                  <a:lnTo>
                    <a:pt x="904" y="31"/>
                  </a:lnTo>
                  <a:lnTo>
                    <a:pt x="904" y="28"/>
                  </a:lnTo>
                  <a:lnTo>
                    <a:pt x="906" y="26"/>
                  </a:lnTo>
                  <a:lnTo>
                    <a:pt x="908" y="24"/>
                  </a:lnTo>
                  <a:lnTo>
                    <a:pt x="910" y="23"/>
                  </a:lnTo>
                  <a:lnTo>
                    <a:pt x="914" y="23"/>
                  </a:lnTo>
                  <a:lnTo>
                    <a:pt x="915" y="24"/>
                  </a:lnTo>
                  <a:lnTo>
                    <a:pt x="917" y="26"/>
                  </a:lnTo>
                  <a:lnTo>
                    <a:pt x="919" y="29"/>
                  </a:lnTo>
                  <a:lnTo>
                    <a:pt x="919" y="31"/>
                  </a:lnTo>
                  <a:lnTo>
                    <a:pt x="917" y="35"/>
                  </a:lnTo>
                  <a:lnTo>
                    <a:pt x="915" y="36"/>
                  </a:lnTo>
                  <a:lnTo>
                    <a:pt x="914" y="36"/>
                  </a:lnTo>
                  <a:close/>
                  <a:moveTo>
                    <a:pt x="839" y="52"/>
                  </a:moveTo>
                  <a:lnTo>
                    <a:pt x="839" y="52"/>
                  </a:lnTo>
                  <a:lnTo>
                    <a:pt x="837" y="52"/>
                  </a:lnTo>
                  <a:lnTo>
                    <a:pt x="834" y="52"/>
                  </a:lnTo>
                  <a:lnTo>
                    <a:pt x="832" y="50"/>
                  </a:lnTo>
                  <a:lnTo>
                    <a:pt x="830" y="47"/>
                  </a:lnTo>
                  <a:lnTo>
                    <a:pt x="830" y="45"/>
                  </a:lnTo>
                  <a:lnTo>
                    <a:pt x="832" y="41"/>
                  </a:lnTo>
                  <a:lnTo>
                    <a:pt x="834" y="40"/>
                  </a:lnTo>
                  <a:lnTo>
                    <a:pt x="835" y="38"/>
                  </a:lnTo>
                  <a:lnTo>
                    <a:pt x="839" y="38"/>
                  </a:lnTo>
                  <a:lnTo>
                    <a:pt x="841" y="40"/>
                  </a:lnTo>
                  <a:lnTo>
                    <a:pt x="845" y="41"/>
                  </a:lnTo>
                  <a:lnTo>
                    <a:pt x="845" y="43"/>
                  </a:lnTo>
                  <a:lnTo>
                    <a:pt x="845" y="47"/>
                  </a:lnTo>
                  <a:lnTo>
                    <a:pt x="845" y="48"/>
                  </a:lnTo>
                  <a:lnTo>
                    <a:pt x="843" y="50"/>
                  </a:lnTo>
                  <a:lnTo>
                    <a:pt x="839" y="52"/>
                  </a:lnTo>
                  <a:close/>
                  <a:moveTo>
                    <a:pt x="769" y="71"/>
                  </a:moveTo>
                  <a:lnTo>
                    <a:pt x="769" y="71"/>
                  </a:lnTo>
                  <a:lnTo>
                    <a:pt x="765" y="71"/>
                  </a:lnTo>
                  <a:lnTo>
                    <a:pt x="761" y="71"/>
                  </a:lnTo>
                  <a:lnTo>
                    <a:pt x="759" y="69"/>
                  </a:lnTo>
                  <a:lnTo>
                    <a:pt x="757" y="67"/>
                  </a:lnTo>
                  <a:lnTo>
                    <a:pt x="757" y="64"/>
                  </a:lnTo>
                  <a:lnTo>
                    <a:pt x="759" y="60"/>
                  </a:lnTo>
                  <a:lnTo>
                    <a:pt x="761" y="59"/>
                  </a:lnTo>
                  <a:lnTo>
                    <a:pt x="763" y="57"/>
                  </a:lnTo>
                  <a:lnTo>
                    <a:pt x="767" y="57"/>
                  </a:lnTo>
                  <a:lnTo>
                    <a:pt x="769" y="59"/>
                  </a:lnTo>
                  <a:lnTo>
                    <a:pt x="770" y="60"/>
                  </a:lnTo>
                  <a:lnTo>
                    <a:pt x="772" y="62"/>
                  </a:lnTo>
                  <a:lnTo>
                    <a:pt x="772" y="65"/>
                  </a:lnTo>
                  <a:lnTo>
                    <a:pt x="772" y="67"/>
                  </a:lnTo>
                  <a:lnTo>
                    <a:pt x="770" y="69"/>
                  </a:lnTo>
                  <a:lnTo>
                    <a:pt x="769" y="71"/>
                  </a:lnTo>
                  <a:close/>
                  <a:moveTo>
                    <a:pt x="696" y="95"/>
                  </a:moveTo>
                  <a:lnTo>
                    <a:pt x="696" y="95"/>
                  </a:lnTo>
                  <a:lnTo>
                    <a:pt x="694" y="95"/>
                  </a:lnTo>
                  <a:lnTo>
                    <a:pt x="690" y="95"/>
                  </a:lnTo>
                  <a:lnTo>
                    <a:pt x="689" y="93"/>
                  </a:lnTo>
                  <a:lnTo>
                    <a:pt x="687" y="89"/>
                  </a:lnTo>
                  <a:lnTo>
                    <a:pt x="687" y="88"/>
                  </a:lnTo>
                  <a:lnTo>
                    <a:pt x="687" y="84"/>
                  </a:lnTo>
                  <a:lnTo>
                    <a:pt x="689" y="83"/>
                  </a:lnTo>
                  <a:lnTo>
                    <a:pt x="692" y="81"/>
                  </a:lnTo>
                  <a:lnTo>
                    <a:pt x="694" y="81"/>
                  </a:lnTo>
                  <a:lnTo>
                    <a:pt x="698" y="81"/>
                  </a:lnTo>
                  <a:lnTo>
                    <a:pt x="700" y="83"/>
                  </a:lnTo>
                  <a:lnTo>
                    <a:pt x="702" y="84"/>
                  </a:lnTo>
                  <a:lnTo>
                    <a:pt x="702" y="88"/>
                  </a:lnTo>
                  <a:lnTo>
                    <a:pt x="702" y="91"/>
                  </a:lnTo>
                  <a:lnTo>
                    <a:pt x="700" y="93"/>
                  </a:lnTo>
                  <a:lnTo>
                    <a:pt x="696" y="95"/>
                  </a:lnTo>
                  <a:close/>
                  <a:moveTo>
                    <a:pt x="627" y="120"/>
                  </a:moveTo>
                  <a:lnTo>
                    <a:pt x="627" y="120"/>
                  </a:lnTo>
                  <a:lnTo>
                    <a:pt x="623" y="122"/>
                  </a:lnTo>
                  <a:lnTo>
                    <a:pt x="622" y="120"/>
                  </a:lnTo>
                  <a:lnTo>
                    <a:pt x="620" y="119"/>
                  </a:lnTo>
                  <a:lnTo>
                    <a:pt x="618" y="117"/>
                  </a:lnTo>
                  <a:lnTo>
                    <a:pt x="616" y="115"/>
                  </a:lnTo>
                  <a:lnTo>
                    <a:pt x="618" y="112"/>
                  </a:lnTo>
                  <a:lnTo>
                    <a:pt x="618" y="110"/>
                  </a:lnTo>
                  <a:lnTo>
                    <a:pt x="622" y="108"/>
                  </a:lnTo>
                  <a:lnTo>
                    <a:pt x="623" y="107"/>
                  </a:lnTo>
                  <a:lnTo>
                    <a:pt x="627" y="108"/>
                  </a:lnTo>
                  <a:lnTo>
                    <a:pt x="629" y="110"/>
                  </a:lnTo>
                  <a:lnTo>
                    <a:pt x="631" y="112"/>
                  </a:lnTo>
                  <a:lnTo>
                    <a:pt x="631" y="115"/>
                  </a:lnTo>
                  <a:lnTo>
                    <a:pt x="631" y="117"/>
                  </a:lnTo>
                  <a:lnTo>
                    <a:pt x="629" y="119"/>
                  </a:lnTo>
                  <a:lnTo>
                    <a:pt x="627" y="120"/>
                  </a:lnTo>
                  <a:close/>
                  <a:moveTo>
                    <a:pt x="560" y="151"/>
                  </a:moveTo>
                  <a:lnTo>
                    <a:pt x="560" y="151"/>
                  </a:lnTo>
                  <a:lnTo>
                    <a:pt x="557" y="153"/>
                  </a:lnTo>
                  <a:lnTo>
                    <a:pt x="555" y="153"/>
                  </a:lnTo>
                  <a:lnTo>
                    <a:pt x="551" y="151"/>
                  </a:lnTo>
                  <a:lnTo>
                    <a:pt x="549" y="149"/>
                  </a:lnTo>
                  <a:lnTo>
                    <a:pt x="549" y="146"/>
                  </a:lnTo>
                  <a:lnTo>
                    <a:pt x="549" y="143"/>
                  </a:lnTo>
                  <a:lnTo>
                    <a:pt x="551" y="141"/>
                  </a:lnTo>
                  <a:lnTo>
                    <a:pt x="553" y="139"/>
                  </a:lnTo>
                  <a:lnTo>
                    <a:pt x="557" y="139"/>
                  </a:lnTo>
                  <a:lnTo>
                    <a:pt x="558" y="139"/>
                  </a:lnTo>
                  <a:lnTo>
                    <a:pt x="562" y="139"/>
                  </a:lnTo>
                  <a:lnTo>
                    <a:pt x="564" y="143"/>
                  </a:lnTo>
                  <a:lnTo>
                    <a:pt x="564" y="144"/>
                  </a:lnTo>
                  <a:lnTo>
                    <a:pt x="564" y="148"/>
                  </a:lnTo>
                  <a:lnTo>
                    <a:pt x="562" y="149"/>
                  </a:lnTo>
                  <a:lnTo>
                    <a:pt x="560" y="151"/>
                  </a:lnTo>
                  <a:close/>
                  <a:moveTo>
                    <a:pt x="495" y="185"/>
                  </a:moveTo>
                  <a:lnTo>
                    <a:pt x="495" y="185"/>
                  </a:lnTo>
                  <a:lnTo>
                    <a:pt x="491" y="187"/>
                  </a:lnTo>
                  <a:lnTo>
                    <a:pt x="490" y="187"/>
                  </a:lnTo>
                  <a:lnTo>
                    <a:pt x="486" y="185"/>
                  </a:lnTo>
                  <a:lnTo>
                    <a:pt x="484" y="184"/>
                  </a:lnTo>
                  <a:lnTo>
                    <a:pt x="484" y="180"/>
                  </a:lnTo>
                  <a:lnTo>
                    <a:pt x="484" y="179"/>
                  </a:lnTo>
                  <a:lnTo>
                    <a:pt x="484" y="175"/>
                  </a:lnTo>
                  <a:lnTo>
                    <a:pt x="488" y="173"/>
                  </a:lnTo>
                  <a:lnTo>
                    <a:pt x="490" y="173"/>
                  </a:lnTo>
                  <a:lnTo>
                    <a:pt x="493" y="173"/>
                  </a:lnTo>
                  <a:lnTo>
                    <a:pt x="495" y="175"/>
                  </a:lnTo>
                  <a:lnTo>
                    <a:pt x="497" y="177"/>
                  </a:lnTo>
                  <a:lnTo>
                    <a:pt x="499" y="179"/>
                  </a:lnTo>
                  <a:lnTo>
                    <a:pt x="499" y="182"/>
                  </a:lnTo>
                  <a:lnTo>
                    <a:pt x="497" y="184"/>
                  </a:lnTo>
                  <a:lnTo>
                    <a:pt x="495" y="185"/>
                  </a:lnTo>
                  <a:close/>
                  <a:moveTo>
                    <a:pt x="432" y="225"/>
                  </a:moveTo>
                  <a:lnTo>
                    <a:pt x="432" y="225"/>
                  </a:lnTo>
                  <a:lnTo>
                    <a:pt x="430" y="225"/>
                  </a:lnTo>
                  <a:lnTo>
                    <a:pt x="426" y="225"/>
                  </a:lnTo>
                  <a:lnTo>
                    <a:pt x="424" y="225"/>
                  </a:lnTo>
                  <a:lnTo>
                    <a:pt x="423" y="223"/>
                  </a:lnTo>
                  <a:lnTo>
                    <a:pt x="421" y="220"/>
                  </a:lnTo>
                  <a:lnTo>
                    <a:pt x="421" y="218"/>
                  </a:lnTo>
                  <a:lnTo>
                    <a:pt x="421" y="215"/>
                  </a:lnTo>
                  <a:lnTo>
                    <a:pt x="424" y="213"/>
                  </a:lnTo>
                  <a:lnTo>
                    <a:pt x="426" y="211"/>
                  </a:lnTo>
                  <a:lnTo>
                    <a:pt x="428" y="211"/>
                  </a:lnTo>
                  <a:lnTo>
                    <a:pt x="432" y="213"/>
                  </a:lnTo>
                  <a:lnTo>
                    <a:pt x="434" y="215"/>
                  </a:lnTo>
                  <a:lnTo>
                    <a:pt x="436" y="216"/>
                  </a:lnTo>
                  <a:lnTo>
                    <a:pt x="436" y="220"/>
                  </a:lnTo>
                  <a:lnTo>
                    <a:pt x="434" y="222"/>
                  </a:lnTo>
                  <a:lnTo>
                    <a:pt x="432" y="225"/>
                  </a:lnTo>
                  <a:close/>
                  <a:moveTo>
                    <a:pt x="372" y="266"/>
                  </a:moveTo>
                  <a:lnTo>
                    <a:pt x="372" y="266"/>
                  </a:lnTo>
                  <a:lnTo>
                    <a:pt x="371" y="268"/>
                  </a:lnTo>
                  <a:lnTo>
                    <a:pt x="367" y="268"/>
                  </a:lnTo>
                  <a:lnTo>
                    <a:pt x="365" y="268"/>
                  </a:lnTo>
                  <a:lnTo>
                    <a:pt x="363" y="266"/>
                  </a:lnTo>
                  <a:lnTo>
                    <a:pt x="361" y="263"/>
                  </a:lnTo>
                  <a:lnTo>
                    <a:pt x="361" y="261"/>
                  </a:lnTo>
                  <a:lnTo>
                    <a:pt x="361" y="258"/>
                  </a:lnTo>
                  <a:lnTo>
                    <a:pt x="363" y="256"/>
                  </a:lnTo>
                  <a:lnTo>
                    <a:pt x="367" y="254"/>
                  </a:lnTo>
                  <a:lnTo>
                    <a:pt x="369" y="254"/>
                  </a:lnTo>
                  <a:lnTo>
                    <a:pt x="372" y="254"/>
                  </a:lnTo>
                  <a:lnTo>
                    <a:pt x="374" y="256"/>
                  </a:lnTo>
                  <a:lnTo>
                    <a:pt x="376" y="259"/>
                  </a:lnTo>
                  <a:lnTo>
                    <a:pt x="376" y="261"/>
                  </a:lnTo>
                  <a:lnTo>
                    <a:pt x="374" y="264"/>
                  </a:lnTo>
                  <a:lnTo>
                    <a:pt x="372" y="266"/>
                  </a:lnTo>
                  <a:close/>
                  <a:moveTo>
                    <a:pt x="317" y="312"/>
                  </a:moveTo>
                  <a:lnTo>
                    <a:pt x="317" y="312"/>
                  </a:lnTo>
                  <a:lnTo>
                    <a:pt x="313" y="314"/>
                  </a:lnTo>
                  <a:lnTo>
                    <a:pt x="311" y="314"/>
                  </a:lnTo>
                  <a:lnTo>
                    <a:pt x="307" y="312"/>
                  </a:lnTo>
                  <a:lnTo>
                    <a:pt x="305" y="311"/>
                  </a:lnTo>
                  <a:lnTo>
                    <a:pt x="304" y="309"/>
                  </a:lnTo>
                  <a:lnTo>
                    <a:pt x="304" y="306"/>
                  </a:lnTo>
                  <a:lnTo>
                    <a:pt x="304" y="304"/>
                  </a:lnTo>
                  <a:lnTo>
                    <a:pt x="305" y="302"/>
                  </a:lnTo>
                  <a:lnTo>
                    <a:pt x="309" y="300"/>
                  </a:lnTo>
                  <a:lnTo>
                    <a:pt x="311" y="300"/>
                  </a:lnTo>
                  <a:lnTo>
                    <a:pt x="315" y="300"/>
                  </a:lnTo>
                  <a:lnTo>
                    <a:pt x="317" y="302"/>
                  </a:lnTo>
                  <a:lnTo>
                    <a:pt x="318" y="304"/>
                  </a:lnTo>
                  <a:lnTo>
                    <a:pt x="318" y="307"/>
                  </a:lnTo>
                  <a:lnTo>
                    <a:pt x="318" y="309"/>
                  </a:lnTo>
                  <a:lnTo>
                    <a:pt x="317" y="312"/>
                  </a:lnTo>
                  <a:close/>
                  <a:moveTo>
                    <a:pt x="265" y="360"/>
                  </a:moveTo>
                  <a:lnTo>
                    <a:pt x="265" y="360"/>
                  </a:lnTo>
                  <a:lnTo>
                    <a:pt x="261" y="362"/>
                  </a:lnTo>
                  <a:lnTo>
                    <a:pt x="259" y="364"/>
                  </a:lnTo>
                  <a:lnTo>
                    <a:pt x="255" y="362"/>
                  </a:lnTo>
                  <a:lnTo>
                    <a:pt x="253" y="362"/>
                  </a:lnTo>
                  <a:lnTo>
                    <a:pt x="251" y="359"/>
                  </a:lnTo>
                  <a:lnTo>
                    <a:pt x="250" y="357"/>
                  </a:lnTo>
                  <a:lnTo>
                    <a:pt x="251" y="354"/>
                  </a:lnTo>
                  <a:lnTo>
                    <a:pt x="253" y="352"/>
                  </a:lnTo>
                  <a:lnTo>
                    <a:pt x="255" y="350"/>
                  </a:lnTo>
                  <a:lnTo>
                    <a:pt x="257" y="350"/>
                  </a:lnTo>
                  <a:lnTo>
                    <a:pt x="261" y="350"/>
                  </a:lnTo>
                  <a:lnTo>
                    <a:pt x="263" y="352"/>
                  </a:lnTo>
                  <a:lnTo>
                    <a:pt x="265" y="354"/>
                  </a:lnTo>
                  <a:lnTo>
                    <a:pt x="266" y="355"/>
                  </a:lnTo>
                  <a:lnTo>
                    <a:pt x="265" y="359"/>
                  </a:lnTo>
                  <a:lnTo>
                    <a:pt x="265" y="360"/>
                  </a:lnTo>
                  <a:close/>
                  <a:moveTo>
                    <a:pt x="214" y="414"/>
                  </a:moveTo>
                  <a:lnTo>
                    <a:pt x="214" y="414"/>
                  </a:lnTo>
                  <a:lnTo>
                    <a:pt x="212" y="415"/>
                  </a:lnTo>
                  <a:lnTo>
                    <a:pt x="209" y="415"/>
                  </a:lnTo>
                  <a:lnTo>
                    <a:pt x="207" y="415"/>
                  </a:lnTo>
                  <a:lnTo>
                    <a:pt x="203" y="415"/>
                  </a:lnTo>
                  <a:lnTo>
                    <a:pt x="201" y="412"/>
                  </a:lnTo>
                  <a:lnTo>
                    <a:pt x="201" y="410"/>
                  </a:lnTo>
                  <a:lnTo>
                    <a:pt x="201" y="407"/>
                  </a:lnTo>
                  <a:lnTo>
                    <a:pt x="203" y="405"/>
                  </a:lnTo>
                  <a:lnTo>
                    <a:pt x="205" y="403"/>
                  </a:lnTo>
                  <a:lnTo>
                    <a:pt x="209" y="402"/>
                  </a:lnTo>
                  <a:lnTo>
                    <a:pt x="211" y="403"/>
                  </a:lnTo>
                  <a:lnTo>
                    <a:pt x="214" y="403"/>
                  </a:lnTo>
                  <a:lnTo>
                    <a:pt x="216" y="407"/>
                  </a:lnTo>
                  <a:lnTo>
                    <a:pt x="216" y="409"/>
                  </a:lnTo>
                  <a:lnTo>
                    <a:pt x="216" y="412"/>
                  </a:lnTo>
                  <a:lnTo>
                    <a:pt x="214" y="414"/>
                  </a:lnTo>
                  <a:close/>
                  <a:moveTo>
                    <a:pt x="170" y="470"/>
                  </a:moveTo>
                  <a:lnTo>
                    <a:pt x="170" y="470"/>
                  </a:lnTo>
                  <a:lnTo>
                    <a:pt x="168" y="472"/>
                  </a:lnTo>
                  <a:lnTo>
                    <a:pt x="166" y="472"/>
                  </a:lnTo>
                  <a:lnTo>
                    <a:pt x="162" y="472"/>
                  </a:lnTo>
                  <a:lnTo>
                    <a:pt x="160" y="472"/>
                  </a:lnTo>
                  <a:lnTo>
                    <a:pt x="158" y="469"/>
                  </a:lnTo>
                  <a:lnTo>
                    <a:pt x="157" y="467"/>
                  </a:lnTo>
                  <a:lnTo>
                    <a:pt x="157" y="463"/>
                  </a:lnTo>
                  <a:lnTo>
                    <a:pt x="158" y="462"/>
                  </a:lnTo>
                  <a:lnTo>
                    <a:pt x="160" y="460"/>
                  </a:lnTo>
                  <a:lnTo>
                    <a:pt x="162" y="458"/>
                  </a:lnTo>
                  <a:lnTo>
                    <a:pt x="166" y="458"/>
                  </a:lnTo>
                  <a:lnTo>
                    <a:pt x="168" y="460"/>
                  </a:lnTo>
                  <a:lnTo>
                    <a:pt x="172" y="462"/>
                  </a:lnTo>
                  <a:lnTo>
                    <a:pt x="172" y="465"/>
                  </a:lnTo>
                  <a:lnTo>
                    <a:pt x="172" y="467"/>
                  </a:lnTo>
                  <a:lnTo>
                    <a:pt x="170" y="470"/>
                  </a:lnTo>
                  <a:close/>
                  <a:moveTo>
                    <a:pt x="131" y="529"/>
                  </a:moveTo>
                  <a:lnTo>
                    <a:pt x="131" y="529"/>
                  </a:lnTo>
                  <a:lnTo>
                    <a:pt x="129" y="530"/>
                  </a:lnTo>
                  <a:lnTo>
                    <a:pt x="127" y="532"/>
                  </a:lnTo>
                  <a:lnTo>
                    <a:pt x="123" y="532"/>
                  </a:lnTo>
                  <a:lnTo>
                    <a:pt x="119" y="530"/>
                  </a:lnTo>
                  <a:lnTo>
                    <a:pt x="118" y="529"/>
                  </a:lnTo>
                  <a:lnTo>
                    <a:pt x="118" y="527"/>
                  </a:lnTo>
                  <a:lnTo>
                    <a:pt x="118" y="523"/>
                  </a:lnTo>
                  <a:lnTo>
                    <a:pt x="118" y="522"/>
                  </a:lnTo>
                  <a:lnTo>
                    <a:pt x="119" y="518"/>
                  </a:lnTo>
                  <a:lnTo>
                    <a:pt x="123" y="518"/>
                  </a:lnTo>
                  <a:lnTo>
                    <a:pt x="125" y="518"/>
                  </a:lnTo>
                  <a:lnTo>
                    <a:pt x="129" y="518"/>
                  </a:lnTo>
                  <a:lnTo>
                    <a:pt x="131" y="520"/>
                  </a:lnTo>
                  <a:lnTo>
                    <a:pt x="132" y="523"/>
                  </a:lnTo>
                  <a:lnTo>
                    <a:pt x="132" y="525"/>
                  </a:lnTo>
                  <a:lnTo>
                    <a:pt x="131" y="529"/>
                  </a:lnTo>
                  <a:close/>
                  <a:moveTo>
                    <a:pt x="97" y="590"/>
                  </a:moveTo>
                  <a:lnTo>
                    <a:pt x="97" y="590"/>
                  </a:lnTo>
                  <a:lnTo>
                    <a:pt x="95" y="592"/>
                  </a:lnTo>
                  <a:lnTo>
                    <a:pt x="92" y="594"/>
                  </a:lnTo>
                  <a:lnTo>
                    <a:pt x="90" y="594"/>
                  </a:lnTo>
                  <a:lnTo>
                    <a:pt x="86" y="594"/>
                  </a:lnTo>
                  <a:lnTo>
                    <a:pt x="84" y="592"/>
                  </a:lnTo>
                  <a:lnTo>
                    <a:pt x="82" y="589"/>
                  </a:lnTo>
                  <a:lnTo>
                    <a:pt x="82" y="587"/>
                  </a:lnTo>
                  <a:lnTo>
                    <a:pt x="82" y="583"/>
                  </a:lnTo>
                  <a:lnTo>
                    <a:pt x="84" y="582"/>
                  </a:lnTo>
                  <a:lnTo>
                    <a:pt x="88" y="580"/>
                  </a:lnTo>
                  <a:lnTo>
                    <a:pt x="90" y="580"/>
                  </a:lnTo>
                  <a:lnTo>
                    <a:pt x="93" y="580"/>
                  </a:lnTo>
                  <a:lnTo>
                    <a:pt x="95" y="582"/>
                  </a:lnTo>
                  <a:lnTo>
                    <a:pt x="97" y="585"/>
                  </a:lnTo>
                  <a:lnTo>
                    <a:pt x="97" y="587"/>
                  </a:lnTo>
                  <a:lnTo>
                    <a:pt x="97" y="590"/>
                  </a:lnTo>
                  <a:close/>
                  <a:moveTo>
                    <a:pt x="67" y="654"/>
                  </a:moveTo>
                  <a:lnTo>
                    <a:pt x="67" y="654"/>
                  </a:lnTo>
                  <a:lnTo>
                    <a:pt x="66" y="656"/>
                  </a:lnTo>
                  <a:lnTo>
                    <a:pt x="64" y="657"/>
                  </a:lnTo>
                  <a:lnTo>
                    <a:pt x="62" y="657"/>
                  </a:lnTo>
                  <a:lnTo>
                    <a:pt x="58" y="657"/>
                  </a:lnTo>
                  <a:lnTo>
                    <a:pt x="56" y="656"/>
                  </a:lnTo>
                  <a:lnTo>
                    <a:pt x="54" y="654"/>
                  </a:lnTo>
                  <a:lnTo>
                    <a:pt x="52" y="652"/>
                  </a:lnTo>
                  <a:lnTo>
                    <a:pt x="54" y="649"/>
                  </a:lnTo>
                  <a:lnTo>
                    <a:pt x="56" y="647"/>
                  </a:lnTo>
                  <a:lnTo>
                    <a:pt x="58" y="645"/>
                  </a:lnTo>
                  <a:lnTo>
                    <a:pt x="60" y="644"/>
                  </a:lnTo>
                  <a:lnTo>
                    <a:pt x="64" y="645"/>
                  </a:lnTo>
                  <a:lnTo>
                    <a:pt x="66" y="647"/>
                  </a:lnTo>
                  <a:lnTo>
                    <a:pt x="67" y="649"/>
                  </a:lnTo>
                  <a:lnTo>
                    <a:pt x="67" y="650"/>
                  </a:lnTo>
                  <a:lnTo>
                    <a:pt x="67" y="654"/>
                  </a:lnTo>
                  <a:close/>
                  <a:moveTo>
                    <a:pt x="45" y="719"/>
                  </a:moveTo>
                  <a:lnTo>
                    <a:pt x="45" y="719"/>
                  </a:lnTo>
                  <a:lnTo>
                    <a:pt x="43" y="722"/>
                  </a:lnTo>
                  <a:lnTo>
                    <a:pt x="41" y="724"/>
                  </a:lnTo>
                  <a:lnTo>
                    <a:pt x="39" y="724"/>
                  </a:lnTo>
                  <a:lnTo>
                    <a:pt x="36" y="724"/>
                  </a:lnTo>
                  <a:lnTo>
                    <a:pt x="34" y="722"/>
                  </a:lnTo>
                  <a:lnTo>
                    <a:pt x="32" y="721"/>
                  </a:lnTo>
                  <a:lnTo>
                    <a:pt x="30" y="719"/>
                  </a:lnTo>
                  <a:lnTo>
                    <a:pt x="30" y="716"/>
                  </a:lnTo>
                  <a:lnTo>
                    <a:pt x="32" y="714"/>
                  </a:lnTo>
                  <a:lnTo>
                    <a:pt x="34" y="712"/>
                  </a:lnTo>
                  <a:lnTo>
                    <a:pt x="38" y="710"/>
                  </a:lnTo>
                  <a:lnTo>
                    <a:pt x="39" y="710"/>
                  </a:lnTo>
                  <a:lnTo>
                    <a:pt x="43" y="712"/>
                  </a:lnTo>
                  <a:lnTo>
                    <a:pt x="45" y="714"/>
                  </a:lnTo>
                  <a:lnTo>
                    <a:pt x="45" y="717"/>
                  </a:lnTo>
                  <a:lnTo>
                    <a:pt x="45" y="719"/>
                  </a:lnTo>
                  <a:close/>
                  <a:moveTo>
                    <a:pt x="28" y="788"/>
                  </a:moveTo>
                  <a:lnTo>
                    <a:pt x="28" y="788"/>
                  </a:lnTo>
                  <a:lnTo>
                    <a:pt x="28" y="789"/>
                  </a:lnTo>
                  <a:lnTo>
                    <a:pt x="25" y="791"/>
                  </a:lnTo>
                  <a:lnTo>
                    <a:pt x="23" y="793"/>
                  </a:lnTo>
                  <a:lnTo>
                    <a:pt x="19" y="793"/>
                  </a:lnTo>
                  <a:lnTo>
                    <a:pt x="17" y="791"/>
                  </a:lnTo>
                  <a:lnTo>
                    <a:pt x="15" y="789"/>
                  </a:lnTo>
                  <a:lnTo>
                    <a:pt x="13" y="788"/>
                  </a:lnTo>
                  <a:lnTo>
                    <a:pt x="13" y="784"/>
                  </a:lnTo>
                  <a:lnTo>
                    <a:pt x="15" y="782"/>
                  </a:lnTo>
                  <a:lnTo>
                    <a:pt x="17" y="779"/>
                  </a:lnTo>
                  <a:lnTo>
                    <a:pt x="19" y="779"/>
                  </a:lnTo>
                  <a:lnTo>
                    <a:pt x="23" y="779"/>
                  </a:lnTo>
                  <a:lnTo>
                    <a:pt x="25" y="779"/>
                  </a:lnTo>
                  <a:lnTo>
                    <a:pt x="28" y="782"/>
                  </a:lnTo>
                  <a:lnTo>
                    <a:pt x="28" y="784"/>
                  </a:lnTo>
                  <a:lnTo>
                    <a:pt x="28" y="788"/>
                  </a:lnTo>
                  <a:close/>
                  <a:moveTo>
                    <a:pt x="19" y="856"/>
                  </a:moveTo>
                  <a:lnTo>
                    <a:pt x="19" y="856"/>
                  </a:lnTo>
                  <a:lnTo>
                    <a:pt x="17" y="858"/>
                  </a:lnTo>
                  <a:lnTo>
                    <a:pt x="15" y="860"/>
                  </a:lnTo>
                  <a:lnTo>
                    <a:pt x="13" y="861"/>
                  </a:lnTo>
                  <a:lnTo>
                    <a:pt x="10" y="861"/>
                  </a:lnTo>
                  <a:lnTo>
                    <a:pt x="8" y="861"/>
                  </a:lnTo>
                  <a:lnTo>
                    <a:pt x="6" y="860"/>
                  </a:lnTo>
                  <a:lnTo>
                    <a:pt x="4" y="856"/>
                  </a:lnTo>
                  <a:lnTo>
                    <a:pt x="4" y="855"/>
                  </a:lnTo>
                  <a:lnTo>
                    <a:pt x="4" y="851"/>
                  </a:lnTo>
                  <a:lnTo>
                    <a:pt x="6" y="849"/>
                  </a:lnTo>
                  <a:lnTo>
                    <a:pt x="10" y="848"/>
                  </a:lnTo>
                  <a:lnTo>
                    <a:pt x="12" y="848"/>
                  </a:lnTo>
                  <a:lnTo>
                    <a:pt x="15" y="849"/>
                  </a:lnTo>
                  <a:lnTo>
                    <a:pt x="17" y="851"/>
                  </a:lnTo>
                  <a:lnTo>
                    <a:pt x="19" y="853"/>
                  </a:lnTo>
                  <a:lnTo>
                    <a:pt x="19" y="856"/>
                  </a:lnTo>
                  <a:close/>
                  <a:moveTo>
                    <a:pt x="15" y="925"/>
                  </a:moveTo>
                  <a:lnTo>
                    <a:pt x="15" y="925"/>
                  </a:lnTo>
                  <a:lnTo>
                    <a:pt x="15" y="927"/>
                  </a:lnTo>
                  <a:lnTo>
                    <a:pt x="13" y="930"/>
                  </a:lnTo>
                  <a:lnTo>
                    <a:pt x="10" y="930"/>
                  </a:lnTo>
                  <a:lnTo>
                    <a:pt x="8" y="932"/>
                  </a:lnTo>
                  <a:lnTo>
                    <a:pt x="4" y="930"/>
                  </a:lnTo>
                  <a:lnTo>
                    <a:pt x="2" y="930"/>
                  </a:lnTo>
                  <a:lnTo>
                    <a:pt x="0" y="927"/>
                  </a:lnTo>
                  <a:lnTo>
                    <a:pt x="0" y="925"/>
                  </a:lnTo>
                  <a:lnTo>
                    <a:pt x="0" y="921"/>
                  </a:lnTo>
                  <a:lnTo>
                    <a:pt x="2" y="920"/>
                  </a:lnTo>
                  <a:lnTo>
                    <a:pt x="4" y="918"/>
                  </a:lnTo>
                  <a:lnTo>
                    <a:pt x="8" y="918"/>
                  </a:lnTo>
                  <a:lnTo>
                    <a:pt x="12" y="918"/>
                  </a:lnTo>
                  <a:lnTo>
                    <a:pt x="13" y="920"/>
                  </a:lnTo>
                  <a:lnTo>
                    <a:pt x="15" y="921"/>
                  </a:lnTo>
                  <a:lnTo>
                    <a:pt x="15" y="925"/>
                  </a:lnTo>
                  <a:close/>
                  <a:moveTo>
                    <a:pt x="19" y="994"/>
                  </a:moveTo>
                  <a:lnTo>
                    <a:pt x="19" y="994"/>
                  </a:lnTo>
                  <a:lnTo>
                    <a:pt x="17" y="997"/>
                  </a:lnTo>
                  <a:lnTo>
                    <a:pt x="17" y="999"/>
                  </a:lnTo>
                  <a:lnTo>
                    <a:pt x="13" y="1000"/>
                  </a:lnTo>
                  <a:lnTo>
                    <a:pt x="12" y="1000"/>
                  </a:lnTo>
                  <a:lnTo>
                    <a:pt x="8" y="1000"/>
                  </a:lnTo>
                  <a:lnTo>
                    <a:pt x="6" y="999"/>
                  </a:lnTo>
                  <a:lnTo>
                    <a:pt x="4" y="997"/>
                  </a:lnTo>
                  <a:lnTo>
                    <a:pt x="4" y="995"/>
                  </a:lnTo>
                  <a:lnTo>
                    <a:pt x="4" y="992"/>
                  </a:lnTo>
                  <a:lnTo>
                    <a:pt x="6" y="990"/>
                  </a:lnTo>
                  <a:lnTo>
                    <a:pt x="8" y="988"/>
                  </a:lnTo>
                  <a:lnTo>
                    <a:pt x="10" y="987"/>
                  </a:lnTo>
                  <a:lnTo>
                    <a:pt x="13" y="987"/>
                  </a:lnTo>
                  <a:lnTo>
                    <a:pt x="15" y="988"/>
                  </a:lnTo>
                  <a:lnTo>
                    <a:pt x="17" y="990"/>
                  </a:lnTo>
                  <a:lnTo>
                    <a:pt x="19" y="994"/>
                  </a:lnTo>
                  <a:close/>
                  <a:moveTo>
                    <a:pt x="28" y="1062"/>
                  </a:moveTo>
                  <a:lnTo>
                    <a:pt x="28" y="1062"/>
                  </a:lnTo>
                  <a:lnTo>
                    <a:pt x="28" y="1066"/>
                  </a:lnTo>
                  <a:lnTo>
                    <a:pt x="26" y="1067"/>
                  </a:lnTo>
                  <a:lnTo>
                    <a:pt x="25" y="1069"/>
                  </a:lnTo>
                  <a:lnTo>
                    <a:pt x="21" y="1071"/>
                  </a:lnTo>
                  <a:lnTo>
                    <a:pt x="19" y="1071"/>
                  </a:lnTo>
                  <a:lnTo>
                    <a:pt x="15" y="1069"/>
                  </a:lnTo>
                  <a:lnTo>
                    <a:pt x="13" y="1067"/>
                  </a:lnTo>
                  <a:lnTo>
                    <a:pt x="13" y="1064"/>
                  </a:lnTo>
                  <a:lnTo>
                    <a:pt x="13" y="1062"/>
                  </a:lnTo>
                  <a:lnTo>
                    <a:pt x="13" y="1059"/>
                  </a:lnTo>
                  <a:lnTo>
                    <a:pt x="17" y="1057"/>
                  </a:lnTo>
                  <a:lnTo>
                    <a:pt x="19" y="1057"/>
                  </a:lnTo>
                  <a:lnTo>
                    <a:pt x="23" y="1057"/>
                  </a:lnTo>
                  <a:lnTo>
                    <a:pt x="25" y="1057"/>
                  </a:lnTo>
                  <a:lnTo>
                    <a:pt x="26" y="1059"/>
                  </a:lnTo>
                  <a:lnTo>
                    <a:pt x="28" y="1062"/>
                  </a:lnTo>
                  <a:close/>
                  <a:moveTo>
                    <a:pt x="45" y="1129"/>
                  </a:moveTo>
                  <a:lnTo>
                    <a:pt x="45" y="1129"/>
                  </a:lnTo>
                  <a:lnTo>
                    <a:pt x="45" y="1132"/>
                  </a:lnTo>
                  <a:lnTo>
                    <a:pt x="43" y="1134"/>
                  </a:lnTo>
                  <a:lnTo>
                    <a:pt x="41" y="1136"/>
                  </a:lnTo>
                  <a:lnTo>
                    <a:pt x="39" y="1138"/>
                  </a:lnTo>
                  <a:lnTo>
                    <a:pt x="36" y="1138"/>
                  </a:lnTo>
                  <a:lnTo>
                    <a:pt x="34" y="1138"/>
                  </a:lnTo>
                  <a:lnTo>
                    <a:pt x="30" y="1136"/>
                  </a:lnTo>
                  <a:lnTo>
                    <a:pt x="30" y="1132"/>
                  </a:lnTo>
                  <a:lnTo>
                    <a:pt x="30" y="1131"/>
                  </a:lnTo>
                  <a:lnTo>
                    <a:pt x="30" y="1127"/>
                  </a:lnTo>
                  <a:lnTo>
                    <a:pt x="32" y="1126"/>
                  </a:lnTo>
                  <a:lnTo>
                    <a:pt x="36" y="1124"/>
                  </a:lnTo>
                  <a:lnTo>
                    <a:pt x="38" y="1124"/>
                  </a:lnTo>
                  <a:lnTo>
                    <a:pt x="41" y="1126"/>
                  </a:lnTo>
                  <a:lnTo>
                    <a:pt x="43" y="1127"/>
                  </a:lnTo>
                  <a:lnTo>
                    <a:pt x="45" y="1129"/>
                  </a:lnTo>
                  <a:close/>
                  <a:moveTo>
                    <a:pt x="66" y="1196"/>
                  </a:moveTo>
                  <a:lnTo>
                    <a:pt x="66" y="1196"/>
                  </a:lnTo>
                  <a:lnTo>
                    <a:pt x="67" y="1198"/>
                  </a:lnTo>
                  <a:lnTo>
                    <a:pt x="66" y="1201"/>
                  </a:lnTo>
                  <a:lnTo>
                    <a:pt x="64" y="1203"/>
                  </a:lnTo>
                  <a:lnTo>
                    <a:pt x="62" y="1205"/>
                  </a:lnTo>
                  <a:lnTo>
                    <a:pt x="58" y="1205"/>
                  </a:lnTo>
                  <a:lnTo>
                    <a:pt x="56" y="1205"/>
                  </a:lnTo>
                  <a:lnTo>
                    <a:pt x="52" y="1203"/>
                  </a:lnTo>
                  <a:lnTo>
                    <a:pt x="52" y="1199"/>
                  </a:lnTo>
                  <a:lnTo>
                    <a:pt x="51" y="1198"/>
                  </a:lnTo>
                  <a:lnTo>
                    <a:pt x="52" y="1194"/>
                  </a:lnTo>
                  <a:lnTo>
                    <a:pt x="54" y="1193"/>
                  </a:lnTo>
                  <a:lnTo>
                    <a:pt x="56" y="1191"/>
                  </a:lnTo>
                  <a:lnTo>
                    <a:pt x="60" y="1191"/>
                  </a:lnTo>
                  <a:lnTo>
                    <a:pt x="62" y="1191"/>
                  </a:lnTo>
                  <a:lnTo>
                    <a:pt x="66" y="1193"/>
                  </a:lnTo>
                  <a:lnTo>
                    <a:pt x="66" y="1196"/>
                  </a:lnTo>
                  <a:close/>
                  <a:moveTo>
                    <a:pt x="95" y="1259"/>
                  </a:moveTo>
                  <a:lnTo>
                    <a:pt x="95" y="1259"/>
                  </a:lnTo>
                  <a:lnTo>
                    <a:pt x="95" y="1263"/>
                  </a:lnTo>
                  <a:lnTo>
                    <a:pt x="95" y="1265"/>
                  </a:lnTo>
                  <a:lnTo>
                    <a:pt x="93" y="1266"/>
                  </a:lnTo>
                  <a:lnTo>
                    <a:pt x="92" y="1268"/>
                  </a:lnTo>
                  <a:lnTo>
                    <a:pt x="88" y="1270"/>
                  </a:lnTo>
                  <a:lnTo>
                    <a:pt x="86" y="1268"/>
                  </a:lnTo>
                  <a:lnTo>
                    <a:pt x="82" y="1268"/>
                  </a:lnTo>
                  <a:lnTo>
                    <a:pt x="80" y="1265"/>
                  </a:lnTo>
                  <a:lnTo>
                    <a:pt x="80" y="1263"/>
                  </a:lnTo>
                  <a:lnTo>
                    <a:pt x="80" y="1259"/>
                  </a:lnTo>
                  <a:lnTo>
                    <a:pt x="82" y="1258"/>
                  </a:lnTo>
                  <a:lnTo>
                    <a:pt x="84" y="1256"/>
                  </a:lnTo>
                  <a:lnTo>
                    <a:pt x="88" y="1256"/>
                  </a:lnTo>
                  <a:lnTo>
                    <a:pt x="90" y="1256"/>
                  </a:lnTo>
                  <a:lnTo>
                    <a:pt x="93" y="1258"/>
                  </a:lnTo>
                  <a:lnTo>
                    <a:pt x="95" y="1259"/>
                  </a:lnTo>
                  <a:close/>
                  <a:moveTo>
                    <a:pt x="129" y="1321"/>
                  </a:moveTo>
                  <a:lnTo>
                    <a:pt x="129" y="1321"/>
                  </a:lnTo>
                  <a:lnTo>
                    <a:pt x="129" y="1325"/>
                  </a:lnTo>
                  <a:lnTo>
                    <a:pt x="129" y="1326"/>
                  </a:lnTo>
                  <a:lnTo>
                    <a:pt x="127" y="1330"/>
                  </a:lnTo>
                  <a:lnTo>
                    <a:pt x="125" y="1331"/>
                  </a:lnTo>
                  <a:lnTo>
                    <a:pt x="121" y="1331"/>
                  </a:lnTo>
                  <a:lnTo>
                    <a:pt x="119" y="1331"/>
                  </a:lnTo>
                  <a:lnTo>
                    <a:pt x="118" y="1330"/>
                  </a:lnTo>
                  <a:lnTo>
                    <a:pt x="116" y="1328"/>
                  </a:lnTo>
                  <a:lnTo>
                    <a:pt x="114" y="1325"/>
                  </a:lnTo>
                  <a:lnTo>
                    <a:pt x="114" y="1323"/>
                  </a:lnTo>
                  <a:lnTo>
                    <a:pt x="116" y="1319"/>
                  </a:lnTo>
                  <a:lnTo>
                    <a:pt x="118" y="1318"/>
                  </a:lnTo>
                  <a:lnTo>
                    <a:pt x="121" y="1318"/>
                  </a:lnTo>
                  <a:lnTo>
                    <a:pt x="123" y="1318"/>
                  </a:lnTo>
                  <a:lnTo>
                    <a:pt x="127" y="1319"/>
                  </a:lnTo>
                  <a:lnTo>
                    <a:pt x="129" y="1321"/>
                  </a:lnTo>
                  <a:close/>
                  <a:moveTo>
                    <a:pt x="168" y="1379"/>
                  </a:moveTo>
                  <a:lnTo>
                    <a:pt x="168" y="1379"/>
                  </a:lnTo>
                  <a:lnTo>
                    <a:pt x="170" y="1383"/>
                  </a:lnTo>
                  <a:lnTo>
                    <a:pt x="170" y="1385"/>
                  </a:lnTo>
                  <a:lnTo>
                    <a:pt x="168" y="1388"/>
                  </a:lnTo>
                  <a:lnTo>
                    <a:pt x="166" y="1390"/>
                  </a:lnTo>
                  <a:lnTo>
                    <a:pt x="162" y="1392"/>
                  </a:lnTo>
                  <a:lnTo>
                    <a:pt x="160" y="1392"/>
                  </a:lnTo>
                  <a:lnTo>
                    <a:pt x="157" y="1390"/>
                  </a:lnTo>
                  <a:lnTo>
                    <a:pt x="155" y="1388"/>
                  </a:lnTo>
                  <a:lnTo>
                    <a:pt x="155" y="1385"/>
                  </a:lnTo>
                  <a:lnTo>
                    <a:pt x="155" y="1383"/>
                  </a:lnTo>
                  <a:lnTo>
                    <a:pt x="155" y="1379"/>
                  </a:lnTo>
                  <a:lnTo>
                    <a:pt x="157" y="1378"/>
                  </a:lnTo>
                  <a:lnTo>
                    <a:pt x="160" y="1378"/>
                  </a:lnTo>
                  <a:lnTo>
                    <a:pt x="162" y="1378"/>
                  </a:lnTo>
                  <a:lnTo>
                    <a:pt x="166" y="1378"/>
                  </a:lnTo>
                  <a:lnTo>
                    <a:pt x="168" y="1379"/>
                  </a:lnTo>
                  <a:close/>
                  <a:moveTo>
                    <a:pt x="212" y="1436"/>
                  </a:moveTo>
                  <a:lnTo>
                    <a:pt x="212" y="1436"/>
                  </a:lnTo>
                  <a:lnTo>
                    <a:pt x="212" y="1440"/>
                  </a:lnTo>
                  <a:lnTo>
                    <a:pt x="212" y="1441"/>
                  </a:lnTo>
                  <a:lnTo>
                    <a:pt x="212" y="1445"/>
                  </a:lnTo>
                  <a:lnTo>
                    <a:pt x="211" y="1446"/>
                  </a:lnTo>
                  <a:lnTo>
                    <a:pt x="207" y="1446"/>
                  </a:lnTo>
                  <a:lnTo>
                    <a:pt x="205" y="1448"/>
                  </a:lnTo>
                  <a:lnTo>
                    <a:pt x="201" y="1446"/>
                  </a:lnTo>
                  <a:lnTo>
                    <a:pt x="199" y="1445"/>
                  </a:lnTo>
                  <a:lnTo>
                    <a:pt x="198" y="1441"/>
                  </a:lnTo>
                  <a:lnTo>
                    <a:pt x="198" y="1440"/>
                  </a:lnTo>
                  <a:lnTo>
                    <a:pt x="199" y="1436"/>
                  </a:lnTo>
                  <a:lnTo>
                    <a:pt x="201" y="1434"/>
                  </a:lnTo>
                  <a:lnTo>
                    <a:pt x="203" y="1434"/>
                  </a:lnTo>
                  <a:lnTo>
                    <a:pt x="207" y="1433"/>
                  </a:lnTo>
                  <a:lnTo>
                    <a:pt x="209" y="1434"/>
                  </a:lnTo>
                  <a:lnTo>
                    <a:pt x="212" y="1436"/>
                  </a:lnTo>
                  <a:close/>
                  <a:moveTo>
                    <a:pt x="261" y="1489"/>
                  </a:moveTo>
                  <a:lnTo>
                    <a:pt x="261" y="1489"/>
                  </a:lnTo>
                  <a:lnTo>
                    <a:pt x="263" y="1491"/>
                  </a:lnTo>
                  <a:lnTo>
                    <a:pt x="263" y="1494"/>
                  </a:lnTo>
                  <a:lnTo>
                    <a:pt x="261" y="1496"/>
                  </a:lnTo>
                  <a:lnTo>
                    <a:pt x="259" y="1498"/>
                  </a:lnTo>
                  <a:lnTo>
                    <a:pt x="257" y="1500"/>
                  </a:lnTo>
                  <a:lnTo>
                    <a:pt x="253" y="1500"/>
                  </a:lnTo>
                  <a:lnTo>
                    <a:pt x="251" y="1500"/>
                  </a:lnTo>
                  <a:lnTo>
                    <a:pt x="250" y="1498"/>
                  </a:lnTo>
                  <a:lnTo>
                    <a:pt x="248" y="1496"/>
                  </a:lnTo>
                  <a:lnTo>
                    <a:pt x="248" y="1493"/>
                  </a:lnTo>
                  <a:lnTo>
                    <a:pt x="248" y="1491"/>
                  </a:lnTo>
                  <a:lnTo>
                    <a:pt x="250" y="1488"/>
                  </a:lnTo>
                  <a:lnTo>
                    <a:pt x="251" y="1488"/>
                  </a:lnTo>
                  <a:lnTo>
                    <a:pt x="255" y="1486"/>
                  </a:lnTo>
                  <a:lnTo>
                    <a:pt x="257" y="1488"/>
                  </a:lnTo>
                  <a:lnTo>
                    <a:pt x="261" y="1489"/>
                  </a:lnTo>
                  <a:close/>
                  <a:moveTo>
                    <a:pt x="313" y="1539"/>
                  </a:moveTo>
                  <a:lnTo>
                    <a:pt x="313" y="1539"/>
                  </a:lnTo>
                  <a:lnTo>
                    <a:pt x="315" y="1541"/>
                  </a:lnTo>
                  <a:lnTo>
                    <a:pt x="315" y="1542"/>
                  </a:lnTo>
                  <a:lnTo>
                    <a:pt x="315" y="1546"/>
                  </a:lnTo>
                  <a:lnTo>
                    <a:pt x="313" y="1548"/>
                  </a:lnTo>
                  <a:lnTo>
                    <a:pt x="311" y="1549"/>
                  </a:lnTo>
                  <a:lnTo>
                    <a:pt x="307" y="1551"/>
                  </a:lnTo>
                  <a:lnTo>
                    <a:pt x="305" y="1549"/>
                  </a:lnTo>
                  <a:lnTo>
                    <a:pt x="302" y="1548"/>
                  </a:lnTo>
                  <a:lnTo>
                    <a:pt x="300" y="1546"/>
                  </a:lnTo>
                  <a:lnTo>
                    <a:pt x="300" y="1544"/>
                  </a:lnTo>
                  <a:lnTo>
                    <a:pt x="300" y="1541"/>
                  </a:lnTo>
                  <a:lnTo>
                    <a:pt x="302" y="1539"/>
                  </a:lnTo>
                  <a:lnTo>
                    <a:pt x="305" y="1537"/>
                  </a:lnTo>
                  <a:lnTo>
                    <a:pt x="307" y="1536"/>
                  </a:lnTo>
                  <a:lnTo>
                    <a:pt x="311" y="1537"/>
                  </a:lnTo>
                  <a:lnTo>
                    <a:pt x="313" y="1539"/>
                  </a:lnTo>
                  <a:close/>
                  <a:moveTo>
                    <a:pt x="369" y="1584"/>
                  </a:moveTo>
                  <a:lnTo>
                    <a:pt x="369" y="1584"/>
                  </a:lnTo>
                  <a:lnTo>
                    <a:pt x="371" y="1585"/>
                  </a:lnTo>
                  <a:lnTo>
                    <a:pt x="372" y="1589"/>
                  </a:lnTo>
                  <a:lnTo>
                    <a:pt x="371" y="1591"/>
                  </a:lnTo>
                  <a:lnTo>
                    <a:pt x="371" y="1594"/>
                  </a:lnTo>
                  <a:lnTo>
                    <a:pt x="367" y="1596"/>
                  </a:lnTo>
                  <a:lnTo>
                    <a:pt x="365" y="1596"/>
                  </a:lnTo>
                  <a:lnTo>
                    <a:pt x="361" y="1596"/>
                  </a:lnTo>
                  <a:lnTo>
                    <a:pt x="359" y="1596"/>
                  </a:lnTo>
                  <a:lnTo>
                    <a:pt x="358" y="1592"/>
                  </a:lnTo>
                  <a:lnTo>
                    <a:pt x="358" y="1591"/>
                  </a:lnTo>
                  <a:lnTo>
                    <a:pt x="358" y="1587"/>
                  </a:lnTo>
                  <a:lnTo>
                    <a:pt x="358" y="1585"/>
                  </a:lnTo>
                  <a:lnTo>
                    <a:pt x="361" y="1584"/>
                  </a:lnTo>
                  <a:lnTo>
                    <a:pt x="363" y="1582"/>
                  </a:lnTo>
                  <a:lnTo>
                    <a:pt x="367" y="1582"/>
                  </a:lnTo>
                  <a:lnTo>
                    <a:pt x="369" y="1584"/>
                  </a:lnTo>
                  <a:close/>
                  <a:moveTo>
                    <a:pt x="428" y="1627"/>
                  </a:moveTo>
                  <a:lnTo>
                    <a:pt x="428" y="1627"/>
                  </a:lnTo>
                  <a:lnTo>
                    <a:pt x="430" y="1628"/>
                  </a:lnTo>
                  <a:lnTo>
                    <a:pt x="432" y="1632"/>
                  </a:lnTo>
                  <a:lnTo>
                    <a:pt x="432" y="1633"/>
                  </a:lnTo>
                  <a:lnTo>
                    <a:pt x="430" y="1637"/>
                  </a:lnTo>
                  <a:lnTo>
                    <a:pt x="428" y="1639"/>
                  </a:lnTo>
                  <a:lnTo>
                    <a:pt x="424" y="1639"/>
                  </a:lnTo>
                  <a:lnTo>
                    <a:pt x="423" y="1639"/>
                  </a:lnTo>
                  <a:lnTo>
                    <a:pt x="419" y="1639"/>
                  </a:lnTo>
                  <a:lnTo>
                    <a:pt x="417" y="1635"/>
                  </a:lnTo>
                  <a:lnTo>
                    <a:pt x="417" y="1633"/>
                  </a:lnTo>
                  <a:lnTo>
                    <a:pt x="417" y="1630"/>
                  </a:lnTo>
                  <a:lnTo>
                    <a:pt x="417" y="1628"/>
                  </a:lnTo>
                  <a:lnTo>
                    <a:pt x="421" y="1627"/>
                  </a:lnTo>
                  <a:lnTo>
                    <a:pt x="423" y="1625"/>
                  </a:lnTo>
                  <a:lnTo>
                    <a:pt x="426" y="1625"/>
                  </a:lnTo>
                  <a:lnTo>
                    <a:pt x="428" y="1627"/>
                  </a:lnTo>
                  <a:close/>
                  <a:moveTo>
                    <a:pt x="491" y="1664"/>
                  </a:moveTo>
                  <a:lnTo>
                    <a:pt x="491" y="1664"/>
                  </a:lnTo>
                  <a:lnTo>
                    <a:pt x="493" y="1666"/>
                  </a:lnTo>
                  <a:lnTo>
                    <a:pt x="493" y="1669"/>
                  </a:lnTo>
                  <a:lnTo>
                    <a:pt x="495" y="1671"/>
                  </a:lnTo>
                  <a:lnTo>
                    <a:pt x="493" y="1675"/>
                  </a:lnTo>
                  <a:lnTo>
                    <a:pt x="491" y="1676"/>
                  </a:lnTo>
                  <a:lnTo>
                    <a:pt x="488" y="1678"/>
                  </a:lnTo>
                  <a:lnTo>
                    <a:pt x="486" y="1678"/>
                  </a:lnTo>
                  <a:lnTo>
                    <a:pt x="482" y="1676"/>
                  </a:lnTo>
                  <a:lnTo>
                    <a:pt x="480" y="1675"/>
                  </a:lnTo>
                  <a:lnTo>
                    <a:pt x="480" y="1673"/>
                  </a:lnTo>
                  <a:lnTo>
                    <a:pt x="478" y="1669"/>
                  </a:lnTo>
                  <a:lnTo>
                    <a:pt x="480" y="1668"/>
                  </a:lnTo>
                  <a:lnTo>
                    <a:pt x="482" y="1664"/>
                  </a:lnTo>
                  <a:lnTo>
                    <a:pt x="486" y="1664"/>
                  </a:lnTo>
                  <a:lnTo>
                    <a:pt x="488" y="1664"/>
                  </a:lnTo>
                  <a:lnTo>
                    <a:pt x="491" y="1664"/>
                  </a:lnTo>
                  <a:close/>
                  <a:moveTo>
                    <a:pt x="557" y="1700"/>
                  </a:moveTo>
                  <a:lnTo>
                    <a:pt x="557" y="1700"/>
                  </a:lnTo>
                  <a:lnTo>
                    <a:pt x="558" y="1702"/>
                  </a:lnTo>
                  <a:lnTo>
                    <a:pt x="560" y="1704"/>
                  </a:lnTo>
                  <a:lnTo>
                    <a:pt x="560" y="1707"/>
                  </a:lnTo>
                  <a:lnTo>
                    <a:pt x="558" y="1709"/>
                  </a:lnTo>
                  <a:lnTo>
                    <a:pt x="557" y="1711"/>
                  </a:lnTo>
                  <a:lnTo>
                    <a:pt x="555" y="1712"/>
                  </a:lnTo>
                  <a:lnTo>
                    <a:pt x="551" y="1712"/>
                  </a:lnTo>
                  <a:lnTo>
                    <a:pt x="549" y="1712"/>
                  </a:lnTo>
                  <a:lnTo>
                    <a:pt x="545" y="1711"/>
                  </a:lnTo>
                  <a:lnTo>
                    <a:pt x="545" y="1707"/>
                  </a:lnTo>
                  <a:lnTo>
                    <a:pt x="545" y="1705"/>
                  </a:lnTo>
                  <a:lnTo>
                    <a:pt x="545" y="1702"/>
                  </a:lnTo>
                  <a:lnTo>
                    <a:pt x="547" y="1700"/>
                  </a:lnTo>
                  <a:lnTo>
                    <a:pt x="551" y="1699"/>
                  </a:lnTo>
                  <a:lnTo>
                    <a:pt x="553" y="1699"/>
                  </a:lnTo>
                  <a:lnTo>
                    <a:pt x="557" y="1700"/>
                  </a:lnTo>
                  <a:close/>
                  <a:moveTo>
                    <a:pt x="623" y="1731"/>
                  </a:moveTo>
                  <a:lnTo>
                    <a:pt x="623" y="1731"/>
                  </a:lnTo>
                  <a:lnTo>
                    <a:pt x="625" y="1733"/>
                  </a:lnTo>
                  <a:lnTo>
                    <a:pt x="627" y="1735"/>
                  </a:lnTo>
                  <a:lnTo>
                    <a:pt x="627" y="1736"/>
                  </a:lnTo>
                  <a:lnTo>
                    <a:pt x="627" y="1740"/>
                  </a:lnTo>
                  <a:lnTo>
                    <a:pt x="625" y="1741"/>
                  </a:lnTo>
                  <a:lnTo>
                    <a:pt x="622" y="1743"/>
                  </a:lnTo>
                  <a:lnTo>
                    <a:pt x="620" y="1743"/>
                  </a:lnTo>
                  <a:lnTo>
                    <a:pt x="616" y="1743"/>
                  </a:lnTo>
                  <a:lnTo>
                    <a:pt x="614" y="1741"/>
                  </a:lnTo>
                  <a:lnTo>
                    <a:pt x="612" y="1740"/>
                  </a:lnTo>
                  <a:lnTo>
                    <a:pt x="612" y="1736"/>
                  </a:lnTo>
                  <a:lnTo>
                    <a:pt x="612" y="1735"/>
                  </a:lnTo>
                  <a:lnTo>
                    <a:pt x="614" y="1733"/>
                  </a:lnTo>
                  <a:lnTo>
                    <a:pt x="616" y="1731"/>
                  </a:lnTo>
                  <a:lnTo>
                    <a:pt x="620" y="1729"/>
                  </a:lnTo>
                  <a:lnTo>
                    <a:pt x="623" y="1731"/>
                  </a:lnTo>
                  <a:close/>
                  <a:moveTo>
                    <a:pt x="692" y="1759"/>
                  </a:moveTo>
                  <a:lnTo>
                    <a:pt x="692" y="1759"/>
                  </a:lnTo>
                  <a:lnTo>
                    <a:pt x="694" y="1759"/>
                  </a:lnTo>
                  <a:lnTo>
                    <a:pt x="696" y="1762"/>
                  </a:lnTo>
                  <a:lnTo>
                    <a:pt x="696" y="1764"/>
                  </a:lnTo>
                  <a:lnTo>
                    <a:pt x="696" y="1767"/>
                  </a:lnTo>
                  <a:lnTo>
                    <a:pt x="694" y="1769"/>
                  </a:lnTo>
                  <a:lnTo>
                    <a:pt x="692" y="1771"/>
                  </a:lnTo>
                  <a:lnTo>
                    <a:pt x="690" y="1771"/>
                  </a:lnTo>
                  <a:lnTo>
                    <a:pt x="687" y="1771"/>
                  </a:lnTo>
                  <a:lnTo>
                    <a:pt x="685" y="1769"/>
                  </a:lnTo>
                  <a:lnTo>
                    <a:pt x="683" y="1767"/>
                  </a:lnTo>
                  <a:lnTo>
                    <a:pt x="681" y="1764"/>
                  </a:lnTo>
                  <a:lnTo>
                    <a:pt x="683" y="1762"/>
                  </a:lnTo>
                  <a:lnTo>
                    <a:pt x="683" y="1759"/>
                  </a:lnTo>
                  <a:lnTo>
                    <a:pt x="687" y="1759"/>
                  </a:lnTo>
                  <a:lnTo>
                    <a:pt x="689" y="1757"/>
                  </a:lnTo>
                  <a:lnTo>
                    <a:pt x="692" y="1759"/>
                  </a:lnTo>
                  <a:close/>
                  <a:moveTo>
                    <a:pt x="763" y="1781"/>
                  </a:moveTo>
                  <a:lnTo>
                    <a:pt x="763" y="1781"/>
                  </a:lnTo>
                  <a:lnTo>
                    <a:pt x="765" y="1783"/>
                  </a:lnTo>
                  <a:lnTo>
                    <a:pt x="767" y="1784"/>
                  </a:lnTo>
                  <a:lnTo>
                    <a:pt x="769" y="1788"/>
                  </a:lnTo>
                  <a:lnTo>
                    <a:pt x="769" y="1790"/>
                  </a:lnTo>
                  <a:lnTo>
                    <a:pt x="767" y="1793"/>
                  </a:lnTo>
                  <a:lnTo>
                    <a:pt x="763" y="1795"/>
                  </a:lnTo>
                  <a:lnTo>
                    <a:pt x="761" y="1795"/>
                  </a:lnTo>
                  <a:lnTo>
                    <a:pt x="757" y="1795"/>
                  </a:lnTo>
                  <a:lnTo>
                    <a:pt x="756" y="1793"/>
                  </a:lnTo>
                  <a:lnTo>
                    <a:pt x="754" y="1791"/>
                  </a:lnTo>
                  <a:lnTo>
                    <a:pt x="754" y="1788"/>
                  </a:lnTo>
                  <a:lnTo>
                    <a:pt x="754" y="1786"/>
                  </a:lnTo>
                  <a:lnTo>
                    <a:pt x="756" y="1783"/>
                  </a:lnTo>
                  <a:lnTo>
                    <a:pt x="757" y="1781"/>
                  </a:lnTo>
                  <a:lnTo>
                    <a:pt x="759" y="1781"/>
                  </a:lnTo>
                  <a:lnTo>
                    <a:pt x="763" y="1781"/>
                  </a:lnTo>
                  <a:close/>
                  <a:moveTo>
                    <a:pt x="835" y="1800"/>
                  </a:moveTo>
                  <a:lnTo>
                    <a:pt x="835" y="1800"/>
                  </a:lnTo>
                  <a:lnTo>
                    <a:pt x="837" y="1802"/>
                  </a:lnTo>
                  <a:lnTo>
                    <a:pt x="839" y="1803"/>
                  </a:lnTo>
                  <a:lnTo>
                    <a:pt x="841" y="1807"/>
                  </a:lnTo>
                  <a:lnTo>
                    <a:pt x="841" y="1808"/>
                  </a:lnTo>
                  <a:lnTo>
                    <a:pt x="839" y="1812"/>
                  </a:lnTo>
                  <a:lnTo>
                    <a:pt x="837" y="1814"/>
                  </a:lnTo>
                  <a:lnTo>
                    <a:pt x="834" y="1814"/>
                  </a:lnTo>
                  <a:lnTo>
                    <a:pt x="832" y="1814"/>
                  </a:lnTo>
                  <a:lnTo>
                    <a:pt x="828" y="1812"/>
                  </a:lnTo>
                  <a:lnTo>
                    <a:pt x="826" y="1810"/>
                  </a:lnTo>
                  <a:lnTo>
                    <a:pt x="826" y="1808"/>
                  </a:lnTo>
                  <a:lnTo>
                    <a:pt x="826" y="1805"/>
                  </a:lnTo>
                  <a:lnTo>
                    <a:pt x="826" y="1803"/>
                  </a:lnTo>
                  <a:lnTo>
                    <a:pt x="830" y="1802"/>
                  </a:lnTo>
                  <a:lnTo>
                    <a:pt x="832" y="1800"/>
                  </a:lnTo>
                  <a:lnTo>
                    <a:pt x="835" y="1800"/>
                  </a:lnTo>
                  <a:close/>
                  <a:moveTo>
                    <a:pt x="908" y="1815"/>
                  </a:moveTo>
                  <a:lnTo>
                    <a:pt x="908" y="1815"/>
                  </a:lnTo>
                  <a:lnTo>
                    <a:pt x="912" y="1817"/>
                  </a:lnTo>
                  <a:lnTo>
                    <a:pt x="914" y="1819"/>
                  </a:lnTo>
                  <a:lnTo>
                    <a:pt x="914" y="1820"/>
                  </a:lnTo>
                  <a:lnTo>
                    <a:pt x="914" y="1824"/>
                  </a:lnTo>
                  <a:lnTo>
                    <a:pt x="914" y="1826"/>
                  </a:lnTo>
                  <a:lnTo>
                    <a:pt x="912" y="1829"/>
                  </a:lnTo>
                  <a:lnTo>
                    <a:pt x="908" y="1829"/>
                  </a:lnTo>
                  <a:lnTo>
                    <a:pt x="906" y="1829"/>
                  </a:lnTo>
                  <a:lnTo>
                    <a:pt x="902" y="1829"/>
                  </a:lnTo>
                  <a:lnTo>
                    <a:pt x="901" y="1827"/>
                  </a:lnTo>
                  <a:lnTo>
                    <a:pt x="899" y="1824"/>
                  </a:lnTo>
                  <a:lnTo>
                    <a:pt x="899" y="1822"/>
                  </a:lnTo>
                  <a:lnTo>
                    <a:pt x="901" y="1819"/>
                  </a:lnTo>
                  <a:lnTo>
                    <a:pt x="902" y="1817"/>
                  </a:lnTo>
                  <a:lnTo>
                    <a:pt x="904" y="1815"/>
                  </a:lnTo>
                  <a:lnTo>
                    <a:pt x="908" y="1815"/>
                  </a:lnTo>
                  <a:close/>
                  <a:moveTo>
                    <a:pt x="982" y="1827"/>
                  </a:moveTo>
                  <a:lnTo>
                    <a:pt x="982" y="1827"/>
                  </a:lnTo>
                  <a:lnTo>
                    <a:pt x="986" y="1829"/>
                  </a:lnTo>
                  <a:lnTo>
                    <a:pt x="988" y="1831"/>
                  </a:lnTo>
                  <a:lnTo>
                    <a:pt x="988" y="1832"/>
                  </a:lnTo>
                  <a:lnTo>
                    <a:pt x="988" y="1836"/>
                  </a:lnTo>
                  <a:lnTo>
                    <a:pt x="988" y="1838"/>
                  </a:lnTo>
                  <a:lnTo>
                    <a:pt x="986" y="1839"/>
                  </a:lnTo>
                  <a:lnTo>
                    <a:pt x="982" y="1841"/>
                  </a:lnTo>
                  <a:lnTo>
                    <a:pt x="981" y="1841"/>
                  </a:lnTo>
                  <a:lnTo>
                    <a:pt x="977" y="1839"/>
                  </a:lnTo>
                  <a:lnTo>
                    <a:pt x="975" y="1838"/>
                  </a:lnTo>
                  <a:lnTo>
                    <a:pt x="973" y="1836"/>
                  </a:lnTo>
                  <a:lnTo>
                    <a:pt x="973" y="1832"/>
                  </a:lnTo>
                  <a:lnTo>
                    <a:pt x="975" y="1831"/>
                  </a:lnTo>
                  <a:lnTo>
                    <a:pt x="977" y="1829"/>
                  </a:lnTo>
                  <a:lnTo>
                    <a:pt x="979" y="1827"/>
                  </a:lnTo>
                  <a:lnTo>
                    <a:pt x="982" y="1827"/>
                  </a:lnTo>
                  <a:close/>
                  <a:moveTo>
                    <a:pt x="1057" y="1836"/>
                  </a:moveTo>
                  <a:lnTo>
                    <a:pt x="1057" y="1836"/>
                  </a:lnTo>
                  <a:lnTo>
                    <a:pt x="1061" y="1836"/>
                  </a:lnTo>
                  <a:lnTo>
                    <a:pt x="1062" y="1838"/>
                  </a:lnTo>
                  <a:lnTo>
                    <a:pt x="1064" y="1839"/>
                  </a:lnTo>
                  <a:lnTo>
                    <a:pt x="1064" y="1843"/>
                  </a:lnTo>
                  <a:lnTo>
                    <a:pt x="1062" y="1844"/>
                  </a:lnTo>
                  <a:lnTo>
                    <a:pt x="1062" y="1848"/>
                  </a:lnTo>
                  <a:lnTo>
                    <a:pt x="1059" y="1848"/>
                  </a:lnTo>
                  <a:lnTo>
                    <a:pt x="1057" y="1850"/>
                  </a:lnTo>
                  <a:lnTo>
                    <a:pt x="1053" y="1848"/>
                  </a:lnTo>
                  <a:lnTo>
                    <a:pt x="1051" y="1846"/>
                  </a:lnTo>
                  <a:lnTo>
                    <a:pt x="1049" y="1844"/>
                  </a:lnTo>
                  <a:lnTo>
                    <a:pt x="1049" y="1841"/>
                  </a:lnTo>
                  <a:lnTo>
                    <a:pt x="1049" y="1839"/>
                  </a:lnTo>
                  <a:lnTo>
                    <a:pt x="1051" y="1836"/>
                  </a:lnTo>
                  <a:lnTo>
                    <a:pt x="1053" y="1836"/>
                  </a:lnTo>
                  <a:lnTo>
                    <a:pt x="1057" y="1836"/>
                  </a:lnTo>
                  <a:close/>
                  <a:moveTo>
                    <a:pt x="1131" y="1839"/>
                  </a:moveTo>
                  <a:lnTo>
                    <a:pt x="1131" y="1839"/>
                  </a:lnTo>
                  <a:lnTo>
                    <a:pt x="1135" y="1839"/>
                  </a:lnTo>
                  <a:lnTo>
                    <a:pt x="1137" y="1841"/>
                  </a:lnTo>
                  <a:lnTo>
                    <a:pt x="1139" y="1843"/>
                  </a:lnTo>
                  <a:lnTo>
                    <a:pt x="1139" y="1846"/>
                  </a:lnTo>
                  <a:lnTo>
                    <a:pt x="1139" y="1848"/>
                  </a:lnTo>
                  <a:lnTo>
                    <a:pt x="1137" y="1850"/>
                  </a:lnTo>
                  <a:lnTo>
                    <a:pt x="1135" y="1851"/>
                  </a:lnTo>
                  <a:lnTo>
                    <a:pt x="1131" y="1853"/>
                  </a:lnTo>
                  <a:lnTo>
                    <a:pt x="1129" y="1851"/>
                  </a:lnTo>
                  <a:lnTo>
                    <a:pt x="1126" y="1850"/>
                  </a:lnTo>
                  <a:lnTo>
                    <a:pt x="1126" y="1848"/>
                  </a:lnTo>
                  <a:lnTo>
                    <a:pt x="1124" y="1846"/>
                  </a:lnTo>
                  <a:lnTo>
                    <a:pt x="1126" y="1843"/>
                  </a:lnTo>
                  <a:lnTo>
                    <a:pt x="1127" y="1841"/>
                  </a:lnTo>
                  <a:lnTo>
                    <a:pt x="1129" y="1839"/>
                  </a:lnTo>
                  <a:lnTo>
                    <a:pt x="1131" y="1839"/>
                  </a:lnTo>
                  <a:close/>
                  <a:moveTo>
                    <a:pt x="1207" y="1839"/>
                  </a:moveTo>
                  <a:lnTo>
                    <a:pt x="1207" y="1839"/>
                  </a:lnTo>
                  <a:lnTo>
                    <a:pt x="1209" y="1839"/>
                  </a:lnTo>
                  <a:lnTo>
                    <a:pt x="1213" y="1841"/>
                  </a:lnTo>
                  <a:lnTo>
                    <a:pt x="1215" y="1843"/>
                  </a:lnTo>
                  <a:lnTo>
                    <a:pt x="1215" y="1844"/>
                  </a:lnTo>
                  <a:lnTo>
                    <a:pt x="1215" y="1848"/>
                  </a:lnTo>
                  <a:lnTo>
                    <a:pt x="1213" y="1850"/>
                  </a:lnTo>
                  <a:lnTo>
                    <a:pt x="1211" y="1851"/>
                  </a:lnTo>
                  <a:lnTo>
                    <a:pt x="1207" y="1853"/>
                  </a:lnTo>
                  <a:lnTo>
                    <a:pt x="1206" y="1851"/>
                  </a:lnTo>
                  <a:lnTo>
                    <a:pt x="1202" y="1850"/>
                  </a:lnTo>
                  <a:lnTo>
                    <a:pt x="1200" y="1848"/>
                  </a:lnTo>
                  <a:lnTo>
                    <a:pt x="1200" y="1846"/>
                  </a:lnTo>
                  <a:lnTo>
                    <a:pt x="1200" y="1843"/>
                  </a:lnTo>
                  <a:lnTo>
                    <a:pt x="1202" y="1841"/>
                  </a:lnTo>
                  <a:lnTo>
                    <a:pt x="1204" y="1839"/>
                  </a:lnTo>
                  <a:lnTo>
                    <a:pt x="1207" y="1839"/>
                  </a:lnTo>
                  <a:close/>
                  <a:moveTo>
                    <a:pt x="1282" y="1834"/>
                  </a:moveTo>
                  <a:lnTo>
                    <a:pt x="1282" y="1834"/>
                  </a:lnTo>
                  <a:lnTo>
                    <a:pt x="1286" y="1836"/>
                  </a:lnTo>
                  <a:lnTo>
                    <a:pt x="1287" y="1836"/>
                  </a:lnTo>
                  <a:lnTo>
                    <a:pt x="1289" y="1839"/>
                  </a:lnTo>
                  <a:lnTo>
                    <a:pt x="1291" y="1841"/>
                  </a:lnTo>
                  <a:lnTo>
                    <a:pt x="1289" y="1844"/>
                  </a:lnTo>
                  <a:lnTo>
                    <a:pt x="1289" y="1846"/>
                  </a:lnTo>
                  <a:lnTo>
                    <a:pt x="1286" y="1848"/>
                  </a:lnTo>
                  <a:lnTo>
                    <a:pt x="1284" y="1848"/>
                  </a:lnTo>
                  <a:lnTo>
                    <a:pt x="1280" y="1848"/>
                  </a:lnTo>
                  <a:lnTo>
                    <a:pt x="1278" y="1846"/>
                  </a:lnTo>
                  <a:lnTo>
                    <a:pt x="1276" y="1844"/>
                  </a:lnTo>
                  <a:lnTo>
                    <a:pt x="1276" y="1843"/>
                  </a:lnTo>
                  <a:lnTo>
                    <a:pt x="1276" y="1839"/>
                  </a:lnTo>
                  <a:lnTo>
                    <a:pt x="1278" y="1838"/>
                  </a:lnTo>
                  <a:lnTo>
                    <a:pt x="1280" y="1836"/>
                  </a:lnTo>
                  <a:lnTo>
                    <a:pt x="1282" y="1834"/>
                  </a:lnTo>
                  <a:close/>
                  <a:moveTo>
                    <a:pt x="1356" y="1827"/>
                  </a:moveTo>
                  <a:lnTo>
                    <a:pt x="1356" y="1827"/>
                  </a:lnTo>
                  <a:lnTo>
                    <a:pt x="1360" y="1827"/>
                  </a:lnTo>
                  <a:lnTo>
                    <a:pt x="1362" y="1827"/>
                  </a:lnTo>
                  <a:lnTo>
                    <a:pt x="1364" y="1831"/>
                  </a:lnTo>
                  <a:lnTo>
                    <a:pt x="1366" y="1832"/>
                  </a:lnTo>
                  <a:lnTo>
                    <a:pt x="1366" y="1836"/>
                  </a:lnTo>
                  <a:lnTo>
                    <a:pt x="1364" y="1838"/>
                  </a:lnTo>
                  <a:lnTo>
                    <a:pt x="1362" y="1839"/>
                  </a:lnTo>
                  <a:lnTo>
                    <a:pt x="1360" y="1841"/>
                  </a:lnTo>
                  <a:lnTo>
                    <a:pt x="1356" y="1841"/>
                  </a:lnTo>
                  <a:lnTo>
                    <a:pt x="1354" y="1839"/>
                  </a:lnTo>
                  <a:lnTo>
                    <a:pt x="1353" y="1838"/>
                  </a:lnTo>
                  <a:lnTo>
                    <a:pt x="1351" y="1834"/>
                  </a:lnTo>
                  <a:lnTo>
                    <a:pt x="1351" y="1832"/>
                  </a:lnTo>
                  <a:lnTo>
                    <a:pt x="1353" y="1829"/>
                  </a:lnTo>
                  <a:lnTo>
                    <a:pt x="1354" y="1827"/>
                  </a:lnTo>
                  <a:lnTo>
                    <a:pt x="1356" y="1827"/>
                  </a:lnTo>
                  <a:close/>
                  <a:moveTo>
                    <a:pt x="1431" y="1815"/>
                  </a:moveTo>
                  <a:lnTo>
                    <a:pt x="1431" y="1815"/>
                  </a:lnTo>
                  <a:lnTo>
                    <a:pt x="1434" y="1815"/>
                  </a:lnTo>
                  <a:lnTo>
                    <a:pt x="1436" y="1815"/>
                  </a:lnTo>
                  <a:lnTo>
                    <a:pt x="1438" y="1819"/>
                  </a:lnTo>
                  <a:lnTo>
                    <a:pt x="1440" y="1820"/>
                  </a:lnTo>
                  <a:lnTo>
                    <a:pt x="1440" y="1824"/>
                  </a:lnTo>
                  <a:lnTo>
                    <a:pt x="1438" y="1826"/>
                  </a:lnTo>
                  <a:lnTo>
                    <a:pt x="1436" y="1827"/>
                  </a:lnTo>
                  <a:lnTo>
                    <a:pt x="1434" y="1829"/>
                  </a:lnTo>
                  <a:lnTo>
                    <a:pt x="1431" y="1829"/>
                  </a:lnTo>
                  <a:lnTo>
                    <a:pt x="1429" y="1827"/>
                  </a:lnTo>
                  <a:lnTo>
                    <a:pt x="1427" y="1826"/>
                  </a:lnTo>
                  <a:lnTo>
                    <a:pt x="1425" y="1824"/>
                  </a:lnTo>
                  <a:lnTo>
                    <a:pt x="1425" y="1820"/>
                  </a:lnTo>
                  <a:lnTo>
                    <a:pt x="1427" y="1819"/>
                  </a:lnTo>
                  <a:lnTo>
                    <a:pt x="1429" y="1817"/>
                  </a:lnTo>
                  <a:lnTo>
                    <a:pt x="1431" y="1815"/>
                  </a:lnTo>
                  <a:close/>
                  <a:moveTo>
                    <a:pt x="1505" y="1800"/>
                  </a:moveTo>
                  <a:lnTo>
                    <a:pt x="1505" y="1800"/>
                  </a:lnTo>
                  <a:lnTo>
                    <a:pt x="1507" y="1800"/>
                  </a:lnTo>
                  <a:lnTo>
                    <a:pt x="1511" y="1800"/>
                  </a:lnTo>
                  <a:lnTo>
                    <a:pt x="1512" y="1802"/>
                  </a:lnTo>
                  <a:lnTo>
                    <a:pt x="1514" y="1805"/>
                  </a:lnTo>
                  <a:lnTo>
                    <a:pt x="1514" y="1807"/>
                  </a:lnTo>
                  <a:lnTo>
                    <a:pt x="1512" y="1810"/>
                  </a:lnTo>
                  <a:lnTo>
                    <a:pt x="1511" y="1812"/>
                  </a:lnTo>
                  <a:lnTo>
                    <a:pt x="1509" y="1814"/>
                  </a:lnTo>
                  <a:lnTo>
                    <a:pt x="1505" y="1814"/>
                  </a:lnTo>
                  <a:lnTo>
                    <a:pt x="1503" y="1812"/>
                  </a:lnTo>
                  <a:lnTo>
                    <a:pt x="1499" y="1810"/>
                  </a:lnTo>
                  <a:lnTo>
                    <a:pt x="1499" y="1808"/>
                  </a:lnTo>
                  <a:lnTo>
                    <a:pt x="1499" y="1805"/>
                  </a:lnTo>
                  <a:lnTo>
                    <a:pt x="1499" y="1803"/>
                  </a:lnTo>
                  <a:lnTo>
                    <a:pt x="1501" y="1802"/>
                  </a:lnTo>
                  <a:lnTo>
                    <a:pt x="1505" y="1800"/>
                  </a:lnTo>
                  <a:close/>
                  <a:moveTo>
                    <a:pt x="1576" y="1781"/>
                  </a:moveTo>
                  <a:lnTo>
                    <a:pt x="1576" y="1781"/>
                  </a:lnTo>
                  <a:lnTo>
                    <a:pt x="1579" y="1779"/>
                  </a:lnTo>
                  <a:lnTo>
                    <a:pt x="1581" y="1781"/>
                  </a:lnTo>
                  <a:lnTo>
                    <a:pt x="1585" y="1783"/>
                  </a:lnTo>
                  <a:lnTo>
                    <a:pt x="1587" y="1784"/>
                  </a:lnTo>
                  <a:lnTo>
                    <a:pt x="1587" y="1788"/>
                  </a:lnTo>
                  <a:lnTo>
                    <a:pt x="1585" y="1790"/>
                  </a:lnTo>
                  <a:lnTo>
                    <a:pt x="1583" y="1791"/>
                  </a:lnTo>
                  <a:lnTo>
                    <a:pt x="1581" y="1793"/>
                  </a:lnTo>
                  <a:lnTo>
                    <a:pt x="1578" y="1793"/>
                  </a:lnTo>
                  <a:lnTo>
                    <a:pt x="1576" y="1793"/>
                  </a:lnTo>
                  <a:lnTo>
                    <a:pt x="1574" y="1791"/>
                  </a:lnTo>
                  <a:lnTo>
                    <a:pt x="1572" y="1790"/>
                  </a:lnTo>
                  <a:lnTo>
                    <a:pt x="1572" y="1786"/>
                  </a:lnTo>
                  <a:lnTo>
                    <a:pt x="1572" y="1784"/>
                  </a:lnTo>
                  <a:lnTo>
                    <a:pt x="1574" y="1781"/>
                  </a:lnTo>
                  <a:lnTo>
                    <a:pt x="1576" y="1781"/>
                  </a:lnTo>
                  <a:close/>
                  <a:moveTo>
                    <a:pt x="1646" y="1757"/>
                  </a:moveTo>
                  <a:lnTo>
                    <a:pt x="1646" y="1757"/>
                  </a:lnTo>
                  <a:lnTo>
                    <a:pt x="1650" y="1757"/>
                  </a:lnTo>
                  <a:lnTo>
                    <a:pt x="1652" y="1757"/>
                  </a:lnTo>
                  <a:lnTo>
                    <a:pt x="1656" y="1759"/>
                  </a:lnTo>
                  <a:lnTo>
                    <a:pt x="1658" y="1760"/>
                  </a:lnTo>
                  <a:lnTo>
                    <a:pt x="1658" y="1764"/>
                  </a:lnTo>
                  <a:lnTo>
                    <a:pt x="1658" y="1765"/>
                  </a:lnTo>
                  <a:lnTo>
                    <a:pt x="1656" y="1767"/>
                  </a:lnTo>
                  <a:lnTo>
                    <a:pt x="1652" y="1769"/>
                  </a:lnTo>
                  <a:lnTo>
                    <a:pt x="1650" y="1771"/>
                  </a:lnTo>
                  <a:lnTo>
                    <a:pt x="1646" y="1769"/>
                  </a:lnTo>
                  <a:lnTo>
                    <a:pt x="1645" y="1769"/>
                  </a:lnTo>
                  <a:lnTo>
                    <a:pt x="1643" y="1765"/>
                  </a:lnTo>
                  <a:lnTo>
                    <a:pt x="1643" y="1764"/>
                  </a:lnTo>
                  <a:lnTo>
                    <a:pt x="1643" y="1760"/>
                  </a:lnTo>
                  <a:lnTo>
                    <a:pt x="1645" y="1759"/>
                  </a:lnTo>
                  <a:lnTo>
                    <a:pt x="1646" y="1757"/>
                  </a:lnTo>
                  <a:close/>
                  <a:moveTo>
                    <a:pt x="1717" y="1729"/>
                  </a:moveTo>
                  <a:lnTo>
                    <a:pt x="1717" y="1729"/>
                  </a:lnTo>
                  <a:lnTo>
                    <a:pt x="1719" y="1729"/>
                  </a:lnTo>
                  <a:lnTo>
                    <a:pt x="1723" y="1729"/>
                  </a:lnTo>
                  <a:lnTo>
                    <a:pt x="1724" y="1731"/>
                  </a:lnTo>
                  <a:lnTo>
                    <a:pt x="1726" y="1733"/>
                  </a:lnTo>
                  <a:lnTo>
                    <a:pt x="1726" y="1736"/>
                  </a:lnTo>
                  <a:lnTo>
                    <a:pt x="1726" y="1738"/>
                  </a:lnTo>
                  <a:lnTo>
                    <a:pt x="1724" y="1741"/>
                  </a:lnTo>
                  <a:lnTo>
                    <a:pt x="1723" y="1743"/>
                  </a:lnTo>
                  <a:lnTo>
                    <a:pt x="1719" y="1743"/>
                  </a:lnTo>
                  <a:lnTo>
                    <a:pt x="1717" y="1743"/>
                  </a:lnTo>
                  <a:lnTo>
                    <a:pt x="1715" y="1741"/>
                  </a:lnTo>
                  <a:lnTo>
                    <a:pt x="1713" y="1738"/>
                  </a:lnTo>
                  <a:lnTo>
                    <a:pt x="1711" y="1736"/>
                  </a:lnTo>
                  <a:lnTo>
                    <a:pt x="1711" y="1733"/>
                  </a:lnTo>
                  <a:lnTo>
                    <a:pt x="1713" y="1731"/>
                  </a:lnTo>
                  <a:lnTo>
                    <a:pt x="1717" y="1729"/>
                  </a:lnTo>
                  <a:close/>
                  <a:moveTo>
                    <a:pt x="1784" y="1699"/>
                  </a:moveTo>
                  <a:lnTo>
                    <a:pt x="1784" y="1699"/>
                  </a:lnTo>
                  <a:lnTo>
                    <a:pt x="1786" y="1697"/>
                  </a:lnTo>
                  <a:lnTo>
                    <a:pt x="1790" y="1697"/>
                  </a:lnTo>
                  <a:lnTo>
                    <a:pt x="1791" y="1699"/>
                  </a:lnTo>
                  <a:lnTo>
                    <a:pt x="1793" y="1700"/>
                  </a:lnTo>
                  <a:lnTo>
                    <a:pt x="1795" y="1704"/>
                  </a:lnTo>
                  <a:lnTo>
                    <a:pt x="1793" y="1705"/>
                  </a:lnTo>
                  <a:lnTo>
                    <a:pt x="1793" y="1709"/>
                  </a:lnTo>
                  <a:lnTo>
                    <a:pt x="1791" y="1711"/>
                  </a:lnTo>
                  <a:lnTo>
                    <a:pt x="1788" y="1711"/>
                  </a:lnTo>
                  <a:lnTo>
                    <a:pt x="1784" y="1711"/>
                  </a:lnTo>
                  <a:lnTo>
                    <a:pt x="1782" y="1711"/>
                  </a:lnTo>
                  <a:lnTo>
                    <a:pt x="1780" y="1707"/>
                  </a:lnTo>
                  <a:lnTo>
                    <a:pt x="1778" y="1705"/>
                  </a:lnTo>
                  <a:lnTo>
                    <a:pt x="1780" y="1702"/>
                  </a:lnTo>
                  <a:lnTo>
                    <a:pt x="1780" y="1700"/>
                  </a:lnTo>
                  <a:lnTo>
                    <a:pt x="1784" y="1699"/>
                  </a:lnTo>
                  <a:close/>
                  <a:moveTo>
                    <a:pt x="1849" y="1664"/>
                  </a:moveTo>
                  <a:lnTo>
                    <a:pt x="1849" y="1664"/>
                  </a:lnTo>
                  <a:lnTo>
                    <a:pt x="1851" y="1663"/>
                  </a:lnTo>
                  <a:lnTo>
                    <a:pt x="1855" y="1663"/>
                  </a:lnTo>
                  <a:lnTo>
                    <a:pt x="1857" y="1664"/>
                  </a:lnTo>
                  <a:lnTo>
                    <a:pt x="1858" y="1666"/>
                  </a:lnTo>
                  <a:lnTo>
                    <a:pt x="1860" y="1668"/>
                  </a:lnTo>
                  <a:lnTo>
                    <a:pt x="1860" y="1671"/>
                  </a:lnTo>
                  <a:lnTo>
                    <a:pt x="1858" y="1673"/>
                  </a:lnTo>
                  <a:lnTo>
                    <a:pt x="1857" y="1675"/>
                  </a:lnTo>
                  <a:lnTo>
                    <a:pt x="1853" y="1676"/>
                  </a:lnTo>
                  <a:lnTo>
                    <a:pt x="1851" y="1676"/>
                  </a:lnTo>
                  <a:lnTo>
                    <a:pt x="1847" y="1675"/>
                  </a:lnTo>
                  <a:lnTo>
                    <a:pt x="1845" y="1673"/>
                  </a:lnTo>
                  <a:lnTo>
                    <a:pt x="1845" y="1671"/>
                  </a:lnTo>
                  <a:lnTo>
                    <a:pt x="1845" y="1668"/>
                  </a:lnTo>
                  <a:lnTo>
                    <a:pt x="1845" y="1666"/>
                  </a:lnTo>
                  <a:lnTo>
                    <a:pt x="1849" y="1664"/>
                  </a:lnTo>
                  <a:close/>
                  <a:moveTo>
                    <a:pt x="1910" y="1625"/>
                  </a:moveTo>
                  <a:lnTo>
                    <a:pt x="1910" y="1625"/>
                  </a:lnTo>
                  <a:lnTo>
                    <a:pt x="1912" y="1623"/>
                  </a:lnTo>
                  <a:lnTo>
                    <a:pt x="1916" y="1623"/>
                  </a:lnTo>
                  <a:lnTo>
                    <a:pt x="1918" y="1625"/>
                  </a:lnTo>
                  <a:lnTo>
                    <a:pt x="1922" y="1627"/>
                  </a:lnTo>
                  <a:lnTo>
                    <a:pt x="1922" y="1628"/>
                  </a:lnTo>
                  <a:lnTo>
                    <a:pt x="1922" y="1632"/>
                  </a:lnTo>
                  <a:lnTo>
                    <a:pt x="1922" y="1633"/>
                  </a:lnTo>
                  <a:lnTo>
                    <a:pt x="1920" y="1637"/>
                  </a:lnTo>
                  <a:lnTo>
                    <a:pt x="1916" y="1637"/>
                  </a:lnTo>
                  <a:lnTo>
                    <a:pt x="1914" y="1637"/>
                  </a:lnTo>
                  <a:lnTo>
                    <a:pt x="1910" y="1637"/>
                  </a:lnTo>
                  <a:lnTo>
                    <a:pt x="1909" y="1635"/>
                  </a:lnTo>
                  <a:lnTo>
                    <a:pt x="1907" y="1632"/>
                  </a:lnTo>
                  <a:lnTo>
                    <a:pt x="1907" y="1630"/>
                  </a:lnTo>
                  <a:lnTo>
                    <a:pt x="1909" y="1627"/>
                  </a:lnTo>
                  <a:lnTo>
                    <a:pt x="1910" y="1625"/>
                  </a:lnTo>
                  <a:close/>
                  <a:moveTo>
                    <a:pt x="1970" y="1582"/>
                  </a:moveTo>
                  <a:lnTo>
                    <a:pt x="1970" y="1582"/>
                  </a:lnTo>
                  <a:lnTo>
                    <a:pt x="1972" y="1580"/>
                  </a:lnTo>
                  <a:lnTo>
                    <a:pt x="1976" y="1580"/>
                  </a:lnTo>
                  <a:lnTo>
                    <a:pt x="1977" y="1582"/>
                  </a:lnTo>
                  <a:lnTo>
                    <a:pt x="1981" y="1584"/>
                  </a:lnTo>
                  <a:lnTo>
                    <a:pt x="1981" y="1585"/>
                  </a:lnTo>
                  <a:lnTo>
                    <a:pt x="1983" y="1589"/>
                  </a:lnTo>
                  <a:lnTo>
                    <a:pt x="1981" y="1591"/>
                  </a:lnTo>
                  <a:lnTo>
                    <a:pt x="1979" y="1592"/>
                  </a:lnTo>
                  <a:lnTo>
                    <a:pt x="1977" y="1594"/>
                  </a:lnTo>
                  <a:lnTo>
                    <a:pt x="1974" y="1594"/>
                  </a:lnTo>
                  <a:lnTo>
                    <a:pt x="1972" y="1594"/>
                  </a:lnTo>
                  <a:lnTo>
                    <a:pt x="1968" y="1592"/>
                  </a:lnTo>
                  <a:lnTo>
                    <a:pt x="1968" y="1591"/>
                  </a:lnTo>
                  <a:lnTo>
                    <a:pt x="1966" y="1587"/>
                  </a:lnTo>
                  <a:lnTo>
                    <a:pt x="1968" y="1585"/>
                  </a:lnTo>
                  <a:lnTo>
                    <a:pt x="1970" y="1582"/>
                  </a:lnTo>
                  <a:close/>
                  <a:moveTo>
                    <a:pt x="2026" y="1537"/>
                  </a:moveTo>
                  <a:lnTo>
                    <a:pt x="2026" y="1537"/>
                  </a:lnTo>
                  <a:lnTo>
                    <a:pt x="2028" y="1536"/>
                  </a:lnTo>
                  <a:lnTo>
                    <a:pt x="2031" y="1534"/>
                  </a:lnTo>
                  <a:lnTo>
                    <a:pt x="2033" y="1536"/>
                  </a:lnTo>
                  <a:lnTo>
                    <a:pt x="2037" y="1536"/>
                  </a:lnTo>
                  <a:lnTo>
                    <a:pt x="2039" y="1539"/>
                  </a:lnTo>
                  <a:lnTo>
                    <a:pt x="2039" y="1541"/>
                  </a:lnTo>
                  <a:lnTo>
                    <a:pt x="2039" y="1544"/>
                  </a:lnTo>
                  <a:lnTo>
                    <a:pt x="2037" y="1546"/>
                  </a:lnTo>
                  <a:lnTo>
                    <a:pt x="2033" y="1548"/>
                  </a:lnTo>
                  <a:lnTo>
                    <a:pt x="2031" y="1548"/>
                  </a:lnTo>
                  <a:lnTo>
                    <a:pt x="2028" y="1548"/>
                  </a:lnTo>
                  <a:lnTo>
                    <a:pt x="2026" y="1546"/>
                  </a:lnTo>
                  <a:lnTo>
                    <a:pt x="2024" y="1544"/>
                  </a:lnTo>
                  <a:lnTo>
                    <a:pt x="2024" y="1541"/>
                  </a:lnTo>
                  <a:lnTo>
                    <a:pt x="2024" y="1539"/>
                  </a:lnTo>
                  <a:lnTo>
                    <a:pt x="2026" y="1537"/>
                  </a:lnTo>
                  <a:close/>
                  <a:moveTo>
                    <a:pt x="2078" y="1488"/>
                  </a:moveTo>
                  <a:lnTo>
                    <a:pt x="2078" y="1488"/>
                  </a:lnTo>
                  <a:lnTo>
                    <a:pt x="2080" y="1486"/>
                  </a:lnTo>
                  <a:lnTo>
                    <a:pt x="2083" y="1484"/>
                  </a:lnTo>
                  <a:lnTo>
                    <a:pt x="2085" y="1484"/>
                  </a:lnTo>
                  <a:lnTo>
                    <a:pt x="2089" y="1486"/>
                  </a:lnTo>
                  <a:lnTo>
                    <a:pt x="2091" y="1488"/>
                  </a:lnTo>
                  <a:lnTo>
                    <a:pt x="2091" y="1491"/>
                  </a:lnTo>
                  <a:lnTo>
                    <a:pt x="2091" y="1493"/>
                  </a:lnTo>
                  <a:lnTo>
                    <a:pt x="2089" y="1496"/>
                  </a:lnTo>
                  <a:lnTo>
                    <a:pt x="2087" y="1498"/>
                  </a:lnTo>
                  <a:lnTo>
                    <a:pt x="2083" y="1498"/>
                  </a:lnTo>
                  <a:lnTo>
                    <a:pt x="2082" y="1498"/>
                  </a:lnTo>
                  <a:lnTo>
                    <a:pt x="2080" y="1496"/>
                  </a:lnTo>
                  <a:lnTo>
                    <a:pt x="2078" y="1494"/>
                  </a:lnTo>
                  <a:lnTo>
                    <a:pt x="2076" y="1491"/>
                  </a:lnTo>
                  <a:lnTo>
                    <a:pt x="2076" y="1489"/>
                  </a:lnTo>
                  <a:lnTo>
                    <a:pt x="2078" y="1488"/>
                  </a:lnTo>
                  <a:close/>
                  <a:moveTo>
                    <a:pt x="2126" y="1434"/>
                  </a:moveTo>
                  <a:lnTo>
                    <a:pt x="2126" y="1434"/>
                  </a:lnTo>
                  <a:lnTo>
                    <a:pt x="2128" y="1433"/>
                  </a:lnTo>
                  <a:lnTo>
                    <a:pt x="2132" y="1431"/>
                  </a:lnTo>
                  <a:lnTo>
                    <a:pt x="2134" y="1431"/>
                  </a:lnTo>
                  <a:lnTo>
                    <a:pt x="2137" y="1433"/>
                  </a:lnTo>
                  <a:lnTo>
                    <a:pt x="2139" y="1434"/>
                  </a:lnTo>
                  <a:lnTo>
                    <a:pt x="2139" y="1436"/>
                  </a:lnTo>
                  <a:lnTo>
                    <a:pt x="2139" y="1440"/>
                  </a:lnTo>
                  <a:lnTo>
                    <a:pt x="2139" y="1443"/>
                  </a:lnTo>
                  <a:lnTo>
                    <a:pt x="2137" y="1445"/>
                  </a:lnTo>
                  <a:lnTo>
                    <a:pt x="2134" y="1445"/>
                  </a:lnTo>
                  <a:lnTo>
                    <a:pt x="2132" y="1445"/>
                  </a:lnTo>
                  <a:lnTo>
                    <a:pt x="2128" y="1445"/>
                  </a:lnTo>
                  <a:lnTo>
                    <a:pt x="2126" y="1441"/>
                  </a:lnTo>
                  <a:lnTo>
                    <a:pt x="2124" y="1440"/>
                  </a:lnTo>
                  <a:lnTo>
                    <a:pt x="2124" y="1436"/>
                  </a:lnTo>
                  <a:lnTo>
                    <a:pt x="2126" y="1434"/>
                  </a:lnTo>
                  <a:close/>
                  <a:moveTo>
                    <a:pt x="2171" y="1378"/>
                  </a:moveTo>
                  <a:lnTo>
                    <a:pt x="2171" y="1378"/>
                  </a:lnTo>
                  <a:lnTo>
                    <a:pt x="2173" y="1376"/>
                  </a:lnTo>
                  <a:lnTo>
                    <a:pt x="2175" y="1374"/>
                  </a:lnTo>
                  <a:lnTo>
                    <a:pt x="2178" y="1374"/>
                  </a:lnTo>
                  <a:lnTo>
                    <a:pt x="2180" y="1376"/>
                  </a:lnTo>
                  <a:lnTo>
                    <a:pt x="2182" y="1378"/>
                  </a:lnTo>
                  <a:lnTo>
                    <a:pt x="2184" y="1379"/>
                  </a:lnTo>
                  <a:lnTo>
                    <a:pt x="2184" y="1383"/>
                  </a:lnTo>
                  <a:lnTo>
                    <a:pt x="2184" y="1385"/>
                  </a:lnTo>
                  <a:lnTo>
                    <a:pt x="2180" y="1388"/>
                  </a:lnTo>
                  <a:lnTo>
                    <a:pt x="2178" y="1388"/>
                  </a:lnTo>
                  <a:lnTo>
                    <a:pt x="2175" y="1388"/>
                  </a:lnTo>
                  <a:lnTo>
                    <a:pt x="2173" y="1388"/>
                  </a:lnTo>
                  <a:lnTo>
                    <a:pt x="2171" y="1386"/>
                  </a:lnTo>
                  <a:lnTo>
                    <a:pt x="2169" y="1383"/>
                  </a:lnTo>
                  <a:lnTo>
                    <a:pt x="2169" y="1381"/>
                  </a:lnTo>
                  <a:lnTo>
                    <a:pt x="2171" y="1378"/>
                  </a:lnTo>
                  <a:close/>
                  <a:moveTo>
                    <a:pt x="2210" y="1319"/>
                  </a:moveTo>
                  <a:lnTo>
                    <a:pt x="2210" y="1319"/>
                  </a:lnTo>
                  <a:lnTo>
                    <a:pt x="2212" y="1316"/>
                  </a:lnTo>
                  <a:lnTo>
                    <a:pt x="2214" y="1316"/>
                  </a:lnTo>
                  <a:lnTo>
                    <a:pt x="2217" y="1314"/>
                  </a:lnTo>
                  <a:lnTo>
                    <a:pt x="2219" y="1316"/>
                  </a:lnTo>
                  <a:lnTo>
                    <a:pt x="2221" y="1318"/>
                  </a:lnTo>
                  <a:lnTo>
                    <a:pt x="2223" y="1319"/>
                  </a:lnTo>
                  <a:lnTo>
                    <a:pt x="2223" y="1323"/>
                  </a:lnTo>
                  <a:lnTo>
                    <a:pt x="2223" y="1325"/>
                  </a:lnTo>
                  <a:lnTo>
                    <a:pt x="2221" y="1328"/>
                  </a:lnTo>
                  <a:lnTo>
                    <a:pt x="2219" y="1328"/>
                  </a:lnTo>
                  <a:lnTo>
                    <a:pt x="2215" y="1330"/>
                  </a:lnTo>
                  <a:lnTo>
                    <a:pt x="2214" y="1328"/>
                  </a:lnTo>
                  <a:lnTo>
                    <a:pt x="2210" y="1326"/>
                  </a:lnTo>
                  <a:lnTo>
                    <a:pt x="2208" y="1325"/>
                  </a:lnTo>
                  <a:lnTo>
                    <a:pt x="2208" y="1321"/>
                  </a:lnTo>
                  <a:lnTo>
                    <a:pt x="2210" y="1319"/>
                  </a:lnTo>
                  <a:close/>
                  <a:moveTo>
                    <a:pt x="2243" y="1258"/>
                  </a:moveTo>
                  <a:lnTo>
                    <a:pt x="2243" y="1258"/>
                  </a:lnTo>
                  <a:lnTo>
                    <a:pt x="2245" y="1254"/>
                  </a:lnTo>
                  <a:lnTo>
                    <a:pt x="2247" y="1253"/>
                  </a:lnTo>
                  <a:lnTo>
                    <a:pt x="2251" y="1253"/>
                  </a:lnTo>
                  <a:lnTo>
                    <a:pt x="2253" y="1253"/>
                  </a:lnTo>
                  <a:lnTo>
                    <a:pt x="2255" y="1254"/>
                  </a:lnTo>
                  <a:lnTo>
                    <a:pt x="2256" y="1258"/>
                  </a:lnTo>
                  <a:lnTo>
                    <a:pt x="2258" y="1259"/>
                  </a:lnTo>
                  <a:lnTo>
                    <a:pt x="2256" y="1263"/>
                  </a:lnTo>
                  <a:lnTo>
                    <a:pt x="2255" y="1265"/>
                  </a:lnTo>
                  <a:lnTo>
                    <a:pt x="2253" y="1266"/>
                  </a:lnTo>
                  <a:lnTo>
                    <a:pt x="2249" y="1266"/>
                  </a:lnTo>
                  <a:lnTo>
                    <a:pt x="2247" y="1266"/>
                  </a:lnTo>
                  <a:lnTo>
                    <a:pt x="2245" y="1265"/>
                  </a:lnTo>
                  <a:lnTo>
                    <a:pt x="2243" y="1263"/>
                  </a:lnTo>
                  <a:lnTo>
                    <a:pt x="2242" y="1259"/>
                  </a:lnTo>
                  <a:lnTo>
                    <a:pt x="2243" y="1258"/>
                  </a:lnTo>
                  <a:close/>
                  <a:moveTo>
                    <a:pt x="2271" y="1193"/>
                  </a:moveTo>
                  <a:lnTo>
                    <a:pt x="2271" y="1193"/>
                  </a:lnTo>
                  <a:lnTo>
                    <a:pt x="2273" y="1191"/>
                  </a:lnTo>
                  <a:lnTo>
                    <a:pt x="2275" y="1189"/>
                  </a:lnTo>
                  <a:lnTo>
                    <a:pt x="2277" y="1187"/>
                  </a:lnTo>
                  <a:lnTo>
                    <a:pt x="2281" y="1189"/>
                  </a:lnTo>
                  <a:lnTo>
                    <a:pt x="2282" y="1189"/>
                  </a:lnTo>
                  <a:lnTo>
                    <a:pt x="2284" y="1193"/>
                  </a:lnTo>
                  <a:lnTo>
                    <a:pt x="2286" y="1194"/>
                  </a:lnTo>
                  <a:lnTo>
                    <a:pt x="2286" y="1198"/>
                  </a:lnTo>
                  <a:lnTo>
                    <a:pt x="2284" y="1199"/>
                  </a:lnTo>
                  <a:lnTo>
                    <a:pt x="2282" y="1201"/>
                  </a:lnTo>
                  <a:lnTo>
                    <a:pt x="2279" y="1203"/>
                  </a:lnTo>
                  <a:lnTo>
                    <a:pt x="2277" y="1201"/>
                  </a:lnTo>
                  <a:lnTo>
                    <a:pt x="2273" y="1201"/>
                  </a:lnTo>
                  <a:lnTo>
                    <a:pt x="2271" y="1198"/>
                  </a:lnTo>
                  <a:lnTo>
                    <a:pt x="2271" y="1196"/>
                  </a:lnTo>
                  <a:lnTo>
                    <a:pt x="2271" y="1193"/>
                  </a:lnTo>
                  <a:close/>
                  <a:moveTo>
                    <a:pt x="2294" y="1127"/>
                  </a:moveTo>
                  <a:lnTo>
                    <a:pt x="2294" y="1127"/>
                  </a:lnTo>
                  <a:lnTo>
                    <a:pt x="2294" y="1124"/>
                  </a:lnTo>
                  <a:lnTo>
                    <a:pt x="2297" y="1122"/>
                  </a:lnTo>
                  <a:lnTo>
                    <a:pt x="2299" y="1122"/>
                  </a:lnTo>
                  <a:lnTo>
                    <a:pt x="2303" y="1122"/>
                  </a:lnTo>
                  <a:lnTo>
                    <a:pt x="2305" y="1122"/>
                  </a:lnTo>
                  <a:lnTo>
                    <a:pt x="2307" y="1126"/>
                  </a:lnTo>
                  <a:lnTo>
                    <a:pt x="2308" y="1127"/>
                  </a:lnTo>
                  <a:lnTo>
                    <a:pt x="2308" y="1131"/>
                  </a:lnTo>
                  <a:lnTo>
                    <a:pt x="2307" y="1132"/>
                  </a:lnTo>
                  <a:lnTo>
                    <a:pt x="2305" y="1134"/>
                  </a:lnTo>
                  <a:lnTo>
                    <a:pt x="2301" y="1136"/>
                  </a:lnTo>
                  <a:lnTo>
                    <a:pt x="2299" y="1136"/>
                  </a:lnTo>
                  <a:lnTo>
                    <a:pt x="2295" y="1134"/>
                  </a:lnTo>
                  <a:lnTo>
                    <a:pt x="2294" y="1132"/>
                  </a:lnTo>
                  <a:lnTo>
                    <a:pt x="2294" y="1129"/>
                  </a:lnTo>
                  <a:lnTo>
                    <a:pt x="2294" y="1127"/>
                  </a:lnTo>
                  <a:close/>
                  <a:moveTo>
                    <a:pt x="2308" y="1059"/>
                  </a:moveTo>
                  <a:lnTo>
                    <a:pt x="2308" y="1059"/>
                  </a:lnTo>
                  <a:lnTo>
                    <a:pt x="2310" y="1057"/>
                  </a:lnTo>
                  <a:lnTo>
                    <a:pt x="2312" y="1055"/>
                  </a:lnTo>
                  <a:lnTo>
                    <a:pt x="2314" y="1054"/>
                  </a:lnTo>
                  <a:lnTo>
                    <a:pt x="2318" y="1054"/>
                  </a:lnTo>
                  <a:lnTo>
                    <a:pt x="2320" y="1054"/>
                  </a:lnTo>
                  <a:lnTo>
                    <a:pt x="2323" y="1057"/>
                  </a:lnTo>
                  <a:lnTo>
                    <a:pt x="2323" y="1059"/>
                  </a:lnTo>
                  <a:lnTo>
                    <a:pt x="2323" y="1062"/>
                  </a:lnTo>
                  <a:lnTo>
                    <a:pt x="2323" y="1064"/>
                  </a:lnTo>
                  <a:lnTo>
                    <a:pt x="2321" y="1066"/>
                  </a:lnTo>
                  <a:lnTo>
                    <a:pt x="2318" y="1067"/>
                  </a:lnTo>
                  <a:lnTo>
                    <a:pt x="2316" y="1067"/>
                  </a:lnTo>
                  <a:lnTo>
                    <a:pt x="2312" y="1066"/>
                  </a:lnTo>
                  <a:lnTo>
                    <a:pt x="2310" y="1064"/>
                  </a:lnTo>
                  <a:lnTo>
                    <a:pt x="2308" y="1062"/>
                  </a:lnTo>
                  <a:lnTo>
                    <a:pt x="2308" y="1059"/>
                  </a:lnTo>
                  <a:close/>
                  <a:moveTo>
                    <a:pt x="2318" y="990"/>
                  </a:moveTo>
                  <a:lnTo>
                    <a:pt x="2318" y="990"/>
                  </a:lnTo>
                  <a:lnTo>
                    <a:pt x="2320" y="988"/>
                  </a:lnTo>
                  <a:lnTo>
                    <a:pt x="2321" y="987"/>
                  </a:lnTo>
                  <a:lnTo>
                    <a:pt x="2323" y="985"/>
                  </a:lnTo>
                  <a:lnTo>
                    <a:pt x="2327" y="985"/>
                  </a:lnTo>
                  <a:lnTo>
                    <a:pt x="2329" y="985"/>
                  </a:lnTo>
                  <a:lnTo>
                    <a:pt x="2331" y="987"/>
                  </a:lnTo>
                  <a:lnTo>
                    <a:pt x="2333" y="988"/>
                  </a:lnTo>
                  <a:lnTo>
                    <a:pt x="2333" y="992"/>
                  </a:lnTo>
                  <a:lnTo>
                    <a:pt x="2333" y="994"/>
                  </a:lnTo>
                  <a:lnTo>
                    <a:pt x="2331" y="997"/>
                  </a:lnTo>
                  <a:lnTo>
                    <a:pt x="2329" y="999"/>
                  </a:lnTo>
                  <a:lnTo>
                    <a:pt x="2325" y="999"/>
                  </a:lnTo>
                  <a:lnTo>
                    <a:pt x="2323" y="997"/>
                  </a:lnTo>
                  <a:lnTo>
                    <a:pt x="2320" y="995"/>
                  </a:lnTo>
                  <a:lnTo>
                    <a:pt x="2320" y="994"/>
                  </a:lnTo>
                  <a:lnTo>
                    <a:pt x="2318" y="990"/>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31" name="Freeform 21"/>
            <p:cNvSpPr>
              <a:spLocks noEditPoints="1"/>
            </p:cNvSpPr>
            <p:nvPr/>
          </p:nvSpPr>
          <p:spPr bwMode="auto">
            <a:xfrm>
              <a:off x="3724275" y="3601286"/>
              <a:ext cx="1165225" cy="968375"/>
            </a:xfrm>
            <a:custGeom>
              <a:avLst/>
              <a:gdLst>
                <a:gd name="T0" fmla="*/ 2147483647 w 1592"/>
                <a:gd name="T1" fmla="*/ 2147483647 h 1222"/>
                <a:gd name="T2" fmla="*/ 2147483647 w 1592"/>
                <a:gd name="T3" fmla="*/ 2147483647 h 1222"/>
                <a:gd name="T4" fmla="*/ 2147483647 w 1592"/>
                <a:gd name="T5" fmla="*/ 2147483647 h 1222"/>
                <a:gd name="T6" fmla="*/ 2147483647 w 1592"/>
                <a:gd name="T7" fmla="*/ 2147483647 h 1222"/>
                <a:gd name="T8" fmla="*/ 2147483647 w 1592"/>
                <a:gd name="T9" fmla="*/ 2147483647 h 1222"/>
                <a:gd name="T10" fmla="*/ 2147483647 w 1592"/>
                <a:gd name="T11" fmla="*/ 2147483647 h 1222"/>
                <a:gd name="T12" fmla="*/ 2147483647 w 1592"/>
                <a:gd name="T13" fmla="*/ 2147483647 h 1222"/>
                <a:gd name="T14" fmla="*/ 2147483647 w 1592"/>
                <a:gd name="T15" fmla="*/ 2147483647 h 1222"/>
                <a:gd name="T16" fmla="*/ 2147483647 w 1592"/>
                <a:gd name="T17" fmla="*/ 2147483647 h 1222"/>
                <a:gd name="T18" fmla="*/ 2147483647 w 1592"/>
                <a:gd name="T19" fmla="*/ 2147483647 h 1222"/>
                <a:gd name="T20" fmla="*/ 2147483647 w 1592"/>
                <a:gd name="T21" fmla="*/ 2147483647 h 1222"/>
                <a:gd name="T22" fmla="*/ 2147483647 w 1592"/>
                <a:gd name="T23" fmla="*/ 2147483647 h 1222"/>
                <a:gd name="T24" fmla="*/ 2147483647 w 1592"/>
                <a:gd name="T25" fmla="*/ 2147483647 h 1222"/>
                <a:gd name="T26" fmla="*/ 2147483647 w 1592"/>
                <a:gd name="T27" fmla="*/ 2147483647 h 1222"/>
                <a:gd name="T28" fmla="*/ 2147483647 w 1592"/>
                <a:gd name="T29" fmla="*/ 2147483647 h 1222"/>
                <a:gd name="T30" fmla="*/ 2147483647 w 1592"/>
                <a:gd name="T31" fmla="*/ 2147483647 h 1222"/>
                <a:gd name="T32" fmla="*/ 2147483647 w 1592"/>
                <a:gd name="T33" fmla="*/ 2147483647 h 1222"/>
                <a:gd name="T34" fmla="*/ 2147483647 w 1592"/>
                <a:gd name="T35" fmla="*/ 2147483647 h 1222"/>
                <a:gd name="T36" fmla="*/ 2147483647 w 1592"/>
                <a:gd name="T37" fmla="*/ 2147483647 h 1222"/>
                <a:gd name="T38" fmla="*/ 2147483647 w 1592"/>
                <a:gd name="T39" fmla="*/ 2147483647 h 1222"/>
                <a:gd name="T40" fmla="*/ 2147483647 w 1592"/>
                <a:gd name="T41" fmla="*/ 2147483647 h 1222"/>
                <a:gd name="T42" fmla="*/ 2147483647 w 1592"/>
                <a:gd name="T43" fmla="*/ 2147483647 h 1222"/>
                <a:gd name="T44" fmla="*/ 2147483647 w 1592"/>
                <a:gd name="T45" fmla="*/ 2147483647 h 1222"/>
                <a:gd name="T46" fmla="*/ 2147483647 w 1592"/>
                <a:gd name="T47" fmla="*/ 2147483647 h 1222"/>
                <a:gd name="T48" fmla="*/ 2147483647 w 1592"/>
                <a:gd name="T49" fmla="*/ 2147483647 h 1222"/>
                <a:gd name="T50" fmla="*/ 2147483647 w 1592"/>
                <a:gd name="T51" fmla="*/ 2147483647 h 1222"/>
                <a:gd name="T52" fmla="*/ 2147483647 w 1592"/>
                <a:gd name="T53" fmla="*/ 2147483647 h 1222"/>
                <a:gd name="T54" fmla="*/ 2147483647 w 1592"/>
                <a:gd name="T55" fmla="*/ 2147483647 h 1222"/>
                <a:gd name="T56" fmla="*/ 2147483647 w 1592"/>
                <a:gd name="T57" fmla="*/ 2147483647 h 1222"/>
                <a:gd name="T58" fmla="*/ 2147483647 w 1592"/>
                <a:gd name="T59" fmla="*/ 2147483647 h 1222"/>
                <a:gd name="T60" fmla="*/ 2147483647 w 1592"/>
                <a:gd name="T61" fmla="*/ 2147483647 h 1222"/>
                <a:gd name="T62" fmla="*/ 2147483647 w 1592"/>
                <a:gd name="T63" fmla="*/ 2147483647 h 1222"/>
                <a:gd name="T64" fmla="*/ 2147483647 w 1592"/>
                <a:gd name="T65" fmla="*/ 2147483647 h 1222"/>
                <a:gd name="T66" fmla="*/ 2147483647 w 1592"/>
                <a:gd name="T67" fmla="*/ 2147483647 h 1222"/>
                <a:gd name="T68" fmla="*/ 2147483647 w 1592"/>
                <a:gd name="T69" fmla="*/ 2147483647 h 1222"/>
                <a:gd name="T70" fmla="*/ 2147483647 w 1592"/>
                <a:gd name="T71" fmla="*/ 2147483647 h 1222"/>
                <a:gd name="T72" fmla="*/ 2147483647 w 1592"/>
                <a:gd name="T73" fmla="*/ 2147483647 h 1222"/>
                <a:gd name="T74" fmla="*/ 2147483647 w 1592"/>
                <a:gd name="T75" fmla="*/ 2147483647 h 1222"/>
                <a:gd name="T76" fmla="*/ 2147483647 w 1592"/>
                <a:gd name="T77" fmla="*/ 2147483647 h 1222"/>
                <a:gd name="T78" fmla="*/ 2147483647 w 1592"/>
                <a:gd name="T79" fmla="*/ 2147483647 h 1222"/>
                <a:gd name="T80" fmla="*/ 2147483647 w 1592"/>
                <a:gd name="T81" fmla="*/ 2147483647 h 1222"/>
                <a:gd name="T82" fmla="*/ 2147483647 w 1592"/>
                <a:gd name="T83" fmla="*/ 2147483647 h 1222"/>
                <a:gd name="T84" fmla="*/ 2147483647 w 1592"/>
                <a:gd name="T85" fmla="*/ 2147483647 h 1222"/>
                <a:gd name="T86" fmla="*/ 2147483647 w 1592"/>
                <a:gd name="T87" fmla="*/ 2147483647 h 1222"/>
                <a:gd name="T88" fmla="*/ 2147483647 w 1592"/>
                <a:gd name="T89" fmla="*/ 2147483647 h 1222"/>
                <a:gd name="T90" fmla="*/ 2147483647 w 1592"/>
                <a:gd name="T91" fmla="*/ 2147483647 h 1222"/>
                <a:gd name="T92" fmla="*/ 2147483647 w 1592"/>
                <a:gd name="T93" fmla="*/ 2147483647 h 1222"/>
                <a:gd name="T94" fmla="*/ 2147483647 w 1592"/>
                <a:gd name="T95" fmla="*/ 2147483647 h 1222"/>
                <a:gd name="T96" fmla="*/ 2147483647 w 1592"/>
                <a:gd name="T97" fmla="*/ 2147483647 h 1222"/>
                <a:gd name="T98" fmla="*/ 2147483647 w 1592"/>
                <a:gd name="T99" fmla="*/ 2147483647 h 1222"/>
                <a:gd name="T100" fmla="*/ 2147483647 w 1592"/>
                <a:gd name="T101" fmla="*/ 2147483647 h 1222"/>
                <a:gd name="T102" fmla="*/ 2147483647 w 1592"/>
                <a:gd name="T103" fmla="*/ 2147483647 h 1222"/>
                <a:gd name="T104" fmla="*/ 2147483647 w 1592"/>
                <a:gd name="T105" fmla="*/ 2147483647 h 1222"/>
                <a:gd name="T106" fmla="*/ 2147483647 w 1592"/>
                <a:gd name="T107" fmla="*/ 2147483647 h 1222"/>
                <a:gd name="T108" fmla="*/ 2147483647 w 1592"/>
                <a:gd name="T109" fmla="*/ 2147483647 h 1222"/>
                <a:gd name="T110" fmla="*/ 2147483647 w 1592"/>
                <a:gd name="T111" fmla="*/ 2147483647 h 1222"/>
                <a:gd name="T112" fmla="*/ 2147483647 w 1592"/>
                <a:gd name="T113" fmla="*/ 2147483647 h 1222"/>
                <a:gd name="T114" fmla="*/ 2147483647 w 1592"/>
                <a:gd name="T115" fmla="*/ 2147483647 h 1222"/>
                <a:gd name="T116" fmla="*/ 2147483647 w 1592"/>
                <a:gd name="T117" fmla="*/ 2147483647 h 1222"/>
                <a:gd name="T118" fmla="*/ 2147483647 w 1592"/>
                <a:gd name="T119" fmla="*/ 2147483647 h 1222"/>
                <a:gd name="T120" fmla="*/ 2147483647 w 1592"/>
                <a:gd name="T121" fmla="*/ 2147483647 h 1222"/>
                <a:gd name="T122" fmla="*/ 2147483647 w 1592"/>
                <a:gd name="T123" fmla="*/ 2147483647 h 1222"/>
                <a:gd name="T124" fmla="*/ 2147483647 w 1592"/>
                <a:gd name="T125" fmla="*/ 2147483647 h 12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92"/>
                <a:gd name="T190" fmla="*/ 0 h 1222"/>
                <a:gd name="T191" fmla="*/ 1592 w 1592"/>
                <a:gd name="T192" fmla="*/ 1222 h 12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92" h="1222">
                  <a:moveTo>
                    <a:pt x="1577" y="628"/>
                  </a:moveTo>
                  <a:lnTo>
                    <a:pt x="1577" y="628"/>
                  </a:lnTo>
                  <a:lnTo>
                    <a:pt x="1577" y="625"/>
                  </a:lnTo>
                  <a:lnTo>
                    <a:pt x="1578" y="623"/>
                  </a:lnTo>
                  <a:lnTo>
                    <a:pt x="1580" y="621"/>
                  </a:lnTo>
                  <a:lnTo>
                    <a:pt x="1584" y="621"/>
                  </a:lnTo>
                  <a:lnTo>
                    <a:pt x="1586" y="621"/>
                  </a:lnTo>
                  <a:lnTo>
                    <a:pt x="1590" y="623"/>
                  </a:lnTo>
                  <a:lnTo>
                    <a:pt x="1590" y="626"/>
                  </a:lnTo>
                  <a:lnTo>
                    <a:pt x="1592" y="628"/>
                  </a:lnTo>
                  <a:lnTo>
                    <a:pt x="1590" y="631"/>
                  </a:lnTo>
                  <a:lnTo>
                    <a:pt x="1588" y="633"/>
                  </a:lnTo>
                  <a:lnTo>
                    <a:pt x="1586" y="635"/>
                  </a:lnTo>
                  <a:lnTo>
                    <a:pt x="1584" y="635"/>
                  </a:lnTo>
                  <a:lnTo>
                    <a:pt x="1580" y="635"/>
                  </a:lnTo>
                  <a:lnTo>
                    <a:pt x="1578" y="633"/>
                  </a:lnTo>
                  <a:lnTo>
                    <a:pt x="1577" y="630"/>
                  </a:lnTo>
                  <a:lnTo>
                    <a:pt x="1577" y="628"/>
                  </a:lnTo>
                  <a:close/>
                  <a:moveTo>
                    <a:pt x="1573" y="559"/>
                  </a:moveTo>
                  <a:lnTo>
                    <a:pt x="1573" y="559"/>
                  </a:lnTo>
                  <a:lnTo>
                    <a:pt x="1573" y="556"/>
                  </a:lnTo>
                  <a:lnTo>
                    <a:pt x="1575" y="554"/>
                  </a:lnTo>
                  <a:lnTo>
                    <a:pt x="1577" y="553"/>
                  </a:lnTo>
                  <a:lnTo>
                    <a:pt x="1580" y="551"/>
                  </a:lnTo>
                  <a:lnTo>
                    <a:pt x="1582" y="553"/>
                  </a:lnTo>
                  <a:lnTo>
                    <a:pt x="1586" y="553"/>
                  </a:lnTo>
                  <a:lnTo>
                    <a:pt x="1588" y="554"/>
                  </a:lnTo>
                  <a:lnTo>
                    <a:pt x="1588" y="558"/>
                  </a:lnTo>
                  <a:lnTo>
                    <a:pt x="1588" y="561"/>
                  </a:lnTo>
                  <a:lnTo>
                    <a:pt x="1586" y="563"/>
                  </a:lnTo>
                  <a:lnTo>
                    <a:pt x="1584" y="565"/>
                  </a:lnTo>
                  <a:lnTo>
                    <a:pt x="1582" y="566"/>
                  </a:lnTo>
                  <a:lnTo>
                    <a:pt x="1578" y="565"/>
                  </a:lnTo>
                  <a:lnTo>
                    <a:pt x="1577" y="565"/>
                  </a:lnTo>
                  <a:lnTo>
                    <a:pt x="1575" y="561"/>
                  </a:lnTo>
                  <a:lnTo>
                    <a:pt x="1573" y="559"/>
                  </a:lnTo>
                  <a:close/>
                  <a:moveTo>
                    <a:pt x="1560" y="491"/>
                  </a:moveTo>
                  <a:lnTo>
                    <a:pt x="1560" y="491"/>
                  </a:lnTo>
                  <a:lnTo>
                    <a:pt x="1560" y="489"/>
                  </a:lnTo>
                  <a:lnTo>
                    <a:pt x="1562" y="486"/>
                  </a:lnTo>
                  <a:lnTo>
                    <a:pt x="1564" y="484"/>
                  </a:lnTo>
                  <a:lnTo>
                    <a:pt x="1565" y="482"/>
                  </a:lnTo>
                  <a:lnTo>
                    <a:pt x="1569" y="482"/>
                  </a:lnTo>
                  <a:lnTo>
                    <a:pt x="1571" y="484"/>
                  </a:lnTo>
                  <a:lnTo>
                    <a:pt x="1575" y="486"/>
                  </a:lnTo>
                  <a:lnTo>
                    <a:pt x="1575" y="487"/>
                  </a:lnTo>
                  <a:lnTo>
                    <a:pt x="1575" y="491"/>
                  </a:lnTo>
                  <a:lnTo>
                    <a:pt x="1575" y="494"/>
                  </a:lnTo>
                  <a:lnTo>
                    <a:pt x="1573" y="496"/>
                  </a:lnTo>
                  <a:lnTo>
                    <a:pt x="1569" y="496"/>
                  </a:lnTo>
                  <a:lnTo>
                    <a:pt x="1567" y="496"/>
                  </a:lnTo>
                  <a:lnTo>
                    <a:pt x="1564" y="496"/>
                  </a:lnTo>
                  <a:lnTo>
                    <a:pt x="1562" y="494"/>
                  </a:lnTo>
                  <a:lnTo>
                    <a:pt x="1560" y="491"/>
                  </a:lnTo>
                  <a:close/>
                  <a:moveTo>
                    <a:pt x="1538" y="426"/>
                  </a:moveTo>
                  <a:lnTo>
                    <a:pt x="1538" y="426"/>
                  </a:lnTo>
                  <a:lnTo>
                    <a:pt x="1538" y="424"/>
                  </a:lnTo>
                  <a:lnTo>
                    <a:pt x="1538" y="420"/>
                  </a:lnTo>
                  <a:lnTo>
                    <a:pt x="1539" y="419"/>
                  </a:lnTo>
                  <a:lnTo>
                    <a:pt x="1541" y="417"/>
                  </a:lnTo>
                  <a:lnTo>
                    <a:pt x="1545" y="417"/>
                  </a:lnTo>
                  <a:lnTo>
                    <a:pt x="1547" y="417"/>
                  </a:lnTo>
                  <a:lnTo>
                    <a:pt x="1551" y="419"/>
                  </a:lnTo>
                  <a:lnTo>
                    <a:pt x="1552" y="420"/>
                  </a:lnTo>
                  <a:lnTo>
                    <a:pt x="1552" y="424"/>
                  </a:lnTo>
                  <a:lnTo>
                    <a:pt x="1552" y="426"/>
                  </a:lnTo>
                  <a:lnTo>
                    <a:pt x="1551" y="429"/>
                  </a:lnTo>
                  <a:lnTo>
                    <a:pt x="1549" y="431"/>
                  </a:lnTo>
                  <a:lnTo>
                    <a:pt x="1545" y="431"/>
                  </a:lnTo>
                  <a:lnTo>
                    <a:pt x="1541" y="431"/>
                  </a:lnTo>
                  <a:lnTo>
                    <a:pt x="1539" y="429"/>
                  </a:lnTo>
                  <a:lnTo>
                    <a:pt x="1538" y="426"/>
                  </a:lnTo>
                  <a:close/>
                  <a:moveTo>
                    <a:pt x="1506" y="364"/>
                  </a:moveTo>
                  <a:lnTo>
                    <a:pt x="1506" y="364"/>
                  </a:lnTo>
                  <a:lnTo>
                    <a:pt x="1506" y="360"/>
                  </a:lnTo>
                  <a:lnTo>
                    <a:pt x="1506" y="359"/>
                  </a:lnTo>
                  <a:lnTo>
                    <a:pt x="1506" y="355"/>
                  </a:lnTo>
                  <a:lnTo>
                    <a:pt x="1510" y="354"/>
                  </a:lnTo>
                  <a:lnTo>
                    <a:pt x="1512" y="354"/>
                  </a:lnTo>
                  <a:lnTo>
                    <a:pt x="1515" y="354"/>
                  </a:lnTo>
                  <a:lnTo>
                    <a:pt x="1517" y="355"/>
                  </a:lnTo>
                  <a:lnTo>
                    <a:pt x="1519" y="357"/>
                  </a:lnTo>
                  <a:lnTo>
                    <a:pt x="1521" y="360"/>
                  </a:lnTo>
                  <a:lnTo>
                    <a:pt x="1521" y="362"/>
                  </a:lnTo>
                  <a:lnTo>
                    <a:pt x="1519" y="366"/>
                  </a:lnTo>
                  <a:lnTo>
                    <a:pt x="1517" y="367"/>
                  </a:lnTo>
                  <a:lnTo>
                    <a:pt x="1513" y="367"/>
                  </a:lnTo>
                  <a:lnTo>
                    <a:pt x="1512" y="367"/>
                  </a:lnTo>
                  <a:lnTo>
                    <a:pt x="1508" y="366"/>
                  </a:lnTo>
                  <a:lnTo>
                    <a:pt x="1506" y="364"/>
                  </a:lnTo>
                  <a:close/>
                  <a:moveTo>
                    <a:pt x="1467" y="306"/>
                  </a:moveTo>
                  <a:lnTo>
                    <a:pt x="1467" y="306"/>
                  </a:lnTo>
                  <a:lnTo>
                    <a:pt x="1465" y="302"/>
                  </a:lnTo>
                  <a:lnTo>
                    <a:pt x="1465" y="300"/>
                  </a:lnTo>
                  <a:lnTo>
                    <a:pt x="1467" y="297"/>
                  </a:lnTo>
                  <a:lnTo>
                    <a:pt x="1469" y="295"/>
                  </a:lnTo>
                  <a:lnTo>
                    <a:pt x="1471" y="295"/>
                  </a:lnTo>
                  <a:lnTo>
                    <a:pt x="1474" y="295"/>
                  </a:lnTo>
                  <a:lnTo>
                    <a:pt x="1476" y="295"/>
                  </a:lnTo>
                  <a:lnTo>
                    <a:pt x="1478" y="297"/>
                  </a:lnTo>
                  <a:lnTo>
                    <a:pt x="1480" y="300"/>
                  </a:lnTo>
                  <a:lnTo>
                    <a:pt x="1480" y="302"/>
                  </a:lnTo>
                  <a:lnTo>
                    <a:pt x="1478" y="306"/>
                  </a:lnTo>
                  <a:lnTo>
                    <a:pt x="1476" y="307"/>
                  </a:lnTo>
                  <a:lnTo>
                    <a:pt x="1474" y="309"/>
                  </a:lnTo>
                  <a:lnTo>
                    <a:pt x="1471" y="309"/>
                  </a:lnTo>
                  <a:lnTo>
                    <a:pt x="1469" y="307"/>
                  </a:lnTo>
                  <a:lnTo>
                    <a:pt x="1467" y="306"/>
                  </a:lnTo>
                  <a:close/>
                  <a:moveTo>
                    <a:pt x="1419" y="252"/>
                  </a:moveTo>
                  <a:lnTo>
                    <a:pt x="1419" y="252"/>
                  </a:lnTo>
                  <a:lnTo>
                    <a:pt x="1419" y="251"/>
                  </a:lnTo>
                  <a:lnTo>
                    <a:pt x="1417" y="247"/>
                  </a:lnTo>
                  <a:lnTo>
                    <a:pt x="1419" y="244"/>
                  </a:lnTo>
                  <a:lnTo>
                    <a:pt x="1420" y="242"/>
                  </a:lnTo>
                  <a:lnTo>
                    <a:pt x="1422" y="240"/>
                  </a:lnTo>
                  <a:lnTo>
                    <a:pt x="1426" y="240"/>
                  </a:lnTo>
                  <a:lnTo>
                    <a:pt x="1428" y="240"/>
                  </a:lnTo>
                  <a:lnTo>
                    <a:pt x="1430" y="242"/>
                  </a:lnTo>
                  <a:lnTo>
                    <a:pt x="1432" y="245"/>
                  </a:lnTo>
                  <a:lnTo>
                    <a:pt x="1432" y="247"/>
                  </a:lnTo>
                  <a:lnTo>
                    <a:pt x="1432" y="251"/>
                  </a:lnTo>
                  <a:lnTo>
                    <a:pt x="1430" y="252"/>
                  </a:lnTo>
                  <a:lnTo>
                    <a:pt x="1428" y="254"/>
                  </a:lnTo>
                  <a:lnTo>
                    <a:pt x="1424" y="254"/>
                  </a:lnTo>
                  <a:lnTo>
                    <a:pt x="1422" y="254"/>
                  </a:lnTo>
                  <a:lnTo>
                    <a:pt x="1419" y="252"/>
                  </a:lnTo>
                  <a:close/>
                  <a:moveTo>
                    <a:pt x="1366" y="204"/>
                  </a:moveTo>
                  <a:lnTo>
                    <a:pt x="1366" y="204"/>
                  </a:lnTo>
                  <a:lnTo>
                    <a:pt x="1365" y="201"/>
                  </a:lnTo>
                  <a:lnTo>
                    <a:pt x="1363" y="199"/>
                  </a:lnTo>
                  <a:lnTo>
                    <a:pt x="1365" y="196"/>
                  </a:lnTo>
                  <a:lnTo>
                    <a:pt x="1365" y="194"/>
                  </a:lnTo>
                  <a:lnTo>
                    <a:pt x="1368" y="192"/>
                  </a:lnTo>
                  <a:lnTo>
                    <a:pt x="1370" y="192"/>
                  </a:lnTo>
                  <a:lnTo>
                    <a:pt x="1374" y="192"/>
                  </a:lnTo>
                  <a:lnTo>
                    <a:pt x="1376" y="194"/>
                  </a:lnTo>
                  <a:lnTo>
                    <a:pt x="1378" y="196"/>
                  </a:lnTo>
                  <a:lnTo>
                    <a:pt x="1378" y="197"/>
                  </a:lnTo>
                  <a:lnTo>
                    <a:pt x="1378" y="201"/>
                  </a:lnTo>
                  <a:lnTo>
                    <a:pt x="1378" y="203"/>
                  </a:lnTo>
                  <a:lnTo>
                    <a:pt x="1374" y="204"/>
                  </a:lnTo>
                  <a:lnTo>
                    <a:pt x="1372" y="206"/>
                  </a:lnTo>
                  <a:lnTo>
                    <a:pt x="1368" y="204"/>
                  </a:lnTo>
                  <a:lnTo>
                    <a:pt x="1366" y="204"/>
                  </a:lnTo>
                  <a:close/>
                  <a:moveTo>
                    <a:pt x="1307" y="161"/>
                  </a:moveTo>
                  <a:lnTo>
                    <a:pt x="1307" y="161"/>
                  </a:lnTo>
                  <a:lnTo>
                    <a:pt x="1305" y="158"/>
                  </a:lnTo>
                  <a:lnTo>
                    <a:pt x="1305" y="156"/>
                  </a:lnTo>
                  <a:lnTo>
                    <a:pt x="1305" y="153"/>
                  </a:lnTo>
                  <a:lnTo>
                    <a:pt x="1305" y="151"/>
                  </a:lnTo>
                  <a:lnTo>
                    <a:pt x="1309" y="149"/>
                  </a:lnTo>
                  <a:lnTo>
                    <a:pt x="1311" y="148"/>
                  </a:lnTo>
                  <a:lnTo>
                    <a:pt x="1314" y="148"/>
                  </a:lnTo>
                  <a:lnTo>
                    <a:pt x="1316" y="149"/>
                  </a:lnTo>
                  <a:lnTo>
                    <a:pt x="1318" y="151"/>
                  </a:lnTo>
                  <a:lnTo>
                    <a:pt x="1320" y="153"/>
                  </a:lnTo>
                  <a:lnTo>
                    <a:pt x="1320" y="156"/>
                  </a:lnTo>
                  <a:lnTo>
                    <a:pt x="1318" y="160"/>
                  </a:lnTo>
                  <a:lnTo>
                    <a:pt x="1316" y="161"/>
                  </a:lnTo>
                  <a:lnTo>
                    <a:pt x="1313" y="161"/>
                  </a:lnTo>
                  <a:lnTo>
                    <a:pt x="1311" y="161"/>
                  </a:lnTo>
                  <a:lnTo>
                    <a:pt x="1307" y="161"/>
                  </a:lnTo>
                  <a:close/>
                  <a:moveTo>
                    <a:pt x="1246" y="124"/>
                  </a:moveTo>
                  <a:lnTo>
                    <a:pt x="1246" y="124"/>
                  </a:lnTo>
                  <a:lnTo>
                    <a:pt x="1242" y="120"/>
                  </a:lnTo>
                  <a:lnTo>
                    <a:pt x="1242" y="119"/>
                  </a:lnTo>
                  <a:lnTo>
                    <a:pt x="1242" y="117"/>
                  </a:lnTo>
                  <a:lnTo>
                    <a:pt x="1242" y="113"/>
                  </a:lnTo>
                  <a:lnTo>
                    <a:pt x="1244" y="112"/>
                  </a:lnTo>
                  <a:lnTo>
                    <a:pt x="1247" y="110"/>
                  </a:lnTo>
                  <a:lnTo>
                    <a:pt x="1249" y="110"/>
                  </a:lnTo>
                  <a:lnTo>
                    <a:pt x="1253" y="112"/>
                  </a:lnTo>
                  <a:lnTo>
                    <a:pt x="1255" y="113"/>
                  </a:lnTo>
                  <a:lnTo>
                    <a:pt x="1257" y="115"/>
                  </a:lnTo>
                  <a:lnTo>
                    <a:pt x="1257" y="119"/>
                  </a:lnTo>
                  <a:lnTo>
                    <a:pt x="1255" y="120"/>
                  </a:lnTo>
                  <a:lnTo>
                    <a:pt x="1253" y="122"/>
                  </a:lnTo>
                  <a:lnTo>
                    <a:pt x="1251" y="124"/>
                  </a:lnTo>
                  <a:lnTo>
                    <a:pt x="1247" y="124"/>
                  </a:lnTo>
                  <a:lnTo>
                    <a:pt x="1246" y="124"/>
                  </a:lnTo>
                  <a:close/>
                  <a:moveTo>
                    <a:pt x="1179" y="91"/>
                  </a:moveTo>
                  <a:lnTo>
                    <a:pt x="1179" y="91"/>
                  </a:lnTo>
                  <a:lnTo>
                    <a:pt x="1177" y="89"/>
                  </a:lnTo>
                  <a:lnTo>
                    <a:pt x="1175" y="88"/>
                  </a:lnTo>
                  <a:lnTo>
                    <a:pt x="1175" y="84"/>
                  </a:lnTo>
                  <a:lnTo>
                    <a:pt x="1175" y="82"/>
                  </a:lnTo>
                  <a:lnTo>
                    <a:pt x="1177" y="79"/>
                  </a:lnTo>
                  <a:lnTo>
                    <a:pt x="1179" y="77"/>
                  </a:lnTo>
                  <a:lnTo>
                    <a:pt x="1182" y="77"/>
                  </a:lnTo>
                  <a:lnTo>
                    <a:pt x="1184" y="79"/>
                  </a:lnTo>
                  <a:lnTo>
                    <a:pt x="1188" y="81"/>
                  </a:lnTo>
                  <a:lnTo>
                    <a:pt x="1188" y="82"/>
                  </a:lnTo>
                  <a:lnTo>
                    <a:pt x="1190" y="84"/>
                  </a:lnTo>
                  <a:lnTo>
                    <a:pt x="1188" y="88"/>
                  </a:lnTo>
                  <a:lnTo>
                    <a:pt x="1186" y="89"/>
                  </a:lnTo>
                  <a:lnTo>
                    <a:pt x="1184" y="91"/>
                  </a:lnTo>
                  <a:lnTo>
                    <a:pt x="1180" y="91"/>
                  </a:lnTo>
                  <a:lnTo>
                    <a:pt x="1179" y="91"/>
                  </a:lnTo>
                  <a:close/>
                  <a:moveTo>
                    <a:pt x="1110" y="65"/>
                  </a:moveTo>
                  <a:lnTo>
                    <a:pt x="1110" y="65"/>
                  </a:lnTo>
                  <a:lnTo>
                    <a:pt x="1106" y="64"/>
                  </a:lnTo>
                  <a:lnTo>
                    <a:pt x="1104" y="60"/>
                  </a:lnTo>
                  <a:lnTo>
                    <a:pt x="1104" y="58"/>
                  </a:lnTo>
                  <a:lnTo>
                    <a:pt x="1104" y="55"/>
                  </a:lnTo>
                  <a:lnTo>
                    <a:pt x="1106" y="53"/>
                  </a:lnTo>
                  <a:lnTo>
                    <a:pt x="1108" y="52"/>
                  </a:lnTo>
                  <a:lnTo>
                    <a:pt x="1112" y="52"/>
                  </a:lnTo>
                  <a:lnTo>
                    <a:pt x="1115" y="52"/>
                  </a:lnTo>
                  <a:lnTo>
                    <a:pt x="1117" y="53"/>
                  </a:lnTo>
                  <a:lnTo>
                    <a:pt x="1119" y="55"/>
                  </a:lnTo>
                  <a:lnTo>
                    <a:pt x="1119" y="57"/>
                  </a:lnTo>
                  <a:lnTo>
                    <a:pt x="1119" y="60"/>
                  </a:lnTo>
                  <a:lnTo>
                    <a:pt x="1117" y="62"/>
                  </a:lnTo>
                  <a:lnTo>
                    <a:pt x="1115" y="64"/>
                  </a:lnTo>
                  <a:lnTo>
                    <a:pt x="1112" y="65"/>
                  </a:lnTo>
                  <a:lnTo>
                    <a:pt x="1110" y="65"/>
                  </a:lnTo>
                  <a:close/>
                  <a:moveTo>
                    <a:pt x="1037" y="43"/>
                  </a:moveTo>
                  <a:lnTo>
                    <a:pt x="1037" y="43"/>
                  </a:lnTo>
                  <a:lnTo>
                    <a:pt x="1035" y="43"/>
                  </a:lnTo>
                  <a:lnTo>
                    <a:pt x="1034" y="40"/>
                  </a:lnTo>
                  <a:lnTo>
                    <a:pt x="1032" y="38"/>
                  </a:lnTo>
                  <a:lnTo>
                    <a:pt x="1034" y="34"/>
                  </a:lnTo>
                  <a:lnTo>
                    <a:pt x="1034" y="33"/>
                  </a:lnTo>
                  <a:lnTo>
                    <a:pt x="1035" y="31"/>
                  </a:lnTo>
                  <a:lnTo>
                    <a:pt x="1039" y="29"/>
                  </a:lnTo>
                  <a:lnTo>
                    <a:pt x="1043" y="29"/>
                  </a:lnTo>
                  <a:lnTo>
                    <a:pt x="1045" y="31"/>
                  </a:lnTo>
                  <a:lnTo>
                    <a:pt x="1047" y="33"/>
                  </a:lnTo>
                  <a:lnTo>
                    <a:pt x="1047" y="36"/>
                  </a:lnTo>
                  <a:lnTo>
                    <a:pt x="1047" y="40"/>
                  </a:lnTo>
                  <a:lnTo>
                    <a:pt x="1047" y="41"/>
                  </a:lnTo>
                  <a:lnTo>
                    <a:pt x="1043" y="43"/>
                  </a:lnTo>
                  <a:lnTo>
                    <a:pt x="1041" y="43"/>
                  </a:lnTo>
                  <a:lnTo>
                    <a:pt x="1037" y="43"/>
                  </a:lnTo>
                  <a:close/>
                  <a:moveTo>
                    <a:pt x="965" y="28"/>
                  </a:moveTo>
                  <a:lnTo>
                    <a:pt x="965" y="28"/>
                  </a:lnTo>
                  <a:lnTo>
                    <a:pt x="961" y="28"/>
                  </a:lnTo>
                  <a:lnTo>
                    <a:pt x="959" y="26"/>
                  </a:lnTo>
                  <a:lnTo>
                    <a:pt x="959" y="22"/>
                  </a:lnTo>
                  <a:lnTo>
                    <a:pt x="959" y="21"/>
                  </a:lnTo>
                  <a:lnTo>
                    <a:pt x="959" y="17"/>
                  </a:lnTo>
                  <a:lnTo>
                    <a:pt x="961" y="16"/>
                  </a:lnTo>
                  <a:lnTo>
                    <a:pt x="965" y="14"/>
                  </a:lnTo>
                  <a:lnTo>
                    <a:pt x="968" y="14"/>
                  </a:lnTo>
                  <a:lnTo>
                    <a:pt x="970" y="16"/>
                  </a:lnTo>
                  <a:lnTo>
                    <a:pt x="972" y="17"/>
                  </a:lnTo>
                  <a:lnTo>
                    <a:pt x="974" y="21"/>
                  </a:lnTo>
                  <a:lnTo>
                    <a:pt x="974" y="22"/>
                  </a:lnTo>
                  <a:lnTo>
                    <a:pt x="972" y="26"/>
                  </a:lnTo>
                  <a:lnTo>
                    <a:pt x="970" y="28"/>
                  </a:lnTo>
                  <a:lnTo>
                    <a:pt x="968" y="28"/>
                  </a:lnTo>
                  <a:lnTo>
                    <a:pt x="965" y="28"/>
                  </a:lnTo>
                  <a:close/>
                  <a:moveTo>
                    <a:pt x="890" y="19"/>
                  </a:moveTo>
                  <a:lnTo>
                    <a:pt x="890" y="19"/>
                  </a:lnTo>
                  <a:lnTo>
                    <a:pt x="888" y="17"/>
                  </a:lnTo>
                  <a:lnTo>
                    <a:pt x="885" y="16"/>
                  </a:lnTo>
                  <a:lnTo>
                    <a:pt x="885" y="14"/>
                  </a:lnTo>
                  <a:lnTo>
                    <a:pt x="885" y="10"/>
                  </a:lnTo>
                  <a:lnTo>
                    <a:pt x="885" y="9"/>
                  </a:lnTo>
                  <a:lnTo>
                    <a:pt x="887" y="7"/>
                  </a:lnTo>
                  <a:lnTo>
                    <a:pt x="888" y="5"/>
                  </a:lnTo>
                  <a:lnTo>
                    <a:pt x="892" y="5"/>
                  </a:lnTo>
                  <a:lnTo>
                    <a:pt x="894" y="5"/>
                  </a:lnTo>
                  <a:lnTo>
                    <a:pt x="898" y="7"/>
                  </a:lnTo>
                  <a:lnTo>
                    <a:pt x="898" y="10"/>
                  </a:lnTo>
                  <a:lnTo>
                    <a:pt x="900" y="12"/>
                  </a:lnTo>
                  <a:lnTo>
                    <a:pt x="898" y="16"/>
                  </a:lnTo>
                  <a:lnTo>
                    <a:pt x="896" y="17"/>
                  </a:lnTo>
                  <a:lnTo>
                    <a:pt x="894" y="19"/>
                  </a:lnTo>
                  <a:lnTo>
                    <a:pt x="890" y="19"/>
                  </a:lnTo>
                  <a:close/>
                  <a:moveTo>
                    <a:pt x="816" y="14"/>
                  </a:moveTo>
                  <a:lnTo>
                    <a:pt x="816" y="14"/>
                  </a:lnTo>
                  <a:lnTo>
                    <a:pt x="812" y="14"/>
                  </a:lnTo>
                  <a:lnTo>
                    <a:pt x="810" y="12"/>
                  </a:lnTo>
                  <a:lnTo>
                    <a:pt x="809" y="10"/>
                  </a:lnTo>
                  <a:lnTo>
                    <a:pt x="809" y="7"/>
                  </a:lnTo>
                  <a:lnTo>
                    <a:pt x="809" y="5"/>
                  </a:lnTo>
                  <a:lnTo>
                    <a:pt x="810" y="2"/>
                  </a:lnTo>
                  <a:lnTo>
                    <a:pt x="812" y="0"/>
                  </a:lnTo>
                  <a:lnTo>
                    <a:pt x="816" y="0"/>
                  </a:lnTo>
                  <a:lnTo>
                    <a:pt x="820" y="2"/>
                  </a:lnTo>
                  <a:lnTo>
                    <a:pt x="822" y="2"/>
                  </a:lnTo>
                  <a:lnTo>
                    <a:pt x="823" y="5"/>
                  </a:lnTo>
                  <a:lnTo>
                    <a:pt x="823" y="7"/>
                  </a:lnTo>
                  <a:lnTo>
                    <a:pt x="823" y="10"/>
                  </a:lnTo>
                  <a:lnTo>
                    <a:pt x="822" y="12"/>
                  </a:lnTo>
                  <a:lnTo>
                    <a:pt x="818" y="14"/>
                  </a:lnTo>
                  <a:lnTo>
                    <a:pt x="816" y="14"/>
                  </a:lnTo>
                  <a:close/>
                  <a:moveTo>
                    <a:pt x="742" y="16"/>
                  </a:moveTo>
                  <a:lnTo>
                    <a:pt x="742" y="16"/>
                  </a:lnTo>
                  <a:lnTo>
                    <a:pt x="738" y="16"/>
                  </a:lnTo>
                  <a:lnTo>
                    <a:pt x="736" y="14"/>
                  </a:lnTo>
                  <a:lnTo>
                    <a:pt x="734" y="12"/>
                  </a:lnTo>
                  <a:lnTo>
                    <a:pt x="732" y="9"/>
                  </a:lnTo>
                  <a:lnTo>
                    <a:pt x="734" y="7"/>
                  </a:lnTo>
                  <a:lnTo>
                    <a:pt x="734" y="4"/>
                  </a:lnTo>
                  <a:lnTo>
                    <a:pt x="738" y="2"/>
                  </a:lnTo>
                  <a:lnTo>
                    <a:pt x="740" y="2"/>
                  </a:lnTo>
                  <a:lnTo>
                    <a:pt x="743" y="2"/>
                  </a:lnTo>
                  <a:lnTo>
                    <a:pt x="745" y="4"/>
                  </a:lnTo>
                  <a:lnTo>
                    <a:pt x="747" y="5"/>
                  </a:lnTo>
                  <a:lnTo>
                    <a:pt x="747" y="9"/>
                  </a:lnTo>
                  <a:lnTo>
                    <a:pt x="747" y="10"/>
                  </a:lnTo>
                  <a:lnTo>
                    <a:pt x="745" y="14"/>
                  </a:lnTo>
                  <a:lnTo>
                    <a:pt x="743" y="16"/>
                  </a:lnTo>
                  <a:lnTo>
                    <a:pt x="742" y="16"/>
                  </a:lnTo>
                  <a:close/>
                  <a:moveTo>
                    <a:pt x="667" y="22"/>
                  </a:moveTo>
                  <a:lnTo>
                    <a:pt x="667" y="22"/>
                  </a:lnTo>
                  <a:lnTo>
                    <a:pt x="663" y="22"/>
                  </a:lnTo>
                  <a:lnTo>
                    <a:pt x="660" y="21"/>
                  </a:lnTo>
                  <a:lnTo>
                    <a:pt x="658" y="19"/>
                  </a:lnTo>
                  <a:lnTo>
                    <a:pt x="658" y="16"/>
                  </a:lnTo>
                  <a:lnTo>
                    <a:pt x="658" y="14"/>
                  </a:lnTo>
                  <a:lnTo>
                    <a:pt x="660" y="10"/>
                  </a:lnTo>
                  <a:lnTo>
                    <a:pt x="662" y="9"/>
                  </a:lnTo>
                  <a:lnTo>
                    <a:pt x="663" y="9"/>
                  </a:lnTo>
                  <a:lnTo>
                    <a:pt x="667" y="9"/>
                  </a:lnTo>
                  <a:lnTo>
                    <a:pt x="669" y="10"/>
                  </a:lnTo>
                  <a:lnTo>
                    <a:pt x="671" y="12"/>
                  </a:lnTo>
                  <a:lnTo>
                    <a:pt x="673" y="14"/>
                  </a:lnTo>
                  <a:lnTo>
                    <a:pt x="673" y="17"/>
                  </a:lnTo>
                  <a:lnTo>
                    <a:pt x="671" y="19"/>
                  </a:lnTo>
                  <a:lnTo>
                    <a:pt x="669" y="21"/>
                  </a:lnTo>
                  <a:lnTo>
                    <a:pt x="667" y="22"/>
                  </a:lnTo>
                  <a:close/>
                  <a:moveTo>
                    <a:pt x="593" y="34"/>
                  </a:moveTo>
                  <a:lnTo>
                    <a:pt x="593" y="34"/>
                  </a:lnTo>
                  <a:lnTo>
                    <a:pt x="589" y="34"/>
                  </a:lnTo>
                  <a:lnTo>
                    <a:pt x="587" y="33"/>
                  </a:lnTo>
                  <a:lnTo>
                    <a:pt x="585" y="31"/>
                  </a:lnTo>
                  <a:lnTo>
                    <a:pt x="583" y="29"/>
                  </a:lnTo>
                  <a:lnTo>
                    <a:pt x="583" y="26"/>
                  </a:lnTo>
                  <a:lnTo>
                    <a:pt x="583" y="24"/>
                  </a:lnTo>
                  <a:lnTo>
                    <a:pt x="587" y="22"/>
                  </a:lnTo>
                  <a:lnTo>
                    <a:pt x="589" y="21"/>
                  </a:lnTo>
                  <a:lnTo>
                    <a:pt x="593" y="21"/>
                  </a:lnTo>
                  <a:lnTo>
                    <a:pt x="595" y="22"/>
                  </a:lnTo>
                  <a:lnTo>
                    <a:pt x="597" y="24"/>
                  </a:lnTo>
                  <a:lnTo>
                    <a:pt x="598" y="26"/>
                  </a:lnTo>
                  <a:lnTo>
                    <a:pt x="598" y="29"/>
                  </a:lnTo>
                  <a:lnTo>
                    <a:pt x="597" y="31"/>
                  </a:lnTo>
                  <a:lnTo>
                    <a:pt x="595" y="33"/>
                  </a:lnTo>
                  <a:lnTo>
                    <a:pt x="593" y="34"/>
                  </a:lnTo>
                  <a:close/>
                  <a:moveTo>
                    <a:pt x="520" y="52"/>
                  </a:moveTo>
                  <a:lnTo>
                    <a:pt x="520" y="52"/>
                  </a:lnTo>
                  <a:lnTo>
                    <a:pt x="517" y="53"/>
                  </a:lnTo>
                  <a:lnTo>
                    <a:pt x="515" y="52"/>
                  </a:lnTo>
                  <a:lnTo>
                    <a:pt x="513" y="50"/>
                  </a:lnTo>
                  <a:lnTo>
                    <a:pt x="511" y="48"/>
                  </a:lnTo>
                  <a:lnTo>
                    <a:pt x="511" y="45"/>
                  </a:lnTo>
                  <a:lnTo>
                    <a:pt x="511" y="43"/>
                  </a:lnTo>
                  <a:lnTo>
                    <a:pt x="513" y="40"/>
                  </a:lnTo>
                  <a:lnTo>
                    <a:pt x="515" y="40"/>
                  </a:lnTo>
                  <a:lnTo>
                    <a:pt x="518" y="38"/>
                  </a:lnTo>
                  <a:lnTo>
                    <a:pt x="520" y="40"/>
                  </a:lnTo>
                  <a:lnTo>
                    <a:pt x="524" y="41"/>
                  </a:lnTo>
                  <a:lnTo>
                    <a:pt x="526" y="43"/>
                  </a:lnTo>
                  <a:lnTo>
                    <a:pt x="526" y="46"/>
                  </a:lnTo>
                  <a:lnTo>
                    <a:pt x="524" y="48"/>
                  </a:lnTo>
                  <a:lnTo>
                    <a:pt x="522" y="52"/>
                  </a:lnTo>
                  <a:lnTo>
                    <a:pt x="520" y="52"/>
                  </a:lnTo>
                  <a:close/>
                  <a:moveTo>
                    <a:pt x="450" y="76"/>
                  </a:moveTo>
                  <a:lnTo>
                    <a:pt x="450" y="76"/>
                  </a:lnTo>
                  <a:lnTo>
                    <a:pt x="446" y="76"/>
                  </a:lnTo>
                  <a:lnTo>
                    <a:pt x="444" y="76"/>
                  </a:lnTo>
                  <a:lnTo>
                    <a:pt x="442" y="74"/>
                  </a:lnTo>
                  <a:lnTo>
                    <a:pt x="440" y="72"/>
                  </a:lnTo>
                  <a:lnTo>
                    <a:pt x="438" y="69"/>
                  </a:lnTo>
                  <a:lnTo>
                    <a:pt x="440" y="67"/>
                  </a:lnTo>
                  <a:lnTo>
                    <a:pt x="440" y="64"/>
                  </a:lnTo>
                  <a:lnTo>
                    <a:pt x="444" y="64"/>
                  </a:lnTo>
                  <a:lnTo>
                    <a:pt x="446" y="62"/>
                  </a:lnTo>
                  <a:lnTo>
                    <a:pt x="450" y="64"/>
                  </a:lnTo>
                  <a:lnTo>
                    <a:pt x="451" y="64"/>
                  </a:lnTo>
                  <a:lnTo>
                    <a:pt x="453" y="67"/>
                  </a:lnTo>
                  <a:lnTo>
                    <a:pt x="453" y="69"/>
                  </a:lnTo>
                  <a:lnTo>
                    <a:pt x="453" y="72"/>
                  </a:lnTo>
                  <a:lnTo>
                    <a:pt x="451" y="74"/>
                  </a:lnTo>
                  <a:lnTo>
                    <a:pt x="450" y="76"/>
                  </a:lnTo>
                  <a:close/>
                  <a:moveTo>
                    <a:pt x="381" y="105"/>
                  </a:moveTo>
                  <a:lnTo>
                    <a:pt x="381" y="105"/>
                  </a:lnTo>
                  <a:lnTo>
                    <a:pt x="379" y="105"/>
                  </a:lnTo>
                  <a:lnTo>
                    <a:pt x="375" y="105"/>
                  </a:lnTo>
                  <a:lnTo>
                    <a:pt x="373" y="105"/>
                  </a:lnTo>
                  <a:lnTo>
                    <a:pt x="371" y="101"/>
                  </a:lnTo>
                  <a:lnTo>
                    <a:pt x="370" y="100"/>
                  </a:lnTo>
                  <a:lnTo>
                    <a:pt x="371" y="96"/>
                  </a:lnTo>
                  <a:lnTo>
                    <a:pt x="371" y="94"/>
                  </a:lnTo>
                  <a:lnTo>
                    <a:pt x="375" y="93"/>
                  </a:lnTo>
                  <a:lnTo>
                    <a:pt x="377" y="91"/>
                  </a:lnTo>
                  <a:lnTo>
                    <a:pt x="381" y="91"/>
                  </a:lnTo>
                  <a:lnTo>
                    <a:pt x="383" y="93"/>
                  </a:lnTo>
                  <a:lnTo>
                    <a:pt x="384" y="94"/>
                  </a:lnTo>
                  <a:lnTo>
                    <a:pt x="386" y="98"/>
                  </a:lnTo>
                  <a:lnTo>
                    <a:pt x="384" y="101"/>
                  </a:lnTo>
                  <a:lnTo>
                    <a:pt x="384" y="103"/>
                  </a:lnTo>
                  <a:lnTo>
                    <a:pt x="381" y="105"/>
                  </a:lnTo>
                  <a:close/>
                  <a:moveTo>
                    <a:pt x="318" y="139"/>
                  </a:moveTo>
                  <a:lnTo>
                    <a:pt x="318" y="139"/>
                  </a:lnTo>
                  <a:lnTo>
                    <a:pt x="314" y="141"/>
                  </a:lnTo>
                  <a:lnTo>
                    <a:pt x="312" y="141"/>
                  </a:lnTo>
                  <a:lnTo>
                    <a:pt x="308" y="139"/>
                  </a:lnTo>
                  <a:lnTo>
                    <a:pt x="306" y="137"/>
                  </a:lnTo>
                  <a:lnTo>
                    <a:pt x="305" y="134"/>
                  </a:lnTo>
                  <a:lnTo>
                    <a:pt x="305" y="132"/>
                  </a:lnTo>
                  <a:lnTo>
                    <a:pt x="306" y="129"/>
                  </a:lnTo>
                  <a:lnTo>
                    <a:pt x="308" y="127"/>
                  </a:lnTo>
                  <a:lnTo>
                    <a:pt x="312" y="127"/>
                  </a:lnTo>
                  <a:lnTo>
                    <a:pt x="314" y="127"/>
                  </a:lnTo>
                  <a:lnTo>
                    <a:pt x="318" y="127"/>
                  </a:lnTo>
                  <a:lnTo>
                    <a:pt x="319" y="131"/>
                  </a:lnTo>
                  <a:lnTo>
                    <a:pt x="319" y="132"/>
                  </a:lnTo>
                  <a:lnTo>
                    <a:pt x="319" y="136"/>
                  </a:lnTo>
                  <a:lnTo>
                    <a:pt x="319" y="137"/>
                  </a:lnTo>
                  <a:lnTo>
                    <a:pt x="318" y="139"/>
                  </a:lnTo>
                  <a:close/>
                  <a:moveTo>
                    <a:pt x="256" y="180"/>
                  </a:moveTo>
                  <a:lnTo>
                    <a:pt x="256" y="180"/>
                  </a:lnTo>
                  <a:lnTo>
                    <a:pt x="252" y="180"/>
                  </a:lnTo>
                  <a:lnTo>
                    <a:pt x="251" y="180"/>
                  </a:lnTo>
                  <a:lnTo>
                    <a:pt x="247" y="180"/>
                  </a:lnTo>
                  <a:lnTo>
                    <a:pt x="245" y="179"/>
                  </a:lnTo>
                  <a:lnTo>
                    <a:pt x="243" y="175"/>
                  </a:lnTo>
                  <a:lnTo>
                    <a:pt x="243" y="173"/>
                  </a:lnTo>
                  <a:lnTo>
                    <a:pt x="245" y="170"/>
                  </a:lnTo>
                  <a:lnTo>
                    <a:pt x="247" y="168"/>
                  </a:lnTo>
                  <a:lnTo>
                    <a:pt x="249" y="167"/>
                  </a:lnTo>
                  <a:lnTo>
                    <a:pt x="252" y="167"/>
                  </a:lnTo>
                  <a:lnTo>
                    <a:pt x="254" y="168"/>
                  </a:lnTo>
                  <a:lnTo>
                    <a:pt x="258" y="170"/>
                  </a:lnTo>
                  <a:lnTo>
                    <a:pt x="258" y="172"/>
                  </a:lnTo>
                  <a:lnTo>
                    <a:pt x="258" y="175"/>
                  </a:lnTo>
                  <a:lnTo>
                    <a:pt x="258" y="177"/>
                  </a:lnTo>
                  <a:lnTo>
                    <a:pt x="256" y="180"/>
                  </a:lnTo>
                  <a:close/>
                  <a:moveTo>
                    <a:pt x="200" y="225"/>
                  </a:moveTo>
                  <a:lnTo>
                    <a:pt x="200" y="225"/>
                  </a:lnTo>
                  <a:lnTo>
                    <a:pt x="197" y="227"/>
                  </a:lnTo>
                  <a:lnTo>
                    <a:pt x="195" y="227"/>
                  </a:lnTo>
                  <a:lnTo>
                    <a:pt x="191" y="227"/>
                  </a:lnTo>
                  <a:lnTo>
                    <a:pt x="189" y="225"/>
                  </a:lnTo>
                  <a:lnTo>
                    <a:pt x="187" y="223"/>
                  </a:lnTo>
                  <a:lnTo>
                    <a:pt x="187" y="220"/>
                  </a:lnTo>
                  <a:lnTo>
                    <a:pt x="187" y="218"/>
                  </a:lnTo>
                  <a:lnTo>
                    <a:pt x="189" y="215"/>
                  </a:lnTo>
                  <a:lnTo>
                    <a:pt x="191" y="213"/>
                  </a:lnTo>
                  <a:lnTo>
                    <a:pt x="195" y="213"/>
                  </a:lnTo>
                  <a:lnTo>
                    <a:pt x="197" y="213"/>
                  </a:lnTo>
                  <a:lnTo>
                    <a:pt x="200" y="215"/>
                  </a:lnTo>
                  <a:lnTo>
                    <a:pt x="202" y="218"/>
                  </a:lnTo>
                  <a:lnTo>
                    <a:pt x="202" y="220"/>
                  </a:lnTo>
                  <a:lnTo>
                    <a:pt x="202" y="223"/>
                  </a:lnTo>
                  <a:lnTo>
                    <a:pt x="200" y="225"/>
                  </a:lnTo>
                  <a:close/>
                  <a:moveTo>
                    <a:pt x="148" y="276"/>
                  </a:moveTo>
                  <a:lnTo>
                    <a:pt x="148" y="276"/>
                  </a:lnTo>
                  <a:lnTo>
                    <a:pt x="146" y="278"/>
                  </a:lnTo>
                  <a:lnTo>
                    <a:pt x="145" y="278"/>
                  </a:lnTo>
                  <a:lnTo>
                    <a:pt x="141" y="278"/>
                  </a:lnTo>
                  <a:lnTo>
                    <a:pt x="139" y="276"/>
                  </a:lnTo>
                  <a:lnTo>
                    <a:pt x="137" y="275"/>
                  </a:lnTo>
                  <a:lnTo>
                    <a:pt x="135" y="271"/>
                  </a:lnTo>
                  <a:lnTo>
                    <a:pt x="135" y="269"/>
                  </a:lnTo>
                  <a:lnTo>
                    <a:pt x="137" y="266"/>
                  </a:lnTo>
                  <a:lnTo>
                    <a:pt x="141" y="264"/>
                  </a:lnTo>
                  <a:lnTo>
                    <a:pt x="143" y="264"/>
                  </a:lnTo>
                  <a:lnTo>
                    <a:pt x="146" y="264"/>
                  </a:lnTo>
                  <a:lnTo>
                    <a:pt x="148" y="266"/>
                  </a:lnTo>
                  <a:lnTo>
                    <a:pt x="150" y="268"/>
                  </a:lnTo>
                  <a:lnTo>
                    <a:pt x="150" y="271"/>
                  </a:lnTo>
                  <a:lnTo>
                    <a:pt x="150" y="273"/>
                  </a:lnTo>
                  <a:lnTo>
                    <a:pt x="148" y="276"/>
                  </a:lnTo>
                  <a:close/>
                  <a:moveTo>
                    <a:pt x="106" y="331"/>
                  </a:moveTo>
                  <a:lnTo>
                    <a:pt x="106" y="331"/>
                  </a:lnTo>
                  <a:lnTo>
                    <a:pt x="104" y="333"/>
                  </a:lnTo>
                  <a:lnTo>
                    <a:pt x="100" y="335"/>
                  </a:lnTo>
                  <a:lnTo>
                    <a:pt x="98" y="335"/>
                  </a:lnTo>
                  <a:lnTo>
                    <a:pt x="94" y="333"/>
                  </a:lnTo>
                  <a:lnTo>
                    <a:pt x="92" y="331"/>
                  </a:lnTo>
                  <a:lnTo>
                    <a:pt x="91" y="330"/>
                  </a:lnTo>
                  <a:lnTo>
                    <a:pt x="91" y="326"/>
                  </a:lnTo>
                  <a:lnTo>
                    <a:pt x="92" y="324"/>
                  </a:lnTo>
                  <a:lnTo>
                    <a:pt x="94" y="323"/>
                  </a:lnTo>
                  <a:lnTo>
                    <a:pt x="98" y="321"/>
                  </a:lnTo>
                  <a:lnTo>
                    <a:pt x="100" y="321"/>
                  </a:lnTo>
                  <a:lnTo>
                    <a:pt x="104" y="323"/>
                  </a:lnTo>
                  <a:lnTo>
                    <a:pt x="106" y="324"/>
                  </a:lnTo>
                  <a:lnTo>
                    <a:pt x="106" y="326"/>
                  </a:lnTo>
                  <a:lnTo>
                    <a:pt x="106" y="330"/>
                  </a:lnTo>
                  <a:lnTo>
                    <a:pt x="106" y="331"/>
                  </a:lnTo>
                  <a:close/>
                  <a:moveTo>
                    <a:pt x="68" y="391"/>
                  </a:moveTo>
                  <a:lnTo>
                    <a:pt x="68" y="391"/>
                  </a:lnTo>
                  <a:lnTo>
                    <a:pt x="66" y="393"/>
                  </a:lnTo>
                  <a:lnTo>
                    <a:pt x="65" y="395"/>
                  </a:lnTo>
                  <a:lnTo>
                    <a:pt x="61" y="395"/>
                  </a:lnTo>
                  <a:lnTo>
                    <a:pt x="59" y="395"/>
                  </a:lnTo>
                  <a:lnTo>
                    <a:pt x="57" y="393"/>
                  </a:lnTo>
                  <a:lnTo>
                    <a:pt x="55" y="391"/>
                  </a:lnTo>
                  <a:lnTo>
                    <a:pt x="55" y="388"/>
                  </a:lnTo>
                  <a:lnTo>
                    <a:pt x="55" y="386"/>
                  </a:lnTo>
                  <a:lnTo>
                    <a:pt x="57" y="383"/>
                  </a:lnTo>
                  <a:lnTo>
                    <a:pt x="59" y="383"/>
                  </a:lnTo>
                  <a:lnTo>
                    <a:pt x="63" y="381"/>
                  </a:lnTo>
                  <a:lnTo>
                    <a:pt x="65" y="383"/>
                  </a:lnTo>
                  <a:lnTo>
                    <a:pt x="68" y="384"/>
                  </a:lnTo>
                  <a:lnTo>
                    <a:pt x="70" y="386"/>
                  </a:lnTo>
                  <a:lnTo>
                    <a:pt x="70" y="390"/>
                  </a:lnTo>
                  <a:lnTo>
                    <a:pt x="68" y="391"/>
                  </a:lnTo>
                  <a:close/>
                  <a:moveTo>
                    <a:pt x="40" y="455"/>
                  </a:moveTo>
                  <a:lnTo>
                    <a:pt x="40" y="455"/>
                  </a:lnTo>
                  <a:lnTo>
                    <a:pt x="40" y="458"/>
                  </a:lnTo>
                  <a:lnTo>
                    <a:pt x="37" y="460"/>
                  </a:lnTo>
                  <a:lnTo>
                    <a:pt x="35" y="460"/>
                  </a:lnTo>
                  <a:lnTo>
                    <a:pt x="31" y="460"/>
                  </a:lnTo>
                  <a:lnTo>
                    <a:pt x="29" y="458"/>
                  </a:lnTo>
                  <a:lnTo>
                    <a:pt x="27" y="456"/>
                  </a:lnTo>
                  <a:lnTo>
                    <a:pt x="27" y="453"/>
                  </a:lnTo>
                  <a:lnTo>
                    <a:pt x="27" y="451"/>
                  </a:lnTo>
                  <a:lnTo>
                    <a:pt x="29" y="448"/>
                  </a:lnTo>
                  <a:lnTo>
                    <a:pt x="31" y="446"/>
                  </a:lnTo>
                  <a:lnTo>
                    <a:pt x="33" y="446"/>
                  </a:lnTo>
                  <a:lnTo>
                    <a:pt x="37" y="446"/>
                  </a:lnTo>
                  <a:lnTo>
                    <a:pt x="39" y="448"/>
                  </a:lnTo>
                  <a:lnTo>
                    <a:pt x="40" y="450"/>
                  </a:lnTo>
                  <a:lnTo>
                    <a:pt x="42" y="453"/>
                  </a:lnTo>
                  <a:lnTo>
                    <a:pt x="40" y="455"/>
                  </a:lnTo>
                  <a:close/>
                  <a:moveTo>
                    <a:pt x="24" y="522"/>
                  </a:moveTo>
                  <a:lnTo>
                    <a:pt x="24" y="522"/>
                  </a:lnTo>
                  <a:lnTo>
                    <a:pt x="22" y="525"/>
                  </a:lnTo>
                  <a:lnTo>
                    <a:pt x="20" y="527"/>
                  </a:lnTo>
                  <a:lnTo>
                    <a:pt x="18" y="527"/>
                  </a:lnTo>
                  <a:lnTo>
                    <a:pt x="14" y="529"/>
                  </a:lnTo>
                  <a:lnTo>
                    <a:pt x="11" y="527"/>
                  </a:lnTo>
                  <a:lnTo>
                    <a:pt x="9" y="525"/>
                  </a:lnTo>
                  <a:lnTo>
                    <a:pt x="9" y="522"/>
                  </a:lnTo>
                  <a:lnTo>
                    <a:pt x="9" y="520"/>
                  </a:lnTo>
                  <a:lnTo>
                    <a:pt x="9" y="517"/>
                  </a:lnTo>
                  <a:lnTo>
                    <a:pt x="11" y="515"/>
                  </a:lnTo>
                  <a:lnTo>
                    <a:pt x="14" y="515"/>
                  </a:lnTo>
                  <a:lnTo>
                    <a:pt x="16" y="515"/>
                  </a:lnTo>
                  <a:lnTo>
                    <a:pt x="20" y="515"/>
                  </a:lnTo>
                  <a:lnTo>
                    <a:pt x="22" y="517"/>
                  </a:lnTo>
                  <a:lnTo>
                    <a:pt x="24" y="520"/>
                  </a:lnTo>
                  <a:lnTo>
                    <a:pt x="24" y="522"/>
                  </a:lnTo>
                  <a:close/>
                  <a:moveTo>
                    <a:pt x="14" y="590"/>
                  </a:moveTo>
                  <a:lnTo>
                    <a:pt x="14" y="590"/>
                  </a:lnTo>
                  <a:lnTo>
                    <a:pt x="14" y="594"/>
                  </a:lnTo>
                  <a:lnTo>
                    <a:pt x="13" y="595"/>
                  </a:lnTo>
                  <a:lnTo>
                    <a:pt x="11" y="597"/>
                  </a:lnTo>
                  <a:lnTo>
                    <a:pt x="7" y="597"/>
                  </a:lnTo>
                  <a:lnTo>
                    <a:pt x="5" y="595"/>
                  </a:lnTo>
                  <a:lnTo>
                    <a:pt x="1" y="595"/>
                  </a:lnTo>
                  <a:lnTo>
                    <a:pt x="1" y="592"/>
                  </a:lnTo>
                  <a:lnTo>
                    <a:pt x="0" y="590"/>
                  </a:lnTo>
                  <a:lnTo>
                    <a:pt x="1" y="587"/>
                  </a:lnTo>
                  <a:lnTo>
                    <a:pt x="3" y="585"/>
                  </a:lnTo>
                  <a:lnTo>
                    <a:pt x="5" y="583"/>
                  </a:lnTo>
                  <a:lnTo>
                    <a:pt x="7" y="583"/>
                  </a:lnTo>
                  <a:lnTo>
                    <a:pt x="11" y="583"/>
                  </a:lnTo>
                  <a:lnTo>
                    <a:pt x="13" y="585"/>
                  </a:lnTo>
                  <a:lnTo>
                    <a:pt x="14" y="587"/>
                  </a:lnTo>
                  <a:lnTo>
                    <a:pt x="14" y="590"/>
                  </a:lnTo>
                  <a:close/>
                  <a:moveTo>
                    <a:pt x="16" y="659"/>
                  </a:moveTo>
                  <a:lnTo>
                    <a:pt x="16" y="659"/>
                  </a:lnTo>
                  <a:lnTo>
                    <a:pt x="16" y="662"/>
                  </a:lnTo>
                  <a:lnTo>
                    <a:pt x="16" y="664"/>
                  </a:lnTo>
                  <a:lnTo>
                    <a:pt x="13" y="666"/>
                  </a:lnTo>
                  <a:lnTo>
                    <a:pt x="11" y="667"/>
                  </a:lnTo>
                  <a:lnTo>
                    <a:pt x="7" y="666"/>
                  </a:lnTo>
                  <a:lnTo>
                    <a:pt x="5" y="666"/>
                  </a:lnTo>
                  <a:lnTo>
                    <a:pt x="3" y="662"/>
                  </a:lnTo>
                  <a:lnTo>
                    <a:pt x="1" y="661"/>
                  </a:lnTo>
                  <a:lnTo>
                    <a:pt x="3" y="657"/>
                  </a:lnTo>
                  <a:lnTo>
                    <a:pt x="3" y="655"/>
                  </a:lnTo>
                  <a:lnTo>
                    <a:pt x="5" y="654"/>
                  </a:lnTo>
                  <a:lnTo>
                    <a:pt x="9" y="652"/>
                  </a:lnTo>
                  <a:lnTo>
                    <a:pt x="13" y="654"/>
                  </a:lnTo>
                  <a:lnTo>
                    <a:pt x="14" y="654"/>
                  </a:lnTo>
                  <a:lnTo>
                    <a:pt x="16" y="657"/>
                  </a:lnTo>
                  <a:lnTo>
                    <a:pt x="16" y="659"/>
                  </a:lnTo>
                  <a:close/>
                  <a:moveTo>
                    <a:pt x="29" y="728"/>
                  </a:moveTo>
                  <a:lnTo>
                    <a:pt x="29" y="728"/>
                  </a:lnTo>
                  <a:lnTo>
                    <a:pt x="29" y="729"/>
                  </a:lnTo>
                  <a:lnTo>
                    <a:pt x="27" y="733"/>
                  </a:lnTo>
                  <a:lnTo>
                    <a:pt x="26" y="734"/>
                  </a:lnTo>
                  <a:lnTo>
                    <a:pt x="24" y="736"/>
                  </a:lnTo>
                  <a:lnTo>
                    <a:pt x="20" y="736"/>
                  </a:lnTo>
                  <a:lnTo>
                    <a:pt x="18" y="734"/>
                  </a:lnTo>
                  <a:lnTo>
                    <a:pt x="16" y="733"/>
                  </a:lnTo>
                  <a:lnTo>
                    <a:pt x="14" y="729"/>
                  </a:lnTo>
                  <a:lnTo>
                    <a:pt x="14" y="728"/>
                  </a:lnTo>
                  <a:lnTo>
                    <a:pt x="16" y="724"/>
                  </a:lnTo>
                  <a:lnTo>
                    <a:pt x="18" y="722"/>
                  </a:lnTo>
                  <a:lnTo>
                    <a:pt x="20" y="722"/>
                  </a:lnTo>
                  <a:lnTo>
                    <a:pt x="24" y="721"/>
                  </a:lnTo>
                  <a:lnTo>
                    <a:pt x="26" y="722"/>
                  </a:lnTo>
                  <a:lnTo>
                    <a:pt x="27" y="724"/>
                  </a:lnTo>
                  <a:lnTo>
                    <a:pt x="29" y="728"/>
                  </a:lnTo>
                  <a:close/>
                  <a:moveTo>
                    <a:pt x="52" y="793"/>
                  </a:moveTo>
                  <a:lnTo>
                    <a:pt x="52" y="793"/>
                  </a:lnTo>
                  <a:lnTo>
                    <a:pt x="52" y="794"/>
                  </a:lnTo>
                  <a:lnTo>
                    <a:pt x="52" y="798"/>
                  </a:lnTo>
                  <a:lnTo>
                    <a:pt x="50" y="800"/>
                  </a:lnTo>
                  <a:lnTo>
                    <a:pt x="48" y="801"/>
                  </a:lnTo>
                  <a:lnTo>
                    <a:pt x="44" y="801"/>
                  </a:lnTo>
                  <a:lnTo>
                    <a:pt x="40" y="801"/>
                  </a:lnTo>
                  <a:lnTo>
                    <a:pt x="39" y="800"/>
                  </a:lnTo>
                  <a:lnTo>
                    <a:pt x="37" y="798"/>
                  </a:lnTo>
                  <a:lnTo>
                    <a:pt x="37" y="794"/>
                  </a:lnTo>
                  <a:lnTo>
                    <a:pt x="37" y="793"/>
                  </a:lnTo>
                  <a:lnTo>
                    <a:pt x="39" y="789"/>
                  </a:lnTo>
                  <a:lnTo>
                    <a:pt x="42" y="789"/>
                  </a:lnTo>
                  <a:lnTo>
                    <a:pt x="44" y="788"/>
                  </a:lnTo>
                  <a:lnTo>
                    <a:pt x="48" y="789"/>
                  </a:lnTo>
                  <a:lnTo>
                    <a:pt x="50" y="789"/>
                  </a:lnTo>
                  <a:lnTo>
                    <a:pt x="52" y="793"/>
                  </a:lnTo>
                  <a:close/>
                  <a:moveTo>
                    <a:pt x="83" y="854"/>
                  </a:moveTo>
                  <a:lnTo>
                    <a:pt x="83" y="854"/>
                  </a:lnTo>
                  <a:lnTo>
                    <a:pt x="83" y="858"/>
                  </a:lnTo>
                  <a:lnTo>
                    <a:pt x="83" y="860"/>
                  </a:lnTo>
                  <a:lnTo>
                    <a:pt x="81" y="863"/>
                  </a:lnTo>
                  <a:lnTo>
                    <a:pt x="79" y="865"/>
                  </a:lnTo>
                  <a:lnTo>
                    <a:pt x="76" y="865"/>
                  </a:lnTo>
                  <a:lnTo>
                    <a:pt x="74" y="865"/>
                  </a:lnTo>
                  <a:lnTo>
                    <a:pt x="72" y="863"/>
                  </a:lnTo>
                  <a:lnTo>
                    <a:pt x="70" y="861"/>
                  </a:lnTo>
                  <a:lnTo>
                    <a:pt x="68" y="860"/>
                  </a:lnTo>
                  <a:lnTo>
                    <a:pt x="68" y="856"/>
                  </a:lnTo>
                  <a:lnTo>
                    <a:pt x="70" y="854"/>
                  </a:lnTo>
                  <a:lnTo>
                    <a:pt x="72" y="853"/>
                  </a:lnTo>
                  <a:lnTo>
                    <a:pt x="76" y="851"/>
                  </a:lnTo>
                  <a:lnTo>
                    <a:pt x="78" y="851"/>
                  </a:lnTo>
                  <a:lnTo>
                    <a:pt x="81" y="853"/>
                  </a:lnTo>
                  <a:lnTo>
                    <a:pt x="83" y="854"/>
                  </a:lnTo>
                  <a:close/>
                  <a:moveTo>
                    <a:pt x="122" y="913"/>
                  </a:moveTo>
                  <a:lnTo>
                    <a:pt x="122" y="913"/>
                  </a:lnTo>
                  <a:lnTo>
                    <a:pt x="124" y="916"/>
                  </a:lnTo>
                  <a:lnTo>
                    <a:pt x="124" y="918"/>
                  </a:lnTo>
                  <a:lnTo>
                    <a:pt x="122" y="921"/>
                  </a:lnTo>
                  <a:lnTo>
                    <a:pt x="120" y="923"/>
                  </a:lnTo>
                  <a:lnTo>
                    <a:pt x="117" y="925"/>
                  </a:lnTo>
                  <a:lnTo>
                    <a:pt x="115" y="925"/>
                  </a:lnTo>
                  <a:lnTo>
                    <a:pt x="111" y="923"/>
                  </a:lnTo>
                  <a:lnTo>
                    <a:pt x="109" y="921"/>
                  </a:lnTo>
                  <a:lnTo>
                    <a:pt x="109" y="918"/>
                  </a:lnTo>
                  <a:lnTo>
                    <a:pt x="109" y="916"/>
                  </a:lnTo>
                  <a:lnTo>
                    <a:pt x="109" y="913"/>
                  </a:lnTo>
                  <a:lnTo>
                    <a:pt x="111" y="911"/>
                  </a:lnTo>
                  <a:lnTo>
                    <a:pt x="115" y="911"/>
                  </a:lnTo>
                  <a:lnTo>
                    <a:pt x="117" y="911"/>
                  </a:lnTo>
                  <a:lnTo>
                    <a:pt x="120" y="911"/>
                  </a:lnTo>
                  <a:lnTo>
                    <a:pt x="122" y="913"/>
                  </a:lnTo>
                  <a:close/>
                  <a:moveTo>
                    <a:pt x="169" y="968"/>
                  </a:moveTo>
                  <a:lnTo>
                    <a:pt x="169" y="968"/>
                  </a:lnTo>
                  <a:lnTo>
                    <a:pt x="171" y="969"/>
                  </a:lnTo>
                  <a:lnTo>
                    <a:pt x="171" y="973"/>
                  </a:lnTo>
                  <a:lnTo>
                    <a:pt x="171" y="975"/>
                  </a:lnTo>
                  <a:lnTo>
                    <a:pt x="169" y="978"/>
                  </a:lnTo>
                  <a:lnTo>
                    <a:pt x="165" y="978"/>
                  </a:lnTo>
                  <a:lnTo>
                    <a:pt x="163" y="978"/>
                  </a:lnTo>
                  <a:lnTo>
                    <a:pt x="159" y="978"/>
                  </a:lnTo>
                  <a:lnTo>
                    <a:pt x="158" y="976"/>
                  </a:lnTo>
                  <a:lnTo>
                    <a:pt x="156" y="975"/>
                  </a:lnTo>
                  <a:lnTo>
                    <a:pt x="156" y="971"/>
                  </a:lnTo>
                  <a:lnTo>
                    <a:pt x="156" y="969"/>
                  </a:lnTo>
                  <a:lnTo>
                    <a:pt x="158" y="966"/>
                  </a:lnTo>
                  <a:lnTo>
                    <a:pt x="161" y="966"/>
                  </a:lnTo>
                  <a:lnTo>
                    <a:pt x="163" y="964"/>
                  </a:lnTo>
                  <a:lnTo>
                    <a:pt x="167" y="966"/>
                  </a:lnTo>
                  <a:lnTo>
                    <a:pt x="169" y="968"/>
                  </a:lnTo>
                  <a:close/>
                  <a:moveTo>
                    <a:pt x="221" y="1016"/>
                  </a:moveTo>
                  <a:lnTo>
                    <a:pt x="221" y="1016"/>
                  </a:lnTo>
                  <a:lnTo>
                    <a:pt x="223" y="1017"/>
                  </a:lnTo>
                  <a:lnTo>
                    <a:pt x="225" y="1021"/>
                  </a:lnTo>
                  <a:lnTo>
                    <a:pt x="225" y="1023"/>
                  </a:lnTo>
                  <a:lnTo>
                    <a:pt x="223" y="1026"/>
                  </a:lnTo>
                  <a:lnTo>
                    <a:pt x="221" y="1028"/>
                  </a:lnTo>
                  <a:lnTo>
                    <a:pt x="217" y="1028"/>
                  </a:lnTo>
                  <a:lnTo>
                    <a:pt x="213" y="1028"/>
                  </a:lnTo>
                  <a:lnTo>
                    <a:pt x="212" y="1026"/>
                  </a:lnTo>
                  <a:lnTo>
                    <a:pt x="210" y="1024"/>
                  </a:lnTo>
                  <a:lnTo>
                    <a:pt x="210" y="1021"/>
                  </a:lnTo>
                  <a:lnTo>
                    <a:pt x="210" y="1019"/>
                  </a:lnTo>
                  <a:lnTo>
                    <a:pt x="212" y="1016"/>
                  </a:lnTo>
                  <a:lnTo>
                    <a:pt x="213" y="1014"/>
                  </a:lnTo>
                  <a:lnTo>
                    <a:pt x="215" y="1014"/>
                  </a:lnTo>
                  <a:lnTo>
                    <a:pt x="219" y="1014"/>
                  </a:lnTo>
                  <a:lnTo>
                    <a:pt x="221" y="1016"/>
                  </a:lnTo>
                  <a:close/>
                  <a:moveTo>
                    <a:pt x="280" y="1059"/>
                  </a:moveTo>
                  <a:lnTo>
                    <a:pt x="280" y="1059"/>
                  </a:lnTo>
                  <a:lnTo>
                    <a:pt x="282" y="1060"/>
                  </a:lnTo>
                  <a:lnTo>
                    <a:pt x="282" y="1064"/>
                  </a:lnTo>
                  <a:lnTo>
                    <a:pt x="282" y="1065"/>
                  </a:lnTo>
                  <a:lnTo>
                    <a:pt x="282" y="1069"/>
                  </a:lnTo>
                  <a:lnTo>
                    <a:pt x="278" y="1071"/>
                  </a:lnTo>
                  <a:lnTo>
                    <a:pt x="277" y="1072"/>
                  </a:lnTo>
                  <a:lnTo>
                    <a:pt x="273" y="1072"/>
                  </a:lnTo>
                  <a:lnTo>
                    <a:pt x="271" y="1071"/>
                  </a:lnTo>
                  <a:lnTo>
                    <a:pt x="269" y="1069"/>
                  </a:lnTo>
                  <a:lnTo>
                    <a:pt x="267" y="1065"/>
                  </a:lnTo>
                  <a:lnTo>
                    <a:pt x="267" y="1064"/>
                  </a:lnTo>
                  <a:lnTo>
                    <a:pt x="269" y="1060"/>
                  </a:lnTo>
                  <a:lnTo>
                    <a:pt x="271" y="1059"/>
                  </a:lnTo>
                  <a:lnTo>
                    <a:pt x="275" y="1059"/>
                  </a:lnTo>
                  <a:lnTo>
                    <a:pt x="277" y="1059"/>
                  </a:lnTo>
                  <a:lnTo>
                    <a:pt x="280" y="1059"/>
                  </a:lnTo>
                  <a:close/>
                  <a:moveTo>
                    <a:pt x="342" y="1096"/>
                  </a:moveTo>
                  <a:lnTo>
                    <a:pt x="342" y="1096"/>
                  </a:lnTo>
                  <a:lnTo>
                    <a:pt x="345" y="1098"/>
                  </a:lnTo>
                  <a:lnTo>
                    <a:pt x="345" y="1102"/>
                  </a:lnTo>
                  <a:lnTo>
                    <a:pt x="345" y="1103"/>
                  </a:lnTo>
                  <a:lnTo>
                    <a:pt x="345" y="1107"/>
                  </a:lnTo>
                  <a:lnTo>
                    <a:pt x="344" y="1108"/>
                  </a:lnTo>
                  <a:lnTo>
                    <a:pt x="340" y="1110"/>
                  </a:lnTo>
                  <a:lnTo>
                    <a:pt x="338" y="1110"/>
                  </a:lnTo>
                  <a:lnTo>
                    <a:pt x="334" y="1108"/>
                  </a:lnTo>
                  <a:lnTo>
                    <a:pt x="332" y="1107"/>
                  </a:lnTo>
                  <a:lnTo>
                    <a:pt x="331" y="1105"/>
                  </a:lnTo>
                  <a:lnTo>
                    <a:pt x="331" y="1102"/>
                  </a:lnTo>
                  <a:lnTo>
                    <a:pt x="332" y="1100"/>
                  </a:lnTo>
                  <a:lnTo>
                    <a:pt x="334" y="1098"/>
                  </a:lnTo>
                  <a:lnTo>
                    <a:pt x="336" y="1096"/>
                  </a:lnTo>
                  <a:lnTo>
                    <a:pt x="340" y="1096"/>
                  </a:lnTo>
                  <a:lnTo>
                    <a:pt x="342" y="1096"/>
                  </a:lnTo>
                  <a:close/>
                  <a:moveTo>
                    <a:pt x="409" y="1129"/>
                  </a:moveTo>
                  <a:lnTo>
                    <a:pt x="409" y="1129"/>
                  </a:lnTo>
                  <a:lnTo>
                    <a:pt x="411" y="1131"/>
                  </a:lnTo>
                  <a:lnTo>
                    <a:pt x="412" y="1134"/>
                  </a:lnTo>
                  <a:lnTo>
                    <a:pt x="412" y="1136"/>
                  </a:lnTo>
                  <a:lnTo>
                    <a:pt x="412" y="1139"/>
                  </a:lnTo>
                  <a:lnTo>
                    <a:pt x="411" y="1141"/>
                  </a:lnTo>
                  <a:lnTo>
                    <a:pt x="409" y="1143"/>
                  </a:lnTo>
                  <a:lnTo>
                    <a:pt x="405" y="1143"/>
                  </a:lnTo>
                  <a:lnTo>
                    <a:pt x="403" y="1143"/>
                  </a:lnTo>
                  <a:lnTo>
                    <a:pt x="401" y="1143"/>
                  </a:lnTo>
                  <a:lnTo>
                    <a:pt x="399" y="1141"/>
                  </a:lnTo>
                  <a:lnTo>
                    <a:pt x="398" y="1138"/>
                  </a:lnTo>
                  <a:lnTo>
                    <a:pt x="398" y="1136"/>
                  </a:lnTo>
                  <a:lnTo>
                    <a:pt x="399" y="1132"/>
                  </a:lnTo>
                  <a:lnTo>
                    <a:pt x="399" y="1131"/>
                  </a:lnTo>
                  <a:lnTo>
                    <a:pt x="403" y="1129"/>
                  </a:lnTo>
                  <a:lnTo>
                    <a:pt x="405" y="1129"/>
                  </a:lnTo>
                  <a:lnTo>
                    <a:pt x="409" y="1129"/>
                  </a:lnTo>
                  <a:close/>
                  <a:moveTo>
                    <a:pt x="477" y="1156"/>
                  </a:moveTo>
                  <a:lnTo>
                    <a:pt x="477" y="1156"/>
                  </a:lnTo>
                  <a:lnTo>
                    <a:pt x="479" y="1158"/>
                  </a:lnTo>
                  <a:lnTo>
                    <a:pt x="481" y="1160"/>
                  </a:lnTo>
                  <a:lnTo>
                    <a:pt x="483" y="1162"/>
                  </a:lnTo>
                  <a:lnTo>
                    <a:pt x="481" y="1165"/>
                  </a:lnTo>
                  <a:lnTo>
                    <a:pt x="481" y="1167"/>
                  </a:lnTo>
                  <a:lnTo>
                    <a:pt x="477" y="1168"/>
                  </a:lnTo>
                  <a:lnTo>
                    <a:pt x="476" y="1170"/>
                  </a:lnTo>
                  <a:lnTo>
                    <a:pt x="472" y="1168"/>
                  </a:lnTo>
                  <a:lnTo>
                    <a:pt x="470" y="1168"/>
                  </a:lnTo>
                  <a:lnTo>
                    <a:pt x="468" y="1165"/>
                  </a:lnTo>
                  <a:lnTo>
                    <a:pt x="468" y="1163"/>
                  </a:lnTo>
                  <a:lnTo>
                    <a:pt x="468" y="1160"/>
                  </a:lnTo>
                  <a:lnTo>
                    <a:pt x="470" y="1158"/>
                  </a:lnTo>
                  <a:lnTo>
                    <a:pt x="472" y="1156"/>
                  </a:lnTo>
                  <a:lnTo>
                    <a:pt x="474" y="1156"/>
                  </a:lnTo>
                  <a:lnTo>
                    <a:pt x="477" y="1156"/>
                  </a:lnTo>
                  <a:close/>
                  <a:moveTo>
                    <a:pt x="548" y="1177"/>
                  </a:moveTo>
                  <a:lnTo>
                    <a:pt x="548" y="1177"/>
                  </a:lnTo>
                  <a:lnTo>
                    <a:pt x="552" y="1179"/>
                  </a:lnTo>
                  <a:lnTo>
                    <a:pt x="554" y="1180"/>
                  </a:lnTo>
                  <a:lnTo>
                    <a:pt x="554" y="1184"/>
                  </a:lnTo>
                  <a:lnTo>
                    <a:pt x="554" y="1186"/>
                  </a:lnTo>
                  <a:lnTo>
                    <a:pt x="554" y="1189"/>
                  </a:lnTo>
                  <a:lnTo>
                    <a:pt x="550" y="1191"/>
                  </a:lnTo>
                  <a:lnTo>
                    <a:pt x="548" y="1191"/>
                  </a:lnTo>
                  <a:lnTo>
                    <a:pt x="544" y="1191"/>
                  </a:lnTo>
                  <a:lnTo>
                    <a:pt x="543" y="1189"/>
                  </a:lnTo>
                  <a:lnTo>
                    <a:pt x="541" y="1187"/>
                  </a:lnTo>
                  <a:lnTo>
                    <a:pt x="539" y="1186"/>
                  </a:lnTo>
                  <a:lnTo>
                    <a:pt x="539" y="1182"/>
                  </a:lnTo>
                  <a:lnTo>
                    <a:pt x="541" y="1180"/>
                  </a:lnTo>
                  <a:lnTo>
                    <a:pt x="543" y="1179"/>
                  </a:lnTo>
                  <a:lnTo>
                    <a:pt x="546" y="1177"/>
                  </a:lnTo>
                  <a:lnTo>
                    <a:pt x="548" y="1177"/>
                  </a:lnTo>
                  <a:close/>
                  <a:moveTo>
                    <a:pt x="623" y="1192"/>
                  </a:moveTo>
                  <a:lnTo>
                    <a:pt x="623" y="1192"/>
                  </a:lnTo>
                  <a:lnTo>
                    <a:pt x="624" y="1194"/>
                  </a:lnTo>
                  <a:lnTo>
                    <a:pt x="626" y="1196"/>
                  </a:lnTo>
                  <a:lnTo>
                    <a:pt x="628" y="1198"/>
                  </a:lnTo>
                  <a:lnTo>
                    <a:pt x="628" y="1201"/>
                  </a:lnTo>
                  <a:lnTo>
                    <a:pt x="626" y="1204"/>
                  </a:lnTo>
                  <a:lnTo>
                    <a:pt x="624" y="1206"/>
                  </a:lnTo>
                  <a:lnTo>
                    <a:pt x="623" y="1206"/>
                  </a:lnTo>
                  <a:lnTo>
                    <a:pt x="619" y="1206"/>
                  </a:lnTo>
                  <a:lnTo>
                    <a:pt x="617" y="1206"/>
                  </a:lnTo>
                  <a:lnTo>
                    <a:pt x="615" y="1204"/>
                  </a:lnTo>
                  <a:lnTo>
                    <a:pt x="613" y="1201"/>
                  </a:lnTo>
                  <a:lnTo>
                    <a:pt x="613" y="1199"/>
                  </a:lnTo>
                  <a:lnTo>
                    <a:pt x="613" y="1196"/>
                  </a:lnTo>
                  <a:lnTo>
                    <a:pt x="617" y="1194"/>
                  </a:lnTo>
                  <a:lnTo>
                    <a:pt x="619" y="1192"/>
                  </a:lnTo>
                  <a:lnTo>
                    <a:pt x="623" y="1192"/>
                  </a:lnTo>
                  <a:close/>
                  <a:moveTo>
                    <a:pt x="697" y="1203"/>
                  </a:moveTo>
                  <a:lnTo>
                    <a:pt x="697" y="1203"/>
                  </a:lnTo>
                  <a:lnTo>
                    <a:pt x="699" y="1204"/>
                  </a:lnTo>
                  <a:lnTo>
                    <a:pt x="701" y="1206"/>
                  </a:lnTo>
                  <a:lnTo>
                    <a:pt x="703" y="1208"/>
                  </a:lnTo>
                  <a:lnTo>
                    <a:pt x="703" y="1211"/>
                  </a:lnTo>
                  <a:lnTo>
                    <a:pt x="703" y="1213"/>
                  </a:lnTo>
                  <a:lnTo>
                    <a:pt x="701" y="1215"/>
                  </a:lnTo>
                  <a:lnTo>
                    <a:pt x="697" y="1216"/>
                  </a:lnTo>
                  <a:lnTo>
                    <a:pt x="695" y="1216"/>
                  </a:lnTo>
                  <a:lnTo>
                    <a:pt x="691" y="1216"/>
                  </a:lnTo>
                  <a:lnTo>
                    <a:pt x="689" y="1215"/>
                  </a:lnTo>
                  <a:lnTo>
                    <a:pt x="688" y="1211"/>
                  </a:lnTo>
                  <a:lnTo>
                    <a:pt x="688" y="1210"/>
                  </a:lnTo>
                  <a:lnTo>
                    <a:pt x="689" y="1206"/>
                  </a:lnTo>
                  <a:lnTo>
                    <a:pt x="691" y="1204"/>
                  </a:lnTo>
                  <a:lnTo>
                    <a:pt x="693" y="1203"/>
                  </a:lnTo>
                  <a:lnTo>
                    <a:pt x="697" y="1203"/>
                  </a:lnTo>
                  <a:close/>
                  <a:moveTo>
                    <a:pt x="771" y="1208"/>
                  </a:moveTo>
                  <a:lnTo>
                    <a:pt x="771" y="1208"/>
                  </a:lnTo>
                  <a:lnTo>
                    <a:pt x="773" y="1208"/>
                  </a:lnTo>
                  <a:lnTo>
                    <a:pt x="777" y="1210"/>
                  </a:lnTo>
                  <a:lnTo>
                    <a:pt x="777" y="1211"/>
                  </a:lnTo>
                  <a:lnTo>
                    <a:pt x="779" y="1215"/>
                  </a:lnTo>
                  <a:lnTo>
                    <a:pt x="777" y="1216"/>
                  </a:lnTo>
                  <a:lnTo>
                    <a:pt x="775" y="1220"/>
                  </a:lnTo>
                  <a:lnTo>
                    <a:pt x="773" y="1222"/>
                  </a:lnTo>
                  <a:lnTo>
                    <a:pt x="771" y="1222"/>
                  </a:lnTo>
                  <a:lnTo>
                    <a:pt x="768" y="1220"/>
                  </a:lnTo>
                  <a:lnTo>
                    <a:pt x="766" y="1220"/>
                  </a:lnTo>
                  <a:lnTo>
                    <a:pt x="764" y="1216"/>
                  </a:lnTo>
                  <a:lnTo>
                    <a:pt x="764" y="1215"/>
                  </a:lnTo>
                  <a:lnTo>
                    <a:pt x="764" y="1211"/>
                  </a:lnTo>
                  <a:lnTo>
                    <a:pt x="766" y="1210"/>
                  </a:lnTo>
                  <a:lnTo>
                    <a:pt x="768" y="1208"/>
                  </a:lnTo>
                  <a:lnTo>
                    <a:pt x="771" y="1208"/>
                  </a:lnTo>
                  <a:close/>
                  <a:moveTo>
                    <a:pt x="846" y="1206"/>
                  </a:moveTo>
                  <a:lnTo>
                    <a:pt x="846" y="1206"/>
                  </a:lnTo>
                  <a:lnTo>
                    <a:pt x="849" y="1206"/>
                  </a:lnTo>
                  <a:lnTo>
                    <a:pt x="851" y="1208"/>
                  </a:lnTo>
                  <a:lnTo>
                    <a:pt x="853" y="1210"/>
                  </a:lnTo>
                  <a:lnTo>
                    <a:pt x="853" y="1213"/>
                  </a:lnTo>
                  <a:lnTo>
                    <a:pt x="853" y="1216"/>
                  </a:lnTo>
                  <a:lnTo>
                    <a:pt x="851" y="1218"/>
                  </a:lnTo>
                  <a:lnTo>
                    <a:pt x="849" y="1220"/>
                  </a:lnTo>
                  <a:lnTo>
                    <a:pt x="848" y="1220"/>
                  </a:lnTo>
                  <a:lnTo>
                    <a:pt x="844" y="1220"/>
                  </a:lnTo>
                  <a:lnTo>
                    <a:pt x="842" y="1218"/>
                  </a:lnTo>
                  <a:lnTo>
                    <a:pt x="840" y="1216"/>
                  </a:lnTo>
                  <a:lnTo>
                    <a:pt x="838" y="1215"/>
                  </a:lnTo>
                  <a:lnTo>
                    <a:pt x="838" y="1211"/>
                  </a:lnTo>
                  <a:lnTo>
                    <a:pt x="840" y="1210"/>
                  </a:lnTo>
                  <a:lnTo>
                    <a:pt x="842" y="1208"/>
                  </a:lnTo>
                  <a:lnTo>
                    <a:pt x="846" y="1206"/>
                  </a:lnTo>
                  <a:close/>
                  <a:moveTo>
                    <a:pt x="920" y="1199"/>
                  </a:moveTo>
                  <a:lnTo>
                    <a:pt x="920" y="1199"/>
                  </a:lnTo>
                  <a:lnTo>
                    <a:pt x="924" y="1201"/>
                  </a:lnTo>
                  <a:lnTo>
                    <a:pt x="926" y="1201"/>
                  </a:lnTo>
                  <a:lnTo>
                    <a:pt x="928" y="1203"/>
                  </a:lnTo>
                  <a:lnTo>
                    <a:pt x="929" y="1206"/>
                  </a:lnTo>
                  <a:lnTo>
                    <a:pt x="929" y="1208"/>
                  </a:lnTo>
                  <a:lnTo>
                    <a:pt x="928" y="1211"/>
                  </a:lnTo>
                  <a:lnTo>
                    <a:pt x="926" y="1213"/>
                  </a:lnTo>
                  <a:lnTo>
                    <a:pt x="922" y="1215"/>
                  </a:lnTo>
                  <a:lnTo>
                    <a:pt x="920" y="1213"/>
                  </a:lnTo>
                  <a:lnTo>
                    <a:pt x="916" y="1213"/>
                  </a:lnTo>
                  <a:lnTo>
                    <a:pt x="915" y="1211"/>
                  </a:lnTo>
                  <a:lnTo>
                    <a:pt x="915" y="1208"/>
                  </a:lnTo>
                  <a:lnTo>
                    <a:pt x="915" y="1206"/>
                  </a:lnTo>
                  <a:lnTo>
                    <a:pt x="915" y="1203"/>
                  </a:lnTo>
                  <a:lnTo>
                    <a:pt x="918" y="1201"/>
                  </a:lnTo>
                  <a:lnTo>
                    <a:pt x="920" y="1199"/>
                  </a:lnTo>
                  <a:close/>
                  <a:moveTo>
                    <a:pt x="995" y="1189"/>
                  </a:moveTo>
                  <a:lnTo>
                    <a:pt x="995" y="1189"/>
                  </a:lnTo>
                  <a:lnTo>
                    <a:pt x="996" y="1187"/>
                  </a:lnTo>
                  <a:lnTo>
                    <a:pt x="1000" y="1189"/>
                  </a:lnTo>
                  <a:lnTo>
                    <a:pt x="1002" y="1191"/>
                  </a:lnTo>
                  <a:lnTo>
                    <a:pt x="1004" y="1194"/>
                  </a:lnTo>
                  <a:lnTo>
                    <a:pt x="1004" y="1196"/>
                  </a:lnTo>
                  <a:lnTo>
                    <a:pt x="1002" y="1199"/>
                  </a:lnTo>
                  <a:lnTo>
                    <a:pt x="1000" y="1201"/>
                  </a:lnTo>
                  <a:lnTo>
                    <a:pt x="998" y="1201"/>
                  </a:lnTo>
                  <a:lnTo>
                    <a:pt x="995" y="1203"/>
                  </a:lnTo>
                  <a:lnTo>
                    <a:pt x="993" y="1201"/>
                  </a:lnTo>
                  <a:lnTo>
                    <a:pt x="989" y="1199"/>
                  </a:lnTo>
                  <a:lnTo>
                    <a:pt x="989" y="1198"/>
                  </a:lnTo>
                  <a:lnTo>
                    <a:pt x="989" y="1194"/>
                  </a:lnTo>
                  <a:lnTo>
                    <a:pt x="989" y="1191"/>
                  </a:lnTo>
                  <a:lnTo>
                    <a:pt x="991" y="1189"/>
                  </a:lnTo>
                  <a:lnTo>
                    <a:pt x="995" y="1189"/>
                  </a:lnTo>
                  <a:close/>
                  <a:moveTo>
                    <a:pt x="1067" y="1170"/>
                  </a:moveTo>
                  <a:lnTo>
                    <a:pt x="1067" y="1170"/>
                  </a:lnTo>
                  <a:lnTo>
                    <a:pt x="1069" y="1170"/>
                  </a:lnTo>
                  <a:lnTo>
                    <a:pt x="1073" y="1172"/>
                  </a:lnTo>
                  <a:lnTo>
                    <a:pt x="1074" y="1174"/>
                  </a:lnTo>
                  <a:lnTo>
                    <a:pt x="1076" y="1175"/>
                  </a:lnTo>
                  <a:lnTo>
                    <a:pt x="1076" y="1177"/>
                  </a:lnTo>
                  <a:lnTo>
                    <a:pt x="1076" y="1180"/>
                  </a:lnTo>
                  <a:lnTo>
                    <a:pt x="1074" y="1182"/>
                  </a:lnTo>
                  <a:lnTo>
                    <a:pt x="1071" y="1184"/>
                  </a:lnTo>
                  <a:lnTo>
                    <a:pt x="1069" y="1184"/>
                  </a:lnTo>
                  <a:lnTo>
                    <a:pt x="1065" y="1184"/>
                  </a:lnTo>
                  <a:lnTo>
                    <a:pt x="1063" y="1182"/>
                  </a:lnTo>
                  <a:lnTo>
                    <a:pt x="1061" y="1180"/>
                  </a:lnTo>
                  <a:lnTo>
                    <a:pt x="1061" y="1177"/>
                  </a:lnTo>
                  <a:lnTo>
                    <a:pt x="1061" y="1174"/>
                  </a:lnTo>
                  <a:lnTo>
                    <a:pt x="1063" y="1172"/>
                  </a:lnTo>
                  <a:lnTo>
                    <a:pt x="1067" y="1170"/>
                  </a:lnTo>
                  <a:close/>
                  <a:moveTo>
                    <a:pt x="1138" y="1148"/>
                  </a:moveTo>
                  <a:lnTo>
                    <a:pt x="1138" y="1148"/>
                  </a:lnTo>
                  <a:lnTo>
                    <a:pt x="1140" y="1148"/>
                  </a:lnTo>
                  <a:lnTo>
                    <a:pt x="1143" y="1148"/>
                  </a:lnTo>
                  <a:lnTo>
                    <a:pt x="1145" y="1150"/>
                  </a:lnTo>
                  <a:lnTo>
                    <a:pt x="1147" y="1151"/>
                  </a:lnTo>
                  <a:lnTo>
                    <a:pt x="1147" y="1155"/>
                  </a:lnTo>
                  <a:lnTo>
                    <a:pt x="1147" y="1156"/>
                  </a:lnTo>
                  <a:lnTo>
                    <a:pt x="1145" y="1158"/>
                  </a:lnTo>
                  <a:lnTo>
                    <a:pt x="1143" y="1160"/>
                  </a:lnTo>
                  <a:lnTo>
                    <a:pt x="1140" y="1162"/>
                  </a:lnTo>
                  <a:lnTo>
                    <a:pt x="1138" y="1160"/>
                  </a:lnTo>
                  <a:lnTo>
                    <a:pt x="1136" y="1160"/>
                  </a:lnTo>
                  <a:lnTo>
                    <a:pt x="1134" y="1156"/>
                  </a:lnTo>
                  <a:lnTo>
                    <a:pt x="1132" y="1155"/>
                  </a:lnTo>
                  <a:lnTo>
                    <a:pt x="1134" y="1151"/>
                  </a:lnTo>
                  <a:lnTo>
                    <a:pt x="1134" y="1150"/>
                  </a:lnTo>
                  <a:lnTo>
                    <a:pt x="1138" y="1148"/>
                  </a:lnTo>
                  <a:close/>
                  <a:moveTo>
                    <a:pt x="1205" y="1119"/>
                  </a:moveTo>
                  <a:lnTo>
                    <a:pt x="1205" y="1119"/>
                  </a:lnTo>
                  <a:lnTo>
                    <a:pt x="1208" y="1119"/>
                  </a:lnTo>
                  <a:lnTo>
                    <a:pt x="1210" y="1119"/>
                  </a:lnTo>
                  <a:lnTo>
                    <a:pt x="1214" y="1120"/>
                  </a:lnTo>
                  <a:lnTo>
                    <a:pt x="1216" y="1122"/>
                  </a:lnTo>
                  <a:lnTo>
                    <a:pt x="1216" y="1124"/>
                  </a:lnTo>
                  <a:lnTo>
                    <a:pt x="1216" y="1127"/>
                  </a:lnTo>
                  <a:lnTo>
                    <a:pt x="1216" y="1129"/>
                  </a:lnTo>
                  <a:lnTo>
                    <a:pt x="1212" y="1131"/>
                  </a:lnTo>
                  <a:lnTo>
                    <a:pt x="1210" y="1132"/>
                  </a:lnTo>
                  <a:lnTo>
                    <a:pt x="1207" y="1132"/>
                  </a:lnTo>
                  <a:lnTo>
                    <a:pt x="1205" y="1131"/>
                  </a:lnTo>
                  <a:lnTo>
                    <a:pt x="1203" y="1129"/>
                  </a:lnTo>
                  <a:lnTo>
                    <a:pt x="1201" y="1126"/>
                  </a:lnTo>
                  <a:lnTo>
                    <a:pt x="1201" y="1124"/>
                  </a:lnTo>
                  <a:lnTo>
                    <a:pt x="1203" y="1120"/>
                  </a:lnTo>
                  <a:lnTo>
                    <a:pt x="1205" y="1119"/>
                  </a:lnTo>
                  <a:close/>
                  <a:moveTo>
                    <a:pt x="1270" y="1084"/>
                  </a:moveTo>
                  <a:lnTo>
                    <a:pt x="1270" y="1084"/>
                  </a:lnTo>
                  <a:lnTo>
                    <a:pt x="1273" y="1084"/>
                  </a:lnTo>
                  <a:lnTo>
                    <a:pt x="1275" y="1083"/>
                  </a:lnTo>
                  <a:lnTo>
                    <a:pt x="1279" y="1084"/>
                  </a:lnTo>
                  <a:lnTo>
                    <a:pt x="1281" y="1086"/>
                  </a:lnTo>
                  <a:lnTo>
                    <a:pt x="1283" y="1090"/>
                  </a:lnTo>
                  <a:lnTo>
                    <a:pt x="1283" y="1091"/>
                  </a:lnTo>
                  <a:lnTo>
                    <a:pt x="1281" y="1095"/>
                  </a:lnTo>
                  <a:lnTo>
                    <a:pt x="1279" y="1096"/>
                  </a:lnTo>
                  <a:lnTo>
                    <a:pt x="1275" y="1096"/>
                  </a:lnTo>
                  <a:lnTo>
                    <a:pt x="1273" y="1096"/>
                  </a:lnTo>
                  <a:lnTo>
                    <a:pt x="1270" y="1096"/>
                  </a:lnTo>
                  <a:lnTo>
                    <a:pt x="1268" y="1095"/>
                  </a:lnTo>
                  <a:lnTo>
                    <a:pt x="1268" y="1091"/>
                  </a:lnTo>
                  <a:lnTo>
                    <a:pt x="1268" y="1090"/>
                  </a:lnTo>
                  <a:lnTo>
                    <a:pt x="1268" y="1086"/>
                  </a:lnTo>
                  <a:lnTo>
                    <a:pt x="1270" y="1084"/>
                  </a:lnTo>
                  <a:close/>
                  <a:moveTo>
                    <a:pt x="1331" y="1045"/>
                  </a:moveTo>
                  <a:lnTo>
                    <a:pt x="1331" y="1045"/>
                  </a:lnTo>
                  <a:lnTo>
                    <a:pt x="1335" y="1043"/>
                  </a:lnTo>
                  <a:lnTo>
                    <a:pt x="1337" y="1043"/>
                  </a:lnTo>
                  <a:lnTo>
                    <a:pt x="1340" y="1043"/>
                  </a:lnTo>
                  <a:lnTo>
                    <a:pt x="1342" y="1045"/>
                  </a:lnTo>
                  <a:lnTo>
                    <a:pt x="1344" y="1048"/>
                  </a:lnTo>
                  <a:lnTo>
                    <a:pt x="1344" y="1050"/>
                  </a:lnTo>
                  <a:lnTo>
                    <a:pt x="1342" y="1053"/>
                  </a:lnTo>
                  <a:lnTo>
                    <a:pt x="1340" y="1055"/>
                  </a:lnTo>
                  <a:lnTo>
                    <a:pt x="1339" y="1057"/>
                  </a:lnTo>
                  <a:lnTo>
                    <a:pt x="1335" y="1057"/>
                  </a:lnTo>
                  <a:lnTo>
                    <a:pt x="1333" y="1057"/>
                  </a:lnTo>
                  <a:lnTo>
                    <a:pt x="1331" y="1055"/>
                  </a:lnTo>
                  <a:lnTo>
                    <a:pt x="1329" y="1052"/>
                  </a:lnTo>
                  <a:lnTo>
                    <a:pt x="1329" y="1050"/>
                  </a:lnTo>
                  <a:lnTo>
                    <a:pt x="1329" y="1047"/>
                  </a:lnTo>
                  <a:lnTo>
                    <a:pt x="1331" y="1045"/>
                  </a:lnTo>
                  <a:close/>
                  <a:moveTo>
                    <a:pt x="1389" y="999"/>
                  </a:moveTo>
                  <a:lnTo>
                    <a:pt x="1389" y="999"/>
                  </a:lnTo>
                  <a:lnTo>
                    <a:pt x="1391" y="999"/>
                  </a:lnTo>
                  <a:lnTo>
                    <a:pt x="1393" y="997"/>
                  </a:lnTo>
                  <a:lnTo>
                    <a:pt x="1396" y="999"/>
                  </a:lnTo>
                  <a:lnTo>
                    <a:pt x="1398" y="1000"/>
                  </a:lnTo>
                  <a:lnTo>
                    <a:pt x="1400" y="1002"/>
                  </a:lnTo>
                  <a:lnTo>
                    <a:pt x="1400" y="1004"/>
                  </a:lnTo>
                  <a:lnTo>
                    <a:pt x="1400" y="1007"/>
                  </a:lnTo>
                  <a:lnTo>
                    <a:pt x="1398" y="1009"/>
                  </a:lnTo>
                  <a:lnTo>
                    <a:pt x="1396" y="1011"/>
                  </a:lnTo>
                  <a:lnTo>
                    <a:pt x="1393" y="1011"/>
                  </a:lnTo>
                  <a:lnTo>
                    <a:pt x="1391" y="1011"/>
                  </a:lnTo>
                  <a:lnTo>
                    <a:pt x="1389" y="1009"/>
                  </a:lnTo>
                  <a:lnTo>
                    <a:pt x="1387" y="1007"/>
                  </a:lnTo>
                  <a:lnTo>
                    <a:pt x="1385" y="1004"/>
                  </a:lnTo>
                  <a:lnTo>
                    <a:pt x="1387" y="1002"/>
                  </a:lnTo>
                  <a:lnTo>
                    <a:pt x="1389" y="999"/>
                  </a:lnTo>
                  <a:close/>
                  <a:moveTo>
                    <a:pt x="1439" y="949"/>
                  </a:moveTo>
                  <a:lnTo>
                    <a:pt x="1439" y="949"/>
                  </a:lnTo>
                  <a:lnTo>
                    <a:pt x="1441" y="947"/>
                  </a:lnTo>
                  <a:lnTo>
                    <a:pt x="1445" y="947"/>
                  </a:lnTo>
                  <a:lnTo>
                    <a:pt x="1446" y="947"/>
                  </a:lnTo>
                  <a:lnTo>
                    <a:pt x="1450" y="949"/>
                  </a:lnTo>
                  <a:lnTo>
                    <a:pt x="1452" y="951"/>
                  </a:lnTo>
                  <a:lnTo>
                    <a:pt x="1452" y="952"/>
                  </a:lnTo>
                  <a:lnTo>
                    <a:pt x="1452" y="956"/>
                  </a:lnTo>
                  <a:lnTo>
                    <a:pt x="1450" y="957"/>
                  </a:lnTo>
                  <a:lnTo>
                    <a:pt x="1448" y="959"/>
                  </a:lnTo>
                  <a:lnTo>
                    <a:pt x="1445" y="961"/>
                  </a:lnTo>
                  <a:lnTo>
                    <a:pt x="1443" y="959"/>
                  </a:lnTo>
                  <a:lnTo>
                    <a:pt x="1441" y="959"/>
                  </a:lnTo>
                  <a:lnTo>
                    <a:pt x="1437" y="957"/>
                  </a:lnTo>
                  <a:lnTo>
                    <a:pt x="1437" y="954"/>
                  </a:lnTo>
                  <a:lnTo>
                    <a:pt x="1437" y="951"/>
                  </a:lnTo>
                  <a:lnTo>
                    <a:pt x="1439" y="949"/>
                  </a:lnTo>
                  <a:close/>
                  <a:moveTo>
                    <a:pt x="1484" y="894"/>
                  </a:moveTo>
                  <a:lnTo>
                    <a:pt x="1484" y="894"/>
                  </a:lnTo>
                  <a:lnTo>
                    <a:pt x="1486" y="892"/>
                  </a:lnTo>
                  <a:lnTo>
                    <a:pt x="1487" y="891"/>
                  </a:lnTo>
                  <a:lnTo>
                    <a:pt x="1491" y="891"/>
                  </a:lnTo>
                  <a:lnTo>
                    <a:pt x="1493" y="891"/>
                  </a:lnTo>
                  <a:lnTo>
                    <a:pt x="1497" y="894"/>
                  </a:lnTo>
                  <a:lnTo>
                    <a:pt x="1497" y="896"/>
                  </a:lnTo>
                  <a:lnTo>
                    <a:pt x="1497" y="899"/>
                  </a:lnTo>
                  <a:lnTo>
                    <a:pt x="1497" y="901"/>
                  </a:lnTo>
                  <a:lnTo>
                    <a:pt x="1495" y="903"/>
                  </a:lnTo>
                  <a:lnTo>
                    <a:pt x="1491" y="904"/>
                  </a:lnTo>
                  <a:lnTo>
                    <a:pt x="1489" y="904"/>
                  </a:lnTo>
                  <a:lnTo>
                    <a:pt x="1486" y="903"/>
                  </a:lnTo>
                  <a:lnTo>
                    <a:pt x="1484" y="901"/>
                  </a:lnTo>
                  <a:lnTo>
                    <a:pt x="1482" y="899"/>
                  </a:lnTo>
                  <a:lnTo>
                    <a:pt x="1482" y="896"/>
                  </a:lnTo>
                  <a:lnTo>
                    <a:pt x="1484" y="894"/>
                  </a:lnTo>
                  <a:close/>
                  <a:moveTo>
                    <a:pt x="1521" y="834"/>
                  </a:moveTo>
                  <a:lnTo>
                    <a:pt x="1521" y="834"/>
                  </a:lnTo>
                  <a:lnTo>
                    <a:pt x="1521" y="832"/>
                  </a:lnTo>
                  <a:lnTo>
                    <a:pt x="1525" y="830"/>
                  </a:lnTo>
                  <a:lnTo>
                    <a:pt x="1526" y="829"/>
                  </a:lnTo>
                  <a:lnTo>
                    <a:pt x="1530" y="830"/>
                  </a:lnTo>
                  <a:lnTo>
                    <a:pt x="1532" y="832"/>
                  </a:lnTo>
                  <a:lnTo>
                    <a:pt x="1534" y="834"/>
                  </a:lnTo>
                  <a:lnTo>
                    <a:pt x="1534" y="837"/>
                  </a:lnTo>
                  <a:lnTo>
                    <a:pt x="1534" y="839"/>
                  </a:lnTo>
                  <a:lnTo>
                    <a:pt x="1532" y="842"/>
                  </a:lnTo>
                  <a:lnTo>
                    <a:pt x="1530" y="842"/>
                  </a:lnTo>
                  <a:lnTo>
                    <a:pt x="1526" y="844"/>
                  </a:lnTo>
                  <a:lnTo>
                    <a:pt x="1523" y="842"/>
                  </a:lnTo>
                  <a:lnTo>
                    <a:pt x="1521" y="841"/>
                  </a:lnTo>
                  <a:lnTo>
                    <a:pt x="1519" y="839"/>
                  </a:lnTo>
                  <a:lnTo>
                    <a:pt x="1519" y="836"/>
                  </a:lnTo>
                  <a:lnTo>
                    <a:pt x="1521" y="834"/>
                  </a:lnTo>
                  <a:close/>
                  <a:moveTo>
                    <a:pt x="1549" y="770"/>
                  </a:moveTo>
                  <a:lnTo>
                    <a:pt x="1549" y="770"/>
                  </a:lnTo>
                  <a:lnTo>
                    <a:pt x="1549" y="767"/>
                  </a:lnTo>
                  <a:lnTo>
                    <a:pt x="1552" y="765"/>
                  </a:lnTo>
                  <a:lnTo>
                    <a:pt x="1554" y="765"/>
                  </a:lnTo>
                  <a:lnTo>
                    <a:pt x="1558" y="765"/>
                  </a:lnTo>
                  <a:lnTo>
                    <a:pt x="1560" y="767"/>
                  </a:lnTo>
                  <a:lnTo>
                    <a:pt x="1562" y="769"/>
                  </a:lnTo>
                  <a:lnTo>
                    <a:pt x="1564" y="772"/>
                  </a:lnTo>
                  <a:lnTo>
                    <a:pt x="1562" y="774"/>
                  </a:lnTo>
                  <a:lnTo>
                    <a:pt x="1562" y="777"/>
                  </a:lnTo>
                  <a:lnTo>
                    <a:pt x="1558" y="779"/>
                  </a:lnTo>
                  <a:lnTo>
                    <a:pt x="1556" y="779"/>
                  </a:lnTo>
                  <a:lnTo>
                    <a:pt x="1552" y="779"/>
                  </a:lnTo>
                  <a:lnTo>
                    <a:pt x="1551" y="777"/>
                  </a:lnTo>
                  <a:lnTo>
                    <a:pt x="1549" y="776"/>
                  </a:lnTo>
                  <a:lnTo>
                    <a:pt x="1547" y="772"/>
                  </a:lnTo>
                  <a:lnTo>
                    <a:pt x="1549" y="770"/>
                  </a:lnTo>
                  <a:close/>
                  <a:moveTo>
                    <a:pt x="1567" y="704"/>
                  </a:moveTo>
                  <a:lnTo>
                    <a:pt x="1567" y="704"/>
                  </a:lnTo>
                  <a:lnTo>
                    <a:pt x="1567" y="700"/>
                  </a:lnTo>
                  <a:lnTo>
                    <a:pt x="1571" y="698"/>
                  </a:lnTo>
                  <a:lnTo>
                    <a:pt x="1573" y="698"/>
                  </a:lnTo>
                  <a:lnTo>
                    <a:pt x="1577" y="698"/>
                  </a:lnTo>
                  <a:lnTo>
                    <a:pt x="1578" y="698"/>
                  </a:lnTo>
                  <a:lnTo>
                    <a:pt x="1580" y="700"/>
                  </a:lnTo>
                  <a:lnTo>
                    <a:pt x="1582" y="704"/>
                  </a:lnTo>
                  <a:lnTo>
                    <a:pt x="1582" y="707"/>
                  </a:lnTo>
                  <a:lnTo>
                    <a:pt x="1580" y="709"/>
                  </a:lnTo>
                  <a:lnTo>
                    <a:pt x="1578" y="710"/>
                  </a:lnTo>
                  <a:lnTo>
                    <a:pt x="1577" y="712"/>
                  </a:lnTo>
                  <a:lnTo>
                    <a:pt x="1573" y="712"/>
                  </a:lnTo>
                  <a:lnTo>
                    <a:pt x="1569" y="710"/>
                  </a:lnTo>
                  <a:lnTo>
                    <a:pt x="1567" y="709"/>
                  </a:lnTo>
                  <a:lnTo>
                    <a:pt x="1567" y="705"/>
                  </a:lnTo>
                  <a:lnTo>
                    <a:pt x="1567" y="704"/>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32" name="Freeform 22"/>
            <p:cNvSpPr>
              <a:spLocks noEditPoints="1"/>
            </p:cNvSpPr>
            <p:nvPr/>
          </p:nvSpPr>
          <p:spPr bwMode="auto">
            <a:xfrm>
              <a:off x="3790950" y="3666373"/>
              <a:ext cx="1035050" cy="838200"/>
            </a:xfrm>
            <a:custGeom>
              <a:avLst/>
              <a:gdLst>
                <a:gd name="T0" fmla="*/ 2147483647 w 1411"/>
                <a:gd name="T1" fmla="*/ 2147483647 h 1057"/>
                <a:gd name="T2" fmla="*/ 2147483647 w 1411"/>
                <a:gd name="T3" fmla="*/ 2147483647 h 1057"/>
                <a:gd name="T4" fmla="*/ 2147483647 w 1411"/>
                <a:gd name="T5" fmla="*/ 2147483647 h 1057"/>
                <a:gd name="T6" fmla="*/ 2147483647 w 1411"/>
                <a:gd name="T7" fmla="*/ 2147483647 h 1057"/>
                <a:gd name="T8" fmla="*/ 2147483647 w 1411"/>
                <a:gd name="T9" fmla="*/ 2147483647 h 1057"/>
                <a:gd name="T10" fmla="*/ 2147483647 w 1411"/>
                <a:gd name="T11" fmla="*/ 2147483647 h 1057"/>
                <a:gd name="T12" fmla="*/ 2147483647 w 1411"/>
                <a:gd name="T13" fmla="*/ 2147483647 h 1057"/>
                <a:gd name="T14" fmla="*/ 2147483647 w 1411"/>
                <a:gd name="T15" fmla="*/ 2147483647 h 1057"/>
                <a:gd name="T16" fmla="*/ 2147483647 w 1411"/>
                <a:gd name="T17" fmla="*/ 2147483647 h 1057"/>
                <a:gd name="T18" fmla="*/ 2147483647 w 1411"/>
                <a:gd name="T19" fmla="*/ 2147483647 h 1057"/>
                <a:gd name="T20" fmla="*/ 2147483647 w 1411"/>
                <a:gd name="T21" fmla="*/ 2147483647 h 1057"/>
                <a:gd name="T22" fmla="*/ 2147483647 w 1411"/>
                <a:gd name="T23" fmla="*/ 2147483647 h 1057"/>
                <a:gd name="T24" fmla="*/ 2147483647 w 1411"/>
                <a:gd name="T25" fmla="*/ 2147483647 h 1057"/>
                <a:gd name="T26" fmla="*/ 2147483647 w 1411"/>
                <a:gd name="T27" fmla="*/ 2147483647 h 1057"/>
                <a:gd name="T28" fmla="*/ 2147483647 w 1411"/>
                <a:gd name="T29" fmla="*/ 2147483647 h 1057"/>
                <a:gd name="T30" fmla="*/ 2147483647 w 1411"/>
                <a:gd name="T31" fmla="*/ 2147483647 h 1057"/>
                <a:gd name="T32" fmla="*/ 2147483647 w 1411"/>
                <a:gd name="T33" fmla="*/ 2147483647 h 1057"/>
                <a:gd name="T34" fmla="*/ 2147483647 w 1411"/>
                <a:gd name="T35" fmla="*/ 2147483647 h 1057"/>
                <a:gd name="T36" fmla="*/ 2147483647 w 1411"/>
                <a:gd name="T37" fmla="*/ 2147483647 h 1057"/>
                <a:gd name="T38" fmla="*/ 2147483647 w 1411"/>
                <a:gd name="T39" fmla="*/ 2147483647 h 1057"/>
                <a:gd name="T40" fmla="*/ 2147483647 w 1411"/>
                <a:gd name="T41" fmla="*/ 2147483647 h 1057"/>
                <a:gd name="T42" fmla="*/ 2147483647 w 1411"/>
                <a:gd name="T43" fmla="*/ 2147483647 h 1057"/>
                <a:gd name="T44" fmla="*/ 2147483647 w 1411"/>
                <a:gd name="T45" fmla="*/ 2147483647 h 1057"/>
                <a:gd name="T46" fmla="*/ 2147483647 w 1411"/>
                <a:gd name="T47" fmla="*/ 2147483647 h 1057"/>
                <a:gd name="T48" fmla="*/ 2147483647 w 1411"/>
                <a:gd name="T49" fmla="*/ 2147483647 h 1057"/>
                <a:gd name="T50" fmla="*/ 2147483647 w 1411"/>
                <a:gd name="T51" fmla="*/ 2147483647 h 1057"/>
                <a:gd name="T52" fmla="*/ 2147483647 w 1411"/>
                <a:gd name="T53" fmla="*/ 2147483647 h 1057"/>
                <a:gd name="T54" fmla="*/ 2147483647 w 1411"/>
                <a:gd name="T55" fmla="*/ 2147483647 h 1057"/>
                <a:gd name="T56" fmla="*/ 2147483647 w 1411"/>
                <a:gd name="T57" fmla="*/ 2147483647 h 1057"/>
                <a:gd name="T58" fmla="*/ 2147483647 w 1411"/>
                <a:gd name="T59" fmla="*/ 2147483647 h 1057"/>
                <a:gd name="T60" fmla="*/ 2147483647 w 1411"/>
                <a:gd name="T61" fmla="*/ 2147483647 h 1057"/>
                <a:gd name="T62" fmla="*/ 2147483647 w 1411"/>
                <a:gd name="T63" fmla="*/ 2147483647 h 1057"/>
                <a:gd name="T64" fmla="*/ 2147483647 w 1411"/>
                <a:gd name="T65" fmla="*/ 2147483647 h 1057"/>
                <a:gd name="T66" fmla="*/ 2147483647 w 1411"/>
                <a:gd name="T67" fmla="*/ 2147483647 h 1057"/>
                <a:gd name="T68" fmla="*/ 2147483647 w 1411"/>
                <a:gd name="T69" fmla="*/ 2147483647 h 1057"/>
                <a:gd name="T70" fmla="*/ 2147483647 w 1411"/>
                <a:gd name="T71" fmla="*/ 2147483647 h 1057"/>
                <a:gd name="T72" fmla="*/ 2147483647 w 1411"/>
                <a:gd name="T73" fmla="*/ 2147483647 h 1057"/>
                <a:gd name="T74" fmla="*/ 2147483647 w 1411"/>
                <a:gd name="T75" fmla="*/ 2147483647 h 1057"/>
                <a:gd name="T76" fmla="*/ 2147483647 w 1411"/>
                <a:gd name="T77" fmla="*/ 2147483647 h 1057"/>
                <a:gd name="T78" fmla="*/ 2147483647 w 1411"/>
                <a:gd name="T79" fmla="*/ 2147483647 h 1057"/>
                <a:gd name="T80" fmla="*/ 2147483647 w 1411"/>
                <a:gd name="T81" fmla="*/ 2147483647 h 1057"/>
                <a:gd name="T82" fmla="*/ 2147483647 w 1411"/>
                <a:gd name="T83" fmla="*/ 2147483647 h 1057"/>
                <a:gd name="T84" fmla="*/ 2147483647 w 1411"/>
                <a:gd name="T85" fmla="*/ 2147483647 h 1057"/>
                <a:gd name="T86" fmla="*/ 2147483647 w 1411"/>
                <a:gd name="T87" fmla="*/ 2147483647 h 1057"/>
                <a:gd name="T88" fmla="*/ 2147483647 w 1411"/>
                <a:gd name="T89" fmla="*/ 2147483647 h 1057"/>
                <a:gd name="T90" fmla="*/ 2147483647 w 1411"/>
                <a:gd name="T91" fmla="*/ 2147483647 h 1057"/>
                <a:gd name="T92" fmla="*/ 2147483647 w 1411"/>
                <a:gd name="T93" fmla="*/ 2147483647 h 1057"/>
                <a:gd name="T94" fmla="*/ 2147483647 w 1411"/>
                <a:gd name="T95" fmla="*/ 2147483647 h 1057"/>
                <a:gd name="T96" fmla="*/ 2147483647 w 1411"/>
                <a:gd name="T97" fmla="*/ 2147483647 h 1057"/>
                <a:gd name="T98" fmla="*/ 2147483647 w 1411"/>
                <a:gd name="T99" fmla="*/ 2147483647 h 1057"/>
                <a:gd name="T100" fmla="*/ 2147483647 w 1411"/>
                <a:gd name="T101" fmla="*/ 2147483647 h 1057"/>
                <a:gd name="T102" fmla="*/ 2147483647 w 1411"/>
                <a:gd name="T103" fmla="*/ 2147483647 h 1057"/>
                <a:gd name="T104" fmla="*/ 2147483647 w 1411"/>
                <a:gd name="T105" fmla="*/ 2147483647 h 1057"/>
                <a:gd name="T106" fmla="*/ 2147483647 w 1411"/>
                <a:gd name="T107" fmla="*/ 2147483647 h 1057"/>
                <a:gd name="T108" fmla="*/ 2147483647 w 1411"/>
                <a:gd name="T109" fmla="*/ 2147483647 h 1057"/>
                <a:gd name="T110" fmla="*/ 2147483647 w 1411"/>
                <a:gd name="T111" fmla="*/ 2147483647 h 1057"/>
                <a:gd name="T112" fmla="*/ 2147483647 w 1411"/>
                <a:gd name="T113" fmla="*/ 2147483647 h 1057"/>
                <a:gd name="T114" fmla="*/ 2147483647 w 1411"/>
                <a:gd name="T115" fmla="*/ 2147483647 h 1057"/>
                <a:gd name="T116" fmla="*/ 2147483647 w 1411"/>
                <a:gd name="T117" fmla="*/ 2147483647 h 1057"/>
                <a:gd name="T118" fmla="*/ 2147483647 w 1411"/>
                <a:gd name="T119" fmla="*/ 2147483647 h 1057"/>
                <a:gd name="T120" fmla="*/ 2147483647 w 1411"/>
                <a:gd name="T121" fmla="*/ 2147483647 h 1057"/>
                <a:gd name="T122" fmla="*/ 2147483647 w 1411"/>
                <a:gd name="T123" fmla="*/ 2147483647 h 105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11"/>
                <a:gd name="T187" fmla="*/ 0 h 1057"/>
                <a:gd name="T188" fmla="*/ 1411 w 1411"/>
                <a:gd name="T189" fmla="*/ 1057 h 105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11" h="1057">
                  <a:moveTo>
                    <a:pt x="1396" y="541"/>
                  </a:moveTo>
                  <a:lnTo>
                    <a:pt x="1396" y="541"/>
                  </a:lnTo>
                  <a:lnTo>
                    <a:pt x="1396" y="539"/>
                  </a:lnTo>
                  <a:lnTo>
                    <a:pt x="1398" y="537"/>
                  </a:lnTo>
                  <a:lnTo>
                    <a:pt x="1400" y="536"/>
                  </a:lnTo>
                  <a:lnTo>
                    <a:pt x="1404" y="534"/>
                  </a:lnTo>
                  <a:lnTo>
                    <a:pt x="1406" y="536"/>
                  </a:lnTo>
                  <a:lnTo>
                    <a:pt x="1409" y="537"/>
                  </a:lnTo>
                  <a:lnTo>
                    <a:pt x="1409" y="539"/>
                  </a:lnTo>
                  <a:lnTo>
                    <a:pt x="1411" y="543"/>
                  </a:lnTo>
                  <a:lnTo>
                    <a:pt x="1409" y="544"/>
                  </a:lnTo>
                  <a:lnTo>
                    <a:pt x="1408" y="546"/>
                  </a:lnTo>
                  <a:lnTo>
                    <a:pt x="1406" y="548"/>
                  </a:lnTo>
                  <a:lnTo>
                    <a:pt x="1404" y="549"/>
                  </a:lnTo>
                  <a:lnTo>
                    <a:pt x="1400" y="548"/>
                  </a:lnTo>
                  <a:lnTo>
                    <a:pt x="1398" y="546"/>
                  </a:lnTo>
                  <a:lnTo>
                    <a:pt x="1396" y="544"/>
                  </a:lnTo>
                  <a:lnTo>
                    <a:pt x="1396" y="541"/>
                  </a:lnTo>
                  <a:close/>
                  <a:moveTo>
                    <a:pt x="1393" y="474"/>
                  </a:moveTo>
                  <a:lnTo>
                    <a:pt x="1393" y="474"/>
                  </a:lnTo>
                  <a:lnTo>
                    <a:pt x="1393" y="471"/>
                  </a:lnTo>
                  <a:lnTo>
                    <a:pt x="1393" y="469"/>
                  </a:lnTo>
                  <a:lnTo>
                    <a:pt x="1395" y="467"/>
                  </a:lnTo>
                  <a:lnTo>
                    <a:pt x="1398" y="465"/>
                  </a:lnTo>
                  <a:lnTo>
                    <a:pt x="1402" y="465"/>
                  </a:lnTo>
                  <a:lnTo>
                    <a:pt x="1404" y="467"/>
                  </a:lnTo>
                  <a:lnTo>
                    <a:pt x="1406" y="469"/>
                  </a:lnTo>
                  <a:lnTo>
                    <a:pt x="1408" y="471"/>
                  </a:lnTo>
                  <a:lnTo>
                    <a:pt x="1408" y="474"/>
                  </a:lnTo>
                  <a:lnTo>
                    <a:pt x="1406" y="476"/>
                  </a:lnTo>
                  <a:lnTo>
                    <a:pt x="1404" y="477"/>
                  </a:lnTo>
                  <a:lnTo>
                    <a:pt x="1400" y="479"/>
                  </a:lnTo>
                  <a:lnTo>
                    <a:pt x="1398" y="479"/>
                  </a:lnTo>
                  <a:lnTo>
                    <a:pt x="1395" y="477"/>
                  </a:lnTo>
                  <a:lnTo>
                    <a:pt x="1393" y="476"/>
                  </a:lnTo>
                  <a:lnTo>
                    <a:pt x="1393" y="474"/>
                  </a:lnTo>
                  <a:close/>
                  <a:moveTo>
                    <a:pt x="1376" y="407"/>
                  </a:moveTo>
                  <a:lnTo>
                    <a:pt x="1376" y="407"/>
                  </a:lnTo>
                  <a:lnTo>
                    <a:pt x="1376" y="404"/>
                  </a:lnTo>
                  <a:lnTo>
                    <a:pt x="1376" y="400"/>
                  </a:lnTo>
                  <a:lnTo>
                    <a:pt x="1378" y="398"/>
                  </a:lnTo>
                  <a:lnTo>
                    <a:pt x="1381" y="397"/>
                  </a:lnTo>
                  <a:lnTo>
                    <a:pt x="1383" y="397"/>
                  </a:lnTo>
                  <a:lnTo>
                    <a:pt x="1387" y="398"/>
                  </a:lnTo>
                  <a:lnTo>
                    <a:pt x="1389" y="400"/>
                  </a:lnTo>
                  <a:lnTo>
                    <a:pt x="1391" y="402"/>
                  </a:lnTo>
                  <a:lnTo>
                    <a:pt x="1391" y="405"/>
                  </a:lnTo>
                  <a:lnTo>
                    <a:pt x="1391" y="407"/>
                  </a:lnTo>
                  <a:lnTo>
                    <a:pt x="1389" y="409"/>
                  </a:lnTo>
                  <a:lnTo>
                    <a:pt x="1385" y="411"/>
                  </a:lnTo>
                  <a:lnTo>
                    <a:pt x="1383" y="411"/>
                  </a:lnTo>
                  <a:lnTo>
                    <a:pt x="1380" y="411"/>
                  </a:lnTo>
                  <a:lnTo>
                    <a:pt x="1378" y="409"/>
                  </a:lnTo>
                  <a:lnTo>
                    <a:pt x="1376" y="407"/>
                  </a:lnTo>
                  <a:close/>
                  <a:moveTo>
                    <a:pt x="1350" y="342"/>
                  </a:moveTo>
                  <a:lnTo>
                    <a:pt x="1350" y="342"/>
                  </a:lnTo>
                  <a:lnTo>
                    <a:pt x="1348" y="340"/>
                  </a:lnTo>
                  <a:lnTo>
                    <a:pt x="1348" y="337"/>
                  </a:lnTo>
                  <a:lnTo>
                    <a:pt x="1350" y="335"/>
                  </a:lnTo>
                  <a:lnTo>
                    <a:pt x="1352" y="333"/>
                  </a:lnTo>
                  <a:lnTo>
                    <a:pt x="1355" y="332"/>
                  </a:lnTo>
                  <a:lnTo>
                    <a:pt x="1357" y="333"/>
                  </a:lnTo>
                  <a:lnTo>
                    <a:pt x="1361" y="333"/>
                  </a:lnTo>
                  <a:lnTo>
                    <a:pt x="1363" y="337"/>
                  </a:lnTo>
                  <a:lnTo>
                    <a:pt x="1363" y="338"/>
                  </a:lnTo>
                  <a:lnTo>
                    <a:pt x="1363" y="342"/>
                  </a:lnTo>
                  <a:lnTo>
                    <a:pt x="1361" y="344"/>
                  </a:lnTo>
                  <a:lnTo>
                    <a:pt x="1359" y="345"/>
                  </a:lnTo>
                  <a:lnTo>
                    <a:pt x="1355" y="347"/>
                  </a:lnTo>
                  <a:lnTo>
                    <a:pt x="1354" y="345"/>
                  </a:lnTo>
                  <a:lnTo>
                    <a:pt x="1352" y="345"/>
                  </a:lnTo>
                  <a:lnTo>
                    <a:pt x="1350" y="342"/>
                  </a:lnTo>
                  <a:close/>
                  <a:moveTo>
                    <a:pt x="1313" y="284"/>
                  </a:moveTo>
                  <a:lnTo>
                    <a:pt x="1313" y="284"/>
                  </a:lnTo>
                  <a:lnTo>
                    <a:pt x="1311" y="280"/>
                  </a:lnTo>
                  <a:lnTo>
                    <a:pt x="1311" y="278"/>
                  </a:lnTo>
                  <a:lnTo>
                    <a:pt x="1311" y="275"/>
                  </a:lnTo>
                  <a:lnTo>
                    <a:pt x="1315" y="273"/>
                  </a:lnTo>
                  <a:lnTo>
                    <a:pt x="1316" y="272"/>
                  </a:lnTo>
                  <a:lnTo>
                    <a:pt x="1320" y="272"/>
                  </a:lnTo>
                  <a:lnTo>
                    <a:pt x="1322" y="273"/>
                  </a:lnTo>
                  <a:lnTo>
                    <a:pt x="1324" y="275"/>
                  </a:lnTo>
                  <a:lnTo>
                    <a:pt x="1326" y="277"/>
                  </a:lnTo>
                  <a:lnTo>
                    <a:pt x="1326" y="280"/>
                  </a:lnTo>
                  <a:lnTo>
                    <a:pt x="1324" y="282"/>
                  </a:lnTo>
                  <a:lnTo>
                    <a:pt x="1322" y="285"/>
                  </a:lnTo>
                  <a:lnTo>
                    <a:pt x="1320" y="285"/>
                  </a:lnTo>
                  <a:lnTo>
                    <a:pt x="1316" y="285"/>
                  </a:lnTo>
                  <a:lnTo>
                    <a:pt x="1315" y="285"/>
                  </a:lnTo>
                  <a:lnTo>
                    <a:pt x="1313" y="284"/>
                  </a:lnTo>
                  <a:close/>
                  <a:moveTo>
                    <a:pt x="1266" y="229"/>
                  </a:moveTo>
                  <a:lnTo>
                    <a:pt x="1266" y="229"/>
                  </a:lnTo>
                  <a:lnTo>
                    <a:pt x="1264" y="227"/>
                  </a:lnTo>
                  <a:lnTo>
                    <a:pt x="1264" y="224"/>
                  </a:lnTo>
                  <a:lnTo>
                    <a:pt x="1264" y="222"/>
                  </a:lnTo>
                  <a:lnTo>
                    <a:pt x="1266" y="218"/>
                  </a:lnTo>
                  <a:lnTo>
                    <a:pt x="1270" y="217"/>
                  </a:lnTo>
                  <a:lnTo>
                    <a:pt x="1272" y="217"/>
                  </a:lnTo>
                  <a:lnTo>
                    <a:pt x="1275" y="218"/>
                  </a:lnTo>
                  <a:lnTo>
                    <a:pt x="1277" y="220"/>
                  </a:lnTo>
                  <a:lnTo>
                    <a:pt x="1279" y="222"/>
                  </a:lnTo>
                  <a:lnTo>
                    <a:pt x="1279" y="225"/>
                  </a:lnTo>
                  <a:lnTo>
                    <a:pt x="1279" y="227"/>
                  </a:lnTo>
                  <a:lnTo>
                    <a:pt x="1277" y="229"/>
                  </a:lnTo>
                  <a:lnTo>
                    <a:pt x="1274" y="230"/>
                  </a:lnTo>
                  <a:lnTo>
                    <a:pt x="1272" y="230"/>
                  </a:lnTo>
                  <a:lnTo>
                    <a:pt x="1268" y="230"/>
                  </a:lnTo>
                  <a:lnTo>
                    <a:pt x="1266" y="229"/>
                  </a:lnTo>
                  <a:close/>
                  <a:moveTo>
                    <a:pt x="1212" y="181"/>
                  </a:moveTo>
                  <a:lnTo>
                    <a:pt x="1212" y="181"/>
                  </a:lnTo>
                  <a:lnTo>
                    <a:pt x="1210" y="179"/>
                  </a:lnTo>
                  <a:lnTo>
                    <a:pt x="1210" y="175"/>
                  </a:lnTo>
                  <a:lnTo>
                    <a:pt x="1210" y="174"/>
                  </a:lnTo>
                  <a:lnTo>
                    <a:pt x="1212" y="170"/>
                  </a:lnTo>
                  <a:lnTo>
                    <a:pt x="1214" y="169"/>
                  </a:lnTo>
                  <a:lnTo>
                    <a:pt x="1218" y="169"/>
                  </a:lnTo>
                  <a:lnTo>
                    <a:pt x="1220" y="169"/>
                  </a:lnTo>
                  <a:lnTo>
                    <a:pt x="1223" y="170"/>
                  </a:lnTo>
                  <a:lnTo>
                    <a:pt x="1225" y="172"/>
                  </a:lnTo>
                  <a:lnTo>
                    <a:pt x="1225" y="174"/>
                  </a:lnTo>
                  <a:lnTo>
                    <a:pt x="1225" y="177"/>
                  </a:lnTo>
                  <a:lnTo>
                    <a:pt x="1223" y="179"/>
                  </a:lnTo>
                  <a:lnTo>
                    <a:pt x="1222" y="181"/>
                  </a:lnTo>
                  <a:lnTo>
                    <a:pt x="1218" y="182"/>
                  </a:lnTo>
                  <a:lnTo>
                    <a:pt x="1216" y="182"/>
                  </a:lnTo>
                  <a:lnTo>
                    <a:pt x="1212" y="181"/>
                  </a:lnTo>
                  <a:close/>
                  <a:moveTo>
                    <a:pt x="1155" y="138"/>
                  </a:moveTo>
                  <a:lnTo>
                    <a:pt x="1155" y="138"/>
                  </a:lnTo>
                  <a:lnTo>
                    <a:pt x="1153" y="136"/>
                  </a:lnTo>
                  <a:lnTo>
                    <a:pt x="1151" y="134"/>
                  </a:lnTo>
                  <a:lnTo>
                    <a:pt x="1151" y="131"/>
                  </a:lnTo>
                  <a:lnTo>
                    <a:pt x="1153" y="129"/>
                  </a:lnTo>
                  <a:lnTo>
                    <a:pt x="1155" y="126"/>
                  </a:lnTo>
                  <a:lnTo>
                    <a:pt x="1156" y="126"/>
                  </a:lnTo>
                  <a:lnTo>
                    <a:pt x="1160" y="126"/>
                  </a:lnTo>
                  <a:lnTo>
                    <a:pt x="1162" y="127"/>
                  </a:lnTo>
                  <a:lnTo>
                    <a:pt x="1164" y="129"/>
                  </a:lnTo>
                  <a:lnTo>
                    <a:pt x="1166" y="131"/>
                  </a:lnTo>
                  <a:lnTo>
                    <a:pt x="1166" y="134"/>
                  </a:lnTo>
                  <a:lnTo>
                    <a:pt x="1164" y="136"/>
                  </a:lnTo>
                  <a:lnTo>
                    <a:pt x="1162" y="138"/>
                  </a:lnTo>
                  <a:lnTo>
                    <a:pt x="1160" y="139"/>
                  </a:lnTo>
                  <a:lnTo>
                    <a:pt x="1156" y="139"/>
                  </a:lnTo>
                  <a:lnTo>
                    <a:pt x="1155" y="138"/>
                  </a:lnTo>
                  <a:close/>
                  <a:moveTo>
                    <a:pt x="1089" y="102"/>
                  </a:moveTo>
                  <a:lnTo>
                    <a:pt x="1089" y="102"/>
                  </a:lnTo>
                  <a:lnTo>
                    <a:pt x="1088" y="100"/>
                  </a:lnTo>
                  <a:lnTo>
                    <a:pt x="1086" y="98"/>
                  </a:lnTo>
                  <a:lnTo>
                    <a:pt x="1086" y="95"/>
                  </a:lnTo>
                  <a:lnTo>
                    <a:pt x="1088" y="93"/>
                  </a:lnTo>
                  <a:lnTo>
                    <a:pt x="1089" y="90"/>
                  </a:lnTo>
                  <a:lnTo>
                    <a:pt x="1091" y="90"/>
                  </a:lnTo>
                  <a:lnTo>
                    <a:pt x="1095" y="88"/>
                  </a:lnTo>
                  <a:lnTo>
                    <a:pt x="1097" y="90"/>
                  </a:lnTo>
                  <a:lnTo>
                    <a:pt x="1099" y="91"/>
                  </a:lnTo>
                  <a:lnTo>
                    <a:pt x="1101" y="93"/>
                  </a:lnTo>
                  <a:lnTo>
                    <a:pt x="1101" y="97"/>
                  </a:lnTo>
                  <a:lnTo>
                    <a:pt x="1101" y="98"/>
                  </a:lnTo>
                  <a:lnTo>
                    <a:pt x="1099" y="102"/>
                  </a:lnTo>
                  <a:lnTo>
                    <a:pt x="1097" y="102"/>
                  </a:lnTo>
                  <a:lnTo>
                    <a:pt x="1093" y="103"/>
                  </a:lnTo>
                  <a:lnTo>
                    <a:pt x="1089" y="102"/>
                  </a:lnTo>
                  <a:close/>
                  <a:moveTo>
                    <a:pt x="1023" y="73"/>
                  </a:moveTo>
                  <a:lnTo>
                    <a:pt x="1023" y="73"/>
                  </a:lnTo>
                  <a:lnTo>
                    <a:pt x="1021" y="71"/>
                  </a:lnTo>
                  <a:lnTo>
                    <a:pt x="1019" y="69"/>
                  </a:lnTo>
                  <a:lnTo>
                    <a:pt x="1019" y="66"/>
                  </a:lnTo>
                  <a:lnTo>
                    <a:pt x="1019" y="64"/>
                  </a:lnTo>
                  <a:lnTo>
                    <a:pt x="1021" y="61"/>
                  </a:lnTo>
                  <a:lnTo>
                    <a:pt x="1023" y="59"/>
                  </a:lnTo>
                  <a:lnTo>
                    <a:pt x="1026" y="59"/>
                  </a:lnTo>
                  <a:lnTo>
                    <a:pt x="1028" y="59"/>
                  </a:lnTo>
                  <a:lnTo>
                    <a:pt x="1032" y="61"/>
                  </a:lnTo>
                  <a:lnTo>
                    <a:pt x="1032" y="62"/>
                  </a:lnTo>
                  <a:lnTo>
                    <a:pt x="1034" y="66"/>
                  </a:lnTo>
                  <a:lnTo>
                    <a:pt x="1032" y="69"/>
                  </a:lnTo>
                  <a:lnTo>
                    <a:pt x="1030" y="71"/>
                  </a:lnTo>
                  <a:lnTo>
                    <a:pt x="1028" y="73"/>
                  </a:lnTo>
                  <a:lnTo>
                    <a:pt x="1026" y="73"/>
                  </a:lnTo>
                  <a:lnTo>
                    <a:pt x="1023" y="73"/>
                  </a:lnTo>
                  <a:close/>
                  <a:moveTo>
                    <a:pt x="952" y="49"/>
                  </a:moveTo>
                  <a:lnTo>
                    <a:pt x="952" y="49"/>
                  </a:lnTo>
                  <a:lnTo>
                    <a:pt x="950" y="47"/>
                  </a:lnTo>
                  <a:lnTo>
                    <a:pt x="948" y="45"/>
                  </a:lnTo>
                  <a:lnTo>
                    <a:pt x="946" y="43"/>
                  </a:lnTo>
                  <a:lnTo>
                    <a:pt x="948" y="40"/>
                  </a:lnTo>
                  <a:lnTo>
                    <a:pt x="948" y="38"/>
                  </a:lnTo>
                  <a:lnTo>
                    <a:pt x="952" y="37"/>
                  </a:lnTo>
                  <a:lnTo>
                    <a:pt x="954" y="35"/>
                  </a:lnTo>
                  <a:lnTo>
                    <a:pt x="957" y="35"/>
                  </a:lnTo>
                  <a:lnTo>
                    <a:pt x="959" y="37"/>
                  </a:lnTo>
                  <a:lnTo>
                    <a:pt x="961" y="38"/>
                  </a:lnTo>
                  <a:lnTo>
                    <a:pt x="963" y="42"/>
                  </a:lnTo>
                  <a:lnTo>
                    <a:pt x="961" y="43"/>
                  </a:lnTo>
                  <a:lnTo>
                    <a:pt x="961" y="47"/>
                  </a:lnTo>
                  <a:lnTo>
                    <a:pt x="957" y="49"/>
                  </a:lnTo>
                  <a:lnTo>
                    <a:pt x="956" y="49"/>
                  </a:lnTo>
                  <a:lnTo>
                    <a:pt x="952" y="49"/>
                  </a:lnTo>
                  <a:close/>
                  <a:moveTo>
                    <a:pt x="879" y="31"/>
                  </a:moveTo>
                  <a:lnTo>
                    <a:pt x="879" y="31"/>
                  </a:lnTo>
                  <a:lnTo>
                    <a:pt x="877" y="30"/>
                  </a:lnTo>
                  <a:lnTo>
                    <a:pt x="876" y="28"/>
                  </a:lnTo>
                  <a:lnTo>
                    <a:pt x="874" y="26"/>
                  </a:lnTo>
                  <a:lnTo>
                    <a:pt x="874" y="23"/>
                  </a:lnTo>
                  <a:lnTo>
                    <a:pt x="876" y="21"/>
                  </a:lnTo>
                  <a:lnTo>
                    <a:pt x="877" y="18"/>
                  </a:lnTo>
                  <a:lnTo>
                    <a:pt x="879" y="18"/>
                  </a:lnTo>
                  <a:lnTo>
                    <a:pt x="883" y="18"/>
                  </a:lnTo>
                  <a:lnTo>
                    <a:pt x="887" y="19"/>
                  </a:lnTo>
                  <a:lnTo>
                    <a:pt x="889" y="21"/>
                  </a:lnTo>
                  <a:lnTo>
                    <a:pt x="889" y="23"/>
                  </a:lnTo>
                  <a:lnTo>
                    <a:pt x="889" y="26"/>
                  </a:lnTo>
                  <a:lnTo>
                    <a:pt x="887" y="28"/>
                  </a:lnTo>
                  <a:lnTo>
                    <a:pt x="885" y="30"/>
                  </a:lnTo>
                  <a:lnTo>
                    <a:pt x="883" y="31"/>
                  </a:lnTo>
                  <a:lnTo>
                    <a:pt x="879" y="31"/>
                  </a:lnTo>
                  <a:close/>
                  <a:moveTo>
                    <a:pt x="807" y="19"/>
                  </a:moveTo>
                  <a:lnTo>
                    <a:pt x="807" y="19"/>
                  </a:lnTo>
                  <a:lnTo>
                    <a:pt x="803" y="19"/>
                  </a:lnTo>
                  <a:lnTo>
                    <a:pt x="801" y="18"/>
                  </a:lnTo>
                  <a:lnTo>
                    <a:pt x="799" y="16"/>
                  </a:lnTo>
                  <a:lnTo>
                    <a:pt x="799" y="12"/>
                  </a:lnTo>
                  <a:lnTo>
                    <a:pt x="801" y="9"/>
                  </a:lnTo>
                  <a:lnTo>
                    <a:pt x="803" y="7"/>
                  </a:lnTo>
                  <a:lnTo>
                    <a:pt x="805" y="6"/>
                  </a:lnTo>
                  <a:lnTo>
                    <a:pt x="809" y="6"/>
                  </a:lnTo>
                  <a:lnTo>
                    <a:pt x="811" y="7"/>
                  </a:lnTo>
                  <a:lnTo>
                    <a:pt x="812" y="9"/>
                  </a:lnTo>
                  <a:lnTo>
                    <a:pt x="814" y="11"/>
                  </a:lnTo>
                  <a:lnTo>
                    <a:pt x="814" y="14"/>
                  </a:lnTo>
                  <a:lnTo>
                    <a:pt x="814" y="16"/>
                  </a:lnTo>
                  <a:lnTo>
                    <a:pt x="812" y="18"/>
                  </a:lnTo>
                  <a:lnTo>
                    <a:pt x="809" y="19"/>
                  </a:lnTo>
                  <a:lnTo>
                    <a:pt x="807" y="19"/>
                  </a:lnTo>
                  <a:close/>
                  <a:moveTo>
                    <a:pt x="731" y="14"/>
                  </a:moveTo>
                  <a:lnTo>
                    <a:pt x="731" y="14"/>
                  </a:lnTo>
                  <a:lnTo>
                    <a:pt x="729" y="14"/>
                  </a:lnTo>
                  <a:lnTo>
                    <a:pt x="727" y="12"/>
                  </a:lnTo>
                  <a:lnTo>
                    <a:pt x="725" y="11"/>
                  </a:lnTo>
                  <a:lnTo>
                    <a:pt x="725" y="7"/>
                  </a:lnTo>
                  <a:lnTo>
                    <a:pt x="725" y="6"/>
                  </a:lnTo>
                  <a:lnTo>
                    <a:pt x="727" y="2"/>
                  </a:lnTo>
                  <a:lnTo>
                    <a:pt x="729" y="2"/>
                  </a:lnTo>
                  <a:lnTo>
                    <a:pt x="732" y="0"/>
                  </a:lnTo>
                  <a:lnTo>
                    <a:pt x="734" y="2"/>
                  </a:lnTo>
                  <a:lnTo>
                    <a:pt x="736" y="2"/>
                  </a:lnTo>
                  <a:lnTo>
                    <a:pt x="738" y="6"/>
                  </a:lnTo>
                  <a:lnTo>
                    <a:pt x="740" y="7"/>
                  </a:lnTo>
                  <a:lnTo>
                    <a:pt x="738" y="11"/>
                  </a:lnTo>
                  <a:lnTo>
                    <a:pt x="736" y="12"/>
                  </a:lnTo>
                  <a:lnTo>
                    <a:pt x="734" y="14"/>
                  </a:lnTo>
                  <a:lnTo>
                    <a:pt x="731" y="14"/>
                  </a:lnTo>
                  <a:close/>
                  <a:moveTo>
                    <a:pt x="656" y="16"/>
                  </a:moveTo>
                  <a:lnTo>
                    <a:pt x="656" y="16"/>
                  </a:lnTo>
                  <a:lnTo>
                    <a:pt x="654" y="16"/>
                  </a:lnTo>
                  <a:lnTo>
                    <a:pt x="651" y="14"/>
                  </a:lnTo>
                  <a:lnTo>
                    <a:pt x="649" y="12"/>
                  </a:lnTo>
                  <a:lnTo>
                    <a:pt x="649" y="9"/>
                  </a:lnTo>
                  <a:lnTo>
                    <a:pt x="649" y="6"/>
                  </a:lnTo>
                  <a:lnTo>
                    <a:pt x="651" y="4"/>
                  </a:lnTo>
                  <a:lnTo>
                    <a:pt x="652" y="2"/>
                  </a:lnTo>
                  <a:lnTo>
                    <a:pt x="656" y="2"/>
                  </a:lnTo>
                  <a:lnTo>
                    <a:pt x="658" y="2"/>
                  </a:lnTo>
                  <a:lnTo>
                    <a:pt x="662" y="4"/>
                  </a:lnTo>
                  <a:lnTo>
                    <a:pt x="664" y="6"/>
                  </a:lnTo>
                  <a:lnTo>
                    <a:pt x="664" y="9"/>
                  </a:lnTo>
                  <a:lnTo>
                    <a:pt x="664" y="11"/>
                  </a:lnTo>
                  <a:lnTo>
                    <a:pt x="662" y="14"/>
                  </a:lnTo>
                  <a:lnTo>
                    <a:pt x="660" y="14"/>
                  </a:lnTo>
                  <a:lnTo>
                    <a:pt x="656" y="16"/>
                  </a:lnTo>
                  <a:close/>
                  <a:moveTo>
                    <a:pt x="582" y="23"/>
                  </a:moveTo>
                  <a:lnTo>
                    <a:pt x="582" y="23"/>
                  </a:lnTo>
                  <a:lnTo>
                    <a:pt x="578" y="23"/>
                  </a:lnTo>
                  <a:lnTo>
                    <a:pt x="576" y="21"/>
                  </a:lnTo>
                  <a:lnTo>
                    <a:pt x="574" y="19"/>
                  </a:lnTo>
                  <a:lnTo>
                    <a:pt x="572" y="16"/>
                  </a:lnTo>
                  <a:lnTo>
                    <a:pt x="574" y="14"/>
                  </a:lnTo>
                  <a:lnTo>
                    <a:pt x="574" y="11"/>
                  </a:lnTo>
                  <a:lnTo>
                    <a:pt x="576" y="9"/>
                  </a:lnTo>
                  <a:lnTo>
                    <a:pt x="580" y="9"/>
                  </a:lnTo>
                  <a:lnTo>
                    <a:pt x="584" y="9"/>
                  </a:lnTo>
                  <a:lnTo>
                    <a:pt x="585" y="11"/>
                  </a:lnTo>
                  <a:lnTo>
                    <a:pt x="587" y="12"/>
                  </a:lnTo>
                  <a:lnTo>
                    <a:pt x="589" y="14"/>
                  </a:lnTo>
                  <a:lnTo>
                    <a:pt x="587" y="18"/>
                  </a:lnTo>
                  <a:lnTo>
                    <a:pt x="587" y="19"/>
                  </a:lnTo>
                  <a:lnTo>
                    <a:pt x="585" y="21"/>
                  </a:lnTo>
                  <a:lnTo>
                    <a:pt x="582" y="23"/>
                  </a:lnTo>
                  <a:close/>
                  <a:moveTo>
                    <a:pt x="509" y="35"/>
                  </a:moveTo>
                  <a:lnTo>
                    <a:pt x="509" y="35"/>
                  </a:lnTo>
                  <a:lnTo>
                    <a:pt x="506" y="35"/>
                  </a:lnTo>
                  <a:lnTo>
                    <a:pt x="502" y="35"/>
                  </a:lnTo>
                  <a:lnTo>
                    <a:pt x="500" y="33"/>
                  </a:lnTo>
                  <a:lnTo>
                    <a:pt x="500" y="30"/>
                  </a:lnTo>
                  <a:lnTo>
                    <a:pt x="500" y="28"/>
                  </a:lnTo>
                  <a:lnTo>
                    <a:pt x="500" y="25"/>
                  </a:lnTo>
                  <a:lnTo>
                    <a:pt x="502" y="23"/>
                  </a:lnTo>
                  <a:lnTo>
                    <a:pt x="506" y="23"/>
                  </a:lnTo>
                  <a:lnTo>
                    <a:pt x="507" y="21"/>
                  </a:lnTo>
                  <a:lnTo>
                    <a:pt x="511" y="23"/>
                  </a:lnTo>
                  <a:lnTo>
                    <a:pt x="513" y="25"/>
                  </a:lnTo>
                  <a:lnTo>
                    <a:pt x="515" y="28"/>
                  </a:lnTo>
                  <a:lnTo>
                    <a:pt x="515" y="30"/>
                  </a:lnTo>
                  <a:lnTo>
                    <a:pt x="513" y="33"/>
                  </a:lnTo>
                  <a:lnTo>
                    <a:pt x="511" y="35"/>
                  </a:lnTo>
                  <a:lnTo>
                    <a:pt x="509" y="35"/>
                  </a:lnTo>
                  <a:close/>
                  <a:moveTo>
                    <a:pt x="437" y="54"/>
                  </a:moveTo>
                  <a:lnTo>
                    <a:pt x="437" y="55"/>
                  </a:lnTo>
                  <a:lnTo>
                    <a:pt x="433" y="55"/>
                  </a:lnTo>
                  <a:lnTo>
                    <a:pt x="431" y="54"/>
                  </a:lnTo>
                  <a:lnTo>
                    <a:pt x="427" y="52"/>
                  </a:lnTo>
                  <a:lnTo>
                    <a:pt x="427" y="50"/>
                  </a:lnTo>
                  <a:lnTo>
                    <a:pt x="426" y="47"/>
                  </a:lnTo>
                  <a:lnTo>
                    <a:pt x="427" y="45"/>
                  </a:lnTo>
                  <a:lnTo>
                    <a:pt x="429" y="42"/>
                  </a:lnTo>
                  <a:lnTo>
                    <a:pt x="431" y="42"/>
                  </a:lnTo>
                  <a:lnTo>
                    <a:pt x="435" y="42"/>
                  </a:lnTo>
                  <a:lnTo>
                    <a:pt x="437" y="42"/>
                  </a:lnTo>
                  <a:lnTo>
                    <a:pt x="440" y="43"/>
                  </a:lnTo>
                  <a:lnTo>
                    <a:pt x="440" y="45"/>
                  </a:lnTo>
                  <a:lnTo>
                    <a:pt x="442" y="49"/>
                  </a:lnTo>
                  <a:lnTo>
                    <a:pt x="440" y="50"/>
                  </a:lnTo>
                  <a:lnTo>
                    <a:pt x="439" y="54"/>
                  </a:lnTo>
                  <a:lnTo>
                    <a:pt x="437" y="54"/>
                  </a:lnTo>
                  <a:close/>
                  <a:moveTo>
                    <a:pt x="366" y="79"/>
                  </a:moveTo>
                  <a:lnTo>
                    <a:pt x="366" y="79"/>
                  </a:lnTo>
                  <a:lnTo>
                    <a:pt x="364" y="81"/>
                  </a:lnTo>
                  <a:lnTo>
                    <a:pt x="360" y="79"/>
                  </a:lnTo>
                  <a:lnTo>
                    <a:pt x="359" y="78"/>
                  </a:lnTo>
                  <a:lnTo>
                    <a:pt x="357" y="76"/>
                  </a:lnTo>
                  <a:lnTo>
                    <a:pt x="357" y="74"/>
                  </a:lnTo>
                  <a:lnTo>
                    <a:pt x="357" y="71"/>
                  </a:lnTo>
                  <a:lnTo>
                    <a:pt x="359" y="69"/>
                  </a:lnTo>
                  <a:lnTo>
                    <a:pt x="360" y="67"/>
                  </a:lnTo>
                  <a:lnTo>
                    <a:pt x="364" y="66"/>
                  </a:lnTo>
                  <a:lnTo>
                    <a:pt x="366" y="67"/>
                  </a:lnTo>
                  <a:lnTo>
                    <a:pt x="368" y="69"/>
                  </a:lnTo>
                  <a:lnTo>
                    <a:pt x="370" y="71"/>
                  </a:lnTo>
                  <a:lnTo>
                    <a:pt x="372" y="73"/>
                  </a:lnTo>
                  <a:lnTo>
                    <a:pt x="372" y="76"/>
                  </a:lnTo>
                  <a:lnTo>
                    <a:pt x="370" y="78"/>
                  </a:lnTo>
                  <a:lnTo>
                    <a:pt x="366" y="79"/>
                  </a:lnTo>
                  <a:close/>
                  <a:moveTo>
                    <a:pt x="301" y="112"/>
                  </a:moveTo>
                  <a:lnTo>
                    <a:pt x="301" y="112"/>
                  </a:lnTo>
                  <a:lnTo>
                    <a:pt x="297" y="112"/>
                  </a:lnTo>
                  <a:lnTo>
                    <a:pt x="295" y="112"/>
                  </a:lnTo>
                  <a:lnTo>
                    <a:pt x="292" y="110"/>
                  </a:lnTo>
                  <a:lnTo>
                    <a:pt x="290" y="109"/>
                  </a:lnTo>
                  <a:lnTo>
                    <a:pt x="290" y="107"/>
                  </a:lnTo>
                  <a:lnTo>
                    <a:pt x="290" y="103"/>
                  </a:lnTo>
                  <a:lnTo>
                    <a:pt x="290" y="102"/>
                  </a:lnTo>
                  <a:lnTo>
                    <a:pt x="293" y="100"/>
                  </a:lnTo>
                  <a:lnTo>
                    <a:pt x="295" y="98"/>
                  </a:lnTo>
                  <a:lnTo>
                    <a:pt x="299" y="98"/>
                  </a:lnTo>
                  <a:lnTo>
                    <a:pt x="301" y="100"/>
                  </a:lnTo>
                  <a:lnTo>
                    <a:pt x="303" y="102"/>
                  </a:lnTo>
                  <a:lnTo>
                    <a:pt x="305" y="105"/>
                  </a:lnTo>
                  <a:lnTo>
                    <a:pt x="305" y="107"/>
                  </a:lnTo>
                  <a:lnTo>
                    <a:pt x="303" y="110"/>
                  </a:lnTo>
                  <a:lnTo>
                    <a:pt x="301" y="112"/>
                  </a:lnTo>
                  <a:close/>
                  <a:moveTo>
                    <a:pt x="238" y="150"/>
                  </a:moveTo>
                  <a:lnTo>
                    <a:pt x="238" y="150"/>
                  </a:lnTo>
                  <a:lnTo>
                    <a:pt x="236" y="150"/>
                  </a:lnTo>
                  <a:lnTo>
                    <a:pt x="232" y="150"/>
                  </a:lnTo>
                  <a:lnTo>
                    <a:pt x="230" y="150"/>
                  </a:lnTo>
                  <a:lnTo>
                    <a:pt x="227" y="148"/>
                  </a:lnTo>
                  <a:lnTo>
                    <a:pt x="227" y="145"/>
                  </a:lnTo>
                  <a:lnTo>
                    <a:pt x="227" y="143"/>
                  </a:lnTo>
                  <a:lnTo>
                    <a:pt x="227" y="139"/>
                  </a:lnTo>
                  <a:lnTo>
                    <a:pt x="228" y="138"/>
                  </a:lnTo>
                  <a:lnTo>
                    <a:pt x="232" y="136"/>
                  </a:lnTo>
                  <a:lnTo>
                    <a:pt x="234" y="136"/>
                  </a:lnTo>
                  <a:lnTo>
                    <a:pt x="238" y="138"/>
                  </a:lnTo>
                  <a:lnTo>
                    <a:pt x="240" y="139"/>
                  </a:lnTo>
                  <a:lnTo>
                    <a:pt x="241" y="141"/>
                  </a:lnTo>
                  <a:lnTo>
                    <a:pt x="241" y="145"/>
                  </a:lnTo>
                  <a:lnTo>
                    <a:pt x="240" y="146"/>
                  </a:lnTo>
                  <a:lnTo>
                    <a:pt x="238" y="150"/>
                  </a:lnTo>
                  <a:close/>
                  <a:moveTo>
                    <a:pt x="180" y="193"/>
                  </a:moveTo>
                  <a:lnTo>
                    <a:pt x="180" y="193"/>
                  </a:lnTo>
                  <a:lnTo>
                    <a:pt x="178" y="194"/>
                  </a:lnTo>
                  <a:lnTo>
                    <a:pt x="174" y="194"/>
                  </a:lnTo>
                  <a:lnTo>
                    <a:pt x="173" y="194"/>
                  </a:lnTo>
                  <a:lnTo>
                    <a:pt x="169" y="193"/>
                  </a:lnTo>
                  <a:lnTo>
                    <a:pt x="169" y="191"/>
                  </a:lnTo>
                  <a:lnTo>
                    <a:pt x="167" y="187"/>
                  </a:lnTo>
                  <a:lnTo>
                    <a:pt x="169" y="186"/>
                  </a:lnTo>
                  <a:lnTo>
                    <a:pt x="171" y="182"/>
                  </a:lnTo>
                  <a:lnTo>
                    <a:pt x="173" y="182"/>
                  </a:lnTo>
                  <a:lnTo>
                    <a:pt x="176" y="181"/>
                  </a:lnTo>
                  <a:lnTo>
                    <a:pt x="178" y="182"/>
                  </a:lnTo>
                  <a:lnTo>
                    <a:pt x="180" y="184"/>
                  </a:lnTo>
                  <a:lnTo>
                    <a:pt x="182" y="186"/>
                  </a:lnTo>
                  <a:lnTo>
                    <a:pt x="182" y="189"/>
                  </a:lnTo>
                  <a:lnTo>
                    <a:pt x="182" y="191"/>
                  </a:lnTo>
                  <a:lnTo>
                    <a:pt x="180" y="193"/>
                  </a:lnTo>
                  <a:close/>
                  <a:moveTo>
                    <a:pt x="130" y="242"/>
                  </a:moveTo>
                  <a:lnTo>
                    <a:pt x="130" y="242"/>
                  </a:lnTo>
                  <a:lnTo>
                    <a:pt x="126" y="244"/>
                  </a:lnTo>
                  <a:lnTo>
                    <a:pt x="124" y="246"/>
                  </a:lnTo>
                  <a:lnTo>
                    <a:pt x="121" y="246"/>
                  </a:lnTo>
                  <a:lnTo>
                    <a:pt x="119" y="244"/>
                  </a:lnTo>
                  <a:lnTo>
                    <a:pt x="117" y="242"/>
                  </a:lnTo>
                  <a:lnTo>
                    <a:pt x="115" y="239"/>
                  </a:lnTo>
                  <a:lnTo>
                    <a:pt x="117" y="237"/>
                  </a:lnTo>
                  <a:lnTo>
                    <a:pt x="117" y="234"/>
                  </a:lnTo>
                  <a:lnTo>
                    <a:pt x="121" y="232"/>
                  </a:lnTo>
                  <a:lnTo>
                    <a:pt x="122" y="232"/>
                  </a:lnTo>
                  <a:lnTo>
                    <a:pt x="126" y="232"/>
                  </a:lnTo>
                  <a:lnTo>
                    <a:pt x="128" y="234"/>
                  </a:lnTo>
                  <a:lnTo>
                    <a:pt x="130" y="236"/>
                  </a:lnTo>
                  <a:lnTo>
                    <a:pt x="132" y="237"/>
                  </a:lnTo>
                  <a:lnTo>
                    <a:pt x="130" y="241"/>
                  </a:lnTo>
                  <a:lnTo>
                    <a:pt x="130" y="242"/>
                  </a:lnTo>
                  <a:close/>
                  <a:moveTo>
                    <a:pt x="85" y="299"/>
                  </a:moveTo>
                  <a:lnTo>
                    <a:pt x="85" y="299"/>
                  </a:lnTo>
                  <a:lnTo>
                    <a:pt x="83" y="301"/>
                  </a:lnTo>
                  <a:lnTo>
                    <a:pt x="81" y="302"/>
                  </a:lnTo>
                  <a:lnTo>
                    <a:pt x="78" y="302"/>
                  </a:lnTo>
                  <a:lnTo>
                    <a:pt x="76" y="301"/>
                  </a:lnTo>
                  <a:lnTo>
                    <a:pt x="72" y="299"/>
                  </a:lnTo>
                  <a:lnTo>
                    <a:pt x="72" y="297"/>
                  </a:lnTo>
                  <a:lnTo>
                    <a:pt x="72" y="294"/>
                  </a:lnTo>
                  <a:lnTo>
                    <a:pt x="72" y="292"/>
                  </a:lnTo>
                  <a:lnTo>
                    <a:pt x="74" y="289"/>
                  </a:lnTo>
                  <a:lnTo>
                    <a:pt x="78" y="289"/>
                  </a:lnTo>
                  <a:lnTo>
                    <a:pt x="80" y="289"/>
                  </a:lnTo>
                  <a:lnTo>
                    <a:pt x="83" y="289"/>
                  </a:lnTo>
                  <a:lnTo>
                    <a:pt x="85" y="292"/>
                  </a:lnTo>
                  <a:lnTo>
                    <a:pt x="87" y="294"/>
                  </a:lnTo>
                  <a:lnTo>
                    <a:pt x="87" y="297"/>
                  </a:lnTo>
                  <a:lnTo>
                    <a:pt x="85" y="299"/>
                  </a:lnTo>
                  <a:close/>
                  <a:moveTo>
                    <a:pt x="52" y="359"/>
                  </a:moveTo>
                  <a:lnTo>
                    <a:pt x="52" y="359"/>
                  </a:lnTo>
                  <a:lnTo>
                    <a:pt x="50" y="362"/>
                  </a:lnTo>
                  <a:lnTo>
                    <a:pt x="46" y="364"/>
                  </a:lnTo>
                  <a:lnTo>
                    <a:pt x="44" y="364"/>
                  </a:lnTo>
                  <a:lnTo>
                    <a:pt x="41" y="364"/>
                  </a:lnTo>
                  <a:lnTo>
                    <a:pt x="39" y="362"/>
                  </a:lnTo>
                  <a:lnTo>
                    <a:pt x="37" y="359"/>
                  </a:lnTo>
                  <a:lnTo>
                    <a:pt x="37" y="357"/>
                  </a:lnTo>
                  <a:lnTo>
                    <a:pt x="37" y="354"/>
                  </a:lnTo>
                  <a:lnTo>
                    <a:pt x="39" y="352"/>
                  </a:lnTo>
                  <a:lnTo>
                    <a:pt x="41" y="350"/>
                  </a:lnTo>
                  <a:lnTo>
                    <a:pt x="44" y="350"/>
                  </a:lnTo>
                  <a:lnTo>
                    <a:pt x="48" y="350"/>
                  </a:lnTo>
                  <a:lnTo>
                    <a:pt x="50" y="352"/>
                  </a:lnTo>
                  <a:lnTo>
                    <a:pt x="52" y="354"/>
                  </a:lnTo>
                  <a:lnTo>
                    <a:pt x="52" y="357"/>
                  </a:lnTo>
                  <a:lnTo>
                    <a:pt x="52" y="359"/>
                  </a:lnTo>
                  <a:close/>
                  <a:moveTo>
                    <a:pt x="28" y="424"/>
                  </a:moveTo>
                  <a:lnTo>
                    <a:pt x="28" y="424"/>
                  </a:lnTo>
                  <a:lnTo>
                    <a:pt x="26" y="428"/>
                  </a:lnTo>
                  <a:lnTo>
                    <a:pt x="24" y="429"/>
                  </a:lnTo>
                  <a:lnTo>
                    <a:pt x="20" y="429"/>
                  </a:lnTo>
                  <a:lnTo>
                    <a:pt x="18" y="429"/>
                  </a:lnTo>
                  <a:lnTo>
                    <a:pt x="15" y="428"/>
                  </a:lnTo>
                  <a:lnTo>
                    <a:pt x="13" y="426"/>
                  </a:lnTo>
                  <a:lnTo>
                    <a:pt x="13" y="424"/>
                  </a:lnTo>
                  <a:lnTo>
                    <a:pt x="13" y="421"/>
                  </a:lnTo>
                  <a:lnTo>
                    <a:pt x="15" y="419"/>
                  </a:lnTo>
                  <a:lnTo>
                    <a:pt x="16" y="417"/>
                  </a:lnTo>
                  <a:lnTo>
                    <a:pt x="18" y="416"/>
                  </a:lnTo>
                  <a:lnTo>
                    <a:pt x="22" y="416"/>
                  </a:lnTo>
                  <a:lnTo>
                    <a:pt x="24" y="417"/>
                  </a:lnTo>
                  <a:lnTo>
                    <a:pt x="26" y="419"/>
                  </a:lnTo>
                  <a:lnTo>
                    <a:pt x="28" y="423"/>
                  </a:lnTo>
                  <a:lnTo>
                    <a:pt x="28" y="424"/>
                  </a:lnTo>
                  <a:close/>
                  <a:moveTo>
                    <a:pt x="15" y="493"/>
                  </a:moveTo>
                  <a:lnTo>
                    <a:pt x="15" y="493"/>
                  </a:lnTo>
                  <a:lnTo>
                    <a:pt x="15" y="495"/>
                  </a:lnTo>
                  <a:lnTo>
                    <a:pt x="13" y="496"/>
                  </a:lnTo>
                  <a:lnTo>
                    <a:pt x="9" y="498"/>
                  </a:lnTo>
                  <a:lnTo>
                    <a:pt x="7" y="498"/>
                  </a:lnTo>
                  <a:lnTo>
                    <a:pt x="3" y="498"/>
                  </a:lnTo>
                  <a:lnTo>
                    <a:pt x="1" y="496"/>
                  </a:lnTo>
                  <a:lnTo>
                    <a:pt x="0" y="493"/>
                  </a:lnTo>
                  <a:lnTo>
                    <a:pt x="0" y="491"/>
                  </a:lnTo>
                  <a:lnTo>
                    <a:pt x="0" y="488"/>
                  </a:lnTo>
                  <a:lnTo>
                    <a:pt x="1" y="486"/>
                  </a:lnTo>
                  <a:lnTo>
                    <a:pt x="5" y="484"/>
                  </a:lnTo>
                  <a:lnTo>
                    <a:pt x="7" y="484"/>
                  </a:lnTo>
                  <a:lnTo>
                    <a:pt x="11" y="486"/>
                  </a:lnTo>
                  <a:lnTo>
                    <a:pt x="13" y="488"/>
                  </a:lnTo>
                  <a:lnTo>
                    <a:pt x="15" y="489"/>
                  </a:lnTo>
                  <a:lnTo>
                    <a:pt x="15" y="493"/>
                  </a:lnTo>
                  <a:close/>
                  <a:moveTo>
                    <a:pt x="15" y="560"/>
                  </a:moveTo>
                  <a:lnTo>
                    <a:pt x="15" y="561"/>
                  </a:lnTo>
                  <a:lnTo>
                    <a:pt x="15" y="563"/>
                  </a:lnTo>
                  <a:lnTo>
                    <a:pt x="13" y="565"/>
                  </a:lnTo>
                  <a:lnTo>
                    <a:pt x="11" y="567"/>
                  </a:lnTo>
                  <a:lnTo>
                    <a:pt x="7" y="568"/>
                  </a:lnTo>
                  <a:lnTo>
                    <a:pt x="3" y="568"/>
                  </a:lnTo>
                  <a:lnTo>
                    <a:pt x="1" y="567"/>
                  </a:lnTo>
                  <a:lnTo>
                    <a:pt x="0" y="565"/>
                  </a:lnTo>
                  <a:lnTo>
                    <a:pt x="0" y="561"/>
                  </a:lnTo>
                  <a:lnTo>
                    <a:pt x="0" y="560"/>
                  </a:lnTo>
                  <a:lnTo>
                    <a:pt x="1" y="556"/>
                  </a:lnTo>
                  <a:lnTo>
                    <a:pt x="3" y="555"/>
                  </a:lnTo>
                  <a:lnTo>
                    <a:pt x="5" y="555"/>
                  </a:lnTo>
                  <a:lnTo>
                    <a:pt x="9" y="555"/>
                  </a:lnTo>
                  <a:lnTo>
                    <a:pt x="11" y="556"/>
                  </a:lnTo>
                  <a:lnTo>
                    <a:pt x="13" y="558"/>
                  </a:lnTo>
                  <a:lnTo>
                    <a:pt x="15" y="560"/>
                  </a:lnTo>
                  <a:close/>
                  <a:moveTo>
                    <a:pt x="26" y="628"/>
                  </a:moveTo>
                  <a:lnTo>
                    <a:pt x="26" y="628"/>
                  </a:lnTo>
                  <a:lnTo>
                    <a:pt x="26" y="632"/>
                  </a:lnTo>
                  <a:lnTo>
                    <a:pt x="24" y="634"/>
                  </a:lnTo>
                  <a:lnTo>
                    <a:pt x="22" y="635"/>
                  </a:lnTo>
                  <a:lnTo>
                    <a:pt x="20" y="637"/>
                  </a:lnTo>
                  <a:lnTo>
                    <a:pt x="16" y="637"/>
                  </a:lnTo>
                  <a:lnTo>
                    <a:pt x="15" y="635"/>
                  </a:lnTo>
                  <a:lnTo>
                    <a:pt x="13" y="634"/>
                  </a:lnTo>
                  <a:lnTo>
                    <a:pt x="11" y="632"/>
                  </a:lnTo>
                  <a:lnTo>
                    <a:pt x="11" y="628"/>
                  </a:lnTo>
                  <a:lnTo>
                    <a:pt x="13" y="627"/>
                  </a:lnTo>
                  <a:lnTo>
                    <a:pt x="15" y="625"/>
                  </a:lnTo>
                  <a:lnTo>
                    <a:pt x="16" y="623"/>
                  </a:lnTo>
                  <a:lnTo>
                    <a:pt x="20" y="623"/>
                  </a:lnTo>
                  <a:lnTo>
                    <a:pt x="22" y="625"/>
                  </a:lnTo>
                  <a:lnTo>
                    <a:pt x="24" y="627"/>
                  </a:lnTo>
                  <a:lnTo>
                    <a:pt x="26" y="628"/>
                  </a:lnTo>
                  <a:close/>
                  <a:moveTo>
                    <a:pt x="50" y="694"/>
                  </a:moveTo>
                  <a:lnTo>
                    <a:pt x="50" y="694"/>
                  </a:lnTo>
                  <a:lnTo>
                    <a:pt x="50" y="697"/>
                  </a:lnTo>
                  <a:lnTo>
                    <a:pt x="50" y="699"/>
                  </a:lnTo>
                  <a:lnTo>
                    <a:pt x="48" y="700"/>
                  </a:lnTo>
                  <a:lnTo>
                    <a:pt x="44" y="702"/>
                  </a:lnTo>
                  <a:lnTo>
                    <a:pt x="42" y="704"/>
                  </a:lnTo>
                  <a:lnTo>
                    <a:pt x="39" y="702"/>
                  </a:lnTo>
                  <a:lnTo>
                    <a:pt x="37" y="700"/>
                  </a:lnTo>
                  <a:lnTo>
                    <a:pt x="35" y="699"/>
                  </a:lnTo>
                  <a:lnTo>
                    <a:pt x="35" y="695"/>
                  </a:lnTo>
                  <a:lnTo>
                    <a:pt x="35" y="694"/>
                  </a:lnTo>
                  <a:lnTo>
                    <a:pt x="37" y="692"/>
                  </a:lnTo>
                  <a:lnTo>
                    <a:pt x="39" y="690"/>
                  </a:lnTo>
                  <a:lnTo>
                    <a:pt x="42" y="688"/>
                  </a:lnTo>
                  <a:lnTo>
                    <a:pt x="44" y="690"/>
                  </a:lnTo>
                  <a:lnTo>
                    <a:pt x="48" y="692"/>
                  </a:lnTo>
                  <a:lnTo>
                    <a:pt x="50" y="694"/>
                  </a:lnTo>
                  <a:close/>
                  <a:moveTo>
                    <a:pt x="83" y="755"/>
                  </a:moveTo>
                  <a:lnTo>
                    <a:pt x="83" y="755"/>
                  </a:lnTo>
                  <a:lnTo>
                    <a:pt x="83" y="757"/>
                  </a:lnTo>
                  <a:lnTo>
                    <a:pt x="83" y="760"/>
                  </a:lnTo>
                  <a:lnTo>
                    <a:pt x="81" y="762"/>
                  </a:lnTo>
                  <a:lnTo>
                    <a:pt x="80" y="764"/>
                  </a:lnTo>
                  <a:lnTo>
                    <a:pt x="78" y="766"/>
                  </a:lnTo>
                  <a:lnTo>
                    <a:pt x="74" y="766"/>
                  </a:lnTo>
                  <a:lnTo>
                    <a:pt x="72" y="764"/>
                  </a:lnTo>
                  <a:lnTo>
                    <a:pt x="70" y="762"/>
                  </a:lnTo>
                  <a:lnTo>
                    <a:pt x="68" y="759"/>
                  </a:lnTo>
                  <a:lnTo>
                    <a:pt x="68" y="757"/>
                  </a:lnTo>
                  <a:lnTo>
                    <a:pt x="70" y="754"/>
                  </a:lnTo>
                  <a:lnTo>
                    <a:pt x="72" y="752"/>
                  </a:lnTo>
                  <a:lnTo>
                    <a:pt x="76" y="752"/>
                  </a:lnTo>
                  <a:lnTo>
                    <a:pt x="78" y="752"/>
                  </a:lnTo>
                  <a:lnTo>
                    <a:pt x="80" y="752"/>
                  </a:lnTo>
                  <a:lnTo>
                    <a:pt x="83" y="755"/>
                  </a:lnTo>
                  <a:close/>
                  <a:moveTo>
                    <a:pt x="126" y="810"/>
                  </a:moveTo>
                  <a:lnTo>
                    <a:pt x="126" y="810"/>
                  </a:lnTo>
                  <a:lnTo>
                    <a:pt x="126" y="814"/>
                  </a:lnTo>
                  <a:lnTo>
                    <a:pt x="128" y="815"/>
                  </a:lnTo>
                  <a:lnTo>
                    <a:pt x="126" y="819"/>
                  </a:lnTo>
                  <a:lnTo>
                    <a:pt x="124" y="821"/>
                  </a:lnTo>
                  <a:lnTo>
                    <a:pt x="122" y="822"/>
                  </a:lnTo>
                  <a:lnTo>
                    <a:pt x="119" y="822"/>
                  </a:lnTo>
                  <a:lnTo>
                    <a:pt x="117" y="821"/>
                  </a:lnTo>
                  <a:lnTo>
                    <a:pt x="113" y="819"/>
                  </a:lnTo>
                  <a:lnTo>
                    <a:pt x="113" y="817"/>
                  </a:lnTo>
                  <a:lnTo>
                    <a:pt x="113" y="814"/>
                  </a:lnTo>
                  <a:lnTo>
                    <a:pt x="113" y="812"/>
                  </a:lnTo>
                  <a:lnTo>
                    <a:pt x="115" y="810"/>
                  </a:lnTo>
                  <a:lnTo>
                    <a:pt x="119" y="809"/>
                  </a:lnTo>
                  <a:lnTo>
                    <a:pt x="121" y="809"/>
                  </a:lnTo>
                  <a:lnTo>
                    <a:pt x="124" y="809"/>
                  </a:lnTo>
                  <a:lnTo>
                    <a:pt x="126" y="810"/>
                  </a:lnTo>
                  <a:close/>
                  <a:moveTo>
                    <a:pt x="176" y="862"/>
                  </a:moveTo>
                  <a:lnTo>
                    <a:pt x="176" y="862"/>
                  </a:lnTo>
                  <a:lnTo>
                    <a:pt x="178" y="863"/>
                  </a:lnTo>
                  <a:lnTo>
                    <a:pt x="178" y="865"/>
                  </a:lnTo>
                  <a:lnTo>
                    <a:pt x="178" y="869"/>
                  </a:lnTo>
                  <a:lnTo>
                    <a:pt x="176" y="870"/>
                  </a:lnTo>
                  <a:lnTo>
                    <a:pt x="174" y="872"/>
                  </a:lnTo>
                  <a:lnTo>
                    <a:pt x="171" y="874"/>
                  </a:lnTo>
                  <a:lnTo>
                    <a:pt x="169" y="872"/>
                  </a:lnTo>
                  <a:lnTo>
                    <a:pt x="165" y="872"/>
                  </a:lnTo>
                  <a:lnTo>
                    <a:pt x="163" y="869"/>
                  </a:lnTo>
                  <a:lnTo>
                    <a:pt x="163" y="867"/>
                  </a:lnTo>
                  <a:lnTo>
                    <a:pt x="163" y="863"/>
                  </a:lnTo>
                  <a:lnTo>
                    <a:pt x="165" y="862"/>
                  </a:lnTo>
                  <a:lnTo>
                    <a:pt x="169" y="860"/>
                  </a:lnTo>
                  <a:lnTo>
                    <a:pt x="171" y="860"/>
                  </a:lnTo>
                  <a:lnTo>
                    <a:pt x="174" y="860"/>
                  </a:lnTo>
                  <a:lnTo>
                    <a:pt x="176" y="862"/>
                  </a:lnTo>
                  <a:close/>
                  <a:moveTo>
                    <a:pt x="234" y="906"/>
                  </a:moveTo>
                  <a:lnTo>
                    <a:pt x="234" y="906"/>
                  </a:lnTo>
                  <a:lnTo>
                    <a:pt x="236" y="908"/>
                  </a:lnTo>
                  <a:lnTo>
                    <a:pt x="236" y="910"/>
                  </a:lnTo>
                  <a:lnTo>
                    <a:pt x="236" y="913"/>
                  </a:lnTo>
                  <a:lnTo>
                    <a:pt x="236" y="915"/>
                  </a:lnTo>
                  <a:lnTo>
                    <a:pt x="232" y="917"/>
                  </a:lnTo>
                  <a:lnTo>
                    <a:pt x="230" y="918"/>
                  </a:lnTo>
                  <a:lnTo>
                    <a:pt x="227" y="918"/>
                  </a:lnTo>
                  <a:lnTo>
                    <a:pt x="225" y="917"/>
                  </a:lnTo>
                  <a:lnTo>
                    <a:pt x="223" y="915"/>
                  </a:lnTo>
                  <a:lnTo>
                    <a:pt x="221" y="911"/>
                  </a:lnTo>
                  <a:lnTo>
                    <a:pt x="221" y="910"/>
                  </a:lnTo>
                  <a:lnTo>
                    <a:pt x="223" y="906"/>
                  </a:lnTo>
                  <a:lnTo>
                    <a:pt x="225" y="905"/>
                  </a:lnTo>
                  <a:lnTo>
                    <a:pt x="228" y="905"/>
                  </a:lnTo>
                  <a:lnTo>
                    <a:pt x="230" y="905"/>
                  </a:lnTo>
                  <a:lnTo>
                    <a:pt x="234" y="906"/>
                  </a:lnTo>
                  <a:close/>
                  <a:moveTo>
                    <a:pt x="295" y="944"/>
                  </a:moveTo>
                  <a:lnTo>
                    <a:pt x="295" y="944"/>
                  </a:lnTo>
                  <a:lnTo>
                    <a:pt x="297" y="946"/>
                  </a:lnTo>
                  <a:lnTo>
                    <a:pt x="299" y="947"/>
                  </a:lnTo>
                  <a:lnTo>
                    <a:pt x="299" y="951"/>
                  </a:lnTo>
                  <a:lnTo>
                    <a:pt x="299" y="953"/>
                  </a:lnTo>
                  <a:lnTo>
                    <a:pt x="295" y="956"/>
                  </a:lnTo>
                  <a:lnTo>
                    <a:pt x="293" y="956"/>
                  </a:lnTo>
                  <a:lnTo>
                    <a:pt x="292" y="956"/>
                  </a:lnTo>
                  <a:lnTo>
                    <a:pt x="288" y="956"/>
                  </a:lnTo>
                  <a:lnTo>
                    <a:pt x="286" y="954"/>
                  </a:lnTo>
                  <a:lnTo>
                    <a:pt x="284" y="951"/>
                  </a:lnTo>
                  <a:lnTo>
                    <a:pt x="284" y="949"/>
                  </a:lnTo>
                  <a:lnTo>
                    <a:pt x="286" y="946"/>
                  </a:lnTo>
                  <a:lnTo>
                    <a:pt x="288" y="944"/>
                  </a:lnTo>
                  <a:lnTo>
                    <a:pt x="290" y="942"/>
                  </a:lnTo>
                  <a:lnTo>
                    <a:pt x="293" y="942"/>
                  </a:lnTo>
                  <a:lnTo>
                    <a:pt x="295" y="944"/>
                  </a:lnTo>
                  <a:close/>
                  <a:moveTo>
                    <a:pt x="362" y="977"/>
                  </a:moveTo>
                  <a:lnTo>
                    <a:pt x="362" y="977"/>
                  </a:lnTo>
                  <a:lnTo>
                    <a:pt x="364" y="978"/>
                  </a:lnTo>
                  <a:lnTo>
                    <a:pt x="366" y="980"/>
                  </a:lnTo>
                  <a:lnTo>
                    <a:pt x="366" y="982"/>
                  </a:lnTo>
                  <a:lnTo>
                    <a:pt x="366" y="985"/>
                  </a:lnTo>
                  <a:lnTo>
                    <a:pt x="364" y="987"/>
                  </a:lnTo>
                  <a:lnTo>
                    <a:pt x="360" y="989"/>
                  </a:lnTo>
                  <a:lnTo>
                    <a:pt x="359" y="989"/>
                  </a:lnTo>
                  <a:lnTo>
                    <a:pt x="355" y="989"/>
                  </a:lnTo>
                  <a:lnTo>
                    <a:pt x="353" y="987"/>
                  </a:lnTo>
                  <a:lnTo>
                    <a:pt x="351" y="985"/>
                  </a:lnTo>
                  <a:lnTo>
                    <a:pt x="351" y="982"/>
                  </a:lnTo>
                  <a:lnTo>
                    <a:pt x="351" y="980"/>
                  </a:lnTo>
                  <a:lnTo>
                    <a:pt x="353" y="977"/>
                  </a:lnTo>
                  <a:lnTo>
                    <a:pt x="357" y="975"/>
                  </a:lnTo>
                  <a:lnTo>
                    <a:pt x="359" y="975"/>
                  </a:lnTo>
                  <a:lnTo>
                    <a:pt x="362" y="977"/>
                  </a:lnTo>
                  <a:close/>
                  <a:moveTo>
                    <a:pt x="431" y="1002"/>
                  </a:moveTo>
                  <a:lnTo>
                    <a:pt x="431" y="1002"/>
                  </a:lnTo>
                  <a:lnTo>
                    <a:pt x="433" y="1002"/>
                  </a:lnTo>
                  <a:lnTo>
                    <a:pt x="435" y="1006"/>
                  </a:lnTo>
                  <a:lnTo>
                    <a:pt x="437" y="1008"/>
                  </a:lnTo>
                  <a:lnTo>
                    <a:pt x="437" y="1011"/>
                  </a:lnTo>
                  <a:lnTo>
                    <a:pt x="435" y="1013"/>
                  </a:lnTo>
                  <a:lnTo>
                    <a:pt x="431" y="1014"/>
                  </a:lnTo>
                  <a:lnTo>
                    <a:pt x="429" y="1014"/>
                  </a:lnTo>
                  <a:lnTo>
                    <a:pt x="426" y="1014"/>
                  </a:lnTo>
                  <a:lnTo>
                    <a:pt x="424" y="1013"/>
                  </a:lnTo>
                  <a:lnTo>
                    <a:pt x="422" y="1011"/>
                  </a:lnTo>
                  <a:lnTo>
                    <a:pt x="422" y="1009"/>
                  </a:lnTo>
                  <a:lnTo>
                    <a:pt x="422" y="1006"/>
                  </a:lnTo>
                  <a:lnTo>
                    <a:pt x="424" y="1004"/>
                  </a:lnTo>
                  <a:lnTo>
                    <a:pt x="426" y="1002"/>
                  </a:lnTo>
                  <a:lnTo>
                    <a:pt x="427" y="1001"/>
                  </a:lnTo>
                  <a:lnTo>
                    <a:pt x="431" y="1002"/>
                  </a:lnTo>
                  <a:close/>
                  <a:moveTo>
                    <a:pt x="504" y="1021"/>
                  </a:moveTo>
                  <a:lnTo>
                    <a:pt x="504" y="1021"/>
                  </a:lnTo>
                  <a:lnTo>
                    <a:pt x="506" y="1023"/>
                  </a:lnTo>
                  <a:lnTo>
                    <a:pt x="507" y="1025"/>
                  </a:lnTo>
                  <a:lnTo>
                    <a:pt x="509" y="1026"/>
                  </a:lnTo>
                  <a:lnTo>
                    <a:pt x="509" y="1030"/>
                  </a:lnTo>
                  <a:lnTo>
                    <a:pt x="507" y="1032"/>
                  </a:lnTo>
                  <a:lnTo>
                    <a:pt x="506" y="1033"/>
                  </a:lnTo>
                  <a:lnTo>
                    <a:pt x="502" y="1035"/>
                  </a:lnTo>
                  <a:lnTo>
                    <a:pt x="500" y="1035"/>
                  </a:lnTo>
                  <a:lnTo>
                    <a:pt x="496" y="1033"/>
                  </a:lnTo>
                  <a:lnTo>
                    <a:pt x="494" y="1032"/>
                  </a:lnTo>
                  <a:lnTo>
                    <a:pt x="494" y="1030"/>
                  </a:lnTo>
                  <a:lnTo>
                    <a:pt x="494" y="1026"/>
                  </a:lnTo>
                  <a:lnTo>
                    <a:pt x="494" y="1025"/>
                  </a:lnTo>
                  <a:lnTo>
                    <a:pt x="496" y="1021"/>
                  </a:lnTo>
                  <a:lnTo>
                    <a:pt x="500" y="1021"/>
                  </a:lnTo>
                  <a:lnTo>
                    <a:pt x="504" y="1021"/>
                  </a:lnTo>
                  <a:close/>
                  <a:moveTo>
                    <a:pt x="576" y="1035"/>
                  </a:moveTo>
                  <a:lnTo>
                    <a:pt x="576" y="1035"/>
                  </a:lnTo>
                  <a:lnTo>
                    <a:pt x="580" y="1035"/>
                  </a:lnTo>
                  <a:lnTo>
                    <a:pt x="582" y="1037"/>
                  </a:lnTo>
                  <a:lnTo>
                    <a:pt x="582" y="1040"/>
                  </a:lnTo>
                  <a:lnTo>
                    <a:pt x="584" y="1042"/>
                  </a:lnTo>
                  <a:lnTo>
                    <a:pt x="582" y="1045"/>
                  </a:lnTo>
                  <a:lnTo>
                    <a:pt x="580" y="1047"/>
                  </a:lnTo>
                  <a:lnTo>
                    <a:pt x="578" y="1049"/>
                  </a:lnTo>
                  <a:lnTo>
                    <a:pt x="574" y="1049"/>
                  </a:lnTo>
                  <a:lnTo>
                    <a:pt x="571" y="1047"/>
                  </a:lnTo>
                  <a:lnTo>
                    <a:pt x="569" y="1045"/>
                  </a:lnTo>
                  <a:lnTo>
                    <a:pt x="569" y="1044"/>
                  </a:lnTo>
                  <a:lnTo>
                    <a:pt x="569" y="1040"/>
                  </a:lnTo>
                  <a:lnTo>
                    <a:pt x="569" y="1038"/>
                  </a:lnTo>
                  <a:lnTo>
                    <a:pt x="571" y="1037"/>
                  </a:lnTo>
                  <a:lnTo>
                    <a:pt x="574" y="1035"/>
                  </a:lnTo>
                  <a:lnTo>
                    <a:pt x="576" y="1035"/>
                  </a:lnTo>
                  <a:close/>
                  <a:moveTo>
                    <a:pt x="651" y="1042"/>
                  </a:moveTo>
                  <a:lnTo>
                    <a:pt x="651" y="1042"/>
                  </a:lnTo>
                  <a:lnTo>
                    <a:pt x="654" y="1042"/>
                  </a:lnTo>
                  <a:lnTo>
                    <a:pt x="656" y="1044"/>
                  </a:lnTo>
                  <a:lnTo>
                    <a:pt x="658" y="1047"/>
                  </a:lnTo>
                  <a:lnTo>
                    <a:pt x="658" y="1049"/>
                  </a:lnTo>
                  <a:lnTo>
                    <a:pt x="658" y="1052"/>
                  </a:lnTo>
                  <a:lnTo>
                    <a:pt x="656" y="1054"/>
                  </a:lnTo>
                  <a:lnTo>
                    <a:pt x="652" y="1056"/>
                  </a:lnTo>
                  <a:lnTo>
                    <a:pt x="651" y="1056"/>
                  </a:lnTo>
                  <a:lnTo>
                    <a:pt x="647" y="1056"/>
                  </a:lnTo>
                  <a:lnTo>
                    <a:pt x="645" y="1054"/>
                  </a:lnTo>
                  <a:lnTo>
                    <a:pt x="643" y="1050"/>
                  </a:lnTo>
                  <a:lnTo>
                    <a:pt x="643" y="1049"/>
                  </a:lnTo>
                  <a:lnTo>
                    <a:pt x="643" y="1045"/>
                  </a:lnTo>
                  <a:lnTo>
                    <a:pt x="645" y="1044"/>
                  </a:lnTo>
                  <a:lnTo>
                    <a:pt x="649" y="1042"/>
                  </a:lnTo>
                  <a:lnTo>
                    <a:pt x="651" y="1042"/>
                  </a:lnTo>
                  <a:close/>
                  <a:moveTo>
                    <a:pt x="725" y="1044"/>
                  </a:moveTo>
                  <a:lnTo>
                    <a:pt x="725" y="1044"/>
                  </a:lnTo>
                  <a:lnTo>
                    <a:pt x="729" y="1044"/>
                  </a:lnTo>
                  <a:lnTo>
                    <a:pt x="731" y="1045"/>
                  </a:lnTo>
                  <a:lnTo>
                    <a:pt x="732" y="1047"/>
                  </a:lnTo>
                  <a:lnTo>
                    <a:pt x="734" y="1050"/>
                  </a:lnTo>
                  <a:lnTo>
                    <a:pt x="732" y="1052"/>
                  </a:lnTo>
                  <a:lnTo>
                    <a:pt x="731" y="1056"/>
                  </a:lnTo>
                  <a:lnTo>
                    <a:pt x="729" y="1056"/>
                  </a:lnTo>
                  <a:lnTo>
                    <a:pt x="727" y="1057"/>
                  </a:lnTo>
                  <a:lnTo>
                    <a:pt x="723" y="1057"/>
                  </a:lnTo>
                  <a:lnTo>
                    <a:pt x="721" y="1056"/>
                  </a:lnTo>
                  <a:lnTo>
                    <a:pt x="719" y="1052"/>
                  </a:lnTo>
                  <a:lnTo>
                    <a:pt x="719" y="1050"/>
                  </a:lnTo>
                  <a:lnTo>
                    <a:pt x="719" y="1047"/>
                  </a:lnTo>
                  <a:lnTo>
                    <a:pt x="721" y="1045"/>
                  </a:lnTo>
                  <a:lnTo>
                    <a:pt x="723" y="1044"/>
                  </a:lnTo>
                  <a:lnTo>
                    <a:pt x="725" y="1044"/>
                  </a:lnTo>
                  <a:close/>
                  <a:moveTo>
                    <a:pt x="801" y="1038"/>
                  </a:moveTo>
                  <a:lnTo>
                    <a:pt x="801" y="1038"/>
                  </a:lnTo>
                  <a:lnTo>
                    <a:pt x="803" y="1038"/>
                  </a:lnTo>
                  <a:lnTo>
                    <a:pt x="807" y="1040"/>
                  </a:lnTo>
                  <a:lnTo>
                    <a:pt x="809" y="1042"/>
                  </a:lnTo>
                  <a:lnTo>
                    <a:pt x="809" y="1045"/>
                  </a:lnTo>
                  <a:lnTo>
                    <a:pt x="809" y="1047"/>
                  </a:lnTo>
                  <a:lnTo>
                    <a:pt x="807" y="1050"/>
                  </a:lnTo>
                  <a:lnTo>
                    <a:pt x="805" y="1052"/>
                  </a:lnTo>
                  <a:lnTo>
                    <a:pt x="803" y="1052"/>
                  </a:lnTo>
                  <a:lnTo>
                    <a:pt x="799" y="1052"/>
                  </a:lnTo>
                  <a:lnTo>
                    <a:pt x="797" y="1050"/>
                  </a:lnTo>
                  <a:lnTo>
                    <a:pt x="796" y="1049"/>
                  </a:lnTo>
                  <a:lnTo>
                    <a:pt x="794" y="1047"/>
                  </a:lnTo>
                  <a:lnTo>
                    <a:pt x="794" y="1044"/>
                  </a:lnTo>
                  <a:lnTo>
                    <a:pt x="796" y="1042"/>
                  </a:lnTo>
                  <a:lnTo>
                    <a:pt x="797" y="1040"/>
                  </a:lnTo>
                  <a:lnTo>
                    <a:pt x="801" y="1038"/>
                  </a:lnTo>
                  <a:close/>
                  <a:moveTo>
                    <a:pt x="874" y="1028"/>
                  </a:moveTo>
                  <a:lnTo>
                    <a:pt x="874" y="1028"/>
                  </a:lnTo>
                  <a:lnTo>
                    <a:pt x="877" y="1028"/>
                  </a:lnTo>
                  <a:lnTo>
                    <a:pt x="879" y="1028"/>
                  </a:lnTo>
                  <a:lnTo>
                    <a:pt x="883" y="1030"/>
                  </a:lnTo>
                  <a:lnTo>
                    <a:pt x="883" y="1033"/>
                  </a:lnTo>
                  <a:lnTo>
                    <a:pt x="883" y="1037"/>
                  </a:lnTo>
                  <a:lnTo>
                    <a:pt x="883" y="1038"/>
                  </a:lnTo>
                  <a:lnTo>
                    <a:pt x="881" y="1040"/>
                  </a:lnTo>
                  <a:lnTo>
                    <a:pt x="877" y="1042"/>
                  </a:lnTo>
                  <a:lnTo>
                    <a:pt x="874" y="1042"/>
                  </a:lnTo>
                  <a:lnTo>
                    <a:pt x="872" y="1040"/>
                  </a:lnTo>
                  <a:lnTo>
                    <a:pt x="870" y="1038"/>
                  </a:lnTo>
                  <a:lnTo>
                    <a:pt x="868" y="1037"/>
                  </a:lnTo>
                  <a:lnTo>
                    <a:pt x="868" y="1033"/>
                  </a:lnTo>
                  <a:lnTo>
                    <a:pt x="870" y="1032"/>
                  </a:lnTo>
                  <a:lnTo>
                    <a:pt x="872" y="1028"/>
                  </a:lnTo>
                  <a:lnTo>
                    <a:pt x="874" y="1028"/>
                  </a:lnTo>
                  <a:close/>
                  <a:moveTo>
                    <a:pt x="946" y="1011"/>
                  </a:moveTo>
                  <a:lnTo>
                    <a:pt x="946" y="1011"/>
                  </a:lnTo>
                  <a:lnTo>
                    <a:pt x="950" y="1011"/>
                  </a:lnTo>
                  <a:lnTo>
                    <a:pt x="952" y="1011"/>
                  </a:lnTo>
                  <a:lnTo>
                    <a:pt x="956" y="1013"/>
                  </a:lnTo>
                  <a:lnTo>
                    <a:pt x="957" y="1016"/>
                  </a:lnTo>
                  <a:lnTo>
                    <a:pt x="957" y="1018"/>
                  </a:lnTo>
                  <a:lnTo>
                    <a:pt x="956" y="1021"/>
                  </a:lnTo>
                  <a:lnTo>
                    <a:pt x="954" y="1023"/>
                  </a:lnTo>
                  <a:lnTo>
                    <a:pt x="952" y="1025"/>
                  </a:lnTo>
                  <a:lnTo>
                    <a:pt x="948" y="1025"/>
                  </a:lnTo>
                  <a:lnTo>
                    <a:pt x="946" y="1023"/>
                  </a:lnTo>
                  <a:lnTo>
                    <a:pt x="944" y="1023"/>
                  </a:lnTo>
                  <a:lnTo>
                    <a:pt x="943" y="1020"/>
                  </a:lnTo>
                  <a:lnTo>
                    <a:pt x="943" y="1018"/>
                  </a:lnTo>
                  <a:lnTo>
                    <a:pt x="943" y="1014"/>
                  </a:lnTo>
                  <a:lnTo>
                    <a:pt x="944" y="1013"/>
                  </a:lnTo>
                  <a:lnTo>
                    <a:pt x="946" y="1011"/>
                  </a:lnTo>
                  <a:close/>
                  <a:moveTo>
                    <a:pt x="1017" y="987"/>
                  </a:moveTo>
                  <a:lnTo>
                    <a:pt x="1017" y="987"/>
                  </a:lnTo>
                  <a:lnTo>
                    <a:pt x="1021" y="987"/>
                  </a:lnTo>
                  <a:lnTo>
                    <a:pt x="1023" y="987"/>
                  </a:lnTo>
                  <a:lnTo>
                    <a:pt x="1026" y="989"/>
                  </a:lnTo>
                  <a:lnTo>
                    <a:pt x="1028" y="992"/>
                  </a:lnTo>
                  <a:lnTo>
                    <a:pt x="1028" y="994"/>
                  </a:lnTo>
                  <a:lnTo>
                    <a:pt x="1028" y="997"/>
                  </a:lnTo>
                  <a:lnTo>
                    <a:pt x="1026" y="999"/>
                  </a:lnTo>
                  <a:lnTo>
                    <a:pt x="1024" y="1001"/>
                  </a:lnTo>
                  <a:lnTo>
                    <a:pt x="1021" y="1001"/>
                  </a:lnTo>
                  <a:lnTo>
                    <a:pt x="1017" y="1001"/>
                  </a:lnTo>
                  <a:lnTo>
                    <a:pt x="1015" y="999"/>
                  </a:lnTo>
                  <a:lnTo>
                    <a:pt x="1013" y="997"/>
                  </a:lnTo>
                  <a:lnTo>
                    <a:pt x="1013" y="994"/>
                  </a:lnTo>
                  <a:lnTo>
                    <a:pt x="1013" y="992"/>
                  </a:lnTo>
                  <a:lnTo>
                    <a:pt x="1015" y="989"/>
                  </a:lnTo>
                  <a:lnTo>
                    <a:pt x="1017" y="987"/>
                  </a:lnTo>
                  <a:close/>
                  <a:moveTo>
                    <a:pt x="1086" y="958"/>
                  </a:moveTo>
                  <a:lnTo>
                    <a:pt x="1086" y="958"/>
                  </a:lnTo>
                  <a:lnTo>
                    <a:pt x="1088" y="958"/>
                  </a:lnTo>
                  <a:lnTo>
                    <a:pt x="1091" y="958"/>
                  </a:lnTo>
                  <a:lnTo>
                    <a:pt x="1093" y="959"/>
                  </a:lnTo>
                  <a:lnTo>
                    <a:pt x="1095" y="961"/>
                  </a:lnTo>
                  <a:lnTo>
                    <a:pt x="1097" y="963"/>
                  </a:lnTo>
                  <a:lnTo>
                    <a:pt x="1097" y="966"/>
                  </a:lnTo>
                  <a:lnTo>
                    <a:pt x="1095" y="968"/>
                  </a:lnTo>
                  <a:lnTo>
                    <a:pt x="1093" y="970"/>
                  </a:lnTo>
                  <a:lnTo>
                    <a:pt x="1089" y="971"/>
                  </a:lnTo>
                  <a:lnTo>
                    <a:pt x="1086" y="971"/>
                  </a:lnTo>
                  <a:lnTo>
                    <a:pt x="1084" y="970"/>
                  </a:lnTo>
                  <a:lnTo>
                    <a:pt x="1082" y="968"/>
                  </a:lnTo>
                  <a:lnTo>
                    <a:pt x="1082" y="965"/>
                  </a:lnTo>
                  <a:lnTo>
                    <a:pt x="1082" y="963"/>
                  </a:lnTo>
                  <a:lnTo>
                    <a:pt x="1084" y="959"/>
                  </a:lnTo>
                  <a:lnTo>
                    <a:pt x="1086" y="958"/>
                  </a:lnTo>
                  <a:close/>
                  <a:moveTo>
                    <a:pt x="1149" y="923"/>
                  </a:moveTo>
                  <a:lnTo>
                    <a:pt x="1149" y="923"/>
                  </a:lnTo>
                  <a:lnTo>
                    <a:pt x="1153" y="922"/>
                  </a:lnTo>
                  <a:lnTo>
                    <a:pt x="1155" y="922"/>
                  </a:lnTo>
                  <a:lnTo>
                    <a:pt x="1158" y="922"/>
                  </a:lnTo>
                  <a:lnTo>
                    <a:pt x="1160" y="925"/>
                  </a:lnTo>
                  <a:lnTo>
                    <a:pt x="1160" y="927"/>
                  </a:lnTo>
                  <a:lnTo>
                    <a:pt x="1160" y="930"/>
                  </a:lnTo>
                  <a:lnTo>
                    <a:pt x="1160" y="932"/>
                  </a:lnTo>
                  <a:lnTo>
                    <a:pt x="1158" y="934"/>
                  </a:lnTo>
                  <a:lnTo>
                    <a:pt x="1155" y="935"/>
                  </a:lnTo>
                  <a:lnTo>
                    <a:pt x="1153" y="935"/>
                  </a:lnTo>
                  <a:lnTo>
                    <a:pt x="1149" y="934"/>
                  </a:lnTo>
                  <a:lnTo>
                    <a:pt x="1147" y="932"/>
                  </a:lnTo>
                  <a:lnTo>
                    <a:pt x="1147" y="930"/>
                  </a:lnTo>
                  <a:lnTo>
                    <a:pt x="1145" y="927"/>
                  </a:lnTo>
                  <a:lnTo>
                    <a:pt x="1147" y="925"/>
                  </a:lnTo>
                  <a:lnTo>
                    <a:pt x="1149" y="923"/>
                  </a:lnTo>
                  <a:close/>
                  <a:moveTo>
                    <a:pt x="1209" y="881"/>
                  </a:moveTo>
                  <a:lnTo>
                    <a:pt x="1209" y="881"/>
                  </a:lnTo>
                  <a:lnTo>
                    <a:pt x="1210" y="879"/>
                  </a:lnTo>
                  <a:lnTo>
                    <a:pt x="1214" y="879"/>
                  </a:lnTo>
                  <a:lnTo>
                    <a:pt x="1216" y="881"/>
                  </a:lnTo>
                  <a:lnTo>
                    <a:pt x="1220" y="882"/>
                  </a:lnTo>
                  <a:lnTo>
                    <a:pt x="1222" y="884"/>
                  </a:lnTo>
                  <a:lnTo>
                    <a:pt x="1222" y="886"/>
                  </a:lnTo>
                  <a:lnTo>
                    <a:pt x="1220" y="889"/>
                  </a:lnTo>
                  <a:lnTo>
                    <a:pt x="1218" y="891"/>
                  </a:lnTo>
                  <a:lnTo>
                    <a:pt x="1216" y="893"/>
                  </a:lnTo>
                  <a:lnTo>
                    <a:pt x="1212" y="893"/>
                  </a:lnTo>
                  <a:lnTo>
                    <a:pt x="1210" y="893"/>
                  </a:lnTo>
                  <a:lnTo>
                    <a:pt x="1209" y="891"/>
                  </a:lnTo>
                  <a:lnTo>
                    <a:pt x="1207" y="887"/>
                  </a:lnTo>
                  <a:lnTo>
                    <a:pt x="1207" y="886"/>
                  </a:lnTo>
                  <a:lnTo>
                    <a:pt x="1207" y="882"/>
                  </a:lnTo>
                  <a:lnTo>
                    <a:pt x="1209" y="881"/>
                  </a:lnTo>
                  <a:close/>
                  <a:moveTo>
                    <a:pt x="1262" y="833"/>
                  </a:moveTo>
                  <a:lnTo>
                    <a:pt x="1262" y="833"/>
                  </a:lnTo>
                  <a:lnTo>
                    <a:pt x="1264" y="831"/>
                  </a:lnTo>
                  <a:lnTo>
                    <a:pt x="1268" y="831"/>
                  </a:lnTo>
                  <a:lnTo>
                    <a:pt x="1270" y="831"/>
                  </a:lnTo>
                  <a:lnTo>
                    <a:pt x="1274" y="833"/>
                  </a:lnTo>
                  <a:lnTo>
                    <a:pt x="1275" y="834"/>
                  </a:lnTo>
                  <a:lnTo>
                    <a:pt x="1275" y="838"/>
                  </a:lnTo>
                  <a:lnTo>
                    <a:pt x="1275" y="839"/>
                  </a:lnTo>
                  <a:lnTo>
                    <a:pt x="1274" y="843"/>
                  </a:lnTo>
                  <a:lnTo>
                    <a:pt x="1272" y="845"/>
                  </a:lnTo>
                  <a:lnTo>
                    <a:pt x="1268" y="845"/>
                  </a:lnTo>
                  <a:lnTo>
                    <a:pt x="1266" y="845"/>
                  </a:lnTo>
                  <a:lnTo>
                    <a:pt x="1262" y="843"/>
                  </a:lnTo>
                  <a:lnTo>
                    <a:pt x="1261" y="841"/>
                  </a:lnTo>
                  <a:lnTo>
                    <a:pt x="1261" y="838"/>
                  </a:lnTo>
                  <a:lnTo>
                    <a:pt x="1261" y="836"/>
                  </a:lnTo>
                  <a:lnTo>
                    <a:pt x="1262" y="833"/>
                  </a:lnTo>
                  <a:close/>
                  <a:moveTo>
                    <a:pt x="1309" y="779"/>
                  </a:moveTo>
                  <a:lnTo>
                    <a:pt x="1309" y="779"/>
                  </a:lnTo>
                  <a:lnTo>
                    <a:pt x="1311" y="778"/>
                  </a:lnTo>
                  <a:lnTo>
                    <a:pt x="1313" y="776"/>
                  </a:lnTo>
                  <a:lnTo>
                    <a:pt x="1316" y="776"/>
                  </a:lnTo>
                  <a:lnTo>
                    <a:pt x="1320" y="778"/>
                  </a:lnTo>
                  <a:lnTo>
                    <a:pt x="1322" y="779"/>
                  </a:lnTo>
                  <a:lnTo>
                    <a:pt x="1322" y="781"/>
                  </a:lnTo>
                  <a:lnTo>
                    <a:pt x="1322" y="784"/>
                  </a:lnTo>
                  <a:lnTo>
                    <a:pt x="1322" y="788"/>
                  </a:lnTo>
                  <a:lnTo>
                    <a:pt x="1318" y="790"/>
                  </a:lnTo>
                  <a:lnTo>
                    <a:pt x="1316" y="790"/>
                  </a:lnTo>
                  <a:lnTo>
                    <a:pt x="1313" y="790"/>
                  </a:lnTo>
                  <a:lnTo>
                    <a:pt x="1311" y="790"/>
                  </a:lnTo>
                  <a:lnTo>
                    <a:pt x="1309" y="786"/>
                  </a:lnTo>
                  <a:lnTo>
                    <a:pt x="1307" y="784"/>
                  </a:lnTo>
                  <a:lnTo>
                    <a:pt x="1307" y="781"/>
                  </a:lnTo>
                  <a:lnTo>
                    <a:pt x="1309" y="779"/>
                  </a:lnTo>
                  <a:close/>
                  <a:moveTo>
                    <a:pt x="1346" y="721"/>
                  </a:moveTo>
                  <a:lnTo>
                    <a:pt x="1346" y="721"/>
                  </a:lnTo>
                  <a:lnTo>
                    <a:pt x="1348" y="718"/>
                  </a:lnTo>
                  <a:lnTo>
                    <a:pt x="1350" y="716"/>
                  </a:lnTo>
                  <a:lnTo>
                    <a:pt x="1354" y="716"/>
                  </a:lnTo>
                  <a:lnTo>
                    <a:pt x="1357" y="718"/>
                  </a:lnTo>
                  <a:lnTo>
                    <a:pt x="1359" y="719"/>
                  </a:lnTo>
                  <a:lnTo>
                    <a:pt x="1361" y="721"/>
                  </a:lnTo>
                  <a:lnTo>
                    <a:pt x="1361" y="723"/>
                  </a:lnTo>
                  <a:lnTo>
                    <a:pt x="1361" y="726"/>
                  </a:lnTo>
                  <a:lnTo>
                    <a:pt x="1359" y="728"/>
                  </a:lnTo>
                  <a:lnTo>
                    <a:pt x="1355" y="730"/>
                  </a:lnTo>
                  <a:lnTo>
                    <a:pt x="1354" y="730"/>
                  </a:lnTo>
                  <a:lnTo>
                    <a:pt x="1350" y="730"/>
                  </a:lnTo>
                  <a:lnTo>
                    <a:pt x="1348" y="728"/>
                  </a:lnTo>
                  <a:lnTo>
                    <a:pt x="1346" y="726"/>
                  </a:lnTo>
                  <a:lnTo>
                    <a:pt x="1346" y="723"/>
                  </a:lnTo>
                  <a:lnTo>
                    <a:pt x="1346" y="721"/>
                  </a:lnTo>
                  <a:close/>
                  <a:moveTo>
                    <a:pt x="1374" y="658"/>
                  </a:moveTo>
                  <a:lnTo>
                    <a:pt x="1374" y="658"/>
                  </a:lnTo>
                  <a:lnTo>
                    <a:pt x="1376" y="654"/>
                  </a:lnTo>
                  <a:lnTo>
                    <a:pt x="1378" y="652"/>
                  </a:lnTo>
                  <a:lnTo>
                    <a:pt x="1381" y="652"/>
                  </a:lnTo>
                  <a:lnTo>
                    <a:pt x="1383" y="652"/>
                  </a:lnTo>
                  <a:lnTo>
                    <a:pt x="1387" y="652"/>
                  </a:lnTo>
                  <a:lnTo>
                    <a:pt x="1389" y="656"/>
                  </a:lnTo>
                  <a:lnTo>
                    <a:pt x="1389" y="658"/>
                  </a:lnTo>
                  <a:lnTo>
                    <a:pt x="1389" y="661"/>
                  </a:lnTo>
                  <a:lnTo>
                    <a:pt x="1387" y="663"/>
                  </a:lnTo>
                  <a:lnTo>
                    <a:pt x="1385" y="664"/>
                  </a:lnTo>
                  <a:lnTo>
                    <a:pt x="1383" y="666"/>
                  </a:lnTo>
                  <a:lnTo>
                    <a:pt x="1380" y="666"/>
                  </a:lnTo>
                  <a:lnTo>
                    <a:pt x="1378" y="664"/>
                  </a:lnTo>
                  <a:lnTo>
                    <a:pt x="1376" y="663"/>
                  </a:lnTo>
                  <a:lnTo>
                    <a:pt x="1374" y="659"/>
                  </a:lnTo>
                  <a:lnTo>
                    <a:pt x="1374" y="658"/>
                  </a:lnTo>
                  <a:close/>
                  <a:moveTo>
                    <a:pt x="1391" y="589"/>
                  </a:moveTo>
                  <a:lnTo>
                    <a:pt x="1391" y="589"/>
                  </a:lnTo>
                  <a:lnTo>
                    <a:pt x="1393" y="587"/>
                  </a:lnTo>
                  <a:lnTo>
                    <a:pt x="1395" y="585"/>
                  </a:lnTo>
                  <a:lnTo>
                    <a:pt x="1396" y="584"/>
                  </a:lnTo>
                  <a:lnTo>
                    <a:pt x="1400" y="584"/>
                  </a:lnTo>
                  <a:lnTo>
                    <a:pt x="1402" y="585"/>
                  </a:lnTo>
                  <a:lnTo>
                    <a:pt x="1404" y="587"/>
                  </a:lnTo>
                  <a:lnTo>
                    <a:pt x="1406" y="589"/>
                  </a:lnTo>
                  <a:lnTo>
                    <a:pt x="1406" y="592"/>
                  </a:lnTo>
                  <a:lnTo>
                    <a:pt x="1406" y="594"/>
                  </a:lnTo>
                  <a:lnTo>
                    <a:pt x="1404" y="596"/>
                  </a:lnTo>
                  <a:lnTo>
                    <a:pt x="1400" y="597"/>
                  </a:lnTo>
                  <a:lnTo>
                    <a:pt x="1398" y="597"/>
                  </a:lnTo>
                  <a:lnTo>
                    <a:pt x="1395" y="597"/>
                  </a:lnTo>
                  <a:lnTo>
                    <a:pt x="1393" y="594"/>
                  </a:lnTo>
                  <a:lnTo>
                    <a:pt x="1391" y="592"/>
                  </a:lnTo>
                  <a:lnTo>
                    <a:pt x="1391" y="589"/>
                  </a:lnTo>
                  <a:close/>
                </a:path>
              </a:pathLst>
            </a:custGeom>
            <a:solidFill>
              <a:srgbClr val="000000"/>
            </a:solidFill>
            <a:ln w="1588">
              <a:solidFill>
                <a:srgbClr val="000000"/>
              </a:solidFill>
              <a:round/>
              <a:headEnd/>
              <a:tailEnd/>
            </a:ln>
          </p:spPr>
          <p:txBody>
            <a:bodyPr/>
            <a:lstStyle/>
            <a:p>
              <a:endParaRPr lang="fr-FR" sz="1800">
                <a:latin typeface="Arial" charset="0"/>
              </a:endParaRPr>
            </a:p>
          </p:txBody>
        </p:sp>
        <p:sp>
          <p:nvSpPr>
            <p:cNvPr id="90133" name="Rectangle 23"/>
            <p:cNvSpPr>
              <a:spLocks noChangeArrowheads="1"/>
            </p:cNvSpPr>
            <p:nvPr/>
          </p:nvSpPr>
          <p:spPr bwMode="auto">
            <a:xfrm>
              <a:off x="3359698" y="2994089"/>
              <a:ext cx="1926046" cy="280899"/>
            </a:xfrm>
            <a:prstGeom prst="rect">
              <a:avLst/>
            </a:prstGeom>
            <a:noFill/>
            <a:ln w="9525">
              <a:noFill/>
              <a:miter lim="800000"/>
              <a:headEnd/>
              <a:tailEnd/>
            </a:ln>
          </p:spPr>
          <p:txBody>
            <a:bodyPr wrap="none" lIns="0" tIns="0" rIns="0" bIns="0">
              <a:spAutoFit/>
            </a:bodyPr>
            <a:lstStyle/>
            <a:p>
              <a:r>
                <a:rPr lang="fr-FR" sz="2200" dirty="0">
                  <a:solidFill>
                    <a:srgbClr val="000000"/>
                  </a:solidFill>
                  <a:latin typeface="Arial" charset="0"/>
                </a:rPr>
                <a:t>Couplage inductif</a:t>
              </a:r>
              <a:endParaRPr lang="fr-FR" sz="1800" dirty="0">
                <a:latin typeface="Arial" charset="0"/>
              </a:endParaRPr>
            </a:p>
          </p:txBody>
        </p:sp>
        <p:sp>
          <p:nvSpPr>
            <p:cNvPr id="90134" name="Freeform 25"/>
            <p:cNvSpPr>
              <a:spLocks/>
            </p:cNvSpPr>
            <p:nvPr/>
          </p:nvSpPr>
          <p:spPr bwMode="auto">
            <a:xfrm>
              <a:off x="4514850" y="3899736"/>
              <a:ext cx="806450" cy="219075"/>
            </a:xfrm>
            <a:custGeom>
              <a:avLst/>
              <a:gdLst>
                <a:gd name="T0" fmla="*/ 0 w 1101"/>
                <a:gd name="T1" fmla="*/ 2147483647 h 274"/>
                <a:gd name="T2" fmla="*/ 2147483647 w 1101"/>
                <a:gd name="T3" fmla="*/ 2147483647 h 274"/>
                <a:gd name="T4" fmla="*/ 2147483647 w 1101"/>
                <a:gd name="T5" fmla="*/ 2147483647 h 274"/>
                <a:gd name="T6" fmla="*/ 2147483647 w 1101"/>
                <a:gd name="T7" fmla="*/ 2147483647 h 274"/>
                <a:gd name="T8" fmla="*/ 2147483647 w 1101"/>
                <a:gd name="T9" fmla="*/ 2147483647 h 274"/>
                <a:gd name="T10" fmla="*/ 2147483647 w 1101"/>
                <a:gd name="T11" fmla="*/ 2147483647 h 274"/>
                <a:gd name="T12" fmla="*/ 2147483647 w 1101"/>
                <a:gd name="T13" fmla="*/ 2147483647 h 274"/>
                <a:gd name="T14" fmla="*/ 2147483647 w 1101"/>
                <a:gd name="T15" fmla="*/ 2147483647 h 274"/>
                <a:gd name="T16" fmla="*/ 2147483647 w 1101"/>
                <a:gd name="T17" fmla="*/ 2147483647 h 274"/>
                <a:gd name="T18" fmla="*/ 2147483647 w 1101"/>
                <a:gd name="T19" fmla="*/ 2147483647 h 274"/>
                <a:gd name="T20" fmla="*/ 2147483647 w 1101"/>
                <a:gd name="T21" fmla="*/ 2147483647 h 274"/>
                <a:gd name="T22" fmla="*/ 2147483647 w 1101"/>
                <a:gd name="T23" fmla="*/ 2147483647 h 274"/>
                <a:gd name="T24" fmla="*/ 2147483647 w 1101"/>
                <a:gd name="T25" fmla="*/ 2147483647 h 274"/>
                <a:gd name="T26" fmla="*/ 2147483647 w 1101"/>
                <a:gd name="T27" fmla="*/ 2147483647 h 274"/>
                <a:gd name="T28" fmla="*/ 2147483647 w 1101"/>
                <a:gd name="T29" fmla="*/ 2147483647 h 274"/>
                <a:gd name="T30" fmla="*/ 2147483647 w 1101"/>
                <a:gd name="T31" fmla="*/ 0 h 274"/>
                <a:gd name="T32" fmla="*/ 2147483647 w 1101"/>
                <a:gd name="T33" fmla="*/ 2147483647 h 274"/>
                <a:gd name="T34" fmla="*/ 2147483647 w 1101"/>
                <a:gd name="T35" fmla="*/ 2147483647 h 274"/>
                <a:gd name="T36" fmla="*/ 2147483647 w 1101"/>
                <a:gd name="T37" fmla="*/ 2147483647 h 274"/>
                <a:gd name="T38" fmla="*/ 2147483647 w 1101"/>
                <a:gd name="T39" fmla="*/ 2147483647 h 274"/>
                <a:gd name="T40" fmla="*/ 2147483647 w 1101"/>
                <a:gd name="T41" fmla="*/ 2147483647 h 274"/>
                <a:gd name="T42" fmla="*/ 2147483647 w 1101"/>
                <a:gd name="T43" fmla="*/ 2147483647 h 274"/>
                <a:gd name="T44" fmla="*/ 2147483647 w 1101"/>
                <a:gd name="T45" fmla="*/ 2147483647 h 274"/>
                <a:gd name="T46" fmla="*/ 2147483647 w 1101"/>
                <a:gd name="T47" fmla="*/ 2147483647 h 274"/>
                <a:gd name="T48" fmla="*/ 2147483647 w 1101"/>
                <a:gd name="T49" fmla="*/ 2147483647 h 274"/>
                <a:gd name="T50" fmla="*/ 2147483647 w 1101"/>
                <a:gd name="T51" fmla="*/ 2147483647 h 274"/>
                <a:gd name="T52" fmla="*/ 2147483647 w 1101"/>
                <a:gd name="T53" fmla="*/ 2147483647 h 274"/>
                <a:gd name="T54" fmla="*/ 2147483647 w 1101"/>
                <a:gd name="T55" fmla="*/ 2147483647 h 274"/>
                <a:gd name="T56" fmla="*/ 2147483647 w 1101"/>
                <a:gd name="T57" fmla="*/ 2147483647 h 274"/>
                <a:gd name="T58" fmla="*/ 2147483647 w 1101"/>
                <a:gd name="T59" fmla="*/ 2147483647 h 274"/>
                <a:gd name="T60" fmla="*/ 2147483647 w 1101"/>
                <a:gd name="T61" fmla="*/ 2147483647 h 274"/>
                <a:gd name="T62" fmla="*/ 2147483647 w 1101"/>
                <a:gd name="T63" fmla="*/ 2147483647 h 274"/>
                <a:gd name="T64" fmla="*/ 2147483647 w 1101"/>
                <a:gd name="T65" fmla="*/ 2147483647 h 274"/>
                <a:gd name="T66" fmla="*/ 2147483647 w 1101"/>
                <a:gd name="T67" fmla="*/ 2147483647 h 274"/>
                <a:gd name="T68" fmla="*/ 2147483647 w 1101"/>
                <a:gd name="T69" fmla="*/ 2147483647 h 274"/>
                <a:gd name="T70" fmla="*/ 2147483647 w 1101"/>
                <a:gd name="T71" fmla="*/ 2147483647 h 274"/>
                <a:gd name="T72" fmla="*/ 2147483647 w 1101"/>
                <a:gd name="T73" fmla="*/ 2147483647 h 274"/>
                <a:gd name="T74" fmla="*/ 2147483647 w 1101"/>
                <a:gd name="T75" fmla="*/ 2147483647 h 274"/>
                <a:gd name="T76" fmla="*/ 2147483647 w 1101"/>
                <a:gd name="T77" fmla="*/ 2147483647 h 274"/>
                <a:gd name="T78" fmla="*/ 2147483647 w 1101"/>
                <a:gd name="T79" fmla="*/ 2147483647 h 274"/>
                <a:gd name="T80" fmla="*/ 2147483647 w 1101"/>
                <a:gd name="T81" fmla="*/ 2147483647 h 274"/>
                <a:gd name="T82" fmla="*/ 2147483647 w 1101"/>
                <a:gd name="T83" fmla="*/ 2147483647 h 274"/>
                <a:gd name="T84" fmla="*/ 2147483647 w 1101"/>
                <a:gd name="T85" fmla="*/ 2147483647 h 274"/>
                <a:gd name="T86" fmla="*/ 2147483647 w 1101"/>
                <a:gd name="T87" fmla="*/ 2147483647 h 274"/>
                <a:gd name="T88" fmla="*/ 2147483647 w 1101"/>
                <a:gd name="T89" fmla="*/ 2147483647 h 274"/>
                <a:gd name="T90" fmla="*/ 2147483647 w 1101"/>
                <a:gd name="T91" fmla="*/ 2147483647 h 274"/>
                <a:gd name="T92" fmla="*/ 2147483647 w 1101"/>
                <a:gd name="T93" fmla="*/ 2147483647 h 274"/>
                <a:gd name="T94" fmla="*/ 2147483647 w 1101"/>
                <a:gd name="T95" fmla="*/ 2147483647 h 274"/>
                <a:gd name="T96" fmla="*/ 2147483647 w 1101"/>
                <a:gd name="T97" fmla="*/ 2147483647 h 274"/>
                <a:gd name="T98" fmla="*/ 2147483647 w 1101"/>
                <a:gd name="T99" fmla="*/ 2147483647 h 274"/>
                <a:gd name="T100" fmla="*/ 2147483647 w 1101"/>
                <a:gd name="T101" fmla="*/ 2147483647 h 274"/>
                <a:gd name="T102" fmla="*/ 2147483647 w 1101"/>
                <a:gd name="T103" fmla="*/ 2147483647 h 274"/>
                <a:gd name="T104" fmla="*/ 2147483647 w 1101"/>
                <a:gd name="T105" fmla="*/ 2147483647 h 274"/>
                <a:gd name="T106" fmla="*/ 2147483647 w 1101"/>
                <a:gd name="T107" fmla="*/ 2147483647 h 274"/>
                <a:gd name="T108" fmla="*/ 2147483647 w 1101"/>
                <a:gd name="T109" fmla="*/ 2147483647 h 274"/>
                <a:gd name="T110" fmla="*/ 2147483647 w 1101"/>
                <a:gd name="T111" fmla="*/ 2147483647 h 274"/>
                <a:gd name="T112" fmla="*/ 2147483647 w 1101"/>
                <a:gd name="T113" fmla="*/ 2147483647 h 274"/>
                <a:gd name="T114" fmla="*/ 2147483647 w 1101"/>
                <a:gd name="T115" fmla="*/ 2147483647 h 274"/>
                <a:gd name="T116" fmla="*/ 2147483647 w 1101"/>
                <a:gd name="T117" fmla="*/ 2147483647 h 274"/>
                <a:gd name="T118" fmla="*/ 2147483647 w 1101"/>
                <a:gd name="T119" fmla="*/ 2147483647 h 274"/>
                <a:gd name="T120" fmla="*/ 2147483647 w 1101"/>
                <a:gd name="T121" fmla="*/ 2147483647 h 274"/>
                <a:gd name="T122" fmla="*/ 0 w 1101"/>
                <a:gd name="T123" fmla="*/ 2147483647 h 27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4"/>
                <a:gd name="T188" fmla="*/ 1101 w 1101"/>
                <a:gd name="T189" fmla="*/ 274 h 27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4">
                  <a:moveTo>
                    <a:pt x="0" y="137"/>
                  </a:moveTo>
                  <a:lnTo>
                    <a:pt x="0" y="130"/>
                  </a:lnTo>
                  <a:lnTo>
                    <a:pt x="2" y="123"/>
                  </a:lnTo>
                  <a:lnTo>
                    <a:pt x="6" y="116"/>
                  </a:lnTo>
                  <a:lnTo>
                    <a:pt x="11" y="109"/>
                  </a:lnTo>
                  <a:lnTo>
                    <a:pt x="17" y="102"/>
                  </a:lnTo>
                  <a:lnTo>
                    <a:pt x="24" y="96"/>
                  </a:lnTo>
                  <a:lnTo>
                    <a:pt x="34" y="89"/>
                  </a:lnTo>
                  <a:lnTo>
                    <a:pt x="43" y="84"/>
                  </a:lnTo>
                  <a:lnTo>
                    <a:pt x="54" y="77"/>
                  </a:lnTo>
                  <a:lnTo>
                    <a:pt x="67" y="72"/>
                  </a:lnTo>
                  <a:lnTo>
                    <a:pt x="80" y="66"/>
                  </a:lnTo>
                  <a:lnTo>
                    <a:pt x="93" y="60"/>
                  </a:lnTo>
                  <a:lnTo>
                    <a:pt x="110" y="54"/>
                  </a:lnTo>
                  <a:lnTo>
                    <a:pt x="125" y="49"/>
                  </a:lnTo>
                  <a:lnTo>
                    <a:pt x="143" y="44"/>
                  </a:lnTo>
                  <a:lnTo>
                    <a:pt x="162" y="39"/>
                  </a:lnTo>
                  <a:lnTo>
                    <a:pt x="181" y="36"/>
                  </a:lnTo>
                  <a:lnTo>
                    <a:pt x="201" y="30"/>
                  </a:lnTo>
                  <a:lnTo>
                    <a:pt x="222" y="27"/>
                  </a:lnTo>
                  <a:lnTo>
                    <a:pt x="242" y="24"/>
                  </a:lnTo>
                  <a:lnTo>
                    <a:pt x="264" y="20"/>
                  </a:lnTo>
                  <a:lnTo>
                    <a:pt x="288" y="17"/>
                  </a:lnTo>
                  <a:lnTo>
                    <a:pt x="313" y="13"/>
                  </a:lnTo>
                  <a:lnTo>
                    <a:pt x="337" y="10"/>
                  </a:lnTo>
                  <a:lnTo>
                    <a:pt x="361" y="8"/>
                  </a:lnTo>
                  <a:lnTo>
                    <a:pt x="387" y="6"/>
                  </a:lnTo>
                  <a:lnTo>
                    <a:pt x="413" y="5"/>
                  </a:lnTo>
                  <a:lnTo>
                    <a:pt x="439" y="3"/>
                  </a:lnTo>
                  <a:lnTo>
                    <a:pt x="467" y="1"/>
                  </a:lnTo>
                  <a:lnTo>
                    <a:pt x="495" y="0"/>
                  </a:lnTo>
                  <a:lnTo>
                    <a:pt x="551" y="0"/>
                  </a:lnTo>
                  <a:lnTo>
                    <a:pt x="607" y="0"/>
                  </a:lnTo>
                  <a:lnTo>
                    <a:pt x="634" y="1"/>
                  </a:lnTo>
                  <a:lnTo>
                    <a:pt x="662" y="3"/>
                  </a:lnTo>
                  <a:lnTo>
                    <a:pt x="688" y="5"/>
                  </a:lnTo>
                  <a:lnTo>
                    <a:pt x="714" y="6"/>
                  </a:lnTo>
                  <a:lnTo>
                    <a:pt x="740" y="8"/>
                  </a:lnTo>
                  <a:lnTo>
                    <a:pt x="765" y="10"/>
                  </a:lnTo>
                  <a:lnTo>
                    <a:pt x="789" y="13"/>
                  </a:lnTo>
                  <a:lnTo>
                    <a:pt x="813" y="17"/>
                  </a:lnTo>
                  <a:lnTo>
                    <a:pt x="835" y="20"/>
                  </a:lnTo>
                  <a:lnTo>
                    <a:pt x="858" y="24"/>
                  </a:lnTo>
                  <a:lnTo>
                    <a:pt x="880" y="27"/>
                  </a:lnTo>
                  <a:lnTo>
                    <a:pt x="900" y="30"/>
                  </a:lnTo>
                  <a:lnTo>
                    <a:pt x="921" y="36"/>
                  </a:lnTo>
                  <a:lnTo>
                    <a:pt x="939" y="39"/>
                  </a:lnTo>
                  <a:lnTo>
                    <a:pt x="958" y="44"/>
                  </a:lnTo>
                  <a:lnTo>
                    <a:pt x="975" y="49"/>
                  </a:lnTo>
                  <a:lnTo>
                    <a:pt x="991" y="54"/>
                  </a:lnTo>
                  <a:lnTo>
                    <a:pt x="1006" y="60"/>
                  </a:lnTo>
                  <a:lnTo>
                    <a:pt x="1021" y="66"/>
                  </a:lnTo>
                  <a:lnTo>
                    <a:pt x="1034" y="72"/>
                  </a:lnTo>
                  <a:lnTo>
                    <a:pt x="1047" y="77"/>
                  </a:lnTo>
                  <a:lnTo>
                    <a:pt x="1058" y="84"/>
                  </a:lnTo>
                  <a:lnTo>
                    <a:pt x="1068" y="89"/>
                  </a:lnTo>
                  <a:lnTo>
                    <a:pt x="1077" y="96"/>
                  </a:lnTo>
                  <a:lnTo>
                    <a:pt x="1084" y="102"/>
                  </a:lnTo>
                  <a:lnTo>
                    <a:pt x="1090" y="109"/>
                  </a:lnTo>
                  <a:lnTo>
                    <a:pt x="1094" y="116"/>
                  </a:lnTo>
                  <a:lnTo>
                    <a:pt x="1097" y="123"/>
                  </a:lnTo>
                  <a:lnTo>
                    <a:pt x="1101" y="130"/>
                  </a:lnTo>
                  <a:lnTo>
                    <a:pt x="1101" y="137"/>
                  </a:lnTo>
                  <a:lnTo>
                    <a:pt x="1101" y="144"/>
                  </a:lnTo>
                  <a:lnTo>
                    <a:pt x="1097" y="151"/>
                  </a:lnTo>
                  <a:lnTo>
                    <a:pt x="1094" y="157"/>
                  </a:lnTo>
                  <a:lnTo>
                    <a:pt x="1090" y="164"/>
                  </a:lnTo>
                  <a:lnTo>
                    <a:pt x="1084" y="171"/>
                  </a:lnTo>
                  <a:lnTo>
                    <a:pt x="1077" y="178"/>
                  </a:lnTo>
                  <a:lnTo>
                    <a:pt x="1068" y="185"/>
                  </a:lnTo>
                  <a:lnTo>
                    <a:pt x="1058" y="190"/>
                  </a:lnTo>
                  <a:lnTo>
                    <a:pt x="1047" y="197"/>
                  </a:lnTo>
                  <a:lnTo>
                    <a:pt x="1034" y="202"/>
                  </a:lnTo>
                  <a:lnTo>
                    <a:pt x="1021" y="207"/>
                  </a:lnTo>
                  <a:lnTo>
                    <a:pt x="1006" y="214"/>
                  </a:lnTo>
                  <a:lnTo>
                    <a:pt x="991" y="219"/>
                  </a:lnTo>
                  <a:lnTo>
                    <a:pt x="975" y="224"/>
                  </a:lnTo>
                  <a:lnTo>
                    <a:pt x="958" y="229"/>
                  </a:lnTo>
                  <a:lnTo>
                    <a:pt x="939" y="235"/>
                  </a:lnTo>
                  <a:lnTo>
                    <a:pt x="921" y="238"/>
                  </a:lnTo>
                  <a:lnTo>
                    <a:pt x="900" y="243"/>
                  </a:lnTo>
                  <a:lnTo>
                    <a:pt x="880" y="247"/>
                  </a:lnTo>
                  <a:lnTo>
                    <a:pt x="858" y="250"/>
                  </a:lnTo>
                  <a:lnTo>
                    <a:pt x="835" y="253"/>
                  </a:lnTo>
                  <a:lnTo>
                    <a:pt x="813" y="257"/>
                  </a:lnTo>
                  <a:lnTo>
                    <a:pt x="789" y="260"/>
                  </a:lnTo>
                  <a:lnTo>
                    <a:pt x="765" y="264"/>
                  </a:lnTo>
                  <a:lnTo>
                    <a:pt x="740" y="265"/>
                  </a:lnTo>
                  <a:lnTo>
                    <a:pt x="714" y="267"/>
                  </a:lnTo>
                  <a:lnTo>
                    <a:pt x="688" y="269"/>
                  </a:lnTo>
                  <a:lnTo>
                    <a:pt x="662" y="271"/>
                  </a:lnTo>
                  <a:lnTo>
                    <a:pt x="634" y="272"/>
                  </a:lnTo>
                  <a:lnTo>
                    <a:pt x="607" y="274"/>
                  </a:lnTo>
                  <a:lnTo>
                    <a:pt x="551" y="274"/>
                  </a:lnTo>
                  <a:lnTo>
                    <a:pt x="495" y="274"/>
                  </a:lnTo>
                  <a:lnTo>
                    <a:pt x="467" y="272"/>
                  </a:lnTo>
                  <a:lnTo>
                    <a:pt x="439" y="271"/>
                  </a:lnTo>
                  <a:lnTo>
                    <a:pt x="413" y="269"/>
                  </a:lnTo>
                  <a:lnTo>
                    <a:pt x="387" y="267"/>
                  </a:lnTo>
                  <a:lnTo>
                    <a:pt x="361" y="265"/>
                  </a:lnTo>
                  <a:lnTo>
                    <a:pt x="337" y="264"/>
                  </a:lnTo>
                  <a:lnTo>
                    <a:pt x="313" y="260"/>
                  </a:lnTo>
                  <a:lnTo>
                    <a:pt x="288" y="257"/>
                  </a:lnTo>
                  <a:lnTo>
                    <a:pt x="264" y="253"/>
                  </a:lnTo>
                  <a:lnTo>
                    <a:pt x="242" y="250"/>
                  </a:lnTo>
                  <a:lnTo>
                    <a:pt x="222" y="247"/>
                  </a:lnTo>
                  <a:lnTo>
                    <a:pt x="201" y="243"/>
                  </a:lnTo>
                  <a:lnTo>
                    <a:pt x="181" y="238"/>
                  </a:lnTo>
                  <a:lnTo>
                    <a:pt x="162" y="235"/>
                  </a:lnTo>
                  <a:lnTo>
                    <a:pt x="143" y="229"/>
                  </a:lnTo>
                  <a:lnTo>
                    <a:pt x="125" y="224"/>
                  </a:lnTo>
                  <a:lnTo>
                    <a:pt x="110" y="219"/>
                  </a:lnTo>
                  <a:lnTo>
                    <a:pt x="93" y="214"/>
                  </a:lnTo>
                  <a:lnTo>
                    <a:pt x="80" y="207"/>
                  </a:lnTo>
                  <a:lnTo>
                    <a:pt x="67" y="202"/>
                  </a:lnTo>
                  <a:lnTo>
                    <a:pt x="54" y="197"/>
                  </a:lnTo>
                  <a:lnTo>
                    <a:pt x="43" y="190"/>
                  </a:lnTo>
                  <a:lnTo>
                    <a:pt x="34" y="183"/>
                  </a:lnTo>
                  <a:lnTo>
                    <a:pt x="24" y="178"/>
                  </a:lnTo>
                  <a:lnTo>
                    <a:pt x="17" y="171"/>
                  </a:lnTo>
                  <a:lnTo>
                    <a:pt x="11" y="164"/>
                  </a:lnTo>
                  <a:lnTo>
                    <a:pt x="6" y="157"/>
                  </a:lnTo>
                  <a:lnTo>
                    <a:pt x="2" y="151"/>
                  </a:lnTo>
                  <a:lnTo>
                    <a:pt x="0" y="144"/>
                  </a:lnTo>
                  <a:lnTo>
                    <a:pt x="0" y="137"/>
                  </a:lnTo>
                </a:path>
              </a:pathLst>
            </a:custGeom>
            <a:noFill/>
            <a:ln w="11113">
              <a:solidFill>
                <a:srgbClr val="000000"/>
              </a:solidFill>
              <a:round/>
              <a:headEnd/>
              <a:tailEnd/>
            </a:ln>
          </p:spPr>
          <p:txBody>
            <a:bodyPr/>
            <a:lstStyle/>
            <a:p>
              <a:endParaRPr lang="fr-FR" sz="1800">
                <a:latin typeface="Arial" charset="0"/>
              </a:endParaRPr>
            </a:p>
          </p:txBody>
        </p:sp>
        <p:sp>
          <p:nvSpPr>
            <p:cNvPr id="90135" name="Freeform 26"/>
            <p:cNvSpPr>
              <a:spLocks/>
            </p:cNvSpPr>
            <p:nvPr/>
          </p:nvSpPr>
          <p:spPr bwMode="auto">
            <a:xfrm>
              <a:off x="4514850" y="3944186"/>
              <a:ext cx="806450" cy="217487"/>
            </a:xfrm>
            <a:custGeom>
              <a:avLst/>
              <a:gdLst>
                <a:gd name="T0" fmla="*/ 0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2147483647 w 1101"/>
                <a:gd name="T61" fmla="*/ 2147483647 h 275"/>
                <a:gd name="T62" fmla="*/ 2147483647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0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0" y="138"/>
                  </a:moveTo>
                  <a:lnTo>
                    <a:pt x="0" y="131"/>
                  </a:lnTo>
                  <a:lnTo>
                    <a:pt x="2" y="124"/>
                  </a:lnTo>
                  <a:lnTo>
                    <a:pt x="6" y="117"/>
                  </a:lnTo>
                  <a:lnTo>
                    <a:pt x="11" y="110"/>
                  </a:lnTo>
                  <a:lnTo>
                    <a:pt x="17" y="103"/>
                  </a:lnTo>
                  <a:lnTo>
                    <a:pt x="24" y="97"/>
                  </a:lnTo>
                  <a:lnTo>
                    <a:pt x="34" y="90"/>
                  </a:lnTo>
                  <a:lnTo>
                    <a:pt x="43" y="85"/>
                  </a:lnTo>
                  <a:lnTo>
                    <a:pt x="54" y="78"/>
                  </a:lnTo>
                  <a:lnTo>
                    <a:pt x="67" y="73"/>
                  </a:lnTo>
                  <a:lnTo>
                    <a:pt x="80" y="67"/>
                  </a:lnTo>
                  <a:lnTo>
                    <a:pt x="93" y="61"/>
                  </a:lnTo>
                  <a:lnTo>
                    <a:pt x="110" y="55"/>
                  </a:lnTo>
                  <a:lnTo>
                    <a:pt x="125" y="50"/>
                  </a:lnTo>
                  <a:lnTo>
                    <a:pt x="143" y="45"/>
                  </a:lnTo>
                  <a:lnTo>
                    <a:pt x="162" y="40"/>
                  </a:lnTo>
                  <a:lnTo>
                    <a:pt x="181" y="36"/>
                  </a:lnTo>
                  <a:lnTo>
                    <a:pt x="201" y="31"/>
                  </a:lnTo>
                  <a:lnTo>
                    <a:pt x="222" y="28"/>
                  </a:lnTo>
                  <a:lnTo>
                    <a:pt x="242" y="24"/>
                  </a:lnTo>
                  <a:lnTo>
                    <a:pt x="264" y="21"/>
                  </a:lnTo>
                  <a:lnTo>
                    <a:pt x="288" y="18"/>
                  </a:lnTo>
                  <a:lnTo>
                    <a:pt x="313" y="14"/>
                  </a:lnTo>
                  <a:lnTo>
                    <a:pt x="337" y="11"/>
                  </a:lnTo>
                  <a:lnTo>
                    <a:pt x="361" y="9"/>
                  </a:lnTo>
                  <a:lnTo>
                    <a:pt x="387" y="7"/>
                  </a:lnTo>
                  <a:lnTo>
                    <a:pt x="413" y="6"/>
                  </a:lnTo>
                  <a:lnTo>
                    <a:pt x="439" y="4"/>
                  </a:lnTo>
                  <a:lnTo>
                    <a:pt x="467" y="2"/>
                  </a:lnTo>
                  <a:lnTo>
                    <a:pt x="495" y="0"/>
                  </a:lnTo>
                  <a:lnTo>
                    <a:pt x="551" y="0"/>
                  </a:lnTo>
                  <a:lnTo>
                    <a:pt x="607" y="0"/>
                  </a:lnTo>
                  <a:lnTo>
                    <a:pt x="634" y="2"/>
                  </a:lnTo>
                  <a:lnTo>
                    <a:pt x="662" y="4"/>
                  </a:lnTo>
                  <a:lnTo>
                    <a:pt x="688" y="6"/>
                  </a:lnTo>
                  <a:lnTo>
                    <a:pt x="714" y="7"/>
                  </a:lnTo>
                  <a:lnTo>
                    <a:pt x="740" y="9"/>
                  </a:lnTo>
                  <a:lnTo>
                    <a:pt x="765" y="11"/>
                  </a:lnTo>
                  <a:lnTo>
                    <a:pt x="789" y="14"/>
                  </a:lnTo>
                  <a:lnTo>
                    <a:pt x="813" y="18"/>
                  </a:lnTo>
                  <a:lnTo>
                    <a:pt x="835" y="21"/>
                  </a:lnTo>
                  <a:lnTo>
                    <a:pt x="858" y="24"/>
                  </a:lnTo>
                  <a:lnTo>
                    <a:pt x="880" y="28"/>
                  </a:lnTo>
                  <a:lnTo>
                    <a:pt x="900" y="31"/>
                  </a:lnTo>
                  <a:lnTo>
                    <a:pt x="921" y="36"/>
                  </a:lnTo>
                  <a:lnTo>
                    <a:pt x="939" y="40"/>
                  </a:lnTo>
                  <a:lnTo>
                    <a:pt x="958" y="45"/>
                  </a:lnTo>
                  <a:lnTo>
                    <a:pt x="975" y="50"/>
                  </a:lnTo>
                  <a:lnTo>
                    <a:pt x="991" y="55"/>
                  </a:lnTo>
                  <a:lnTo>
                    <a:pt x="1006" y="61"/>
                  </a:lnTo>
                  <a:lnTo>
                    <a:pt x="1021" y="67"/>
                  </a:lnTo>
                  <a:lnTo>
                    <a:pt x="1034" y="73"/>
                  </a:lnTo>
                  <a:lnTo>
                    <a:pt x="1047" y="78"/>
                  </a:lnTo>
                  <a:lnTo>
                    <a:pt x="1058" y="85"/>
                  </a:lnTo>
                  <a:lnTo>
                    <a:pt x="1068" y="90"/>
                  </a:lnTo>
                  <a:lnTo>
                    <a:pt x="1077" y="97"/>
                  </a:lnTo>
                  <a:lnTo>
                    <a:pt x="1084" y="103"/>
                  </a:lnTo>
                  <a:lnTo>
                    <a:pt x="1090" y="110"/>
                  </a:lnTo>
                  <a:lnTo>
                    <a:pt x="1094" y="117"/>
                  </a:lnTo>
                  <a:lnTo>
                    <a:pt x="1097" y="124"/>
                  </a:lnTo>
                  <a:lnTo>
                    <a:pt x="1101" y="131"/>
                  </a:lnTo>
                  <a:lnTo>
                    <a:pt x="1101" y="138"/>
                  </a:lnTo>
                  <a:lnTo>
                    <a:pt x="1101" y="145"/>
                  </a:lnTo>
                  <a:lnTo>
                    <a:pt x="1097" y="151"/>
                  </a:lnTo>
                  <a:lnTo>
                    <a:pt x="1094" y="158"/>
                  </a:lnTo>
                  <a:lnTo>
                    <a:pt x="1090" y="165"/>
                  </a:lnTo>
                  <a:lnTo>
                    <a:pt x="1084" y="172"/>
                  </a:lnTo>
                  <a:lnTo>
                    <a:pt x="1077" y="179"/>
                  </a:lnTo>
                  <a:lnTo>
                    <a:pt x="1068" y="186"/>
                  </a:lnTo>
                  <a:lnTo>
                    <a:pt x="1058" y="191"/>
                  </a:lnTo>
                  <a:lnTo>
                    <a:pt x="1047" y="198"/>
                  </a:lnTo>
                  <a:lnTo>
                    <a:pt x="1034" y="203"/>
                  </a:lnTo>
                  <a:lnTo>
                    <a:pt x="1021" y="208"/>
                  </a:lnTo>
                  <a:lnTo>
                    <a:pt x="1006" y="215"/>
                  </a:lnTo>
                  <a:lnTo>
                    <a:pt x="991" y="220"/>
                  </a:lnTo>
                  <a:lnTo>
                    <a:pt x="975" y="225"/>
                  </a:lnTo>
                  <a:lnTo>
                    <a:pt x="958" y="230"/>
                  </a:lnTo>
                  <a:lnTo>
                    <a:pt x="939" y="235"/>
                  </a:lnTo>
                  <a:lnTo>
                    <a:pt x="921" y="239"/>
                  </a:lnTo>
                  <a:lnTo>
                    <a:pt x="900" y="244"/>
                  </a:lnTo>
                  <a:lnTo>
                    <a:pt x="880" y="247"/>
                  </a:lnTo>
                  <a:lnTo>
                    <a:pt x="858" y="251"/>
                  </a:lnTo>
                  <a:lnTo>
                    <a:pt x="835" y="254"/>
                  </a:lnTo>
                  <a:lnTo>
                    <a:pt x="813" y="258"/>
                  </a:lnTo>
                  <a:lnTo>
                    <a:pt x="789" y="261"/>
                  </a:lnTo>
                  <a:lnTo>
                    <a:pt x="765" y="265"/>
                  </a:lnTo>
                  <a:lnTo>
                    <a:pt x="740" y="266"/>
                  </a:lnTo>
                  <a:lnTo>
                    <a:pt x="714" y="268"/>
                  </a:lnTo>
                  <a:lnTo>
                    <a:pt x="688" y="270"/>
                  </a:lnTo>
                  <a:lnTo>
                    <a:pt x="662" y="272"/>
                  </a:lnTo>
                  <a:lnTo>
                    <a:pt x="634" y="273"/>
                  </a:lnTo>
                  <a:lnTo>
                    <a:pt x="607" y="275"/>
                  </a:lnTo>
                  <a:lnTo>
                    <a:pt x="551" y="275"/>
                  </a:lnTo>
                  <a:lnTo>
                    <a:pt x="495" y="275"/>
                  </a:lnTo>
                  <a:lnTo>
                    <a:pt x="467" y="273"/>
                  </a:lnTo>
                  <a:lnTo>
                    <a:pt x="439" y="272"/>
                  </a:lnTo>
                  <a:lnTo>
                    <a:pt x="413" y="270"/>
                  </a:lnTo>
                  <a:lnTo>
                    <a:pt x="387" y="268"/>
                  </a:lnTo>
                  <a:lnTo>
                    <a:pt x="361" y="266"/>
                  </a:lnTo>
                  <a:lnTo>
                    <a:pt x="337" y="265"/>
                  </a:lnTo>
                  <a:lnTo>
                    <a:pt x="313" y="261"/>
                  </a:lnTo>
                  <a:lnTo>
                    <a:pt x="288" y="258"/>
                  </a:lnTo>
                  <a:lnTo>
                    <a:pt x="264" y="254"/>
                  </a:lnTo>
                  <a:lnTo>
                    <a:pt x="242" y="251"/>
                  </a:lnTo>
                  <a:lnTo>
                    <a:pt x="222" y="247"/>
                  </a:lnTo>
                  <a:lnTo>
                    <a:pt x="201" y="244"/>
                  </a:lnTo>
                  <a:lnTo>
                    <a:pt x="181" y="239"/>
                  </a:lnTo>
                  <a:lnTo>
                    <a:pt x="162" y="235"/>
                  </a:lnTo>
                  <a:lnTo>
                    <a:pt x="143" y="230"/>
                  </a:lnTo>
                  <a:lnTo>
                    <a:pt x="125" y="225"/>
                  </a:lnTo>
                  <a:lnTo>
                    <a:pt x="110" y="220"/>
                  </a:lnTo>
                  <a:lnTo>
                    <a:pt x="93" y="215"/>
                  </a:lnTo>
                  <a:lnTo>
                    <a:pt x="80" y="208"/>
                  </a:lnTo>
                  <a:lnTo>
                    <a:pt x="67" y="203"/>
                  </a:lnTo>
                  <a:lnTo>
                    <a:pt x="54" y="198"/>
                  </a:lnTo>
                  <a:lnTo>
                    <a:pt x="43" y="191"/>
                  </a:lnTo>
                  <a:lnTo>
                    <a:pt x="34" y="184"/>
                  </a:lnTo>
                  <a:lnTo>
                    <a:pt x="24" y="179"/>
                  </a:lnTo>
                  <a:lnTo>
                    <a:pt x="17" y="172"/>
                  </a:lnTo>
                  <a:lnTo>
                    <a:pt x="11" y="165"/>
                  </a:lnTo>
                  <a:lnTo>
                    <a:pt x="6" y="158"/>
                  </a:lnTo>
                  <a:lnTo>
                    <a:pt x="2" y="151"/>
                  </a:lnTo>
                  <a:lnTo>
                    <a:pt x="0" y="145"/>
                  </a:lnTo>
                  <a:lnTo>
                    <a:pt x="0" y="138"/>
                  </a:lnTo>
                </a:path>
              </a:pathLst>
            </a:custGeom>
            <a:noFill/>
            <a:ln w="11113">
              <a:solidFill>
                <a:srgbClr val="000000"/>
              </a:solidFill>
              <a:round/>
              <a:headEnd/>
              <a:tailEnd/>
            </a:ln>
          </p:spPr>
          <p:txBody>
            <a:bodyPr/>
            <a:lstStyle/>
            <a:p>
              <a:endParaRPr lang="fr-FR" sz="1800">
                <a:latin typeface="Arial" charset="0"/>
              </a:endParaRPr>
            </a:p>
          </p:txBody>
        </p:sp>
        <p:sp>
          <p:nvSpPr>
            <p:cNvPr id="90136" name="Freeform 27"/>
            <p:cNvSpPr>
              <a:spLocks/>
            </p:cNvSpPr>
            <p:nvPr/>
          </p:nvSpPr>
          <p:spPr bwMode="auto">
            <a:xfrm>
              <a:off x="4514850" y="3987048"/>
              <a:ext cx="806450" cy="217488"/>
            </a:xfrm>
            <a:custGeom>
              <a:avLst/>
              <a:gdLst>
                <a:gd name="T0" fmla="*/ 0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2147483647 w 1101"/>
                <a:gd name="T61" fmla="*/ 2147483647 h 275"/>
                <a:gd name="T62" fmla="*/ 2147483647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0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0" y="138"/>
                  </a:moveTo>
                  <a:lnTo>
                    <a:pt x="0" y="131"/>
                  </a:lnTo>
                  <a:lnTo>
                    <a:pt x="2" y="124"/>
                  </a:lnTo>
                  <a:lnTo>
                    <a:pt x="6" y="117"/>
                  </a:lnTo>
                  <a:lnTo>
                    <a:pt x="11" y="110"/>
                  </a:lnTo>
                  <a:lnTo>
                    <a:pt x="17" y="103"/>
                  </a:lnTo>
                  <a:lnTo>
                    <a:pt x="24" y="96"/>
                  </a:lnTo>
                  <a:lnTo>
                    <a:pt x="34" y="90"/>
                  </a:lnTo>
                  <a:lnTo>
                    <a:pt x="43" y="84"/>
                  </a:lnTo>
                  <a:lnTo>
                    <a:pt x="54" y="78"/>
                  </a:lnTo>
                  <a:lnTo>
                    <a:pt x="67" y="72"/>
                  </a:lnTo>
                  <a:lnTo>
                    <a:pt x="80" y="67"/>
                  </a:lnTo>
                  <a:lnTo>
                    <a:pt x="93" y="60"/>
                  </a:lnTo>
                  <a:lnTo>
                    <a:pt x="110" y="55"/>
                  </a:lnTo>
                  <a:lnTo>
                    <a:pt x="125" y="50"/>
                  </a:lnTo>
                  <a:lnTo>
                    <a:pt x="143" y="45"/>
                  </a:lnTo>
                  <a:lnTo>
                    <a:pt x="162" y="40"/>
                  </a:lnTo>
                  <a:lnTo>
                    <a:pt x="181" y="36"/>
                  </a:lnTo>
                  <a:lnTo>
                    <a:pt x="201" y="31"/>
                  </a:lnTo>
                  <a:lnTo>
                    <a:pt x="222" y="28"/>
                  </a:lnTo>
                  <a:lnTo>
                    <a:pt x="242" y="24"/>
                  </a:lnTo>
                  <a:lnTo>
                    <a:pt x="264" y="21"/>
                  </a:lnTo>
                  <a:lnTo>
                    <a:pt x="288" y="18"/>
                  </a:lnTo>
                  <a:lnTo>
                    <a:pt x="313" y="14"/>
                  </a:lnTo>
                  <a:lnTo>
                    <a:pt x="337" y="11"/>
                  </a:lnTo>
                  <a:lnTo>
                    <a:pt x="361" y="9"/>
                  </a:lnTo>
                  <a:lnTo>
                    <a:pt x="387" y="7"/>
                  </a:lnTo>
                  <a:lnTo>
                    <a:pt x="413" y="6"/>
                  </a:lnTo>
                  <a:lnTo>
                    <a:pt x="439" y="4"/>
                  </a:lnTo>
                  <a:lnTo>
                    <a:pt x="467" y="2"/>
                  </a:lnTo>
                  <a:lnTo>
                    <a:pt x="495" y="0"/>
                  </a:lnTo>
                  <a:lnTo>
                    <a:pt x="551" y="0"/>
                  </a:lnTo>
                  <a:lnTo>
                    <a:pt x="607" y="0"/>
                  </a:lnTo>
                  <a:lnTo>
                    <a:pt x="634" y="2"/>
                  </a:lnTo>
                  <a:lnTo>
                    <a:pt x="662" y="4"/>
                  </a:lnTo>
                  <a:lnTo>
                    <a:pt x="688" y="6"/>
                  </a:lnTo>
                  <a:lnTo>
                    <a:pt x="714" y="7"/>
                  </a:lnTo>
                  <a:lnTo>
                    <a:pt x="740" y="9"/>
                  </a:lnTo>
                  <a:lnTo>
                    <a:pt x="765" y="11"/>
                  </a:lnTo>
                  <a:lnTo>
                    <a:pt x="789" y="14"/>
                  </a:lnTo>
                  <a:lnTo>
                    <a:pt x="813" y="18"/>
                  </a:lnTo>
                  <a:lnTo>
                    <a:pt x="835" y="21"/>
                  </a:lnTo>
                  <a:lnTo>
                    <a:pt x="858" y="24"/>
                  </a:lnTo>
                  <a:lnTo>
                    <a:pt x="880" y="28"/>
                  </a:lnTo>
                  <a:lnTo>
                    <a:pt x="900" y="31"/>
                  </a:lnTo>
                  <a:lnTo>
                    <a:pt x="921" y="36"/>
                  </a:lnTo>
                  <a:lnTo>
                    <a:pt x="939" y="40"/>
                  </a:lnTo>
                  <a:lnTo>
                    <a:pt x="958" y="45"/>
                  </a:lnTo>
                  <a:lnTo>
                    <a:pt x="975" y="50"/>
                  </a:lnTo>
                  <a:lnTo>
                    <a:pt x="991" y="55"/>
                  </a:lnTo>
                  <a:lnTo>
                    <a:pt x="1006" y="60"/>
                  </a:lnTo>
                  <a:lnTo>
                    <a:pt x="1021" y="67"/>
                  </a:lnTo>
                  <a:lnTo>
                    <a:pt x="1034" y="72"/>
                  </a:lnTo>
                  <a:lnTo>
                    <a:pt x="1047" y="78"/>
                  </a:lnTo>
                  <a:lnTo>
                    <a:pt x="1058" y="84"/>
                  </a:lnTo>
                  <a:lnTo>
                    <a:pt x="1068" y="90"/>
                  </a:lnTo>
                  <a:lnTo>
                    <a:pt x="1077" y="96"/>
                  </a:lnTo>
                  <a:lnTo>
                    <a:pt x="1084" y="103"/>
                  </a:lnTo>
                  <a:lnTo>
                    <a:pt x="1090" y="110"/>
                  </a:lnTo>
                  <a:lnTo>
                    <a:pt x="1094" y="117"/>
                  </a:lnTo>
                  <a:lnTo>
                    <a:pt x="1097" y="124"/>
                  </a:lnTo>
                  <a:lnTo>
                    <a:pt x="1101" y="131"/>
                  </a:lnTo>
                  <a:lnTo>
                    <a:pt x="1101" y="138"/>
                  </a:lnTo>
                  <a:lnTo>
                    <a:pt x="1101" y="144"/>
                  </a:lnTo>
                  <a:lnTo>
                    <a:pt x="1097" y="151"/>
                  </a:lnTo>
                  <a:lnTo>
                    <a:pt x="1094" y="158"/>
                  </a:lnTo>
                  <a:lnTo>
                    <a:pt x="1090" y="165"/>
                  </a:lnTo>
                  <a:lnTo>
                    <a:pt x="1084" y="172"/>
                  </a:lnTo>
                  <a:lnTo>
                    <a:pt x="1077" y="179"/>
                  </a:lnTo>
                  <a:lnTo>
                    <a:pt x="1068" y="186"/>
                  </a:lnTo>
                  <a:lnTo>
                    <a:pt x="1058" y="191"/>
                  </a:lnTo>
                  <a:lnTo>
                    <a:pt x="1047" y="198"/>
                  </a:lnTo>
                  <a:lnTo>
                    <a:pt x="1034" y="203"/>
                  </a:lnTo>
                  <a:lnTo>
                    <a:pt x="1021" y="208"/>
                  </a:lnTo>
                  <a:lnTo>
                    <a:pt x="1006" y="215"/>
                  </a:lnTo>
                  <a:lnTo>
                    <a:pt x="991" y="220"/>
                  </a:lnTo>
                  <a:lnTo>
                    <a:pt x="975" y="225"/>
                  </a:lnTo>
                  <a:lnTo>
                    <a:pt x="958" y="230"/>
                  </a:lnTo>
                  <a:lnTo>
                    <a:pt x="939" y="235"/>
                  </a:lnTo>
                  <a:lnTo>
                    <a:pt x="921" y="239"/>
                  </a:lnTo>
                  <a:lnTo>
                    <a:pt x="900" y="244"/>
                  </a:lnTo>
                  <a:lnTo>
                    <a:pt x="880" y="247"/>
                  </a:lnTo>
                  <a:lnTo>
                    <a:pt x="858" y="251"/>
                  </a:lnTo>
                  <a:lnTo>
                    <a:pt x="835" y="254"/>
                  </a:lnTo>
                  <a:lnTo>
                    <a:pt x="813" y="258"/>
                  </a:lnTo>
                  <a:lnTo>
                    <a:pt x="789" y="261"/>
                  </a:lnTo>
                  <a:lnTo>
                    <a:pt x="765" y="265"/>
                  </a:lnTo>
                  <a:lnTo>
                    <a:pt x="740" y="266"/>
                  </a:lnTo>
                  <a:lnTo>
                    <a:pt x="714" y="268"/>
                  </a:lnTo>
                  <a:lnTo>
                    <a:pt x="688" y="270"/>
                  </a:lnTo>
                  <a:lnTo>
                    <a:pt x="662" y="271"/>
                  </a:lnTo>
                  <a:lnTo>
                    <a:pt x="634" y="273"/>
                  </a:lnTo>
                  <a:lnTo>
                    <a:pt x="607" y="275"/>
                  </a:lnTo>
                  <a:lnTo>
                    <a:pt x="551" y="275"/>
                  </a:lnTo>
                  <a:lnTo>
                    <a:pt x="495" y="275"/>
                  </a:lnTo>
                  <a:lnTo>
                    <a:pt x="467" y="273"/>
                  </a:lnTo>
                  <a:lnTo>
                    <a:pt x="439" y="271"/>
                  </a:lnTo>
                  <a:lnTo>
                    <a:pt x="413" y="270"/>
                  </a:lnTo>
                  <a:lnTo>
                    <a:pt x="387" y="268"/>
                  </a:lnTo>
                  <a:lnTo>
                    <a:pt x="361" y="266"/>
                  </a:lnTo>
                  <a:lnTo>
                    <a:pt x="337" y="265"/>
                  </a:lnTo>
                  <a:lnTo>
                    <a:pt x="313" y="261"/>
                  </a:lnTo>
                  <a:lnTo>
                    <a:pt x="288" y="258"/>
                  </a:lnTo>
                  <a:lnTo>
                    <a:pt x="264" y="254"/>
                  </a:lnTo>
                  <a:lnTo>
                    <a:pt x="242" y="251"/>
                  </a:lnTo>
                  <a:lnTo>
                    <a:pt x="222" y="247"/>
                  </a:lnTo>
                  <a:lnTo>
                    <a:pt x="201" y="244"/>
                  </a:lnTo>
                  <a:lnTo>
                    <a:pt x="181" y="239"/>
                  </a:lnTo>
                  <a:lnTo>
                    <a:pt x="162" y="235"/>
                  </a:lnTo>
                  <a:lnTo>
                    <a:pt x="143" y="230"/>
                  </a:lnTo>
                  <a:lnTo>
                    <a:pt x="125" y="225"/>
                  </a:lnTo>
                  <a:lnTo>
                    <a:pt x="110" y="220"/>
                  </a:lnTo>
                  <a:lnTo>
                    <a:pt x="93" y="215"/>
                  </a:lnTo>
                  <a:lnTo>
                    <a:pt x="80" y="208"/>
                  </a:lnTo>
                  <a:lnTo>
                    <a:pt x="67" y="203"/>
                  </a:lnTo>
                  <a:lnTo>
                    <a:pt x="54" y="198"/>
                  </a:lnTo>
                  <a:lnTo>
                    <a:pt x="43" y="191"/>
                  </a:lnTo>
                  <a:lnTo>
                    <a:pt x="34" y="184"/>
                  </a:lnTo>
                  <a:lnTo>
                    <a:pt x="24" y="179"/>
                  </a:lnTo>
                  <a:lnTo>
                    <a:pt x="17" y="172"/>
                  </a:lnTo>
                  <a:lnTo>
                    <a:pt x="11" y="165"/>
                  </a:lnTo>
                  <a:lnTo>
                    <a:pt x="6" y="158"/>
                  </a:lnTo>
                  <a:lnTo>
                    <a:pt x="2" y="151"/>
                  </a:lnTo>
                  <a:lnTo>
                    <a:pt x="0" y="144"/>
                  </a:lnTo>
                  <a:lnTo>
                    <a:pt x="0" y="138"/>
                  </a:lnTo>
                </a:path>
              </a:pathLst>
            </a:custGeom>
            <a:noFill/>
            <a:ln w="11113">
              <a:solidFill>
                <a:srgbClr val="000000"/>
              </a:solidFill>
              <a:round/>
              <a:headEnd/>
              <a:tailEnd/>
            </a:ln>
          </p:spPr>
          <p:txBody>
            <a:bodyPr/>
            <a:lstStyle/>
            <a:p>
              <a:endParaRPr lang="fr-FR" sz="1800">
                <a:latin typeface="Arial" charset="0"/>
              </a:endParaRPr>
            </a:p>
          </p:txBody>
        </p:sp>
        <p:sp>
          <p:nvSpPr>
            <p:cNvPr id="90137" name="Freeform 28"/>
            <p:cNvSpPr>
              <a:spLocks/>
            </p:cNvSpPr>
            <p:nvPr/>
          </p:nvSpPr>
          <p:spPr bwMode="auto">
            <a:xfrm>
              <a:off x="4514850" y="4031498"/>
              <a:ext cx="806450" cy="217488"/>
            </a:xfrm>
            <a:custGeom>
              <a:avLst/>
              <a:gdLst>
                <a:gd name="T0" fmla="*/ 0 w 1101"/>
                <a:gd name="T1" fmla="*/ 2147483647 h 275"/>
                <a:gd name="T2" fmla="*/ 2147483647 w 1101"/>
                <a:gd name="T3" fmla="*/ 2147483647 h 275"/>
                <a:gd name="T4" fmla="*/ 2147483647 w 1101"/>
                <a:gd name="T5" fmla="*/ 2147483647 h 275"/>
                <a:gd name="T6" fmla="*/ 2147483647 w 1101"/>
                <a:gd name="T7" fmla="*/ 2147483647 h 275"/>
                <a:gd name="T8" fmla="*/ 2147483647 w 1101"/>
                <a:gd name="T9" fmla="*/ 2147483647 h 275"/>
                <a:gd name="T10" fmla="*/ 2147483647 w 1101"/>
                <a:gd name="T11" fmla="*/ 2147483647 h 275"/>
                <a:gd name="T12" fmla="*/ 2147483647 w 1101"/>
                <a:gd name="T13" fmla="*/ 2147483647 h 275"/>
                <a:gd name="T14" fmla="*/ 2147483647 w 1101"/>
                <a:gd name="T15" fmla="*/ 2147483647 h 275"/>
                <a:gd name="T16" fmla="*/ 2147483647 w 1101"/>
                <a:gd name="T17" fmla="*/ 2147483647 h 275"/>
                <a:gd name="T18" fmla="*/ 2147483647 w 1101"/>
                <a:gd name="T19" fmla="*/ 2147483647 h 275"/>
                <a:gd name="T20" fmla="*/ 2147483647 w 1101"/>
                <a:gd name="T21" fmla="*/ 2147483647 h 275"/>
                <a:gd name="T22" fmla="*/ 2147483647 w 1101"/>
                <a:gd name="T23" fmla="*/ 2147483647 h 275"/>
                <a:gd name="T24" fmla="*/ 2147483647 w 1101"/>
                <a:gd name="T25" fmla="*/ 2147483647 h 275"/>
                <a:gd name="T26" fmla="*/ 2147483647 w 1101"/>
                <a:gd name="T27" fmla="*/ 2147483647 h 275"/>
                <a:gd name="T28" fmla="*/ 2147483647 w 1101"/>
                <a:gd name="T29" fmla="*/ 2147483647 h 275"/>
                <a:gd name="T30" fmla="*/ 2147483647 w 1101"/>
                <a:gd name="T31" fmla="*/ 0 h 275"/>
                <a:gd name="T32" fmla="*/ 2147483647 w 1101"/>
                <a:gd name="T33" fmla="*/ 2147483647 h 275"/>
                <a:gd name="T34" fmla="*/ 2147483647 w 1101"/>
                <a:gd name="T35" fmla="*/ 2147483647 h 275"/>
                <a:gd name="T36" fmla="*/ 2147483647 w 1101"/>
                <a:gd name="T37" fmla="*/ 2147483647 h 275"/>
                <a:gd name="T38" fmla="*/ 2147483647 w 1101"/>
                <a:gd name="T39" fmla="*/ 2147483647 h 275"/>
                <a:gd name="T40" fmla="*/ 2147483647 w 1101"/>
                <a:gd name="T41" fmla="*/ 2147483647 h 275"/>
                <a:gd name="T42" fmla="*/ 2147483647 w 1101"/>
                <a:gd name="T43" fmla="*/ 2147483647 h 275"/>
                <a:gd name="T44" fmla="*/ 2147483647 w 1101"/>
                <a:gd name="T45" fmla="*/ 2147483647 h 275"/>
                <a:gd name="T46" fmla="*/ 2147483647 w 1101"/>
                <a:gd name="T47" fmla="*/ 2147483647 h 275"/>
                <a:gd name="T48" fmla="*/ 2147483647 w 1101"/>
                <a:gd name="T49" fmla="*/ 2147483647 h 275"/>
                <a:gd name="T50" fmla="*/ 2147483647 w 1101"/>
                <a:gd name="T51" fmla="*/ 2147483647 h 275"/>
                <a:gd name="T52" fmla="*/ 2147483647 w 1101"/>
                <a:gd name="T53" fmla="*/ 2147483647 h 275"/>
                <a:gd name="T54" fmla="*/ 2147483647 w 1101"/>
                <a:gd name="T55" fmla="*/ 2147483647 h 275"/>
                <a:gd name="T56" fmla="*/ 2147483647 w 1101"/>
                <a:gd name="T57" fmla="*/ 2147483647 h 275"/>
                <a:gd name="T58" fmla="*/ 2147483647 w 1101"/>
                <a:gd name="T59" fmla="*/ 2147483647 h 275"/>
                <a:gd name="T60" fmla="*/ 2147483647 w 1101"/>
                <a:gd name="T61" fmla="*/ 2147483647 h 275"/>
                <a:gd name="T62" fmla="*/ 2147483647 w 1101"/>
                <a:gd name="T63" fmla="*/ 2147483647 h 275"/>
                <a:gd name="T64" fmla="*/ 2147483647 w 1101"/>
                <a:gd name="T65" fmla="*/ 2147483647 h 275"/>
                <a:gd name="T66" fmla="*/ 2147483647 w 1101"/>
                <a:gd name="T67" fmla="*/ 2147483647 h 275"/>
                <a:gd name="T68" fmla="*/ 2147483647 w 1101"/>
                <a:gd name="T69" fmla="*/ 2147483647 h 275"/>
                <a:gd name="T70" fmla="*/ 2147483647 w 1101"/>
                <a:gd name="T71" fmla="*/ 2147483647 h 275"/>
                <a:gd name="T72" fmla="*/ 2147483647 w 1101"/>
                <a:gd name="T73" fmla="*/ 2147483647 h 275"/>
                <a:gd name="T74" fmla="*/ 2147483647 w 1101"/>
                <a:gd name="T75" fmla="*/ 2147483647 h 275"/>
                <a:gd name="T76" fmla="*/ 2147483647 w 1101"/>
                <a:gd name="T77" fmla="*/ 2147483647 h 275"/>
                <a:gd name="T78" fmla="*/ 2147483647 w 1101"/>
                <a:gd name="T79" fmla="*/ 2147483647 h 275"/>
                <a:gd name="T80" fmla="*/ 2147483647 w 1101"/>
                <a:gd name="T81" fmla="*/ 2147483647 h 275"/>
                <a:gd name="T82" fmla="*/ 2147483647 w 1101"/>
                <a:gd name="T83" fmla="*/ 2147483647 h 275"/>
                <a:gd name="T84" fmla="*/ 2147483647 w 1101"/>
                <a:gd name="T85" fmla="*/ 2147483647 h 275"/>
                <a:gd name="T86" fmla="*/ 2147483647 w 1101"/>
                <a:gd name="T87" fmla="*/ 2147483647 h 275"/>
                <a:gd name="T88" fmla="*/ 2147483647 w 1101"/>
                <a:gd name="T89" fmla="*/ 2147483647 h 275"/>
                <a:gd name="T90" fmla="*/ 2147483647 w 1101"/>
                <a:gd name="T91" fmla="*/ 2147483647 h 275"/>
                <a:gd name="T92" fmla="*/ 2147483647 w 1101"/>
                <a:gd name="T93" fmla="*/ 2147483647 h 275"/>
                <a:gd name="T94" fmla="*/ 2147483647 w 1101"/>
                <a:gd name="T95" fmla="*/ 2147483647 h 275"/>
                <a:gd name="T96" fmla="*/ 2147483647 w 1101"/>
                <a:gd name="T97" fmla="*/ 2147483647 h 275"/>
                <a:gd name="T98" fmla="*/ 2147483647 w 1101"/>
                <a:gd name="T99" fmla="*/ 2147483647 h 275"/>
                <a:gd name="T100" fmla="*/ 2147483647 w 1101"/>
                <a:gd name="T101" fmla="*/ 2147483647 h 275"/>
                <a:gd name="T102" fmla="*/ 2147483647 w 1101"/>
                <a:gd name="T103" fmla="*/ 2147483647 h 275"/>
                <a:gd name="T104" fmla="*/ 2147483647 w 1101"/>
                <a:gd name="T105" fmla="*/ 2147483647 h 275"/>
                <a:gd name="T106" fmla="*/ 2147483647 w 1101"/>
                <a:gd name="T107" fmla="*/ 2147483647 h 275"/>
                <a:gd name="T108" fmla="*/ 2147483647 w 1101"/>
                <a:gd name="T109" fmla="*/ 2147483647 h 275"/>
                <a:gd name="T110" fmla="*/ 2147483647 w 1101"/>
                <a:gd name="T111" fmla="*/ 2147483647 h 275"/>
                <a:gd name="T112" fmla="*/ 2147483647 w 1101"/>
                <a:gd name="T113" fmla="*/ 2147483647 h 275"/>
                <a:gd name="T114" fmla="*/ 2147483647 w 1101"/>
                <a:gd name="T115" fmla="*/ 2147483647 h 275"/>
                <a:gd name="T116" fmla="*/ 2147483647 w 1101"/>
                <a:gd name="T117" fmla="*/ 2147483647 h 275"/>
                <a:gd name="T118" fmla="*/ 2147483647 w 1101"/>
                <a:gd name="T119" fmla="*/ 2147483647 h 275"/>
                <a:gd name="T120" fmla="*/ 2147483647 w 1101"/>
                <a:gd name="T121" fmla="*/ 2147483647 h 275"/>
                <a:gd name="T122" fmla="*/ 0 w 1101"/>
                <a:gd name="T123" fmla="*/ 2147483647 h 2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01"/>
                <a:gd name="T187" fmla="*/ 0 h 275"/>
                <a:gd name="T188" fmla="*/ 1101 w 1101"/>
                <a:gd name="T189" fmla="*/ 275 h 2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01" h="275">
                  <a:moveTo>
                    <a:pt x="0" y="137"/>
                  </a:moveTo>
                  <a:lnTo>
                    <a:pt x="0" y="131"/>
                  </a:lnTo>
                  <a:lnTo>
                    <a:pt x="2" y="124"/>
                  </a:lnTo>
                  <a:lnTo>
                    <a:pt x="6" y="117"/>
                  </a:lnTo>
                  <a:lnTo>
                    <a:pt x="11" y="110"/>
                  </a:lnTo>
                  <a:lnTo>
                    <a:pt x="17" y="103"/>
                  </a:lnTo>
                  <a:lnTo>
                    <a:pt x="24" y="96"/>
                  </a:lnTo>
                  <a:lnTo>
                    <a:pt x="34" y="89"/>
                  </a:lnTo>
                  <a:lnTo>
                    <a:pt x="43" y="84"/>
                  </a:lnTo>
                  <a:lnTo>
                    <a:pt x="54" y="77"/>
                  </a:lnTo>
                  <a:lnTo>
                    <a:pt x="67" y="72"/>
                  </a:lnTo>
                  <a:lnTo>
                    <a:pt x="80" y="67"/>
                  </a:lnTo>
                  <a:lnTo>
                    <a:pt x="93" y="60"/>
                  </a:lnTo>
                  <a:lnTo>
                    <a:pt x="110" y="55"/>
                  </a:lnTo>
                  <a:lnTo>
                    <a:pt x="125" y="50"/>
                  </a:lnTo>
                  <a:lnTo>
                    <a:pt x="143" y="45"/>
                  </a:lnTo>
                  <a:lnTo>
                    <a:pt x="162" y="40"/>
                  </a:lnTo>
                  <a:lnTo>
                    <a:pt x="181" y="36"/>
                  </a:lnTo>
                  <a:lnTo>
                    <a:pt x="201" y="31"/>
                  </a:lnTo>
                  <a:lnTo>
                    <a:pt x="222" y="28"/>
                  </a:lnTo>
                  <a:lnTo>
                    <a:pt x="242" y="24"/>
                  </a:lnTo>
                  <a:lnTo>
                    <a:pt x="264" y="21"/>
                  </a:lnTo>
                  <a:lnTo>
                    <a:pt x="288" y="17"/>
                  </a:lnTo>
                  <a:lnTo>
                    <a:pt x="313" y="14"/>
                  </a:lnTo>
                  <a:lnTo>
                    <a:pt x="337" y="11"/>
                  </a:lnTo>
                  <a:lnTo>
                    <a:pt x="361" y="9"/>
                  </a:lnTo>
                  <a:lnTo>
                    <a:pt x="387" y="7"/>
                  </a:lnTo>
                  <a:lnTo>
                    <a:pt x="413" y="5"/>
                  </a:lnTo>
                  <a:lnTo>
                    <a:pt x="439" y="4"/>
                  </a:lnTo>
                  <a:lnTo>
                    <a:pt x="467" y="2"/>
                  </a:lnTo>
                  <a:lnTo>
                    <a:pt x="495" y="0"/>
                  </a:lnTo>
                  <a:lnTo>
                    <a:pt x="551" y="0"/>
                  </a:lnTo>
                  <a:lnTo>
                    <a:pt x="607" y="0"/>
                  </a:lnTo>
                  <a:lnTo>
                    <a:pt x="634" y="2"/>
                  </a:lnTo>
                  <a:lnTo>
                    <a:pt x="662" y="4"/>
                  </a:lnTo>
                  <a:lnTo>
                    <a:pt x="688" y="5"/>
                  </a:lnTo>
                  <a:lnTo>
                    <a:pt x="714" y="7"/>
                  </a:lnTo>
                  <a:lnTo>
                    <a:pt x="740" y="9"/>
                  </a:lnTo>
                  <a:lnTo>
                    <a:pt x="765" y="11"/>
                  </a:lnTo>
                  <a:lnTo>
                    <a:pt x="789" y="14"/>
                  </a:lnTo>
                  <a:lnTo>
                    <a:pt x="813" y="17"/>
                  </a:lnTo>
                  <a:lnTo>
                    <a:pt x="835" y="21"/>
                  </a:lnTo>
                  <a:lnTo>
                    <a:pt x="858" y="24"/>
                  </a:lnTo>
                  <a:lnTo>
                    <a:pt x="880" y="28"/>
                  </a:lnTo>
                  <a:lnTo>
                    <a:pt x="900" y="31"/>
                  </a:lnTo>
                  <a:lnTo>
                    <a:pt x="921" y="36"/>
                  </a:lnTo>
                  <a:lnTo>
                    <a:pt x="939" y="40"/>
                  </a:lnTo>
                  <a:lnTo>
                    <a:pt x="958" y="45"/>
                  </a:lnTo>
                  <a:lnTo>
                    <a:pt x="975" y="50"/>
                  </a:lnTo>
                  <a:lnTo>
                    <a:pt x="991" y="55"/>
                  </a:lnTo>
                  <a:lnTo>
                    <a:pt x="1006" y="60"/>
                  </a:lnTo>
                  <a:lnTo>
                    <a:pt x="1021" y="67"/>
                  </a:lnTo>
                  <a:lnTo>
                    <a:pt x="1034" y="72"/>
                  </a:lnTo>
                  <a:lnTo>
                    <a:pt x="1047" y="77"/>
                  </a:lnTo>
                  <a:lnTo>
                    <a:pt x="1058" y="84"/>
                  </a:lnTo>
                  <a:lnTo>
                    <a:pt x="1068" y="89"/>
                  </a:lnTo>
                  <a:lnTo>
                    <a:pt x="1077" y="96"/>
                  </a:lnTo>
                  <a:lnTo>
                    <a:pt x="1084" y="103"/>
                  </a:lnTo>
                  <a:lnTo>
                    <a:pt x="1090" y="110"/>
                  </a:lnTo>
                  <a:lnTo>
                    <a:pt x="1094" y="117"/>
                  </a:lnTo>
                  <a:lnTo>
                    <a:pt x="1097" y="124"/>
                  </a:lnTo>
                  <a:lnTo>
                    <a:pt x="1101" y="131"/>
                  </a:lnTo>
                  <a:lnTo>
                    <a:pt x="1101" y="137"/>
                  </a:lnTo>
                  <a:lnTo>
                    <a:pt x="1101" y="144"/>
                  </a:lnTo>
                  <a:lnTo>
                    <a:pt x="1097" y="151"/>
                  </a:lnTo>
                  <a:lnTo>
                    <a:pt x="1094" y="158"/>
                  </a:lnTo>
                  <a:lnTo>
                    <a:pt x="1090" y="165"/>
                  </a:lnTo>
                  <a:lnTo>
                    <a:pt x="1084" y="172"/>
                  </a:lnTo>
                  <a:lnTo>
                    <a:pt x="1077" y="179"/>
                  </a:lnTo>
                  <a:lnTo>
                    <a:pt x="1068" y="186"/>
                  </a:lnTo>
                  <a:lnTo>
                    <a:pt x="1058" y="191"/>
                  </a:lnTo>
                  <a:lnTo>
                    <a:pt x="1047" y="198"/>
                  </a:lnTo>
                  <a:lnTo>
                    <a:pt x="1034" y="203"/>
                  </a:lnTo>
                  <a:lnTo>
                    <a:pt x="1021" y="208"/>
                  </a:lnTo>
                  <a:lnTo>
                    <a:pt x="1006" y="215"/>
                  </a:lnTo>
                  <a:lnTo>
                    <a:pt x="991" y="220"/>
                  </a:lnTo>
                  <a:lnTo>
                    <a:pt x="975" y="225"/>
                  </a:lnTo>
                  <a:lnTo>
                    <a:pt x="958" y="230"/>
                  </a:lnTo>
                  <a:lnTo>
                    <a:pt x="939" y="235"/>
                  </a:lnTo>
                  <a:lnTo>
                    <a:pt x="921" y="239"/>
                  </a:lnTo>
                  <a:lnTo>
                    <a:pt x="900" y="244"/>
                  </a:lnTo>
                  <a:lnTo>
                    <a:pt x="880" y="247"/>
                  </a:lnTo>
                  <a:lnTo>
                    <a:pt x="858" y="251"/>
                  </a:lnTo>
                  <a:lnTo>
                    <a:pt x="835" y="254"/>
                  </a:lnTo>
                  <a:lnTo>
                    <a:pt x="813" y="258"/>
                  </a:lnTo>
                  <a:lnTo>
                    <a:pt x="789" y="261"/>
                  </a:lnTo>
                  <a:lnTo>
                    <a:pt x="765" y="264"/>
                  </a:lnTo>
                  <a:lnTo>
                    <a:pt x="740" y="266"/>
                  </a:lnTo>
                  <a:lnTo>
                    <a:pt x="714" y="268"/>
                  </a:lnTo>
                  <a:lnTo>
                    <a:pt x="688" y="270"/>
                  </a:lnTo>
                  <a:lnTo>
                    <a:pt x="662" y="271"/>
                  </a:lnTo>
                  <a:lnTo>
                    <a:pt x="634" y="273"/>
                  </a:lnTo>
                  <a:lnTo>
                    <a:pt x="607" y="275"/>
                  </a:lnTo>
                  <a:lnTo>
                    <a:pt x="551" y="275"/>
                  </a:lnTo>
                  <a:lnTo>
                    <a:pt x="495" y="275"/>
                  </a:lnTo>
                  <a:lnTo>
                    <a:pt x="467" y="273"/>
                  </a:lnTo>
                  <a:lnTo>
                    <a:pt x="439" y="271"/>
                  </a:lnTo>
                  <a:lnTo>
                    <a:pt x="413" y="270"/>
                  </a:lnTo>
                  <a:lnTo>
                    <a:pt x="387" y="268"/>
                  </a:lnTo>
                  <a:lnTo>
                    <a:pt x="361" y="266"/>
                  </a:lnTo>
                  <a:lnTo>
                    <a:pt x="337" y="264"/>
                  </a:lnTo>
                  <a:lnTo>
                    <a:pt x="313" y="261"/>
                  </a:lnTo>
                  <a:lnTo>
                    <a:pt x="288" y="258"/>
                  </a:lnTo>
                  <a:lnTo>
                    <a:pt x="264" y="254"/>
                  </a:lnTo>
                  <a:lnTo>
                    <a:pt x="242" y="251"/>
                  </a:lnTo>
                  <a:lnTo>
                    <a:pt x="222" y="247"/>
                  </a:lnTo>
                  <a:lnTo>
                    <a:pt x="201" y="244"/>
                  </a:lnTo>
                  <a:lnTo>
                    <a:pt x="181" y="239"/>
                  </a:lnTo>
                  <a:lnTo>
                    <a:pt x="162" y="235"/>
                  </a:lnTo>
                  <a:lnTo>
                    <a:pt x="143" y="230"/>
                  </a:lnTo>
                  <a:lnTo>
                    <a:pt x="125" y="225"/>
                  </a:lnTo>
                  <a:lnTo>
                    <a:pt x="110" y="220"/>
                  </a:lnTo>
                  <a:lnTo>
                    <a:pt x="93" y="215"/>
                  </a:lnTo>
                  <a:lnTo>
                    <a:pt x="80" y="208"/>
                  </a:lnTo>
                  <a:lnTo>
                    <a:pt x="67" y="203"/>
                  </a:lnTo>
                  <a:lnTo>
                    <a:pt x="54" y="198"/>
                  </a:lnTo>
                  <a:lnTo>
                    <a:pt x="43" y="191"/>
                  </a:lnTo>
                  <a:lnTo>
                    <a:pt x="34" y="184"/>
                  </a:lnTo>
                  <a:lnTo>
                    <a:pt x="24" y="179"/>
                  </a:lnTo>
                  <a:lnTo>
                    <a:pt x="17" y="172"/>
                  </a:lnTo>
                  <a:lnTo>
                    <a:pt x="11" y="165"/>
                  </a:lnTo>
                  <a:lnTo>
                    <a:pt x="6" y="158"/>
                  </a:lnTo>
                  <a:lnTo>
                    <a:pt x="2" y="151"/>
                  </a:lnTo>
                  <a:lnTo>
                    <a:pt x="0" y="144"/>
                  </a:lnTo>
                  <a:lnTo>
                    <a:pt x="0" y="137"/>
                  </a:lnTo>
                </a:path>
              </a:pathLst>
            </a:custGeom>
            <a:noFill/>
            <a:ln w="11113">
              <a:solidFill>
                <a:srgbClr val="000000"/>
              </a:solidFill>
              <a:round/>
              <a:headEnd/>
              <a:tailEnd/>
            </a:ln>
          </p:spPr>
          <p:txBody>
            <a:bodyPr/>
            <a:lstStyle/>
            <a:p>
              <a:endParaRPr lang="fr-FR" sz="1800">
                <a:latin typeface="Arial" charset="0"/>
              </a:endParaRPr>
            </a:p>
          </p:txBody>
        </p:sp>
        <p:sp>
          <p:nvSpPr>
            <p:cNvPr id="90138" name="Line 29"/>
            <p:cNvSpPr>
              <a:spLocks noChangeShapeType="1"/>
            </p:cNvSpPr>
            <p:nvPr/>
          </p:nvSpPr>
          <p:spPr bwMode="auto">
            <a:xfrm>
              <a:off x="5314950" y="3993398"/>
              <a:ext cx="376238" cy="0"/>
            </a:xfrm>
            <a:prstGeom prst="line">
              <a:avLst/>
            </a:prstGeom>
            <a:noFill/>
            <a:ln w="11113">
              <a:solidFill>
                <a:srgbClr val="000000"/>
              </a:solidFill>
              <a:round/>
              <a:headEnd/>
              <a:tailEnd/>
            </a:ln>
          </p:spPr>
          <p:txBody>
            <a:bodyPr/>
            <a:lstStyle/>
            <a:p>
              <a:endParaRPr lang="fr-FR"/>
            </a:p>
          </p:txBody>
        </p:sp>
        <p:sp>
          <p:nvSpPr>
            <p:cNvPr id="90139" name="Line 30"/>
            <p:cNvSpPr>
              <a:spLocks noChangeShapeType="1"/>
            </p:cNvSpPr>
            <p:nvPr/>
          </p:nvSpPr>
          <p:spPr bwMode="auto">
            <a:xfrm>
              <a:off x="5313363" y="4161673"/>
              <a:ext cx="377825" cy="0"/>
            </a:xfrm>
            <a:prstGeom prst="line">
              <a:avLst/>
            </a:prstGeom>
            <a:noFill/>
            <a:ln w="11113">
              <a:solidFill>
                <a:srgbClr val="000000"/>
              </a:solidFill>
              <a:round/>
              <a:headEnd/>
              <a:tailEnd/>
            </a:ln>
          </p:spPr>
          <p:txBody>
            <a:bodyPr/>
            <a:lstStyle/>
            <a:p>
              <a:endParaRPr lang="fr-FR"/>
            </a:p>
          </p:txBody>
        </p:sp>
        <p:sp>
          <p:nvSpPr>
            <p:cNvPr id="90140" name="Freeform 31"/>
            <p:cNvSpPr>
              <a:spLocks/>
            </p:cNvSpPr>
            <p:nvPr/>
          </p:nvSpPr>
          <p:spPr bwMode="auto">
            <a:xfrm>
              <a:off x="6302375" y="3894973"/>
              <a:ext cx="73025" cy="261938"/>
            </a:xfrm>
            <a:custGeom>
              <a:avLst/>
              <a:gdLst>
                <a:gd name="T0" fmla="*/ 2147483647 w 101"/>
                <a:gd name="T1" fmla="*/ 0 h 329"/>
                <a:gd name="T2" fmla="*/ 2147483647 w 101"/>
                <a:gd name="T3" fmla="*/ 2147483647 h 329"/>
                <a:gd name="T4" fmla="*/ 0 w 101"/>
                <a:gd name="T5" fmla="*/ 2147483647 h 329"/>
                <a:gd name="T6" fmla="*/ 2147483647 w 101"/>
                <a:gd name="T7" fmla="*/ 2147483647 h 329"/>
                <a:gd name="T8" fmla="*/ 0 w 101"/>
                <a:gd name="T9" fmla="*/ 2147483647 h 329"/>
                <a:gd name="T10" fmla="*/ 2147483647 w 101"/>
                <a:gd name="T11" fmla="*/ 2147483647 h 329"/>
                <a:gd name="T12" fmla="*/ 0 w 101"/>
                <a:gd name="T13" fmla="*/ 2147483647 h 329"/>
                <a:gd name="T14" fmla="*/ 2147483647 w 101"/>
                <a:gd name="T15" fmla="*/ 2147483647 h 329"/>
                <a:gd name="T16" fmla="*/ 0 w 101"/>
                <a:gd name="T17" fmla="*/ 2147483647 h 329"/>
                <a:gd name="T18" fmla="*/ 2147483647 w 101"/>
                <a:gd name="T19" fmla="*/ 2147483647 h 329"/>
                <a:gd name="T20" fmla="*/ 2147483647 w 101"/>
                <a:gd name="T21" fmla="*/ 2147483647 h 3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329"/>
                <a:gd name="T35" fmla="*/ 101 w 101"/>
                <a:gd name="T36" fmla="*/ 329 h 3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329">
                  <a:moveTo>
                    <a:pt x="51" y="0"/>
                  </a:moveTo>
                  <a:lnTo>
                    <a:pt x="101" y="19"/>
                  </a:lnTo>
                  <a:lnTo>
                    <a:pt x="0" y="55"/>
                  </a:lnTo>
                  <a:lnTo>
                    <a:pt x="101" y="91"/>
                  </a:lnTo>
                  <a:lnTo>
                    <a:pt x="0" y="128"/>
                  </a:lnTo>
                  <a:lnTo>
                    <a:pt x="101" y="164"/>
                  </a:lnTo>
                  <a:lnTo>
                    <a:pt x="0" y="200"/>
                  </a:lnTo>
                  <a:lnTo>
                    <a:pt x="101" y="238"/>
                  </a:lnTo>
                  <a:lnTo>
                    <a:pt x="0" y="274"/>
                  </a:lnTo>
                  <a:lnTo>
                    <a:pt x="101" y="310"/>
                  </a:lnTo>
                  <a:lnTo>
                    <a:pt x="51" y="329"/>
                  </a:lnTo>
                </a:path>
              </a:pathLst>
            </a:custGeom>
            <a:noFill/>
            <a:ln w="11113">
              <a:solidFill>
                <a:srgbClr val="000000"/>
              </a:solidFill>
              <a:round/>
              <a:headEnd/>
              <a:tailEnd/>
            </a:ln>
          </p:spPr>
          <p:txBody>
            <a:bodyPr/>
            <a:lstStyle/>
            <a:p>
              <a:endParaRPr lang="fr-FR" sz="1800">
                <a:latin typeface="Arial" charset="0"/>
              </a:endParaRPr>
            </a:p>
          </p:txBody>
        </p:sp>
        <p:sp>
          <p:nvSpPr>
            <p:cNvPr id="90141" name="Line 32"/>
            <p:cNvSpPr>
              <a:spLocks noChangeShapeType="1"/>
            </p:cNvSpPr>
            <p:nvPr/>
          </p:nvSpPr>
          <p:spPr bwMode="auto">
            <a:xfrm>
              <a:off x="6338888" y="3812423"/>
              <a:ext cx="276225" cy="0"/>
            </a:xfrm>
            <a:prstGeom prst="line">
              <a:avLst/>
            </a:prstGeom>
            <a:noFill/>
            <a:ln w="11113">
              <a:solidFill>
                <a:srgbClr val="000000"/>
              </a:solidFill>
              <a:round/>
              <a:headEnd/>
              <a:tailEnd/>
            </a:ln>
          </p:spPr>
          <p:txBody>
            <a:bodyPr/>
            <a:lstStyle/>
            <a:p>
              <a:endParaRPr lang="fr-FR"/>
            </a:p>
          </p:txBody>
        </p:sp>
        <p:sp>
          <p:nvSpPr>
            <p:cNvPr id="90142" name="Line 33"/>
            <p:cNvSpPr>
              <a:spLocks noChangeShapeType="1"/>
            </p:cNvSpPr>
            <p:nvPr/>
          </p:nvSpPr>
          <p:spPr bwMode="auto">
            <a:xfrm>
              <a:off x="6338888" y="3812423"/>
              <a:ext cx="0" cy="82550"/>
            </a:xfrm>
            <a:prstGeom prst="line">
              <a:avLst/>
            </a:prstGeom>
            <a:noFill/>
            <a:ln w="11113">
              <a:solidFill>
                <a:srgbClr val="000000"/>
              </a:solidFill>
              <a:round/>
              <a:headEnd/>
              <a:tailEnd/>
            </a:ln>
          </p:spPr>
          <p:txBody>
            <a:bodyPr/>
            <a:lstStyle/>
            <a:p>
              <a:endParaRPr lang="fr-FR"/>
            </a:p>
          </p:txBody>
        </p:sp>
        <p:sp>
          <p:nvSpPr>
            <p:cNvPr id="90143" name="Freeform 34"/>
            <p:cNvSpPr>
              <a:spLocks/>
            </p:cNvSpPr>
            <p:nvPr/>
          </p:nvSpPr>
          <p:spPr bwMode="auto">
            <a:xfrm>
              <a:off x="6577013" y="3894973"/>
              <a:ext cx="74612" cy="261938"/>
            </a:xfrm>
            <a:custGeom>
              <a:avLst/>
              <a:gdLst>
                <a:gd name="T0" fmla="*/ 2147483647 w 100"/>
                <a:gd name="T1" fmla="*/ 0 h 329"/>
                <a:gd name="T2" fmla="*/ 2147483647 w 100"/>
                <a:gd name="T3" fmla="*/ 2147483647 h 329"/>
                <a:gd name="T4" fmla="*/ 0 w 100"/>
                <a:gd name="T5" fmla="*/ 2147483647 h 329"/>
                <a:gd name="T6" fmla="*/ 2147483647 w 100"/>
                <a:gd name="T7" fmla="*/ 2147483647 h 329"/>
                <a:gd name="T8" fmla="*/ 0 w 100"/>
                <a:gd name="T9" fmla="*/ 2147483647 h 329"/>
                <a:gd name="T10" fmla="*/ 2147483647 w 100"/>
                <a:gd name="T11" fmla="*/ 2147483647 h 329"/>
                <a:gd name="T12" fmla="*/ 0 w 100"/>
                <a:gd name="T13" fmla="*/ 2147483647 h 329"/>
                <a:gd name="T14" fmla="*/ 2147483647 w 100"/>
                <a:gd name="T15" fmla="*/ 2147483647 h 329"/>
                <a:gd name="T16" fmla="*/ 0 w 100"/>
                <a:gd name="T17" fmla="*/ 2147483647 h 329"/>
                <a:gd name="T18" fmla="*/ 2147483647 w 100"/>
                <a:gd name="T19" fmla="*/ 2147483647 h 329"/>
                <a:gd name="T20" fmla="*/ 2147483647 w 100"/>
                <a:gd name="T21" fmla="*/ 2147483647 h 3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329"/>
                <a:gd name="T35" fmla="*/ 100 w 100"/>
                <a:gd name="T36" fmla="*/ 329 h 3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329">
                  <a:moveTo>
                    <a:pt x="50" y="0"/>
                  </a:moveTo>
                  <a:lnTo>
                    <a:pt x="100" y="19"/>
                  </a:lnTo>
                  <a:lnTo>
                    <a:pt x="0" y="55"/>
                  </a:lnTo>
                  <a:lnTo>
                    <a:pt x="100" y="91"/>
                  </a:lnTo>
                  <a:lnTo>
                    <a:pt x="0" y="128"/>
                  </a:lnTo>
                  <a:lnTo>
                    <a:pt x="100" y="164"/>
                  </a:lnTo>
                  <a:lnTo>
                    <a:pt x="0" y="200"/>
                  </a:lnTo>
                  <a:lnTo>
                    <a:pt x="100" y="238"/>
                  </a:lnTo>
                  <a:lnTo>
                    <a:pt x="0" y="274"/>
                  </a:lnTo>
                  <a:lnTo>
                    <a:pt x="100" y="310"/>
                  </a:lnTo>
                  <a:lnTo>
                    <a:pt x="50" y="329"/>
                  </a:lnTo>
                </a:path>
              </a:pathLst>
            </a:custGeom>
            <a:noFill/>
            <a:ln w="11113">
              <a:solidFill>
                <a:srgbClr val="000000"/>
              </a:solidFill>
              <a:round/>
              <a:headEnd/>
              <a:tailEnd/>
            </a:ln>
          </p:spPr>
          <p:txBody>
            <a:bodyPr/>
            <a:lstStyle/>
            <a:p>
              <a:endParaRPr lang="fr-FR" sz="1800">
                <a:latin typeface="Arial" charset="0"/>
              </a:endParaRPr>
            </a:p>
          </p:txBody>
        </p:sp>
        <p:sp>
          <p:nvSpPr>
            <p:cNvPr id="90144" name="Line 35"/>
            <p:cNvSpPr>
              <a:spLocks noChangeShapeType="1"/>
            </p:cNvSpPr>
            <p:nvPr/>
          </p:nvSpPr>
          <p:spPr bwMode="auto">
            <a:xfrm>
              <a:off x="6615113" y="3812423"/>
              <a:ext cx="0" cy="82550"/>
            </a:xfrm>
            <a:prstGeom prst="line">
              <a:avLst/>
            </a:prstGeom>
            <a:noFill/>
            <a:ln w="11113">
              <a:solidFill>
                <a:srgbClr val="000000"/>
              </a:solidFill>
              <a:round/>
              <a:headEnd/>
              <a:tailEnd/>
            </a:ln>
          </p:spPr>
          <p:txBody>
            <a:bodyPr/>
            <a:lstStyle/>
            <a:p>
              <a:endParaRPr lang="fr-FR"/>
            </a:p>
          </p:txBody>
        </p:sp>
        <p:sp>
          <p:nvSpPr>
            <p:cNvPr id="90145" name="Line 36"/>
            <p:cNvSpPr>
              <a:spLocks noChangeShapeType="1"/>
            </p:cNvSpPr>
            <p:nvPr/>
          </p:nvSpPr>
          <p:spPr bwMode="auto">
            <a:xfrm>
              <a:off x="6338888" y="4156911"/>
              <a:ext cx="0" cy="80962"/>
            </a:xfrm>
            <a:prstGeom prst="line">
              <a:avLst/>
            </a:prstGeom>
            <a:noFill/>
            <a:ln w="11113">
              <a:solidFill>
                <a:srgbClr val="000000"/>
              </a:solidFill>
              <a:round/>
              <a:headEnd/>
              <a:tailEnd/>
            </a:ln>
          </p:spPr>
          <p:txBody>
            <a:bodyPr/>
            <a:lstStyle/>
            <a:p>
              <a:endParaRPr lang="fr-FR"/>
            </a:p>
          </p:txBody>
        </p:sp>
        <p:sp>
          <p:nvSpPr>
            <p:cNvPr id="90146" name="Line 37"/>
            <p:cNvSpPr>
              <a:spLocks noChangeShapeType="1"/>
            </p:cNvSpPr>
            <p:nvPr/>
          </p:nvSpPr>
          <p:spPr bwMode="auto">
            <a:xfrm>
              <a:off x="6615113" y="4156911"/>
              <a:ext cx="0" cy="84137"/>
            </a:xfrm>
            <a:prstGeom prst="line">
              <a:avLst/>
            </a:prstGeom>
            <a:noFill/>
            <a:ln w="11113">
              <a:solidFill>
                <a:srgbClr val="000000"/>
              </a:solidFill>
              <a:round/>
              <a:headEnd/>
              <a:tailEnd/>
            </a:ln>
          </p:spPr>
          <p:txBody>
            <a:bodyPr/>
            <a:lstStyle/>
            <a:p>
              <a:endParaRPr lang="fr-FR"/>
            </a:p>
          </p:txBody>
        </p:sp>
        <p:sp>
          <p:nvSpPr>
            <p:cNvPr id="90147" name="Line 38"/>
            <p:cNvSpPr>
              <a:spLocks noChangeShapeType="1"/>
            </p:cNvSpPr>
            <p:nvPr/>
          </p:nvSpPr>
          <p:spPr bwMode="auto">
            <a:xfrm flipV="1">
              <a:off x="6477000" y="4344236"/>
              <a:ext cx="0" cy="122237"/>
            </a:xfrm>
            <a:prstGeom prst="line">
              <a:avLst/>
            </a:prstGeom>
            <a:noFill/>
            <a:ln w="11113">
              <a:solidFill>
                <a:srgbClr val="000000"/>
              </a:solidFill>
              <a:round/>
              <a:headEnd/>
              <a:tailEnd/>
            </a:ln>
          </p:spPr>
          <p:txBody>
            <a:bodyPr/>
            <a:lstStyle/>
            <a:p>
              <a:endParaRPr lang="fr-FR"/>
            </a:p>
          </p:txBody>
        </p:sp>
        <p:sp>
          <p:nvSpPr>
            <p:cNvPr id="90148" name="Freeform 39"/>
            <p:cNvSpPr>
              <a:spLocks/>
            </p:cNvSpPr>
            <p:nvPr/>
          </p:nvSpPr>
          <p:spPr bwMode="auto">
            <a:xfrm>
              <a:off x="6324600" y="4239461"/>
              <a:ext cx="26988" cy="22225"/>
            </a:xfrm>
            <a:custGeom>
              <a:avLst/>
              <a:gdLst>
                <a:gd name="T0" fmla="*/ 2147483647 w 35"/>
                <a:gd name="T1" fmla="*/ 2147483647 h 29"/>
                <a:gd name="T2" fmla="*/ 2147483647 w 35"/>
                <a:gd name="T3" fmla="*/ 2147483647 h 29"/>
                <a:gd name="T4" fmla="*/ 2147483647 w 35"/>
                <a:gd name="T5" fmla="*/ 2147483647 h 29"/>
                <a:gd name="T6" fmla="*/ 2147483647 w 35"/>
                <a:gd name="T7" fmla="*/ 2147483647 h 29"/>
                <a:gd name="T8" fmla="*/ 2147483647 w 35"/>
                <a:gd name="T9" fmla="*/ 2147483647 h 29"/>
                <a:gd name="T10" fmla="*/ 2147483647 w 35"/>
                <a:gd name="T11" fmla="*/ 2147483647 h 29"/>
                <a:gd name="T12" fmla="*/ 2147483647 w 35"/>
                <a:gd name="T13" fmla="*/ 2147483647 h 29"/>
                <a:gd name="T14" fmla="*/ 2147483647 w 35"/>
                <a:gd name="T15" fmla="*/ 0 h 29"/>
                <a:gd name="T16" fmla="*/ 2147483647 w 35"/>
                <a:gd name="T17" fmla="*/ 0 h 29"/>
                <a:gd name="T18" fmla="*/ 2147483647 w 35"/>
                <a:gd name="T19" fmla="*/ 0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2147483647 w 35"/>
                <a:gd name="T31" fmla="*/ 2147483647 h 29"/>
                <a:gd name="T32" fmla="*/ 0 w 35"/>
                <a:gd name="T33" fmla="*/ 2147483647 h 29"/>
                <a:gd name="T34" fmla="*/ 2147483647 w 35"/>
                <a:gd name="T35" fmla="*/ 2147483647 h 29"/>
                <a:gd name="T36" fmla="*/ 2147483647 w 35"/>
                <a:gd name="T37" fmla="*/ 2147483647 h 29"/>
                <a:gd name="T38" fmla="*/ 2147483647 w 35"/>
                <a:gd name="T39" fmla="*/ 2147483647 h 29"/>
                <a:gd name="T40" fmla="*/ 2147483647 w 35"/>
                <a:gd name="T41" fmla="*/ 2147483647 h 29"/>
                <a:gd name="T42" fmla="*/ 2147483647 w 35"/>
                <a:gd name="T43" fmla="*/ 2147483647 h 29"/>
                <a:gd name="T44" fmla="*/ 2147483647 w 35"/>
                <a:gd name="T45" fmla="*/ 2147483647 h 29"/>
                <a:gd name="T46" fmla="*/ 2147483647 w 35"/>
                <a:gd name="T47" fmla="*/ 2147483647 h 29"/>
                <a:gd name="T48" fmla="*/ 2147483647 w 35"/>
                <a:gd name="T49" fmla="*/ 2147483647 h 29"/>
                <a:gd name="T50" fmla="*/ 2147483647 w 35"/>
                <a:gd name="T51" fmla="*/ 2147483647 h 29"/>
                <a:gd name="T52" fmla="*/ 2147483647 w 35"/>
                <a:gd name="T53" fmla="*/ 2147483647 h 29"/>
                <a:gd name="T54" fmla="*/ 2147483647 w 35"/>
                <a:gd name="T55" fmla="*/ 2147483647 h 29"/>
                <a:gd name="T56" fmla="*/ 2147483647 w 35"/>
                <a:gd name="T57" fmla="*/ 2147483647 h 29"/>
                <a:gd name="T58" fmla="*/ 2147483647 w 35"/>
                <a:gd name="T59" fmla="*/ 2147483647 h 29"/>
                <a:gd name="T60" fmla="*/ 2147483647 w 35"/>
                <a:gd name="T61" fmla="*/ 2147483647 h 29"/>
                <a:gd name="T62" fmla="*/ 2147483647 w 35"/>
                <a:gd name="T63" fmla="*/ 2147483647 h 29"/>
                <a:gd name="T64" fmla="*/ 2147483647 w 35"/>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29"/>
                <a:gd name="T101" fmla="*/ 35 w 35"/>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29">
                  <a:moveTo>
                    <a:pt x="35" y="15"/>
                  </a:moveTo>
                  <a:lnTo>
                    <a:pt x="35" y="12"/>
                  </a:lnTo>
                  <a:lnTo>
                    <a:pt x="35" y="8"/>
                  </a:lnTo>
                  <a:lnTo>
                    <a:pt x="33" y="7"/>
                  </a:lnTo>
                  <a:lnTo>
                    <a:pt x="30" y="5"/>
                  </a:lnTo>
                  <a:lnTo>
                    <a:pt x="28" y="3"/>
                  </a:lnTo>
                  <a:lnTo>
                    <a:pt x="24" y="1"/>
                  </a:lnTo>
                  <a:lnTo>
                    <a:pt x="22" y="0"/>
                  </a:lnTo>
                  <a:lnTo>
                    <a:pt x="19" y="0"/>
                  </a:lnTo>
                  <a:lnTo>
                    <a:pt x="15" y="0"/>
                  </a:lnTo>
                  <a:lnTo>
                    <a:pt x="11" y="1"/>
                  </a:lnTo>
                  <a:lnTo>
                    <a:pt x="7" y="3"/>
                  </a:lnTo>
                  <a:lnTo>
                    <a:pt x="5" y="5"/>
                  </a:lnTo>
                  <a:lnTo>
                    <a:pt x="4" y="7"/>
                  </a:lnTo>
                  <a:lnTo>
                    <a:pt x="2" y="8"/>
                  </a:lnTo>
                  <a:lnTo>
                    <a:pt x="2" y="12"/>
                  </a:lnTo>
                  <a:lnTo>
                    <a:pt x="0" y="15"/>
                  </a:lnTo>
                  <a:lnTo>
                    <a:pt x="2" y="17"/>
                  </a:lnTo>
                  <a:lnTo>
                    <a:pt x="2" y="20"/>
                  </a:lnTo>
                  <a:lnTo>
                    <a:pt x="4" y="22"/>
                  </a:lnTo>
                  <a:lnTo>
                    <a:pt x="5" y="25"/>
                  </a:lnTo>
                  <a:lnTo>
                    <a:pt x="7" y="27"/>
                  </a:lnTo>
                  <a:lnTo>
                    <a:pt x="11" y="27"/>
                  </a:lnTo>
                  <a:lnTo>
                    <a:pt x="15" y="29"/>
                  </a:lnTo>
                  <a:lnTo>
                    <a:pt x="19" y="29"/>
                  </a:lnTo>
                  <a:lnTo>
                    <a:pt x="22" y="29"/>
                  </a:lnTo>
                  <a:lnTo>
                    <a:pt x="24" y="27"/>
                  </a:lnTo>
                  <a:lnTo>
                    <a:pt x="28" y="27"/>
                  </a:lnTo>
                  <a:lnTo>
                    <a:pt x="30" y="25"/>
                  </a:lnTo>
                  <a:lnTo>
                    <a:pt x="33" y="22"/>
                  </a:lnTo>
                  <a:lnTo>
                    <a:pt x="35" y="20"/>
                  </a:lnTo>
                  <a:lnTo>
                    <a:pt x="35" y="17"/>
                  </a:lnTo>
                  <a:lnTo>
                    <a:pt x="35" y="15"/>
                  </a:lnTo>
                  <a:close/>
                </a:path>
              </a:pathLst>
            </a:custGeom>
            <a:solidFill>
              <a:srgbClr val="FFFFFF"/>
            </a:solidFill>
            <a:ln w="9525">
              <a:noFill/>
              <a:round/>
              <a:headEnd/>
              <a:tailEnd/>
            </a:ln>
          </p:spPr>
          <p:txBody>
            <a:bodyPr/>
            <a:lstStyle/>
            <a:p>
              <a:endParaRPr lang="fr-FR" sz="1800">
                <a:latin typeface="Arial" charset="0"/>
              </a:endParaRPr>
            </a:p>
          </p:txBody>
        </p:sp>
        <p:sp>
          <p:nvSpPr>
            <p:cNvPr id="90149" name="Freeform 40"/>
            <p:cNvSpPr>
              <a:spLocks/>
            </p:cNvSpPr>
            <p:nvPr/>
          </p:nvSpPr>
          <p:spPr bwMode="auto">
            <a:xfrm>
              <a:off x="6324600" y="4239461"/>
              <a:ext cx="26988" cy="22225"/>
            </a:xfrm>
            <a:custGeom>
              <a:avLst/>
              <a:gdLst>
                <a:gd name="T0" fmla="*/ 2147483647 w 35"/>
                <a:gd name="T1" fmla="*/ 2147483647 h 29"/>
                <a:gd name="T2" fmla="*/ 2147483647 w 35"/>
                <a:gd name="T3" fmla="*/ 2147483647 h 29"/>
                <a:gd name="T4" fmla="*/ 2147483647 w 35"/>
                <a:gd name="T5" fmla="*/ 2147483647 h 29"/>
                <a:gd name="T6" fmla="*/ 2147483647 w 35"/>
                <a:gd name="T7" fmla="*/ 2147483647 h 29"/>
                <a:gd name="T8" fmla="*/ 2147483647 w 35"/>
                <a:gd name="T9" fmla="*/ 2147483647 h 29"/>
                <a:gd name="T10" fmla="*/ 2147483647 w 35"/>
                <a:gd name="T11" fmla="*/ 2147483647 h 29"/>
                <a:gd name="T12" fmla="*/ 2147483647 w 35"/>
                <a:gd name="T13" fmla="*/ 2147483647 h 29"/>
                <a:gd name="T14" fmla="*/ 2147483647 w 35"/>
                <a:gd name="T15" fmla="*/ 0 h 29"/>
                <a:gd name="T16" fmla="*/ 2147483647 w 35"/>
                <a:gd name="T17" fmla="*/ 0 h 29"/>
                <a:gd name="T18" fmla="*/ 2147483647 w 35"/>
                <a:gd name="T19" fmla="*/ 0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2147483647 w 35"/>
                <a:gd name="T31" fmla="*/ 2147483647 h 29"/>
                <a:gd name="T32" fmla="*/ 0 w 35"/>
                <a:gd name="T33" fmla="*/ 2147483647 h 29"/>
                <a:gd name="T34" fmla="*/ 2147483647 w 35"/>
                <a:gd name="T35" fmla="*/ 2147483647 h 29"/>
                <a:gd name="T36" fmla="*/ 2147483647 w 35"/>
                <a:gd name="T37" fmla="*/ 2147483647 h 29"/>
                <a:gd name="T38" fmla="*/ 2147483647 w 35"/>
                <a:gd name="T39" fmla="*/ 2147483647 h 29"/>
                <a:gd name="T40" fmla="*/ 2147483647 w 35"/>
                <a:gd name="T41" fmla="*/ 2147483647 h 29"/>
                <a:gd name="T42" fmla="*/ 2147483647 w 35"/>
                <a:gd name="T43" fmla="*/ 2147483647 h 29"/>
                <a:gd name="T44" fmla="*/ 2147483647 w 35"/>
                <a:gd name="T45" fmla="*/ 2147483647 h 29"/>
                <a:gd name="T46" fmla="*/ 2147483647 w 35"/>
                <a:gd name="T47" fmla="*/ 2147483647 h 29"/>
                <a:gd name="T48" fmla="*/ 2147483647 w 35"/>
                <a:gd name="T49" fmla="*/ 2147483647 h 29"/>
                <a:gd name="T50" fmla="*/ 2147483647 w 35"/>
                <a:gd name="T51" fmla="*/ 2147483647 h 29"/>
                <a:gd name="T52" fmla="*/ 2147483647 w 35"/>
                <a:gd name="T53" fmla="*/ 2147483647 h 29"/>
                <a:gd name="T54" fmla="*/ 2147483647 w 35"/>
                <a:gd name="T55" fmla="*/ 2147483647 h 29"/>
                <a:gd name="T56" fmla="*/ 2147483647 w 35"/>
                <a:gd name="T57" fmla="*/ 2147483647 h 29"/>
                <a:gd name="T58" fmla="*/ 2147483647 w 35"/>
                <a:gd name="T59" fmla="*/ 2147483647 h 29"/>
                <a:gd name="T60" fmla="*/ 2147483647 w 35"/>
                <a:gd name="T61" fmla="*/ 2147483647 h 29"/>
                <a:gd name="T62" fmla="*/ 2147483647 w 35"/>
                <a:gd name="T63" fmla="*/ 2147483647 h 29"/>
                <a:gd name="T64" fmla="*/ 2147483647 w 35"/>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29"/>
                <a:gd name="T101" fmla="*/ 35 w 35"/>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29">
                  <a:moveTo>
                    <a:pt x="35" y="15"/>
                  </a:moveTo>
                  <a:lnTo>
                    <a:pt x="35" y="12"/>
                  </a:lnTo>
                  <a:lnTo>
                    <a:pt x="35" y="8"/>
                  </a:lnTo>
                  <a:lnTo>
                    <a:pt x="33" y="7"/>
                  </a:lnTo>
                  <a:lnTo>
                    <a:pt x="30" y="5"/>
                  </a:lnTo>
                  <a:lnTo>
                    <a:pt x="28" y="3"/>
                  </a:lnTo>
                  <a:lnTo>
                    <a:pt x="24" y="1"/>
                  </a:lnTo>
                  <a:lnTo>
                    <a:pt x="22" y="0"/>
                  </a:lnTo>
                  <a:lnTo>
                    <a:pt x="19" y="0"/>
                  </a:lnTo>
                  <a:lnTo>
                    <a:pt x="15" y="0"/>
                  </a:lnTo>
                  <a:lnTo>
                    <a:pt x="11" y="1"/>
                  </a:lnTo>
                  <a:lnTo>
                    <a:pt x="7" y="3"/>
                  </a:lnTo>
                  <a:lnTo>
                    <a:pt x="5" y="5"/>
                  </a:lnTo>
                  <a:lnTo>
                    <a:pt x="4" y="7"/>
                  </a:lnTo>
                  <a:lnTo>
                    <a:pt x="2" y="8"/>
                  </a:lnTo>
                  <a:lnTo>
                    <a:pt x="2" y="12"/>
                  </a:lnTo>
                  <a:lnTo>
                    <a:pt x="0" y="15"/>
                  </a:lnTo>
                  <a:lnTo>
                    <a:pt x="2" y="17"/>
                  </a:lnTo>
                  <a:lnTo>
                    <a:pt x="2" y="20"/>
                  </a:lnTo>
                  <a:lnTo>
                    <a:pt x="4" y="22"/>
                  </a:lnTo>
                  <a:lnTo>
                    <a:pt x="5" y="25"/>
                  </a:lnTo>
                  <a:lnTo>
                    <a:pt x="7" y="27"/>
                  </a:lnTo>
                  <a:lnTo>
                    <a:pt x="11" y="27"/>
                  </a:lnTo>
                  <a:lnTo>
                    <a:pt x="15" y="29"/>
                  </a:lnTo>
                  <a:lnTo>
                    <a:pt x="19" y="29"/>
                  </a:lnTo>
                  <a:lnTo>
                    <a:pt x="22" y="29"/>
                  </a:lnTo>
                  <a:lnTo>
                    <a:pt x="24" y="27"/>
                  </a:lnTo>
                  <a:lnTo>
                    <a:pt x="28" y="27"/>
                  </a:lnTo>
                  <a:lnTo>
                    <a:pt x="30" y="25"/>
                  </a:lnTo>
                  <a:lnTo>
                    <a:pt x="33" y="22"/>
                  </a:lnTo>
                  <a:lnTo>
                    <a:pt x="35" y="20"/>
                  </a:lnTo>
                  <a:lnTo>
                    <a:pt x="35" y="17"/>
                  </a:lnTo>
                  <a:lnTo>
                    <a:pt x="35" y="15"/>
                  </a:lnTo>
                </a:path>
              </a:pathLst>
            </a:custGeom>
            <a:noFill/>
            <a:ln w="11113">
              <a:solidFill>
                <a:srgbClr val="000000"/>
              </a:solidFill>
              <a:round/>
              <a:headEnd/>
              <a:tailEnd/>
            </a:ln>
          </p:spPr>
          <p:txBody>
            <a:bodyPr/>
            <a:lstStyle/>
            <a:p>
              <a:endParaRPr lang="fr-FR" sz="1800">
                <a:latin typeface="Arial" charset="0"/>
              </a:endParaRPr>
            </a:p>
          </p:txBody>
        </p:sp>
        <p:sp>
          <p:nvSpPr>
            <p:cNvPr id="90150" name="Freeform 41"/>
            <p:cNvSpPr>
              <a:spLocks/>
            </p:cNvSpPr>
            <p:nvPr/>
          </p:nvSpPr>
          <p:spPr bwMode="auto">
            <a:xfrm>
              <a:off x="6600825" y="4239461"/>
              <a:ext cx="25400" cy="22225"/>
            </a:xfrm>
            <a:custGeom>
              <a:avLst/>
              <a:gdLst>
                <a:gd name="T0" fmla="*/ 2147483647 w 34"/>
                <a:gd name="T1" fmla="*/ 2147483647 h 29"/>
                <a:gd name="T2" fmla="*/ 2147483647 w 34"/>
                <a:gd name="T3" fmla="*/ 2147483647 h 29"/>
                <a:gd name="T4" fmla="*/ 2147483647 w 34"/>
                <a:gd name="T5" fmla="*/ 2147483647 h 29"/>
                <a:gd name="T6" fmla="*/ 2147483647 w 34"/>
                <a:gd name="T7" fmla="*/ 2147483647 h 29"/>
                <a:gd name="T8" fmla="*/ 2147483647 w 34"/>
                <a:gd name="T9" fmla="*/ 2147483647 h 29"/>
                <a:gd name="T10" fmla="*/ 2147483647 w 34"/>
                <a:gd name="T11" fmla="*/ 2147483647 h 29"/>
                <a:gd name="T12" fmla="*/ 2147483647 w 34"/>
                <a:gd name="T13" fmla="*/ 2147483647 h 29"/>
                <a:gd name="T14" fmla="*/ 2147483647 w 34"/>
                <a:gd name="T15" fmla="*/ 0 h 29"/>
                <a:gd name="T16" fmla="*/ 2147483647 w 34"/>
                <a:gd name="T17" fmla="*/ 0 h 29"/>
                <a:gd name="T18" fmla="*/ 2147483647 w 34"/>
                <a:gd name="T19" fmla="*/ 0 h 29"/>
                <a:gd name="T20" fmla="*/ 2147483647 w 34"/>
                <a:gd name="T21" fmla="*/ 2147483647 h 29"/>
                <a:gd name="T22" fmla="*/ 2147483647 w 34"/>
                <a:gd name="T23" fmla="*/ 2147483647 h 29"/>
                <a:gd name="T24" fmla="*/ 2147483647 w 34"/>
                <a:gd name="T25" fmla="*/ 2147483647 h 29"/>
                <a:gd name="T26" fmla="*/ 2147483647 w 34"/>
                <a:gd name="T27" fmla="*/ 2147483647 h 29"/>
                <a:gd name="T28" fmla="*/ 0 w 34"/>
                <a:gd name="T29" fmla="*/ 2147483647 h 29"/>
                <a:gd name="T30" fmla="*/ 0 w 34"/>
                <a:gd name="T31" fmla="*/ 2147483647 h 29"/>
                <a:gd name="T32" fmla="*/ 0 w 34"/>
                <a:gd name="T33" fmla="*/ 2147483647 h 29"/>
                <a:gd name="T34" fmla="*/ 0 w 34"/>
                <a:gd name="T35" fmla="*/ 2147483647 h 29"/>
                <a:gd name="T36" fmla="*/ 0 w 34"/>
                <a:gd name="T37" fmla="*/ 2147483647 h 29"/>
                <a:gd name="T38" fmla="*/ 2147483647 w 34"/>
                <a:gd name="T39" fmla="*/ 2147483647 h 29"/>
                <a:gd name="T40" fmla="*/ 2147483647 w 34"/>
                <a:gd name="T41" fmla="*/ 2147483647 h 29"/>
                <a:gd name="T42" fmla="*/ 2147483647 w 34"/>
                <a:gd name="T43" fmla="*/ 2147483647 h 29"/>
                <a:gd name="T44" fmla="*/ 2147483647 w 34"/>
                <a:gd name="T45" fmla="*/ 2147483647 h 29"/>
                <a:gd name="T46" fmla="*/ 2147483647 w 34"/>
                <a:gd name="T47" fmla="*/ 2147483647 h 29"/>
                <a:gd name="T48" fmla="*/ 2147483647 w 34"/>
                <a:gd name="T49" fmla="*/ 2147483647 h 29"/>
                <a:gd name="T50" fmla="*/ 2147483647 w 34"/>
                <a:gd name="T51" fmla="*/ 2147483647 h 29"/>
                <a:gd name="T52" fmla="*/ 2147483647 w 34"/>
                <a:gd name="T53" fmla="*/ 2147483647 h 29"/>
                <a:gd name="T54" fmla="*/ 2147483647 w 34"/>
                <a:gd name="T55" fmla="*/ 2147483647 h 29"/>
                <a:gd name="T56" fmla="*/ 2147483647 w 34"/>
                <a:gd name="T57" fmla="*/ 2147483647 h 29"/>
                <a:gd name="T58" fmla="*/ 2147483647 w 34"/>
                <a:gd name="T59" fmla="*/ 2147483647 h 29"/>
                <a:gd name="T60" fmla="*/ 2147483647 w 34"/>
                <a:gd name="T61" fmla="*/ 2147483647 h 29"/>
                <a:gd name="T62" fmla="*/ 2147483647 w 34"/>
                <a:gd name="T63" fmla="*/ 2147483647 h 29"/>
                <a:gd name="T64" fmla="*/ 2147483647 w 34"/>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29"/>
                <a:gd name="T101" fmla="*/ 34 w 34"/>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29">
                  <a:moveTo>
                    <a:pt x="34" y="15"/>
                  </a:moveTo>
                  <a:lnTo>
                    <a:pt x="34" y="12"/>
                  </a:lnTo>
                  <a:lnTo>
                    <a:pt x="34" y="8"/>
                  </a:lnTo>
                  <a:lnTo>
                    <a:pt x="32" y="7"/>
                  </a:lnTo>
                  <a:lnTo>
                    <a:pt x="30" y="5"/>
                  </a:lnTo>
                  <a:lnTo>
                    <a:pt x="26" y="3"/>
                  </a:lnTo>
                  <a:lnTo>
                    <a:pt x="25" y="1"/>
                  </a:lnTo>
                  <a:lnTo>
                    <a:pt x="21" y="0"/>
                  </a:lnTo>
                  <a:lnTo>
                    <a:pt x="17" y="0"/>
                  </a:lnTo>
                  <a:lnTo>
                    <a:pt x="13" y="0"/>
                  </a:lnTo>
                  <a:lnTo>
                    <a:pt x="10" y="1"/>
                  </a:lnTo>
                  <a:lnTo>
                    <a:pt x="8" y="3"/>
                  </a:lnTo>
                  <a:lnTo>
                    <a:pt x="4" y="5"/>
                  </a:lnTo>
                  <a:lnTo>
                    <a:pt x="2" y="7"/>
                  </a:lnTo>
                  <a:lnTo>
                    <a:pt x="0" y="8"/>
                  </a:lnTo>
                  <a:lnTo>
                    <a:pt x="0" y="12"/>
                  </a:lnTo>
                  <a:lnTo>
                    <a:pt x="0" y="15"/>
                  </a:lnTo>
                  <a:lnTo>
                    <a:pt x="0" y="17"/>
                  </a:lnTo>
                  <a:lnTo>
                    <a:pt x="0" y="20"/>
                  </a:lnTo>
                  <a:lnTo>
                    <a:pt x="2" y="22"/>
                  </a:lnTo>
                  <a:lnTo>
                    <a:pt x="4" y="25"/>
                  </a:lnTo>
                  <a:lnTo>
                    <a:pt x="8" y="27"/>
                  </a:lnTo>
                  <a:lnTo>
                    <a:pt x="10" y="27"/>
                  </a:lnTo>
                  <a:lnTo>
                    <a:pt x="13" y="29"/>
                  </a:lnTo>
                  <a:lnTo>
                    <a:pt x="17" y="29"/>
                  </a:lnTo>
                  <a:lnTo>
                    <a:pt x="21" y="29"/>
                  </a:lnTo>
                  <a:lnTo>
                    <a:pt x="25" y="27"/>
                  </a:lnTo>
                  <a:lnTo>
                    <a:pt x="26" y="27"/>
                  </a:lnTo>
                  <a:lnTo>
                    <a:pt x="30" y="25"/>
                  </a:lnTo>
                  <a:lnTo>
                    <a:pt x="32" y="22"/>
                  </a:lnTo>
                  <a:lnTo>
                    <a:pt x="34" y="20"/>
                  </a:lnTo>
                  <a:lnTo>
                    <a:pt x="34" y="17"/>
                  </a:lnTo>
                  <a:lnTo>
                    <a:pt x="34" y="15"/>
                  </a:lnTo>
                  <a:close/>
                </a:path>
              </a:pathLst>
            </a:custGeom>
            <a:solidFill>
              <a:srgbClr val="FFFFFF"/>
            </a:solidFill>
            <a:ln w="9525">
              <a:noFill/>
              <a:round/>
              <a:headEnd/>
              <a:tailEnd/>
            </a:ln>
          </p:spPr>
          <p:txBody>
            <a:bodyPr/>
            <a:lstStyle/>
            <a:p>
              <a:endParaRPr lang="fr-FR" sz="1800">
                <a:latin typeface="Arial" charset="0"/>
              </a:endParaRPr>
            </a:p>
          </p:txBody>
        </p:sp>
        <p:sp>
          <p:nvSpPr>
            <p:cNvPr id="90151" name="Freeform 42"/>
            <p:cNvSpPr>
              <a:spLocks/>
            </p:cNvSpPr>
            <p:nvPr/>
          </p:nvSpPr>
          <p:spPr bwMode="auto">
            <a:xfrm>
              <a:off x="6600825" y="4239461"/>
              <a:ext cx="25400" cy="22225"/>
            </a:xfrm>
            <a:custGeom>
              <a:avLst/>
              <a:gdLst>
                <a:gd name="T0" fmla="*/ 2147483647 w 34"/>
                <a:gd name="T1" fmla="*/ 2147483647 h 29"/>
                <a:gd name="T2" fmla="*/ 2147483647 w 34"/>
                <a:gd name="T3" fmla="*/ 2147483647 h 29"/>
                <a:gd name="T4" fmla="*/ 2147483647 w 34"/>
                <a:gd name="T5" fmla="*/ 2147483647 h 29"/>
                <a:gd name="T6" fmla="*/ 2147483647 w 34"/>
                <a:gd name="T7" fmla="*/ 2147483647 h 29"/>
                <a:gd name="T8" fmla="*/ 2147483647 w 34"/>
                <a:gd name="T9" fmla="*/ 2147483647 h 29"/>
                <a:gd name="T10" fmla="*/ 2147483647 w 34"/>
                <a:gd name="T11" fmla="*/ 2147483647 h 29"/>
                <a:gd name="T12" fmla="*/ 2147483647 w 34"/>
                <a:gd name="T13" fmla="*/ 2147483647 h 29"/>
                <a:gd name="T14" fmla="*/ 2147483647 w 34"/>
                <a:gd name="T15" fmla="*/ 0 h 29"/>
                <a:gd name="T16" fmla="*/ 2147483647 w 34"/>
                <a:gd name="T17" fmla="*/ 0 h 29"/>
                <a:gd name="T18" fmla="*/ 2147483647 w 34"/>
                <a:gd name="T19" fmla="*/ 0 h 29"/>
                <a:gd name="T20" fmla="*/ 2147483647 w 34"/>
                <a:gd name="T21" fmla="*/ 2147483647 h 29"/>
                <a:gd name="T22" fmla="*/ 2147483647 w 34"/>
                <a:gd name="T23" fmla="*/ 2147483647 h 29"/>
                <a:gd name="T24" fmla="*/ 2147483647 w 34"/>
                <a:gd name="T25" fmla="*/ 2147483647 h 29"/>
                <a:gd name="T26" fmla="*/ 2147483647 w 34"/>
                <a:gd name="T27" fmla="*/ 2147483647 h 29"/>
                <a:gd name="T28" fmla="*/ 0 w 34"/>
                <a:gd name="T29" fmla="*/ 2147483647 h 29"/>
                <a:gd name="T30" fmla="*/ 0 w 34"/>
                <a:gd name="T31" fmla="*/ 2147483647 h 29"/>
                <a:gd name="T32" fmla="*/ 0 w 34"/>
                <a:gd name="T33" fmla="*/ 2147483647 h 29"/>
                <a:gd name="T34" fmla="*/ 0 w 34"/>
                <a:gd name="T35" fmla="*/ 2147483647 h 29"/>
                <a:gd name="T36" fmla="*/ 0 w 34"/>
                <a:gd name="T37" fmla="*/ 2147483647 h 29"/>
                <a:gd name="T38" fmla="*/ 2147483647 w 34"/>
                <a:gd name="T39" fmla="*/ 2147483647 h 29"/>
                <a:gd name="T40" fmla="*/ 2147483647 w 34"/>
                <a:gd name="T41" fmla="*/ 2147483647 h 29"/>
                <a:gd name="T42" fmla="*/ 2147483647 w 34"/>
                <a:gd name="T43" fmla="*/ 2147483647 h 29"/>
                <a:gd name="T44" fmla="*/ 2147483647 w 34"/>
                <a:gd name="T45" fmla="*/ 2147483647 h 29"/>
                <a:gd name="T46" fmla="*/ 2147483647 w 34"/>
                <a:gd name="T47" fmla="*/ 2147483647 h 29"/>
                <a:gd name="T48" fmla="*/ 2147483647 w 34"/>
                <a:gd name="T49" fmla="*/ 2147483647 h 29"/>
                <a:gd name="T50" fmla="*/ 2147483647 w 34"/>
                <a:gd name="T51" fmla="*/ 2147483647 h 29"/>
                <a:gd name="T52" fmla="*/ 2147483647 w 34"/>
                <a:gd name="T53" fmla="*/ 2147483647 h 29"/>
                <a:gd name="T54" fmla="*/ 2147483647 w 34"/>
                <a:gd name="T55" fmla="*/ 2147483647 h 29"/>
                <a:gd name="T56" fmla="*/ 2147483647 w 34"/>
                <a:gd name="T57" fmla="*/ 2147483647 h 29"/>
                <a:gd name="T58" fmla="*/ 2147483647 w 34"/>
                <a:gd name="T59" fmla="*/ 2147483647 h 29"/>
                <a:gd name="T60" fmla="*/ 2147483647 w 34"/>
                <a:gd name="T61" fmla="*/ 2147483647 h 29"/>
                <a:gd name="T62" fmla="*/ 2147483647 w 34"/>
                <a:gd name="T63" fmla="*/ 2147483647 h 29"/>
                <a:gd name="T64" fmla="*/ 2147483647 w 34"/>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29"/>
                <a:gd name="T101" fmla="*/ 34 w 34"/>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29">
                  <a:moveTo>
                    <a:pt x="34" y="15"/>
                  </a:moveTo>
                  <a:lnTo>
                    <a:pt x="34" y="12"/>
                  </a:lnTo>
                  <a:lnTo>
                    <a:pt x="34" y="8"/>
                  </a:lnTo>
                  <a:lnTo>
                    <a:pt x="32" y="7"/>
                  </a:lnTo>
                  <a:lnTo>
                    <a:pt x="30" y="5"/>
                  </a:lnTo>
                  <a:lnTo>
                    <a:pt x="26" y="3"/>
                  </a:lnTo>
                  <a:lnTo>
                    <a:pt x="25" y="1"/>
                  </a:lnTo>
                  <a:lnTo>
                    <a:pt x="21" y="0"/>
                  </a:lnTo>
                  <a:lnTo>
                    <a:pt x="17" y="0"/>
                  </a:lnTo>
                  <a:lnTo>
                    <a:pt x="13" y="0"/>
                  </a:lnTo>
                  <a:lnTo>
                    <a:pt x="10" y="1"/>
                  </a:lnTo>
                  <a:lnTo>
                    <a:pt x="8" y="3"/>
                  </a:lnTo>
                  <a:lnTo>
                    <a:pt x="4" y="5"/>
                  </a:lnTo>
                  <a:lnTo>
                    <a:pt x="2" y="7"/>
                  </a:lnTo>
                  <a:lnTo>
                    <a:pt x="0" y="8"/>
                  </a:lnTo>
                  <a:lnTo>
                    <a:pt x="0" y="12"/>
                  </a:lnTo>
                  <a:lnTo>
                    <a:pt x="0" y="15"/>
                  </a:lnTo>
                  <a:lnTo>
                    <a:pt x="0" y="17"/>
                  </a:lnTo>
                  <a:lnTo>
                    <a:pt x="0" y="20"/>
                  </a:lnTo>
                  <a:lnTo>
                    <a:pt x="2" y="22"/>
                  </a:lnTo>
                  <a:lnTo>
                    <a:pt x="4" y="25"/>
                  </a:lnTo>
                  <a:lnTo>
                    <a:pt x="8" y="27"/>
                  </a:lnTo>
                  <a:lnTo>
                    <a:pt x="10" y="27"/>
                  </a:lnTo>
                  <a:lnTo>
                    <a:pt x="13" y="29"/>
                  </a:lnTo>
                  <a:lnTo>
                    <a:pt x="17" y="29"/>
                  </a:lnTo>
                  <a:lnTo>
                    <a:pt x="21" y="29"/>
                  </a:lnTo>
                  <a:lnTo>
                    <a:pt x="25" y="27"/>
                  </a:lnTo>
                  <a:lnTo>
                    <a:pt x="26" y="27"/>
                  </a:lnTo>
                  <a:lnTo>
                    <a:pt x="30" y="25"/>
                  </a:lnTo>
                  <a:lnTo>
                    <a:pt x="32" y="22"/>
                  </a:lnTo>
                  <a:lnTo>
                    <a:pt x="34" y="20"/>
                  </a:lnTo>
                  <a:lnTo>
                    <a:pt x="34" y="17"/>
                  </a:lnTo>
                  <a:lnTo>
                    <a:pt x="34" y="15"/>
                  </a:lnTo>
                </a:path>
              </a:pathLst>
            </a:custGeom>
            <a:noFill/>
            <a:ln w="11113">
              <a:solidFill>
                <a:srgbClr val="000000"/>
              </a:solidFill>
              <a:round/>
              <a:headEnd/>
              <a:tailEnd/>
            </a:ln>
          </p:spPr>
          <p:txBody>
            <a:bodyPr/>
            <a:lstStyle/>
            <a:p>
              <a:endParaRPr lang="fr-FR" sz="1800">
                <a:latin typeface="Arial" charset="0"/>
              </a:endParaRPr>
            </a:p>
          </p:txBody>
        </p:sp>
        <p:sp>
          <p:nvSpPr>
            <p:cNvPr id="90152" name="Freeform 43"/>
            <p:cNvSpPr>
              <a:spLocks/>
            </p:cNvSpPr>
            <p:nvPr/>
          </p:nvSpPr>
          <p:spPr bwMode="auto">
            <a:xfrm>
              <a:off x="6462713" y="4318836"/>
              <a:ext cx="25400" cy="23812"/>
            </a:xfrm>
            <a:custGeom>
              <a:avLst/>
              <a:gdLst>
                <a:gd name="T0" fmla="*/ 2147483647 w 35"/>
                <a:gd name="T1" fmla="*/ 2147483647 h 29"/>
                <a:gd name="T2" fmla="*/ 2147483647 w 35"/>
                <a:gd name="T3" fmla="*/ 2147483647 h 29"/>
                <a:gd name="T4" fmla="*/ 2147483647 w 35"/>
                <a:gd name="T5" fmla="*/ 2147483647 h 29"/>
                <a:gd name="T6" fmla="*/ 2147483647 w 35"/>
                <a:gd name="T7" fmla="*/ 2147483647 h 29"/>
                <a:gd name="T8" fmla="*/ 2147483647 w 35"/>
                <a:gd name="T9" fmla="*/ 2147483647 h 29"/>
                <a:gd name="T10" fmla="*/ 2147483647 w 35"/>
                <a:gd name="T11" fmla="*/ 2147483647 h 29"/>
                <a:gd name="T12" fmla="*/ 2147483647 w 35"/>
                <a:gd name="T13" fmla="*/ 2147483647 h 29"/>
                <a:gd name="T14" fmla="*/ 2147483647 w 35"/>
                <a:gd name="T15" fmla="*/ 0 h 29"/>
                <a:gd name="T16" fmla="*/ 2147483647 w 35"/>
                <a:gd name="T17" fmla="*/ 0 h 29"/>
                <a:gd name="T18" fmla="*/ 2147483647 w 35"/>
                <a:gd name="T19" fmla="*/ 0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2147483647 w 35"/>
                <a:gd name="T31" fmla="*/ 2147483647 h 29"/>
                <a:gd name="T32" fmla="*/ 0 w 35"/>
                <a:gd name="T33" fmla="*/ 2147483647 h 29"/>
                <a:gd name="T34" fmla="*/ 2147483647 w 35"/>
                <a:gd name="T35" fmla="*/ 2147483647 h 29"/>
                <a:gd name="T36" fmla="*/ 2147483647 w 35"/>
                <a:gd name="T37" fmla="*/ 2147483647 h 29"/>
                <a:gd name="T38" fmla="*/ 2147483647 w 35"/>
                <a:gd name="T39" fmla="*/ 2147483647 h 29"/>
                <a:gd name="T40" fmla="*/ 2147483647 w 35"/>
                <a:gd name="T41" fmla="*/ 2147483647 h 29"/>
                <a:gd name="T42" fmla="*/ 2147483647 w 35"/>
                <a:gd name="T43" fmla="*/ 2147483647 h 29"/>
                <a:gd name="T44" fmla="*/ 2147483647 w 35"/>
                <a:gd name="T45" fmla="*/ 2147483647 h 29"/>
                <a:gd name="T46" fmla="*/ 2147483647 w 35"/>
                <a:gd name="T47" fmla="*/ 2147483647 h 29"/>
                <a:gd name="T48" fmla="*/ 2147483647 w 35"/>
                <a:gd name="T49" fmla="*/ 2147483647 h 29"/>
                <a:gd name="T50" fmla="*/ 2147483647 w 35"/>
                <a:gd name="T51" fmla="*/ 2147483647 h 29"/>
                <a:gd name="T52" fmla="*/ 2147483647 w 35"/>
                <a:gd name="T53" fmla="*/ 2147483647 h 29"/>
                <a:gd name="T54" fmla="*/ 2147483647 w 35"/>
                <a:gd name="T55" fmla="*/ 2147483647 h 29"/>
                <a:gd name="T56" fmla="*/ 2147483647 w 35"/>
                <a:gd name="T57" fmla="*/ 2147483647 h 29"/>
                <a:gd name="T58" fmla="*/ 2147483647 w 35"/>
                <a:gd name="T59" fmla="*/ 2147483647 h 29"/>
                <a:gd name="T60" fmla="*/ 2147483647 w 35"/>
                <a:gd name="T61" fmla="*/ 2147483647 h 29"/>
                <a:gd name="T62" fmla="*/ 2147483647 w 35"/>
                <a:gd name="T63" fmla="*/ 2147483647 h 29"/>
                <a:gd name="T64" fmla="*/ 2147483647 w 35"/>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29"/>
                <a:gd name="T101" fmla="*/ 35 w 35"/>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29">
                  <a:moveTo>
                    <a:pt x="35" y="14"/>
                  </a:moveTo>
                  <a:lnTo>
                    <a:pt x="35" y="12"/>
                  </a:lnTo>
                  <a:lnTo>
                    <a:pt x="35" y="9"/>
                  </a:lnTo>
                  <a:lnTo>
                    <a:pt x="33" y="7"/>
                  </a:lnTo>
                  <a:lnTo>
                    <a:pt x="31" y="3"/>
                  </a:lnTo>
                  <a:lnTo>
                    <a:pt x="28" y="2"/>
                  </a:lnTo>
                  <a:lnTo>
                    <a:pt x="26" y="2"/>
                  </a:lnTo>
                  <a:lnTo>
                    <a:pt x="22" y="0"/>
                  </a:lnTo>
                  <a:lnTo>
                    <a:pt x="18" y="0"/>
                  </a:lnTo>
                  <a:lnTo>
                    <a:pt x="15" y="0"/>
                  </a:lnTo>
                  <a:lnTo>
                    <a:pt x="11" y="2"/>
                  </a:lnTo>
                  <a:lnTo>
                    <a:pt x="9" y="2"/>
                  </a:lnTo>
                  <a:lnTo>
                    <a:pt x="5" y="3"/>
                  </a:lnTo>
                  <a:lnTo>
                    <a:pt x="3" y="7"/>
                  </a:lnTo>
                  <a:lnTo>
                    <a:pt x="2" y="9"/>
                  </a:lnTo>
                  <a:lnTo>
                    <a:pt x="2" y="12"/>
                  </a:lnTo>
                  <a:lnTo>
                    <a:pt x="0" y="14"/>
                  </a:lnTo>
                  <a:lnTo>
                    <a:pt x="2" y="17"/>
                  </a:lnTo>
                  <a:lnTo>
                    <a:pt x="2" y="21"/>
                  </a:lnTo>
                  <a:lnTo>
                    <a:pt x="3" y="22"/>
                  </a:lnTo>
                  <a:lnTo>
                    <a:pt x="5" y="24"/>
                  </a:lnTo>
                  <a:lnTo>
                    <a:pt x="9" y="26"/>
                  </a:lnTo>
                  <a:lnTo>
                    <a:pt x="11" y="27"/>
                  </a:lnTo>
                  <a:lnTo>
                    <a:pt x="15" y="29"/>
                  </a:lnTo>
                  <a:lnTo>
                    <a:pt x="18" y="29"/>
                  </a:lnTo>
                  <a:lnTo>
                    <a:pt x="22" y="29"/>
                  </a:lnTo>
                  <a:lnTo>
                    <a:pt x="26" y="27"/>
                  </a:lnTo>
                  <a:lnTo>
                    <a:pt x="28" y="26"/>
                  </a:lnTo>
                  <a:lnTo>
                    <a:pt x="31" y="24"/>
                  </a:lnTo>
                  <a:lnTo>
                    <a:pt x="33" y="22"/>
                  </a:lnTo>
                  <a:lnTo>
                    <a:pt x="35" y="21"/>
                  </a:lnTo>
                  <a:lnTo>
                    <a:pt x="35" y="17"/>
                  </a:lnTo>
                  <a:lnTo>
                    <a:pt x="35" y="14"/>
                  </a:lnTo>
                  <a:close/>
                </a:path>
              </a:pathLst>
            </a:custGeom>
            <a:solidFill>
              <a:srgbClr val="FFFFFF"/>
            </a:solidFill>
            <a:ln w="9525">
              <a:noFill/>
              <a:round/>
              <a:headEnd/>
              <a:tailEnd/>
            </a:ln>
          </p:spPr>
          <p:txBody>
            <a:bodyPr/>
            <a:lstStyle/>
            <a:p>
              <a:endParaRPr lang="fr-FR" sz="1800">
                <a:latin typeface="Arial" charset="0"/>
              </a:endParaRPr>
            </a:p>
          </p:txBody>
        </p:sp>
        <p:sp>
          <p:nvSpPr>
            <p:cNvPr id="90153" name="Freeform 44"/>
            <p:cNvSpPr>
              <a:spLocks/>
            </p:cNvSpPr>
            <p:nvPr/>
          </p:nvSpPr>
          <p:spPr bwMode="auto">
            <a:xfrm>
              <a:off x="6462713" y="4318836"/>
              <a:ext cx="25400" cy="23812"/>
            </a:xfrm>
            <a:custGeom>
              <a:avLst/>
              <a:gdLst>
                <a:gd name="T0" fmla="*/ 2147483647 w 35"/>
                <a:gd name="T1" fmla="*/ 2147483647 h 29"/>
                <a:gd name="T2" fmla="*/ 2147483647 w 35"/>
                <a:gd name="T3" fmla="*/ 2147483647 h 29"/>
                <a:gd name="T4" fmla="*/ 2147483647 w 35"/>
                <a:gd name="T5" fmla="*/ 2147483647 h 29"/>
                <a:gd name="T6" fmla="*/ 2147483647 w 35"/>
                <a:gd name="T7" fmla="*/ 2147483647 h 29"/>
                <a:gd name="T8" fmla="*/ 2147483647 w 35"/>
                <a:gd name="T9" fmla="*/ 2147483647 h 29"/>
                <a:gd name="T10" fmla="*/ 2147483647 w 35"/>
                <a:gd name="T11" fmla="*/ 2147483647 h 29"/>
                <a:gd name="T12" fmla="*/ 2147483647 w 35"/>
                <a:gd name="T13" fmla="*/ 2147483647 h 29"/>
                <a:gd name="T14" fmla="*/ 2147483647 w 35"/>
                <a:gd name="T15" fmla="*/ 0 h 29"/>
                <a:gd name="T16" fmla="*/ 2147483647 w 35"/>
                <a:gd name="T17" fmla="*/ 0 h 29"/>
                <a:gd name="T18" fmla="*/ 2147483647 w 35"/>
                <a:gd name="T19" fmla="*/ 0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2147483647 w 35"/>
                <a:gd name="T31" fmla="*/ 2147483647 h 29"/>
                <a:gd name="T32" fmla="*/ 0 w 35"/>
                <a:gd name="T33" fmla="*/ 2147483647 h 29"/>
                <a:gd name="T34" fmla="*/ 2147483647 w 35"/>
                <a:gd name="T35" fmla="*/ 2147483647 h 29"/>
                <a:gd name="T36" fmla="*/ 2147483647 w 35"/>
                <a:gd name="T37" fmla="*/ 2147483647 h 29"/>
                <a:gd name="T38" fmla="*/ 2147483647 w 35"/>
                <a:gd name="T39" fmla="*/ 2147483647 h 29"/>
                <a:gd name="T40" fmla="*/ 2147483647 w 35"/>
                <a:gd name="T41" fmla="*/ 2147483647 h 29"/>
                <a:gd name="T42" fmla="*/ 2147483647 w 35"/>
                <a:gd name="T43" fmla="*/ 2147483647 h 29"/>
                <a:gd name="T44" fmla="*/ 2147483647 w 35"/>
                <a:gd name="T45" fmla="*/ 2147483647 h 29"/>
                <a:gd name="T46" fmla="*/ 2147483647 w 35"/>
                <a:gd name="T47" fmla="*/ 2147483647 h 29"/>
                <a:gd name="T48" fmla="*/ 2147483647 w 35"/>
                <a:gd name="T49" fmla="*/ 2147483647 h 29"/>
                <a:gd name="T50" fmla="*/ 2147483647 w 35"/>
                <a:gd name="T51" fmla="*/ 2147483647 h 29"/>
                <a:gd name="T52" fmla="*/ 2147483647 w 35"/>
                <a:gd name="T53" fmla="*/ 2147483647 h 29"/>
                <a:gd name="T54" fmla="*/ 2147483647 w 35"/>
                <a:gd name="T55" fmla="*/ 2147483647 h 29"/>
                <a:gd name="T56" fmla="*/ 2147483647 w 35"/>
                <a:gd name="T57" fmla="*/ 2147483647 h 29"/>
                <a:gd name="T58" fmla="*/ 2147483647 w 35"/>
                <a:gd name="T59" fmla="*/ 2147483647 h 29"/>
                <a:gd name="T60" fmla="*/ 2147483647 w 35"/>
                <a:gd name="T61" fmla="*/ 2147483647 h 29"/>
                <a:gd name="T62" fmla="*/ 2147483647 w 35"/>
                <a:gd name="T63" fmla="*/ 2147483647 h 29"/>
                <a:gd name="T64" fmla="*/ 2147483647 w 35"/>
                <a:gd name="T65" fmla="*/ 2147483647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29"/>
                <a:gd name="T101" fmla="*/ 35 w 35"/>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29">
                  <a:moveTo>
                    <a:pt x="35" y="14"/>
                  </a:moveTo>
                  <a:lnTo>
                    <a:pt x="35" y="12"/>
                  </a:lnTo>
                  <a:lnTo>
                    <a:pt x="35" y="9"/>
                  </a:lnTo>
                  <a:lnTo>
                    <a:pt x="33" y="7"/>
                  </a:lnTo>
                  <a:lnTo>
                    <a:pt x="31" y="3"/>
                  </a:lnTo>
                  <a:lnTo>
                    <a:pt x="28" y="2"/>
                  </a:lnTo>
                  <a:lnTo>
                    <a:pt x="26" y="2"/>
                  </a:lnTo>
                  <a:lnTo>
                    <a:pt x="22" y="0"/>
                  </a:lnTo>
                  <a:lnTo>
                    <a:pt x="18" y="0"/>
                  </a:lnTo>
                  <a:lnTo>
                    <a:pt x="15" y="0"/>
                  </a:lnTo>
                  <a:lnTo>
                    <a:pt x="11" y="2"/>
                  </a:lnTo>
                  <a:lnTo>
                    <a:pt x="9" y="2"/>
                  </a:lnTo>
                  <a:lnTo>
                    <a:pt x="5" y="3"/>
                  </a:lnTo>
                  <a:lnTo>
                    <a:pt x="3" y="7"/>
                  </a:lnTo>
                  <a:lnTo>
                    <a:pt x="2" y="9"/>
                  </a:lnTo>
                  <a:lnTo>
                    <a:pt x="2" y="12"/>
                  </a:lnTo>
                  <a:lnTo>
                    <a:pt x="0" y="14"/>
                  </a:lnTo>
                  <a:lnTo>
                    <a:pt x="2" y="17"/>
                  </a:lnTo>
                  <a:lnTo>
                    <a:pt x="2" y="21"/>
                  </a:lnTo>
                  <a:lnTo>
                    <a:pt x="3" y="22"/>
                  </a:lnTo>
                  <a:lnTo>
                    <a:pt x="5" y="24"/>
                  </a:lnTo>
                  <a:lnTo>
                    <a:pt x="9" y="26"/>
                  </a:lnTo>
                  <a:lnTo>
                    <a:pt x="11" y="27"/>
                  </a:lnTo>
                  <a:lnTo>
                    <a:pt x="15" y="29"/>
                  </a:lnTo>
                  <a:lnTo>
                    <a:pt x="18" y="29"/>
                  </a:lnTo>
                  <a:lnTo>
                    <a:pt x="22" y="29"/>
                  </a:lnTo>
                  <a:lnTo>
                    <a:pt x="26" y="27"/>
                  </a:lnTo>
                  <a:lnTo>
                    <a:pt x="28" y="26"/>
                  </a:lnTo>
                  <a:lnTo>
                    <a:pt x="31" y="24"/>
                  </a:lnTo>
                  <a:lnTo>
                    <a:pt x="33" y="22"/>
                  </a:lnTo>
                  <a:lnTo>
                    <a:pt x="35" y="21"/>
                  </a:lnTo>
                  <a:lnTo>
                    <a:pt x="35" y="17"/>
                  </a:lnTo>
                  <a:lnTo>
                    <a:pt x="35" y="14"/>
                  </a:lnTo>
                </a:path>
              </a:pathLst>
            </a:custGeom>
            <a:noFill/>
            <a:ln w="11113">
              <a:solidFill>
                <a:srgbClr val="000000"/>
              </a:solidFill>
              <a:round/>
              <a:headEnd/>
              <a:tailEnd/>
            </a:ln>
          </p:spPr>
          <p:txBody>
            <a:bodyPr/>
            <a:lstStyle/>
            <a:p>
              <a:endParaRPr lang="fr-FR" sz="1800">
                <a:latin typeface="Arial" charset="0"/>
              </a:endParaRPr>
            </a:p>
          </p:txBody>
        </p:sp>
        <p:sp>
          <p:nvSpPr>
            <p:cNvPr id="90154" name="Line 45"/>
            <p:cNvSpPr>
              <a:spLocks noChangeShapeType="1"/>
            </p:cNvSpPr>
            <p:nvPr/>
          </p:nvSpPr>
          <p:spPr bwMode="auto">
            <a:xfrm flipH="1" flipV="1">
              <a:off x="6365875" y="4237873"/>
              <a:ext cx="100013" cy="87313"/>
            </a:xfrm>
            <a:prstGeom prst="line">
              <a:avLst/>
            </a:prstGeom>
            <a:noFill/>
            <a:ln w="11113">
              <a:solidFill>
                <a:srgbClr val="000000"/>
              </a:solidFill>
              <a:round/>
              <a:headEnd/>
              <a:tailEnd/>
            </a:ln>
          </p:spPr>
          <p:txBody>
            <a:bodyPr/>
            <a:lstStyle/>
            <a:p>
              <a:endParaRPr lang="fr-FR"/>
            </a:p>
          </p:txBody>
        </p:sp>
        <p:sp>
          <p:nvSpPr>
            <p:cNvPr id="90155" name="Freeform 46"/>
            <p:cNvSpPr>
              <a:spLocks/>
            </p:cNvSpPr>
            <p:nvPr/>
          </p:nvSpPr>
          <p:spPr bwMode="auto">
            <a:xfrm>
              <a:off x="6383338" y="4217236"/>
              <a:ext cx="120650" cy="119062"/>
            </a:xfrm>
            <a:custGeom>
              <a:avLst/>
              <a:gdLst>
                <a:gd name="T0" fmla="*/ 2147483647 w 164"/>
                <a:gd name="T1" fmla="*/ 2147483647 h 150"/>
                <a:gd name="T2" fmla="*/ 2147483647 w 164"/>
                <a:gd name="T3" fmla="*/ 2147483647 h 150"/>
                <a:gd name="T4" fmla="*/ 2147483647 w 164"/>
                <a:gd name="T5" fmla="*/ 2147483647 h 150"/>
                <a:gd name="T6" fmla="*/ 2147483647 w 164"/>
                <a:gd name="T7" fmla="*/ 2147483647 h 150"/>
                <a:gd name="T8" fmla="*/ 2147483647 w 164"/>
                <a:gd name="T9" fmla="*/ 2147483647 h 150"/>
                <a:gd name="T10" fmla="*/ 0 w 164"/>
                <a:gd name="T11" fmla="*/ 2147483647 h 150"/>
                <a:gd name="T12" fmla="*/ 0 w 164"/>
                <a:gd name="T13" fmla="*/ 2147483647 h 150"/>
                <a:gd name="T14" fmla="*/ 0 w 164"/>
                <a:gd name="T15" fmla="*/ 2147483647 h 150"/>
                <a:gd name="T16" fmla="*/ 0 w 164"/>
                <a:gd name="T17" fmla="*/ 2147483647 h 150"/>
                <a:gd name="T18" fmla="*/ 0 w 164"/>
                <a:gd name="T19" fmla="*/ 2147483647 h 150"/>
                <a:gd name="T20" fmla="*/ 2147483647 w 164"/>
                <a:gd name="T21" fmla="*/ 2147483647 h 150"/>
                <a:gd name="T22" fmla="*/ 2147483647 w 164"/>
                <a:gd name="T23" fmla="*/ 2147483647 h 150"/>
                <a:gd name="T24" fmla="*/ 2147483647 w 164"/>
                <a:gd name="T25" fmla="*/ 2147483647 h 150"/>
                <a:gd name="T26" fmla="*/ 2147483647 w 164"/>
                <a:gd name="T27" fmla="*/ 2147483647 h 150"/>
                <a:gd name="T28" fmla="*/ 2147483647 w 164"/>
                <a:gd name="T29" fmla="*/ 2147483647 h 150"/>
                <a:gd name="T30" fmla="*/ 2147483647 w 164"/>
                <a:gd name="T31" fmla="*/ 2147483647 h 150"/>
                <a:gd name="T32" fmla="*/ 2147483647 w 164"/>
                <a:gd name="T33" fmla="*/ 2147483647 h 150"/>
                <a:gd name="T34" fmla="*/ 2147483647 w 164"/>
                <a:gd name="T35" fmla="*/ 2147483647 h 150"/>
                <a:gd name="T36" fmla="*/ 2147483647 w 164"/>
                <a:gd name="T37" fmla="*/ 2147483647 h 150"/>
                <a:gd name="T38" fmla="*/ 2147483647 w 164"/>
                <a:gd name="T39" fmla="*/ 2147483647 h 150"/>
                <a:gd name="T40" fmla="*/ 2147483647 w 164"/>
                <a:gd name="T41" fmla="*/ 2147483647 h 150"/>
                <a:gd name="T42" fmla="*/ 2147483647 w 164"/>
                <a:gd name="T43" fmla="*/ 2147483647 h 150"/>
                <a:gd name="T44" fmla="*/ 2147483647 w 164"/>
                <a:gd name="T45" fmla="*/ 2147483647 h 150"/>
                <a:gd name="T46" fmla="*/ 2147483647 w 164"/>
                <a:gd name="T47" fmla="*/ 0 h 150"/>
                <a:gd name="T48" fmla="*/ 2147483647 w 164"/>
                <a:gd name="T49" fmla="*/ 0 h 150"/>
                <a:gd name="T50" fmla="*/ 2147483647 w 164"/>
                <a:gd name="T51" fmla="*/ 0 h 150"/>
                <a:gd name="T52" fmla="*/ 2147483647 w 164"/>
                <a:gd name="T53" fmla="*/ 0 h 150"/>
                <a:gd name="T54" fmla="*/ 2147483647 w 164"/>
                <a:gd name="T55" fmla="*/ 2147483647 h 150"/>
                <a:gd name="T56" fmla="*/ 2147483647 w 164"/>
                <a:gd name="T57" fmla="*/ 2147483647 h 150"/>
                <a:gd name="T58" fmla="*/ 2147483647 w 164"/>
                <a:gd name="T59" fmla="*/ 2147483647 h 150"/>
                <a:gd name="T60" fmla="*/ 2147483647 w 164"/>
                <a:gd name="T61" fmla="*/ 2147483647 h 150"/>
                <a:gd name="T62" fmla="*/ 2147483647 w 164"/>
                <a:gd name="T63" fmla="*/ 2147483647 h 150"/>
                <a:gd name="T64" fmla="*/ 2147483647 w 164"/>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150"/>
                <a:gd name="T101" fmla="*/ 164 w 164"/>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150">
                  <a:moveTo>
                    <a:pt x="13" y="150"/>
                  </a:moveTo>
                  <a:lnTo>
                    <a:pt x="9" y="138"/>
                  </a:lnTo>
                  <a:lnTo>
                    <a:pt x="5" y="127"/>
                  </a:lnTo>
                  <a:lnTo>
                    <a:pt x="4" y="117"/>
                  </a:lnTo>
                  <a:lnTo>
                    <a:pt x="2" y="107"/>
                  </a:lnTo>
                  <a:lnTo>
                    <a:pt x="0" y="96"/>
                  </a:lnTo>
                  <a:lnTo>
                    <a:pt x="0" y="88"/>
                  </a:lnTo>
                  <a:lnTo>
                    <a:pt x="0" y="79"/>
                  </a:lnTo>
                  <a:lnTo>
                    <a:pt x="0" y="71"/>
                  </a:lnTo>
                  <a:lnTo>
                    <a:pt x="0" y="62"/>
                  </a:lnTo>
                  <a:lnTo>
                    <a:pt x="2" y="55"/>
                  </a:lnTo>
                  <a:lnTo>
                    <a:pt x="4" y="48"/>
                  </a:lnTo>
                  <a:lnTo>
                    <a:pt x="7" y="41"/>
                  </a:lnTo>
                  <a:lnTo>
                    <a:pt x="9" y="35"/>
                  </a:lnTo>
                  <a:lnTo>
                    <a:pt x="13" y="29"/>
                  </a:lnTo>
                  <a:lnTo>
                    <a:pt x="18" y="24"/>
                  </a:lnTo>
                  <a:lnTo>
                    <a:pt x="22" y="19"/>
                  </a:lnTo>
                  <a:lnTo>
                    <a:pt x="28" y="16"/>
                  </a:lnTo>
                  <a:lnTo>
                    <a:pt x="33" y="12"/>
                  </a:lnTo>
                  <a:lnTo>
                    <a:pt x="41" y="9"/>
                  </a:lnTo>
                  <a:lnTo>
                    <a:pt x="46" y="5"/>
                  </a:lnTo>
                  <a:lnTo>
                    <a:pt x="54" y="4"/>
                  </a:lnTo>
                  <a:lnTo>
                    <a:pt x="61" y="2"/>
                  </a:lnTo>
                  <a:lnTo>
                    <a:pt x="71" y="0"/>
                  </a:lnTo>
                  <a:lnTo>
                    <a:pt x="78" y="0"/>
                  </a:lnTo>
                  <a:lnTo>
                    <a:pt x="87" y="0"/>
                  </a:lnTo>
                  <a:lnTo>
                    <a:pt x="97" y="0"/>
                  </a:lnTo>
                  <a:lnTo>
                    <a:pt x="108" y="2"/>
                  </a:lnTo>
                  <a:lnTo>
                    <a:pt x="117" y="4"/>
                  </a:lnTo>
                  <a:lnTo>
                    <a:pt x="128" y="5"/>
                  </a:lnTo>
                  <a:lnTo>
                    <a:pt x="139" y="9"/>
                  </a:lnTo>
                  <a:lnTo>
                    <a:pt x="152" y="12"/>
                  </a:lnTo>
                  <a:lnTo>
                    <a:pt x="164" y="16"/>
                  </a:lnTo>
                </a:path>
              </a:pathLst>
            </a:custGeom>
            <a:noFill/>
            <a:ln w="11113">
              <a:solidFill>
                <a:srgbClr val="000000"/>
              </a:solidFill>
              <a:round/>
              <a:headEnd/>
              <a:tailEnd/>
            </a:ln>
          </p:spPr>
          <p:txBody>
            <a:bodyPr/>
            <a:lstStyle/>
            <a:p>
              <a:endParaRPr lang="fr-FR" sz="1800">
                <a:latin typeface="Arial" charset="0"/>
              </a:endParaRPr>
            </a:p>
          </p:txBody>
        </p:sp>
        <p:sp>
          <p:nvSpPr>
            <p:cNvPr id="90156" name="Freeform 47"/>
            <p:cNvSpPr>
              <a:spLocks/>
            </p:cNvSpPr>
            <p:nvPr/>
          </p:nvSpPr>
          <p:spPr bwMode="auto">
            <a:xfrm>
              <a:off x="6330950" y="4272798"/>
              <a:ext cx="93663" cy="63500"/>
            </a:xfrm>
            <a:custGeom>
              <a:avLst/>
              <a:gdLst>
                <a:gd name="T0" fmla="*/ 0 w 129"/>
                <a:gd name="T1" fmla="*/ 2147483647 h 79"/>
                <a:gd name="T2" fmla="*/ 2147483647 w 129"/>
                <a:gd name="T3" fmla="*/ 2147483647 h 79"/>
                <a:gd name="T4" fmla="*/ 2147483647 w 129"/>
                <a:gd name="T5" fmla="*/ 0 h 79"/>
                <a:gd name="T6" fmla="*/ 0 60000 65536"/>
                <a:gd name="T7" fmla="*/ 0 60000 65536"/>
                <a:gd name="T8" fmla="*/ 0 60000 65536"/>
                <a:gd name="T9" fmla="*/ 0 w 129"/>
                <a:gd name="T10" fmla="*/ 0 h 79"/>
                <a:gd name="T11" fmla="*/ 129 w 129"/>
                <a:gd name="T12" fmla="*/ 79 h 79"/>
              </a:gdLst>
              <a:ahLst/>
              <a:cxnLst>
                <a:cxn ang="T6">
                  <a:pos x="T0" y="T1"/>
                </a:cxn>
                <a:cxn ang="T7">
                  <a:pos x="T2" y="T3"/>
                </a:cxn>
                <a:cxn ang="T8">
                  <a:pos x="T4" y="T5"/>
                </a:cxn>
              </a:cxnLst>
              <a:rect l="T9" t="T10" r="T11" b="T12"/>
              <a:pathLst>
                <a:path w="129" h="79">
                  <a:moveTo>
                    <a:pt x="0" y="39"/>
                  </a:moveTo>
                  <a:lnTo>
                    <a:pt x="86" y="79"/>
                  </a:lnTo>
                  <a:lnTo>
                    <a:pt x="129" y="0"/>
                  </a:lnTo>
                </a:path>
              </a:pathLst>
            </a:custGeom>
            <a:noFill/>
            <a:ln w="11113">
              <a:solidFill>
                <a:srgbClr val="000000"/>
              </a:solidFill>
              <a:round/>
              <a:headEnd/>
              <a:tailEnd/>
            </a:ln>
          </p:spPr>
          <p:txBody>
            <a:bodyPr/>
            <a:lstStyle/>
            <a:p>
              <a:endParaRPr lang="fr-FR" sz="1800">
                <a:latin typeface="Arial" charset="0"/>
              </a:endParaRPr>
            </a:p>
          </p:txBody>
        </p:sp>
        <p:sp>
          <p:nvSpPr>
            <p:cNvPr id="90157" name="Freeform 48"/>
            <p:cNvSpPr>
              <a:spLocks/>
            </p:cNvSpPr>
            <p:nvPr/>
          </p:nvSpPr>
          <p:spPr bwMode="auto">
            <a:xfrm>
              <a:off x="6440488" y="4166436"/>
              <a:ext cx="63500" cy="93662"/>
            </a:xfrm>
            <a:custGeom>
              <a:avLst/>
              <a:gdLst>
                <a:gd name="T0" fmla="*/ 0 w 88"/>
                <a:gd name="T1" fmla="*/ 2147483647 h 118"/>
                <a:gd name="T2" fmla="*/ 2147483647 w 88"/>
                <a:gd name="T3" fmla="*/ 2147483647 h 118"/>
                <a:gd name="T4" fmla="*/ 2147483647 w 88"/>
                <a:gd name="T5" fmla="*/ 0 h 118"/>
                <a:gd name="T6" fmla="*/ 0 60000 65536"/>
                <a:gd name="T7" fmla="*/ 0 60000 65536"/>
                <a:gd name="T8" fmla="*/ 0 60000 65536"/>
                <a:gd name="T9" fmla="*/ 0 w 88"/>
                <a:gd name="T10" fmla="*/ 0 h 118"/>
                <a:gd name="T11" fmla="*/ 88 w 88"/>
                <a:gd name="T12" fmla="*/ 118 h 118"/>
              </a:gdLst>
              <a:ahLst/>
              <a:cxnLst>
                <a:cxn ang="T6">
                  <a:pos x="T0" y="T1"/>
                </a:cxn>
                <a:cxn ang="T7">
                  <a:pos x="T2" y="T3"/>
                </a:cxn>
                <a:cxn ang="T8">
                  <a:pos x="T4" y="T5"/>
                </a:cxn>
              </a:cxnLst>
              <a:rect l="T9" t="T10" r="T11" b="T12"/>
              <a:pathLst>
                <a:path w="88" h="118">
                  <a:moveTo>
                    <a:pt x="0" y="118"/>
                  </a:moveTo>
                  <a:lnTo>
                    <a:pt x="88" y="81"/>
                  </a:lnTo>
                  <a:lnTo>
                    <a:pt x="48" y="0"/>
                  </a:lnTo>
                </a:path>
              </a:pathLst>
            </a:custGeom>
            <a:noFill/>
            <a:ln w="11113">
              <a:solidFill>
                <a:srgbClr val="000000"/>
              </a:solidFill>
              <a:round/>
              <a:headEnd/>
              <a:tailEnd/>
            </a:ln>
          </p:spPr>
          <p:txBody>
            <a:bodyPr/>
            <a:lstStyle/>
            <a:p>
              <a:endParaRPr lang="fr-FR" sz="1800">
                <a:latin typeface="Arial" charset="0"/>
              </a:endParaRPr>
            </a:p>
          </p:txBody>
        </p:sp>
        <p:sp>
          <p:nvSpPr>
            <p:cNvPr id="90158" name="Freeform 49"/>
            <p:cNvSpPr>
              <a:spLocks/>
            </p:cNvSpPr>
            <p:nvPr/>
          </p:nvSpPr>
          <p:spPr bwMode="auto">
            <a:xfrm>
              <a:off x="5995988" y="4248986"/>
              <a:ext cx="481012" cy="217487"/>
            </a:xfrm>
            <a:custGeom>
              <a:avLst/>
              <a:gdLst>
                <a:gd name="T0" fmla="*/ 0 w 654"/>
                <a:gd name="T1" fmla="*/ 0 h 274"/>
                <a:gd name="T2" fmla="*/ 0 w 654"/>
                <a:gd name="T3" fmla="*/ 2147483647 h 274"/>
                <a:gd name="T4" fmla="*/ 2147483647 w 654"/>
                <a:gd name="T5" fmla="*/ 2147483647 h 274"/>
                <a:gd name="T6" fmla="*/ 0 60000 65536"/>
                <a:gd name="T7" fmla="*/ 0 60000 65536"/>
                <a:gd name="T8" fmla="*/ 0 60000 65536"/>
                <a:gd name="T9" fmla="*/ 0 w 654"/>
                <a:gd name="T10" fmla="*/ 0 h 274"/>
                <a:gd name="T11" fmla="*/ 654 w 654"/>
                <a:gd name="T12" fmla="*/ 274 h 274"/>
              </a:gdLst>
              <a:ahLst/>
              <a:cxnLst>
                <a:cxn ang="T6">
                  <a:pos x="T0" y="T1"/>
                </a:cxn>
                <a:cxn ang="T7">
                  <a:pos x="T2" y="T3"/>
                </a:cxn>
                <a:cxn ang="T8">
                  <a:pos x="T4" y="T5"/>
                </a:cxn>
              </a:cxnLst>
              <a:rect l="T9" t="T10" r="T11" b="T12"/>
              <a:pathLst>
                <a:path w="654" h="274">
                  <a:moveTo>
                    <a:pt x="0" y="0"/>
                  </a:moveTo>
                  <a:lnTo>
                    <a:pt x="0" y="274"/>
                  </a:lnTo>
                  <a:lnTo>
                    <a:pt x="654" y="274"/>
                  </a:lnTo>
                </a:path>
              </a:pathLst>
            </a:custGeom>
            <a:noFill/>
            <a:ln w="11113">
              <a:solidFill>
                <a:srgbClr val="000000"/>
              </a:solidFill>
              <a:round/>
              <a:headEnd/>
              <a:tailEnd/>
            </a:ln>
          </p:spPr>
          <p:txBody>
            <a:bodyPr/>
            <a:lstStyle/>
            <a:p>
              <a:endParaRPr lang="fr-FR" sz="1800">
                <a:latin typeface="Arial" charset="0"/>
              </a:endParaRPr>
            </a:p>
          </p:txBody>
        </p:sp>
        <p:sp>
          <p:nvSpPr>
            <p:cNvPr id="90159" name="Freeform 50"/>
            <p:cNvSpPr>
              <a:spLocks/>
            </p:cNvSpPr>
            <p:nvPr/>
          </p:nvSpPr>
          <p:spPr bwMode="auto">
            <a:xfrm>
              <a:off x="5995988" y="3812423"/>
              <a:ext cx="342900" cy="104775"/>
            </a:xfrm>
            <a:custGeom>
              <a:avLst/>
              <a:gdLst>
                <a:gd name="T0" fmla="*/ 0 w 467"/>
                <a:gd name="T1" fmla="*/ 2147483647 h 132"/>
                <a:gd name="T2" fmla="*/ 0 w 467"/>
                <a:gd name="T3" fmla="*/ 0 h 132"/>
                <a:gd name="T4" fmla="*/ 2147483647 w 467"/>
                <a:gd name="T5" fmla="*/ 0 h 132"/>
                <a:gd name="T6" fmla="*/ 0 60000 65536"/>
                <a:gd name="T7" fmla="*/ 0 60000 65536"/>
                <a:gd name="T8" fmla="*/ 0 60000 65536"/>
                <a:gd name="T9" fmla="*/ 0 w 467"/>
                <a:gd name="T10" fmla="*/ 0 h 132"/>
                <a:gd name="T11" fmla="*/ 467 w 467"/>
                <a:gd name="T12" fmla="*/ 132 h 132"/>
              </a:gdLst>
              <a:ahLst/>
              <a:cxnLst>
                <a:cxn ang="T6">
                  <a:pos x="T0" y="T1"/>
                </a:cxn>
                <a:cxn ang="T7">
                  <a:pos x="T2" y="T3"/>
                </a:cxn>
                <a:cxn ang="T8">
                  <a:pos x="T4" y="T5"/>
                </a:cxn>
              </a:cxnLst>
              <a:rect l="T9" t="T10" r="T11" b="T12"/>
              <a:pathLst>
                <a:path w="467" h="132">
                  <a:moveTo>
                    <a:pt x="0" y="132"/>
                  </a:moveTo>
                  <a:lnTo>
                    <a:pt x="0" y="0"/>
                  </a:lnTo>
                  <a:lnTo>
                    <a:pt x="467" y="0"/>
                  </a:lnTo>
                </a:path>
              </a:pathLst>
            </a:custGeom>
            <a:noFill/>
            <a:ln w="11113">
              <a:solidFill>
                <a:srgbClr val="000000"/>
              </a:solidFill>
              <a:round/>
              <a:headEnd/>
              <a:tailEnd/>
            </a:ln>
          </p:spPr>
          <p:txBody>
            <a:bodyPr/>
            <a:lstStyle/>
            <a:p>
              <a:endParaRPr lang="fr-FR" sz="1800">
                <a:latin typeface="Arial" charset="0"/>
              </a:endParaRPr>
            </a:p>
          </p:txBody>
        </p:sp>
        <p:sp>
          <p:nvSpPr>
            <p:cNvPr id="90160" name="Rectangle 51"/>
            <p:cNvSpPr>
              <a:spLocks noChangeArrowheads="1"/>
            </p:cNvSpPr>
            <p:nvPr/>
          </p:nvSpPr>
          <p:spPr bwMode="auto">
            <a:xfrm>
              <a:off x="1648759" y="3073424"/>
              <a:ext cx="832119" cy="280898"/>
            </a:xfrm>
            <a:prstGeom prst="rect">
              <a:avLst/>
            </a:prstGeom>
            <a:noFill/>
            <a:ln w="9525">
              <a:noFill/>
              <a:miter lim="800000"/>
              <a:headEnd/>
              <a:tailEnd/>
            </a:ln>
          </p:spPr>
          <p:txBody>
            <a:bodyPr wrap="none" lIns="0" tIns="0" rIns="0" bIns="0">
              <a:spAutoFit/>
            </a:bodyPr>
            <a:lstStyle/>
            <a:p>
              <a:r>
                <a:rPr lang="fr-FR" sz="2200" dirty="0">
                  <a:solidFill>
                    <a:srgbClr val="000000"/>
                  </a:solidFill>
                  <a:latin typeface="Arial" charset="0"/>
                </a:rPr>
                <a:t>Lecteur</a:t>
              </a:r>
              <a:endParaRPr lang="fr-FR" sz="1800" dirty="0">
                <a:latin typeface="Arial" charset="0"/>
              </a:endParaRPr>
            </a:p>
          </p:txBody>
        </p:sp>
        <p:sp>
          <p:nvSpPr>
            <p:cNvPr id="90161" name="Rectangle 53"/>
            <p:cNvSpPr>
              <a:spLocks noChangeArrowheads="1"/>
            </p:cNvSpPr>
            <p:nvPr/>
          </p:nvSpPr>
          <p:spPr bwMode="auto">
            <a:xfrm>
              <a:off x="5486697" y="2873733"/>
              <a:ext cx="1885006" cy="561797"/>
            </a:xfrm>
            <a:prstGeom prst="rect">
              <a:avLst/>
            </a:prstGeom>
            <a:noFill/>
            <a:ln w="9525">
              <a:noFill/>
              <a:miter lim="800000"/>
              <a:headEnd/>
              <a:tailEnd/>
            </a:ln>
          </p:spPr>
          <p:txBody>
            <a:bodyPr wrap="none" lIns="0" tIns="0" rIns="0" bIns="0">
              <a:spAutoFit/>
            </a:bodyPr>
            <a:lstStyle/>
            <a:p>
              <a:pPr algn="ctr"/>
              <a:r>
                <a:rPr lang="fr-FR" sz="2200" dirty="0">
                  <a:solidFill>
                    <a:srgbClr val="000000"/>
                  </a:solidFill>
                  <a:latin typeface="Arial" charset="0"/>
                </a:rPr>
                <a:t>Carte à puce</a:t>
              </a:r>
            </a:p>
            <a:p>
              <a:pPr algn="ctr"/>
              <a:r>
                <a:rPr lang="fr-FR" sz="2200" dirty="0">
                  <a:solidFill>
                    <a:srgbClr val="000000"/>
                  </a:solidFill>
                  <a:latin typeface="Arial" charset="0"/>
                </a:rPr>
                <a:t> « sans contact »</a:t>
              </a:r>
              <a:endParaRPr lang="fr-FR" sz="2200" dirty="0">
                <a:latin typeface="Arial" charset="0"/>
              </a:endParaRPr>
            </a:p>
          </p:txBody>
        </p:sp>
        <p:pic>
          <p:nvPicPr>
            <p:cNvPr id="90162" name="Picture 55"/>
            <p:cNvPicPr>
              <a:picLocks noChangeAspect="1" noChangeArrowheads="1"/>
            </p:cNvPicPr>
            <p:nvPr/>
          </p:nvPicPr>
          <p:blipFill>
            <a:blip r:embed="rId4" cstate="print"/>
            <a:srcRect/>
            <a:stretch>
              <a:fillRect/>
            </a:stretch>
          </p:blipFill>
          <p:spPr bwMode="auto">
            <a:xfrm>
              <a:off x="1314450" y="3687011"/>
              <a:ext cx="1609725" cy="850900"/>
            </a:xfrm>
            <a:prstGeom prst="rect">
              <a:avLst/>
            </a:prstGeom>
            <a:noFill/>
            <a:ln w="9525">
              <a:noFill/>
              <a:miter lim="800000"/>
              <a:headEnd/>
              <a:tailEnd/>
            </a:ln>
          </p:spPr>
        </p:pic>
      </p:grpSp>
      <p:sp>
        <p:nvSpPr>
          <p:cNvPr id="51" name="Rectangle 2"/>
          <p:cNvSpPr txBox="1">
            <a:spLocks noChangeArrowheads="1"/>
          </p:cNvSpPr>
          <p:nvPr/>
        </p:nvSpPr>
        <p:spPr bwMode="auto">
          <a:xfrm>
            <a:off x="613990" y="4869160"/>
            <a:ext cx="7918450" cy="15121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0" eaLnBrk="1" fontAlgn="base" latinLnBrk="0" hangingPunct="1">
              <a:lnSpc>
                <a:spcPct val="90000"/>
              </a:lnSpc>
              <a:spcBef>
                <a:spcPct val="20000"/>
              </a:spcBef>
              <a:spcAft>
                <a:spcPct val="0"/>
              </a:spcAft>
              <a:buClrTx/>
              <a:buSzTx/>
              <a:buFont typeface="Wingdings" pitchFamily="2" charset="2"/>
              <a:buChar char="Ø"/>
              <a:tabLst/>
              <a:defRPr/>
            </a:pPr>
            <a:r>
              <a:rPr kumimoji="0" lang="fr-FR" sz="2400" b="0" i="0" u="none" strike="noStrike" kern="0" cap="none" spc="0" normalizeH="0" baseline="0" noProof="0" dirty="0" smtClean="0">
                <a:ln>
                  <a:noFill/>
                </a:ln>
                <a:solidFill>
                  <a:schemeClr val="tx1"/>
                </a:solidFill>
                <a:effectLst/>
                <a:uLnTx/>
                <a:uFillTx/>
                <a:latin typeface="+mj-lt"/>
                <a:ea typeface="+mn-ea"/>
                <a:cs typeface="+mn-cs"/>
              </a:rPr>
              <a:t>=&gt; 2 approches:</a:t>
            </a:r>
          </a:p>
          <a:p>
            <a:pPr marL="742950" marR="0" lvl="1" indent="-285750" algn="l" defTabSz="914400" rtl="0" eaLnBrk="1" fontAlgn="base" latinLnBrk="0" hangingPunct="1">
              <a:lnSpc>
                <a:spcPct val="90000"/>
              </a:lnSpc>
              <a:spcBef>
                <a:spcPct val="20000"/>
              </a:spcBef>
              <a:spcAft>
                <a:spcPct val="0"/>
              </a:spcAft>
              <a:buClrTx/>
              <a:buSzTx/>
              <a:buFont typeface="Wingdings" pitchFamily="2" charset="2"/>
              <a:buChar char="ü"/>
              <a:tabLst/>
              <a:defRPr/>
            </a:pPr>
            <a:r>
              <a:rPr kumimoji="0" lang="fr-FR" sz="2000" b="0" i="0" u="none" strike="noStrike" kern="0" cap="none" spc="0" normalizeH="0" baseline="0" noProof="0" dirty="0" smtClean="0">
                <a:ln>
                  <a:noFill/>
                </a:ln>
                <a:solidFill>
                  <a:schemeClr val="tx1"/>
                </a:solidFill>
                <a:effectLst/>
                <a:uLnTx/>
                <a:uFillTx/>
                <a:latin typeface="+mj-lt"/>
              </a:rPr>
              <a:t>«Circuits Couplés» : inductance mutuelle, circuit primaire &amp; secondaire (transformateur)</a:t>
            </a:r>
          </a:p>
          <a:p>
            <a:pPr marL="742950" marR="0" lvl="1" indent="-285750" algn="l" defTabSz="914400" rtl="0" eaLnBrk="1" fontAlgn="base" latinLnBrk="0" hangingPunct="1">
              <a:lnSpc>
                <a:spcPct val="90000"/>
              </a:lnSpc>
              <a:spcBef>
                <a:spcPct val="20000"/>
              </a:spcBef>
              <a:spcAft>
                <a:spcPct val="0"/>
              </a:spcAft>
              <a:buClrTx/>
              <a:buSzTx/>
              <a:buFont typeface="Wingdings" pitchFamily="2" charset="2"/>
              <a:buChar char="ü"/>
              <a:tabLst/>
              <a:defRPr/>
            </a:pPr>
            <a:r>
              <a:rPr kumimoji="0" lang="fr-FR" sz="2000" b="0" i="0" u="none" strike="noStrike" kern="0" cap="none" spc="0" normalizeH="0" baseline="0" noProof="0" dirty="0" smtClean="0">
                <a:ln>
                  <a:noFill/>
                </a:ln>
                <a:solidFill>
                  <a:schemeClr val="tx1"/>
                </a:solidFill>
                <a:effectLst/>
                <a:uLnTx/>
                <a:uFillTx/>
                <a:latin typeface="+mj-lt"/>
              </a:rPr>
              <a:t>«RF classique» : transmission de données, modulations, </a:t>
            </a:r>
            <a:r>
              <a:rPr kumimoji="0" lang="fr-FR" sz="2000" b="0" i="0" u="none" strike="noStrike" kern="0" cap="none" spc="0" normalizeH="0" baseline="0" noProof="0" dirty="0" err="1" smtClean="0">
                <a:ln>
                  <a:noFill/>
                </a:ln>
                <a:solidFill>
                  <a:schemeClr val="tx1"/>
                </a:solidFill>
                <a:effectLst/>
                <a:uLnTx/>
                <a:uFillTx/>
                <a:latin typeface="+mj-lt"/>
              </a:rPr>
              <a:t>etc</a:t>
            </a:r>
            <a:endParaRPr kumimoji="0" lang="fr-FR" sz="2000" b="0" i="0" u="none" strike="noStrike" kern="0" cap="none" spc="0" normalizeH="0" baseline="0" noProof="0" dirty="0" smtClean="0">
              <a:ln>
                <a:noFill/>
              </a:ln>
              <a:solidFill>
                <a:schemeClr val="tx1"/>
              </a:solidFill>
              <a:effectLst/>
              <a:uLnTx/>
              <a:uFillTx/>
              <a:latin typeface="+mj-lt"/>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checkerboard(across)">
                                      <p:cBhvr>
                                        <p:cTn id="7" dur="500"/>
                                        <p:tgtEl>
                                          <p:spTgt spid="901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checkerboard(across)">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Grp="1" noChangeAspect="1"/>
          </p:cNvGraphicFramePr>
          <p:nvPr>
            <p:ph idx="4294967295"/>
          </p:nvPr>
        </p:nvGraphicFramePr>
        <p:xfrm>
          <a:off x="2681288" y="4437063"/>
          <a:ext cx="1997075" cy="698500"/>
        </p:xfrm>
        <a:graphic>
          <a:graphicData uri="http://schemas.openxmlformats.org/presentationml/2006/ole">
            <mc:AlternateContent xmlns:mc="http://schemas.openxmlformats.org/markup-compatibility/2006">
              <mc:Choice xmlns:v="urn:schemas-microsoft-com:vml" Requires="v">
                <p:oleObj spid="_x0000_s11334" name="Equation" r:id="rId4" imgW="1854000" imgH="685800" progId="Equation.3">
                  <p:embed/>
                </p:oleObj>
              </mc:Choice>
              <mc:Fallback>
                <p:oleObj name="Equation" r:id="rId4" imgW="1854000" imgH="685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8" y="4437063"/>
                        <a:ext cx="19970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Rectangle 2"/>
          <p:cNvSpPr>
            <a:spLocks noGrp="1" noChangeArrowheads="1"/>
          </p:cNvSpPr>
          <p:nvPr>
            <p:ph type="title" idx="4294967295"/>
          </p:nvPr>
        </p:nvSpPr>
        <p:spPr>
          <a:xfrm>
            <a:off x="428625" y="176213"/>
            <a:ext cx="7727950" cy="538162"/>
          </a:xfrm>
        </p:spPr>
        <p:txBody>
          <a:bodyPr/>
          <a:lstStyle/>
          <a:p>
            <a:pPr eaLnBrk="1" hangingPunct="1"/>
            <a:r>
              <a:rPr lang="fr-FR" sz="3600" dirty="0" smtClean="0"/>
              <a:t>Le champ électromagnétique </a:t>
            </a:r>
          </a:p>
        </p:txBody>
      </p:sp>
      <p:sp>
        <p:nvSpPr>
          <p:cNvPr id="11269" name="Rectangle 3"/>
          <p:cNvSpPr>
            <a:spLocks noGrp="1" noChangeArrowheads="1"/>
          </p:cNvSpPr>
          <p:nvPr>
            <p:ph type="body" sz="half" idx="4294967295"/>
          </p:nvPr>
        </p:nvSpPr>
        <p:spPr>
          <a:xfrm>
            <a:off x="323528" y="980728"/>
            <a:ext cx="7820025" cy="2447478"/>
          </a:xfrm>
        </p:spPr>
        <p:txBody>
          <a:bodyPr/>
          <a:lstStyle/>
          <a:p>
            <a:pPr eaLnBrk="1" hangingPunct="1"/>
            <a:r>
              <a:rPr lang="fr-FR" sz="2400" dirty="0" smtClean="0"/>
              <a:t>Propriétés du champ magnétique proche:</a:t>
            </a:r>
            <a:r>
              <a:rPr lang="fr-FR" sz="2800" dirty="0" smtClean="0"/>
              <a:t> </a:t>
            </a:r>
          </a:p>
          <a:p>
            <a:pPr lvl="1" eaLnBrk="1" hangingPunct="1"/>
            <a:r>
              <a:rPr lang="fr-FR" sz="2000" dirty="0" smtClean="0"/>
              <a:t>l'énergie est emmagasinée, et non pas rayonnée</a:t>
            </a:r>
          </a:p>
          <a:p>
            <a:pPr lvl="1" eaLnBrk="1" hangingPunct="1"/>
            <a:r>
              <a:rPr lang="fr-FR" sz="2000" dirty="0" smtClean="0"/>
              <a:t>Fréquence de travail : 13,56 MHz</a:t>
            </a:r>
          </a:p>
          <a:p>
            <a:pPr lvl="1" eaLnBrk="1" hangingPunct="1"/>
            <a:r>
              <a:rPr lang="fr-FR" sz="2000" dirty="0" smtClean="0"/>
              <a:t>Long d’onde quasi-stationnaire (</a:t>
            </a:r>
            <a:r>
              <a:rPr lang="fr-FR" sz="2000" dirty="0" smtClean="0">
                <a:latin typeface="Symbol" pitchFamily="18" charset="2"/>
              </a:rPr>
              <a:t>l</a:t>
            </a:r>
            <a:r>
              <a:rPr lang="fr-FR" sz="2000" dirty="0" smtClean="0"/>
              <a:t>  </a:t>
            </a:r>
            <a:r>
              <a:rPr lang="fr-FR" sz="2000" dirty="0" smtClean="0">
                <a:sym typeface="Symbol" pitchFamily="18" charset="2"/>
              </a:rPr>
              <a:t></a:t>
            </a:r>
            <a:r>
              <a:rPr lang="fr-FR" sz="2000" dirty="0" smtClean="0"/>
              <a:t> 22 m)</a:t>
            </a:r>
          </a:p>
          <a:p>
            <a:pPr lvl="1" eaLnBrk="1" hangingPunct="1"/>
            <a:r>
              <a:rPr lang="fr-FR" sz="2000" dirty="0" smtClean="0"/>
              <a:t>découplé du champ électrique</a:t>
            </a:r>
          </a:p>
          <a:p>
            <a:pPr lvl="1" eaLnBrk="1" hangingPunct="1"/>
            <a:r>
              <a:rPr lang="fr-FR" sz="2000" dirty="0" smtClean="0"/>
              <a:t>décroît en 1/r</a:t>
            </a:r>
            <a:r>
              <a:rPr lang="fr-FR" sz="2000" baseline="30000" dirty="0" smtClean="0"/>
              <a:t>3</a:t>
            </a:r>
            <a:r>
              <a:rPr lang="fr-FR" sz="2400" dirty="0" smtClean="0"/>
              <a:t> </a:t>
            </a:r>
          </a:p>
        </p:txBody>
      </p:sp>
      <p:sp>
        <p:nvSpPr>
          <p:cNvPr id="11270" name="Rectangle 4"/>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1271" name="Rectangle 8"/>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1272" name="Rectangle 10"/>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11267" name="Object 2"/>
          <p:cNvGraphicFramePr>
            <a:graphicFrameLocks noChangeAspect="1"/>
          </p:cNvGraphicFramePr>
          <p:nvPr/>
        </p:nvGraphicFramePr>
        <p:xfrm>
          <a:off x="4863727" y="3140255"/>
          <a:ext cx="4172769" cy="3241073"/>
        </p:xfrm>
        <a:graphic>
          <a:graphicData uri="http://schemas.openxmlformats.org/presentationml/2006/ole">
            <mc:AlternateContent xmlns:mc="http://schemas.openxmlformats.org/markup-compatibility/2006">
              <mc:Choice xmlns:v="urn:schemas-microsoft-com:vml" Requires="v">
                <p:oleObj spid="_x0000_s11335" r:id="rId6" imgW="9220200" imgH="5715000" progId="Word.Picture.8">
                  <p:embed/>
                </p:oleObj>
              </mc:Choice>
              <mc:Fallback>
                <p:oleObj r:id="rId6" imgW="9220200" imgH="5715000" progId="Word.Picture.8">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3727" y="3140255"/>
                        <a:ext cx="4172769" cy="32410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273" name="Group 16"/>
          <p:cNvGrpSpPr>
            <a:grpSpLocks/>
          </p:cNvGrpSpPr>
          <p:nvPr/>
        </p:nvGrpSpPr>
        <p:grpSpPr bwMode="auto">
          <a:xfrm>
            <a:off x="385763" y="4049713"/>
            <a:ext cx="2078037" cy="1395412"/>
            <a:chOff x="4028" y="1578"/>
            <a:chExt cx="1096" cy="751"/>
          </a:xfrm>
        </p:grpSpPr>
        <p:sp>
          <p:nvSpPr>
            <p:cNvPr id="11283" name="Oval 17"/>
            <p:cNvSpPr>
              <a:spLocks noChangeArrowheads="1"/>
            </p:cNvSpPr>
            <p:nvPr/>
          </p:nvSpPr>
          <p:spPr bwMode="auto">
            <a:xfrm>
              <a:off x="4232" y="1578"/>
              <a:ext cx="284" cy="751"/>
            </a:xfrm>
            <a:prstGeom prst="ellipse">
              <a:avLst/>
            </a:prstGeom>
            <a:noFill/>
            <a:ln w="28575">
              <a:solidFill>
                <a:schemeClr val="tx1"/>
              </a:solidFill>
              <a:round/>
              <a:headEnd/>
              <a:tailEnd/>
            </a:ln>
          </p:spPr>
          <p:txBody>
            <a:bodyPr wrap="none" lIns="93600" tIns="46800" rIns="93600" bIns="46800" anchor="ctr"/>
            <a:lstStyle/>
            <a:p>
              <a:endParaRPr lang="fr-FR" sz="1800">
                <a:latin typeface="Arial" charset="0"/>
              </a:endParaRPr>
            </a:p>
          </p:txBody>
        </p:sp>
        <p:sp>
          <p:nvSpPr>
            <p:cNvPr id="11284" name="Line 18"/>
            <p:cNvSpPr>
              <a:spLocks noChangeShapeType="1"/>
            </p:cNvSpPr>
            <p:nvPr/>
          </p:nvSpPr>
          <p:spPr bwMode="auto">
            <a:xfrm flipV="1">
              <a:off x="4236" y="1878"/>
              <a:ext cx="0" cy="96"/>
            </a:xfrm>
            <a:prstGeom prst="line">
              <a:avLst/>
            </a:prstGeom>
            <a:noFill/>
            <a:ln w="28575">
              <a:solidFill>
                <a:schemeClr val="tx1"/>
              </a:solidFill>
              <a:round/>
              <a:headEnd/>
              <a:tailEnd type="triangle" w="med" len="med"/>
            </a:ln>
          </p:spPr>
          <p:txBody>
            <a:bodyPr lIns="93600" tIns="46800" rIns="93600" bIns="46800" anchor="ctr"/>
            <a:lstStyle/>
            <a:p>
              <a:endParaRPr lang="fr-FR"/>
            </a:p>
          </p:txBody>
        </p:sp>
        <p:sp>
          <p:nvSpPr>
            <p:cNvPr id="11285" name="Line 19"/>
            <p:cNvSpPr>
              <a:spLocks noChangeShapeType="1"/>
            </p:cNvSpPr>
            <p:nvPr/>
          </p:nvSpPr>
          <p:spPr bwMode="auto">
            <a:xfrm>
              <a:off x="4368" y="1971"/>
              <a:ext cx="756" cy="0"/>
            </a:xfrm>
            <a:prstGeom prst="line">
              <a:avLst/>
            </a:prstGeom>
            <a:noFill/>
            <a:ln w="9525">
              <a:solidFill>
                <a:schemeClr val="tx1"/>
              </a:solidFill>
              <a:round/>
              <a:headEnd/>
              <a:tailEnd type="triangle" w="med" len="med"/>
            </a:ln>
          </p:spPr>
          <p:txBody>
            <a:bodyPr lIns="93600" tIns="46800" rIns="93600" bIns="46800" anchor="ctr"/>
            <a:lstStyle/>
            <a:p>
              <a:endParaRPr lang="fr-FR"/>
            </a:p>
          </p:txBody>
        </p:sp>
        <p:sp>
          <p:nvSpPr>
            <p:cNvPr id="11286" name="Text Box 20"/>
            <p:cNvSpPr txBox="1">
              <a:spLocks noChangeArrowheads="1"/>
            </p:cNvSpPr>
            <p:nvPr/>
          </p:nvSpPr>
          <p:spPr bwMode="auto">
            <a:xfrm>
              <a:off x="4028" y="1840"/>
              <a:ext cx="129" cy="181"/>
            </a:xfrm>
            <a:prstGeom prst="rect">
              <a:avLst/>
            </a:prstGeom>
            <a:noFill/>
            <a:ln w="9525">
              <a:noFill/>
              <a:miter lim="800000"/>
              <a:headEnd/>
              <a:tailEnd/>
            </a:ln>
          </p:spPr>
          <p:txBody>
            <a:bodyPr wrap="none" lIns="93600" tIns="46800" rIns="93600" bIns="46800">
              <a:spAutoFit/>
            </a:bodyPr>
            <a:lstStyle/>
            <a:p>
              <a:r>
                <a:rPr lang="fr-FR" sz="1600" b="1">
                  <a:latin typeface="Arial" charset="0"/>
                </a:rPr>
                <a:t>I</a:t>
              </a:r>
              <a:endParaRPr lang="en-US" sz="1600" b="1">
                <a:latin typeface="Arial" charset="0"/>
              </a:endParaRPr>
            </a:p>
          </p:txBody>
        </p:sp>
        <p:sp>
          <p:nvSpPr>
            <p:cNvPr id="11287" name="Text Box 21"/>
            <p:cNvSpPr txBox="1">
              <a:spLocks noChangeArrowheads="1"/>
            </p:cNvSpPr>
            <p:nvPr/>
          </p:nvSpPr>
          <p:spPr bwMode="auto">
            <a:xfrm>
              <a:off x="4276" y="1994"/>
              <a:ext cx="182" cy="181"/>
            </a:xfrm>
            <a:prstGeom prst="rect">
              <a:avLst/>
            </a:prstGeom>
            <a:noFill/>
            <a:ln w="9525">
              <a:noFill/>
              <a:miter lim="800000"/>
              <a:headEnd/>
              <a:tailEnd/>
            </a:ln>
          </p:spPr>
          <p:txBody>
            <a:bodyPr wrap="none" lIns="93600" tIns="46800" rIns="93600" bIns="46800">
              <a:spAutoFit/>
            </a:bodyPr>
            <a:lstStyle/>
            <a:p>
              <a:r>
                <a:rPr lang="fr-FR" sz="1600" b="1">
                  <a:latin typeface="Arial" charset="0"/>
                </a:rPr>
                <a:t>O</a:t>
              </a:r>
              <a:endParaRPr lang="en-US" sz="1600" b="1">
                <a:latin typeface="Arial" charset="0"/>
              </a:endParaRPr>
            </a:p>
          </p:txBody>
        </p:sp>
        <p:sp>
          <p:nvSpPr>
            <p:cNvPr id="11288" name="Text Box 22"/>
            <p:cNvSpPr txBox="1">
              <a:spLocks noChangeArrowheads="1"/>
            </p:cNvSpPr>
            <p:nvPr/>
          </p:nvSpPr>
          <p:spPr bwMode="auto">
            <a:xfrm>
              <a:off x="4615" y="1947"/>
              <a:ext cx="141" cy="181"/>
            </a:xfrm>
            <a:prstGeom prst="rect">
              <a:avLst/>
            </a:prstGeom>
            <a:noFill/>
            <a:ln w="9525">
              <a:noFill/>
              <a:miter lim="800000"/>
              <a:headEnd/>
              <a:tailEnd/>
            </a:ln>
          </p:spPr>
          <p:txBody>
            <a:bodyPr wrap="none" lIns="93600" tIns="46800" rIns="93600" bIns="46800">
              <a:spAutoFit/>
            </a:bodyPr>
            <a:lstStyle/>
            <a:p>
              <a:r>
                <a:rPr lang="fr-FR" sz="1600" b="1">
                  <a:latin typeface="Arial" charset="0"/>
                </a:rPr>
                <a:t>r</a:t>
              </a:r>
              <a:endParaRPr lang="en-US" sz="1600" b="1">
                <a:latin typeface="Arial" charset="0"/>
              </a:endParaRPr>
            </a:p>
          </p:txBody>
        </p:sp>
      </p:grpSp>
      <p:grpSp>
        <p:nvGrpSpPr>
          <p:cNvPr id="11274" name="Group 33"/>
          <p:cNvGrpSpPr>
            <a:grpSpLocks/>
          </p:cNvGrpSpPr>
          <p:nvPr/>
        </p:nvGrpSpPr>
        <p:grpSpPr bwMode="auto">
          <a:xfrm>
            <a:off x="6115049" y="1844824"/>
            <a:ext cx="2705423" cy="1240284"/>
            <a:chOff x="1419" y="2676"/>
            <a:chExt cx="1336" cy="505"/>
          </a:xfrm>
        </p:grpSpPr>
        <p:grpSp>
          <p:nvGrpSpPr>
            <p:cNvPr id="11275" name="Group 25"/>
            <p:cNvGrpSpPr>
              <a:grpSpLocks/>
            </p:cNvGrpSpPr>
            <p:nvPr/>
          </p:nvGrpSpPr>
          <p:grpSpPr bwMode="auto">
            <a:xfrm>
              <a:off x="1419" y="2772"/>
              <a:ext cx="1023" cy="399"/>
              <a:chOff x="0" y="809"/>
              <a:chExt cx="2064" cy="775"/>
            </a:xfrm>
          </p:grpSpPr>
          <p:pic>
            <p:nvPicPr>
              <p:cNvPr id="11280" name="Picture 26"/>
              <p:cNvPicPr>
                <a:picLocks noChangeAspect="1" noChangeArrowheads="1"/>
              </p:cNvPicPr>
              <p:nvPr/>
            </p:nvPicPr>
            <p:blipFill>
              <a:blip r:embed="rId8" cstate="print"/>
              <a:srcRect/>
              <a:stretch>
                <a:fillRect/>
              </a:stretch>
            </p:blipFill>
            <p:spPr bwMode="auto">
              <a:xfrm>
                <a:off x="1092" y="809"/>
                <a:ext cx="972" cy="526"/>
              </a:xfrm>
              <a:prstGeom prst="rect">
                <a:avLst/>
              </a:prstGeom>
              <a:noFill/>
              <a:ln w="9525">
                <a:noFill/>
                <a:miter lim="800000"/>
                <a:headEnd/>
                <a:tailEnd/>
              </a:ln>
            </p:spPr>
          </p:pic>
          <p:pic>
            <p:nvPicPr>
              <p:cNvPr id="11281" name="Picture 27"/>
              <p:cNvPicPr>
                <a:picLocks noChangeAspect="1" noChangeArrowheads="1"/>
              </p:cNvPicPr>
              <p:nvPr/>
            </p:nvPicPr>
            <p:blipFill>
              <a:blip r:embed="rId9" cstate="print"/>
              <a:srcRect/>
              <a:stretch>
                <a:fillRect/>
              </a:stretch>
            </p:blipFill>
            <p:spPr bwMode="auto">
              <a:xfrm>
                <a:off x="0" y="1113"/>
                <a:ext cx="942" cy="471"/>
              </a:xfrm>
              <a:prstGeom prst="rect">
                <a:avLst/>
              </a:prstGeom>
              <a:noFill/>
              <a:ln w="9525">
                <a:noFill/>
                <a:miter lim="800000"/>
                <a:headEnd/>
                <a:tailEnd/>
              </a:ln>
            </p:spPr>
          </p:pic>
          <p:cxnSp>
            <p:nvCxnSpPr>
              <p:cNvPr id="11282" name="AutoShape 28"/>
              <p:cNvCxnSpPr>
                <a:cxnSpLocks noChangeShapeType="1"/>
              </p:cNvCxnSpPr>
              <p:nvPr/>
            </p:nvCxnSpPr>
            <p:spPr bwMode="auto">
              <a:xfrm flipV="1">
                <a:off x="798" y="1064"/>
                <a:ext cx="350" cy="155"/>
              </a:xfrm>
              <a:prstGeom prst="curvedConnector3">
                <a:avLst>
                  <a:gd name="adj1" fmla="val 50000"/>
                </a:avLst>
              </a:prstGeom>
              <a:noFill/>
              <a:ln w="38100">
                <a:solidFill>
                  <a:schemeClr val="bg2"/>
                </a:solidFill>
                <a:round/>
                <a:headEnd/>
                <a:tailEnd/>
              </a:ln>
            </p:spPr>
          </p:cxnSp>
        </p:grpSp>
        <p:grpSp>
          <p:nvGrpSpPr>
            <p:cNvPr id="11276" name="Group 29"/>
            <p:cNvGrpSpPr>
              <a:grpSpLocks/>
            </p:cNvGrpSpPr>
            <p:nvPr/>
          </p:nvGrpSpPr>
          <p:grpSpPr bwMode="auto">
            <a:xfrm>
              <a:off x="2244" y="2676"/>
              <a:ext cx="511" cy="505"/>
              <a:chOff x="2103" y="691"/>
              <a:chExt cx="1551" cy="2446"/>
            </a:xfrm>
          </p:grpSpPr>
          <p:sp>
            <p:nvSpPr>
              <p:cNvPr id="11277" name="Oval 30"/>
              <p:cNvSpPr>
                <a:spLocks noChangeArrowheads="1"/>
              </p:cNvSpPr>
              <p:nvPr/>
            </p:nvSpPr>
            <p:spPr bwMode="auto">
              <a:xfrm>
                <a:off x="2103" y="691"/>
                <a:ext cx="715" cy="2155"/>
              </a:xfrm>
              <a:prstGeom prst="ellipse">
                <a:avLst/>
              </a:prstGeom>
              <a:noFill/>
              <a:ln w="38100" cap="rnd">
                <a:solidFill>
                  <a:srgbClr val="0066FF"/>
                </a:solidFill>
                <a:prstDash val="sysDot"/>
                <a:round/>
                <a:headEnd/>
                <a:tailEnd/>
              </a:ln>
            </p:spPr>
            <p:txBody>
              <a:bodyPr wrap="none" anchor="ctr"/>
              <a:lstStyle/>
              <a:p>
                <a:endParaRPr lang="fr-FR" sz="1800">
                  <a:latin typeface="Arial" charset="0"/>
                </a:endParaRPr>
              </a:p>
            </p:txBody>
          </p:sp>
          <p:sp>
            <p:nvSpPr>
              <p:cNvPr id="11278" name="Oval 31"/>
              <p:cNvSpPr>
                <a:spLocks noChangeArrowheads="1"/>
              </p:cNvSpPr>
              <p:nvPr/>
            </p:nvSpPr>
            <p:spPr bwMode="auto">
              <a:xfrm>
                <a:off x="2329" y="982"/>
                <a:ext cx="715" cy="2155"/>
              </a:xfrm>
              <a:prstGeom prst="ellipse">
                <a:avLst/>
              </a:prstGeom>
              <a:noFill/>
              <a:ln w="38100" cap="rnd">
                <a:solidFill>
                  <a:srgbClr val="0066FF"/>
                </a:solidFill>
                <a:prstDash val="sysDot"/>
                <a:round/>
                <a:headEnd/>
                <a:tailEnd/>
              </a:ln>
            </p:spPr>
            <p:txBody>
              <a:bodyPr wrap="none" anchor="ctr"/>
              <a:lstStyle/>
              <a:p>
                <a:endParaRPr lang="fr-FR" sz="1800">
                  <a:latin typeface="Arial" charset="0"/>
                </a:endParaRPr>
              </a:p>
            </p:txBody>
          </p:sp>
          <p:sp>
            <p:nvSpPr>
              <p:cNvPr id="11279" name="Oval 32"/>
              <p:cNvSpPr>
                <a:spLocks noChangeArrowheads="1"/>
              </p:cNvSpPr>
              <p:nvPr/>
            </p:nvSpPr>
            <p:spPr bwMode="auto">
              <a:xfrm>
                <a:off x="2939" y="725"/>
                <a:ext cx="715" cy="2155"/>
              </a:xfrm>
              <a:prstGeom prst="ellipse">
                <a:avLst/>
              </a:prstGeom>
              <a:noFill/>
              <a:ln w="38100" cap="rnd">
                <a:solidFill>
                  <a:srgbClr val="0066FF"/>
                </a:solidFill>
                <a:prstDash val="sysDot"/>
                <a:round/>
                <a:headEnd/>
                <a:tailEnd/>
              </a:ln>
            </p:spPr>
            <p:txBody>
              <a:bodyPr wrap="none" anchor="ctr"/>
              <a:lstStyle/>
              <a:p>
                <a:endParaRPr lang="fr-FR" sz="1800">
                  <a:latin typeface="Arial" charset="0"/>
                </a:endParaRPr>
              </a:p>
            </p:txBody>
          </p:sp>
        </p:grpSp>
      </p:grpSp>
      <p:sp>
        <p:nvSpPr>
          <p:cNvPr id="25" name="ZoneTexte 24"/>
          <p:cNvSpPr txBox="1"/>
          <p:nvPr/>
        </p:nvSpPr>
        <p:spPr>
          <a:xfrm>
            <a:off x="539552" y="3429000"/>
            <a:ext cx="3929922" cy="2862322"/>
          </a:xfrm>
          <a:prstGeom prst="rect">
            <a:avLst/>
          </a:prstGeom>
          <a:noFill/>
        </p:spPr>
        <p:txBody>
          <a:bodyPr wrap="square" rtlCol="0">
            <a:spAutoFit/>
          </a:bodyPr>
          <a:lstStyle/>
          <a:p>
            <a:r>
              <a:rPr lang="fr-FR" sz="2000" dirty="0" smtClean="0">
                <a:latin typeface="+mj-lt"/>
                <a:cs typeface="+mn-cs"/>
              </a:rPr>
              <a:t>Exemple Antenne circulaire  :</a:t>
            </a:r>
          </a:p>
          <a:p>
            <a:endParaRPr lang="fr-FR" sz="2000" dirty="0" smtClean="0">
              <a:latin typeface="+mj-lt"/>
              <a:cs typeface="+mn-cs"/>
            </a:endParaRPr>
          </a:p>
          <a:p>
            <a:r>
              <a:rPr lang="fr-FR" sz="2000" dirty="0" smtClean="0">
                <a:latin typeface="+mj-lt"/>
                <a:cs typeface="+mn-cs"/>
              </a:rPr>
              <a:t> </a:t>
            </a:r>
          </a:p>
          <a:p>
            <a:endParaRPr lang="fr-FR" sz="2000" dirty="0" smtClean="0">
              <a:latin typeface="+mj-lt"/>
              <a:cs typeface="+mn-cs"/>
            </a:endParaRPr>
          </a:p>
          <a:p>
            <a:endParaRPr lang="fr-FR" sz="2000" dirty="0" smtClean="0">
              <a:latin typeface="+mj-lt"/>
              <a:cs typeface="+mn-cs"/>
            </a:endParaRPr>
          </a:p>
          <a:p>
            <a:endParaRPr lang="fr-FR" sz="2000" dirty="0" smtClean="0">
              <a:latin typeface="+mj-lt"/>
              <a:cs typeface="+mn-cs"/>
            </a:endParaRPr>
          </a:p>
          <a:p>
            <a:endParaRPr lang="fr-FR" sz="2000" dirty="0" smtClean="0">
              <a:latin typeface="+mj-lt"/>
              <a:cs typeface="+mn-cs"/>
            </a:endParaRPr>
          </a:p>
          <a:p>
            <a:r>
              <a:rPr lang="fr-FR" sz="2000" dirty="0" smtClean="0">
                <a:latin typeface="+mj-lt"/>
                <a:cs typeface="+mn-cs"/>
              </a:rPr>
              <a:t>N : nombre de spires</a:t>
            </a:r>
          </a:p>
          <a:p>
            <a:r>
              <a:rPr lang="fr-FR" sz="2000" dirty="0" smtClean="0">
                <a:latin typeface="+mj-lt"/>
                <a:cs typeface="+mn-cs"/>
              </a:rPr>
              <a:t>R : rayon de la spire</a:t>
            </a:r>
            <a:endParaRPr lang="fr-FR" sz="2000" dirty="0">
              <a:latin typeface="+mj-lt"/>
              <a:cs typeface="+mn-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checkerboard(across)">
                                      <p:cBhvr>
                                        <p:cTn id="7" dur="500"/>
                                        <p:tgtEl>
                                          <p:spTgt spid="11269">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269">
                                            <p:txEl>
                                              <p:pRg st="1" end="1"/>
                                            </p:txEl>
                                          </p:spTgt>
                                        </p:tgtEl>
                                        <p:attrNameLst>
                                          <p:attrName>style.visibility</p:attrName>
                                        </p:attrNameLst>
                                      </p:cBhvr>
                                      <p:to>
                                        <p:strVal val="visible"/>
                                      </p:to>
                                    </p:set>
                                    <p:animEffect transition="in" filter="checkerboard(across)">
                                      <p:cBhvr>
                                        <p:cTn id="10" dur="500"/>
                                        <p:tgtEl>
                                          <p:spTgt spid="11269">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269">
                                            <p:txEl>
                                              <p:pRg st="2" end="2"/>
                                            </p:txEl>
                                          </p:spTgt>
                                        </p:tgtEl>
                                        <p:attrNameLst>
                                          <p:attrName>style.visibility</p:attrName>
                                        </p:attrNameLst>
                                      </p:cBhvr>
                                      <p:to>
                                        <p:strVal val="visible"/>
                                      </p:to>
                                    </p:set>
                                    <p:animEffect transition="in" filter="checkerboard(across)">
                                      <p:cBhvr>
                                        <p:cTn id="13" dur="500"/>
                                        <p:tgtEl>
                                          <p:spTgt spid="11269">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269">
                                            <p:txEl>
                                              <p:pRg st="3" end="3"/>
                                            </p:txEl>
                                          </p:spTgt>
                                        </p:tgtEl>
                                        <p:attrNameLst>
                                          <p:attrName>style.visibility</p:attrName>
                                        </p:attrNameLst>
                                      </p:cBhvr>
                                      <p:to>
                                        <p:strVal val="visible"/>
                                      </p:to>
                                    </p:set>
                                    <p:animEffect transition="in" filter="checkerboard(across)">
                                      <p:cBhvr>
                                        <p:cTn id="16" dur="500"/>
                                        <p:tgtEl>
                                          <p:spTgt spid="11269">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269">
                                            <p:txEl>
                                              <p:pRg st="4" end="4"/>
                                            </p:txEl>
                                          </p:spTgt>
                                        </p:tgtEl>
                                        <p:attrNameLst>
                                          <p:attrName>style.visibility</p:attrName>
                                        </p:attrNameLst>
                                      </p:cBhvr>
                                      <p:to>
                                        <p:strVal val="visible"/>
                                      </p:to>
                                    </p:set>
                                    <p:animEffect transition="in" filter="checkerboard(across)">
                                      <p:cBhvr>
                                        <p:cTn id="19" dur="500"/>
                                        <p:tgtEl>
                                          <p:spTgt spid="11269">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1269">
                                            <p:txEl>
                                              <p:pRg st="5" end="5"/>
                                            </p:txEl>
                                          </p:spTgt>
                                        </p:tgtEl>
                                        <p:attrNameLst>
                                          <p:attrName>style.visibility</p:attrName>
                                        </p:attrNameLst>
                                      </p:cBhvr>
                                      <p:to>
                                        <p:strVal val="visible"/>
                                      </p:to>
                                    </p:set>
                                    <p:animEffect transition="in" filter="checkerboard(across)">
                                      <p:cBhvr>
                                        <p:cTn id="22" dur="500"/>
                                        <p:tgtEl>
                                          <p:spTgt spid="1126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checkerboard(across)">
                                      <p:cBhvr>
                                        <p:cTn id="27" dur="500"/>
                                        <p:tgtEl>
                                          <p:spTgt spid="1127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1273"/>
                                        </p:tgtEl>
                                        <p:attrNameLst>
                                          <p:attrName>style.visibility</p:attrName>
                                        </p:attrNameLst>
                                      </p:cBhvr>
                                      <p:to>
                                        <p:strVal val="visible"/>
                                      </p:to>
                                    </p:set>
                                    <p:animEffect transition="in" filter="checkerboard(across)">
                                      <p:cBhvr>
                                        <p:cTn id="32" dur="500"/>
                                        <p:tgtEl>
                                          <p:spTgt spid="1127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1266"/>
                                        </p:tgtEl>
                                        <p:attrNameLst>
                                          <p:attrName>style.visibility</p:attrName>
                                        </p:attrNameLst>
                                      </p:cBhvr>
                                      <p:to>
                                        <p:strVal val="visible"/>
                                      </p:to>
                                    </p:set>
                                    <p:animEffect transition="in" filter="checkerboard(across)">
                                      <p:cBhvr>
                                        <p:cTn id="37" dur="500"/>
                                        <p:tgtEl>
                                          <p:spTgt spid="1126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checkerboard(across)">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1267"/>
                                        </p:tgtEl>
                                        <p:attrNameLst>
                                          <p:attrName>style.visibility</p:attrName>
                                        </p:attrNameLst>
                                      </p:cBhvr>
                                      <p:to>
                                        <p:strVal val="visible"/>
                                      </p:to>
                                    </p:set>
                                    <p:animEffect transition="in" filter="checkerboard(across)">
                                      <p:cBhvr>
                                        <p:cTn id="4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Grp="1" noChangeAspect="1"/>
          </p:cNvGraphicFramePr>
          <p:nvPr>
            <p:ph idx="4294967295"/>
          </p:nvPr>
        </p:nvGraphicFramePr>
        <p:xfrm>
          <a:off x="4913313" y="3841750"/>
          <a:ext cx="1552575" cy="550863"/>
        </p:xfrm>
        <a:graphic>
          <a:graphicData uri="http://schemas.openxmlformats.org/presentationml/2006/ole">
            <mc:AlternateContent xmlns:mc="http://schemas.openxmlformats.org/markup-compatibility/2006">
              <mc:Choice xmlns:v="urn:schemas-microsoft-com:vml" Requires="v">
                <p:oleObj spid="_x0000_s13518" name="Equation" r:id="rId4" imgW="1625400" imgH="609480" progId="Equation.3">
                  <p:embed/>
                </p:oleObj>
              </mc:Choice>
              <mc:Fallback>
                <p:oleObj name="Equation" r:id="rId4" imgW="1625400" imgH="6094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3313" y="3841750"/>
                        <a:ext cx="1552575"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2"/>
          <p:cNvSpPr>
            <a:spLocks noGrp="1" noChangeArrowheads="1"/>
          </p:cNvSpPr>
          <p:nvPr>
            <p:ph type="title" idx="4294967295"/>
          </p:nvPr>
        </p:nvSpPr>
        <p:spPr>
          <a:xfrm>
            <a:off x="428625" y="142875"/>
            <a:ext cx="7727950" cy="538163"/>
          </a:xfrm>
        </p:spPr>
        <p:txBody>
          <a:bodyPr/>
          <a:lstStyle/>
          <a:p>
            <a:pPr eaLnBrk="1" hangingPunct="1"/>
            <a:r>
              <a:rPr lang="fr-FR" sz="3600" smtClean="0"/>
              <a:t>Le couplage inductif </a:t>
            </a:r>
          </a:p>
        </p:txBody>
      </p:sp>
      <p:sp>
        <p:nvSpPr>
          <p:cNvPr id="13321" name="Rectangle 3"/>
          <p:cNvSpPr>
            <a:spLocks noGrp="1" noChangeArrowheads="1"/>
          </p:cNvSpPr>
          <p:nvPr>
            <p:ph type="body" sz="half" idx="4294967295"/>
          </p:nvPr>
        </p:nvSpPr>
        <p:spPr>
          <a:xfrm>
            <a:off x="509588" y="1124744"/>
            <a:ext cx="7734300" cy="1018381"/>
          </a:xfrm>
        </p:spPr>
        <p:txBody>
          <a:bodyPr wrap="none"/>
          <a:lstStyle/>
          <a:p>
            <a:pPr eaLnBrk="1" hangingPunct="1"/>
            <a:r>
              <a:rPr lang="fr-FR" sz="2400" dirty="0" smtClean="0"/>
              <a:t>Le couplage : transmission de l’énergie à distance</a:t>
            </a:r>
          </a:p>
          <a:p>
            <a:pPr marL="858838" lvl="1" indent="-342900" eaLnBrk="1" hangingPunct="1"/>
            <a:r>
              <a:rPr lang="fr-FR" sz="2000" dirty="0" smtClean="0"/>
              <a:t>Inductance mutuelle (Neumann) et Coefficient de couplage</a:t>
            </a:r>
          </a:p>
        </p:txBody>
      </p:sp>
      <p:sp>
        <p:nvSpPr>
          <p:cNvPr id="13322" name="Rectangle 4"/>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3323" name="Rectangle 5"/>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3324" name="Rectangle 6"/>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13315" name="Object 4"/>
          <p:cNvGraphicFramePr>
            <a:graphicFrameLocks noChangeAspect="1"/>
          </p:cNvGraphicFramePr>
          <p:nvPr/>
        </p:nvGraphicFramePr>
        <p:xfrm>
          <a:off x="1089025" y="5270500"/>
          <a:ext cx="1219200" cy="811213"/>
        </p:xfrm>
        <a:graphic>
          <a:graphicData uri="http://schemas.openxmlformats.org/presentationml/2006/ole">
            <mc:AlternateContent xmlns:mc="http://schemas.openxmlformats.org/markup-compatibility/2006">
              <mc:Choice xmlns:v="urn:schemas-microsoft-com:vml" Requires="v">
                <p:oleObj spid="_x0000_s13519" name="Equation" r:id="rId6" imgW="952200" imgH="583920" progId="Equation.3">
                  <p:embed/>
                </p:oleObj>
              </mc:Choice>
              <mc:Fallback>
                <p:oleObj name="Equation" r:id="rId6" imgW="952200" imgH="58392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025" y="5270500"/>
                        <a:ext cx="121920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27" name="Groupe 20"/>
          <p:cNvGrpSpPr>
            <a:grpSpLocks/>
          </p:cNvGrpSpPr>
          <p:nvPr/>
        </p:nvGrpSpPr>
        <p:grpSpPr bwMode="auto">
          <a:xfrm>
            <a:off x="3255963" y="2781300"/>
            <a:ext cx="5745162" cy="3071813"/>
            <a:chOff x="825500" y="2286000"/>
            <a:chExt cx="8483601" cy="3962400"/>
          </a:xfrm>
        </p:grpSpPr>
        <p:graphicFrame>
          <p:nvGraphicFramePr>
            <p:cNvPr id="13316" name="Object 16"/>
            <p:cNvGraphicFramePr>
              <a:graphicFrameLocks noChangeAspect="1"/>
            </p:cNvGraphicFramePr>
            <p:nvPr/>
          </p:nvGraphicFramePr>
          <p:xfrm>
            <a:off x="825500" y="2286000"/>
            <a:ext cx="8081963" cy="3962400"/>
          </p:xfrm>
          <a:graphic>
            <a:graphicData uri="http://schemas.openxmlformats.org/presentationml/2006/ole">
              <mc:AlternateContent xmlns:mc="http://schemas.openxmlformats.org/markup-compatibility/2006">
                <mc:Choice xmlns:v="urn:schemas-microsoft-com:vml" Requires="v">
                  <p:oleObj spid="_x0000_s13520" name="Chart" r:id="rId8" imgW="6255000" imgH="3420000" progId="Excel.Sheet.8">
                    <p:embed/>
                  </p:oleObj>
                </mc:Choice>
                <mc:Fallback>
                  <p:oleObj name="Chart" r:id="rId8" imgW="6255000" imgH="3420000" progId="Excel.Sheet.8">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500" y="2286000"/>
                          <a:ext cx="808196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28" name="Group 17"/>
            <p:cNvGrpSpPr>
              <a:grpSpLocks/>
            </p:cNvGrpSpPr>
            <p:nvPr/>
          </p:nvGrpSpPr>
          <p:grpSpPr bwMode="auto">
            <a:xfrm>
              <a:off x="5229226" y="2714625"/>
              <a:ext cx="1568450" cy="1465264"/>
              <a:chOff x="3264" y="703"/>
              <a:chExt cx="912" cy="923"/>
            </a:xfrm>
          </p:grpSpPr>
          <p:grpSp>
            <p:nvGrpSpPr>
              <p:cNvPr id="13338" name="Group 18"/>
              <p:cNvGrpSpPr>
                <a:grpSpLocks/>
              </p:cNvGrpSpPr>
              <p:nvPr/>
            </p:nvGrpSpPr>
            <p:grpSpPr bwMode="auto">
              <a:xfrm>
                <a:off x="3264" y="703"/>
                <a:ext cx="912" cy="576"/>
                <a:chOff x="3168" y="559"/>
                <a:chExt cx="912" cy="576"/>
              </a:xfrm>
            </p:grpSpPr>
            <p:graphicFrame>
              <p:nvGraphicFramePr>
                <p:cNvPr id="13319" name="Object 5"/>
                <p:cNvGraphicFramePr>
                  <a:graphicFrameLocks noChangeAspect="1"/>
                </p:cNvGraphicFramePr>
                <p:nvPr/>
              </p:nvGraphicFramePr>
              <p:xfrm>
                <a:off x="3168" y="559"/>
                <a:ext cx="912" cy="576"/>
              </p:xfrm>
              <a:graphic>
                <a:graphicData uri="http://schemas.openxmlformats.org/presentationml/2006/ole">
                  <mc:AlternateContent xmlns:mc="http://schemas.openxmlformats.org/markup-compatibility/2006">
                    <mc:Choice xmlns:v="urn:schemas-microsoft-com:vml" Requires="v">
                      <p:oleObj spid="_x0000_s13521" name="Bitmap Image" r:id="rId10" imgW="4001058" imgH="2019048" progId="PBrush">
                        <p:embed/>
                      </p:oleObj>
                    </mc:Choice>
                    <mc:Fallback>
                      <p:oleObj name="Bitmap Image" r:id="rId10" imgW="4001058" imgH="2019048" progId="PBrush">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l="18605"/>
                            <a:stretch>
                              <a:fillRect/>
                            </a:stretch>
                          </p:blipFill>
                          <p:spPr bwMode="auto">
                            <a:xfrm>
                              <a:off x="3168" y="559"/>
                              <a:ext cx="91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41" name="Text Box 20"/>
                <p:cNvSpPr txBox="1">
                  <a:spLocks noChangeArrowheads="1"/>
                </p:cNvSpPr>
                <p:nvPr/>
              </p:nvSpPr>
              <p:spPr bwMode="auto">
                <a:xfrm>
                  <a:off x="3426" y="689"/>
                  <a:ext cx="491" cy="300"/>
                </a:xfrm>
                <a:prstGeom prst="rect">
                  <a:avLst/>
                </a:prstGeom>
                <a:noFill/>
                <a:ln w="9525">
                  <a:noFill/>
                  <a:miter lim="800000"/>
                  <a:headEnd/>
                  <a:tailEnd/>
                </a:ln>
              </p:spPr>
              <p:txBody>
                <a:bodyPr>
                  <a:spAutoFit/>
                </a:bodyPr>
                <a:lstStyle/>
                <a:p>
                  <a:pPr>
                    <a:spcBef>
                      <a:spcPct val="50000"/>
                    </a:spcBef>
                  </a:pPr>
                  <a:r>
                    <a:rPr lang="fr-FR" sz="1800" b="1">
                      <a:latin typeface="Arial" charset="0"/>
                    </a:rPr>
                    <a:t>ID1</a:t>
                  </a:r>
                  <a:endParaRPr lang="en-US" sz="1800" b="1">
                    <a:latin typeface="Arial" charset="0"/>
                  </a:endParaRPr>
                </a:p>
              </p:txBody>
            </p:sp>
          </p:grpSp>
          <p:grpSp>
            <p:nvGrpSpPr>
              <p:cNvPr id="13339" name="Group 21"/>
              <p:cNvGrpSpPr>
                <a:grpSpLocks noChangeAspect="1"/>
              </p:cNvGrpSpPr>
              <p:nvPr/>
            </p:nvGrpSpPr>
            <p:grpSpPr bwMode="auto">
              <a:xfrm>
                <a:off x="3266" y="1297"/>
                <a:ext cx="861" cy="329"/>
                <a:chOff x="3408" y="1529"/>
                <a:chExt cx="1053" cy="402"/>
              </a:xfrm>
            </p:grpSpPr>
            <p:graphicFrame>
              <p:nvGraphicFramePr>
                <p:cNvPr id="13318" name="Object 18"/>
                <p:cNvGraphicFramePr>
                  <a:graphicFrameLocks noChangeAspect="1"/>
                </p:cNvGraphicFramePr>
                <p:nvPr/>
              </p:nvGraphicFramePr>
              <p:xfrm>
                <a:off x="3408" y="1529"/>
                <a:ext cx="1053" cy="402"/>
              </p:xfrm>
              <a:graphic>
                <a:graphicData uri="http://schemas.openxmlformats.org/presentationml/2006/ole">
                  <mc:AlternateContent xmlns:mc="http://schemas.openxmlformats.org/markup-compatibility/2006">
                    <mc:Choice xmlns:v="urn:schemas-microsoft-com:vml" Requires="v">
                      <p:oleObj spid="_x0000_s13522" name="Bitmap Image" r:id="rId12" imgW="4123810" imgH="1305107" progId="PBrush">
                        <p:embed/>
                      </p:oleObj>
                    </mc:Choice>
                    <mc:Fallback>
                      <p:oleObj name="Bitmap Image" r:id="rId12" imgW="4123810" imgH="1305107" progId="PBrush">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l="16280"/>
                            <a:stretch>
                              <a:fillRect/>
                            </a:stretch>
                          </p:blipFill>
                          <p:spPr bwMode="auto">
                            <a:xfrm>
                              <a:off x="3408" y="1529"/>
                              <a:ext cx="105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40" name="Text Box 23"/>
                <p:cNvSpPr txBox="1">
                  <a:spLocks noChangeAspect="1" noChangeArrowheads="1"/>
                </p:cNvSpPr>
                <p:nvPr/>
              </p:nvSpPr>
              <p:spPr bwMode="auto">
                <a:xfrm>
                  <a:off x="3571" y="1555"/>
                  <a:ext cx="833" cy="364"/>
                </a:xfrm>
                <a:prstGeom prst="rect">
                  <a:avLst/>
                </a:prstGeom>
                <a:noFill/>
                <a:ln w="9525">
                  <a:noFill/>
                  <a:miter lim="800000"/>
                  <a:headEnd/>
                  <a:tailEnd/>
                </a:ln>
              </p:spPr>
              <p:txBody>
                <a:bodyPr wrap="none">
                  <a:spAutoFit/>
                </a:bodyPr>
                <a:lstStyle/>
                <a:p>
                  <a:pPr>
                    <a:spcBef>
                      <a:spcPct val="50000"/>
                    </a:spcBef>
                  </a:pPr>
                  <a:r>
                    <a:rPr lang="fr-FR" sz="1800" b="1">
                      <a:latin typeface="Arial" charset="0"/>
                    </a:rPr>
                    <a:t>½ ID1</a:t>
                  </a:r>
                  <a:endParaRPr lang="en-US" sz="1800" b="1">
                    <a:latin typeface="Arial" charset="0"/>
                  </a:endParaRPr>
                </a:p>
              </p:txBody>
            </p:sp>
          </p:grpSp>
        </p:grpSp>
        <p:sp>
          <p:nvSpPr>
            <p:cNvPr id="13329" name="Text Box 28"/>
            <p:cNvSpPr txBox="1">
              <a:spLocks noChangeAspect="1" noChangeArrowheads="1"/>
            </p:cNvSpPr>
            <p:nvPr/>
          </p:nvSpPr>
          <p:spPr bwMode="auto">
            <a:xfrm>
              <a:off x="2229666" y="3547415"/>
              <a:ext cx="2058194" cy="473031"/>
            </a:xfrm>
            <a:prstGeom prst="rect">
              <a:avLst/>
            </a:prstGeom>
            <a:noFill/>
            <a:ln w="9525">
              <a:noFill/>
              <a:miter lim="800000"/>
              <a:headEnd/>
              <a:tailEnd/>
            </a:ln>
          </p:spPr>
          <p:txBody>
            <a:bodyPr>
              <a:spAutoFit/>
            </a:bodyPr>
            <a:lstStyle/>
            <a:p>
              <a:pPr>
                <a:spcBef>
                  <a:spcPct val="50000"/>
                </a:spcBef>
              </a:pPr>
              <a:r>
                <a:rPr lang="fr-FR" sz="1800" b="1">
                  <a:solidFill>
                    <a:srgbClr val="0033CC"/>
                  </a:solidFill>
                  <a:latin typeface="Arial" charset="0"/>
                </a:rPr>
                <a:t>ID1</a:t>
              </a:r>
              <a:endParaRPr lang="en-US" sz="1800" b="1">
                <a:solidFill>
                  <a:srgbClr val="0033CC"/>
                </a:solidFill>
                <a:latin typeface="Arial" charset="0"/>
              </a:endParaRPr>
            </a:p>
          </p:txBody>
        </p:sp>
        <p:sp>
          <p:nvSpPr>
            <p:cNvPr id="13330" name="Text Box 29"/>
            <p:cNvSpPr txBox="1">
              <a:spLocks noChangeAspect="1" noChangeArrowheads="1"/>
            </p:cNvSpPr>
            <p:nvPr/>
          </p:nvSpPr>
          <p:spPr bwMode="auto">
            <a:xfrm>
              <a:off x="1650653" y="4690061"/>
              <a:ext cx="1333840" cy="473030"/>
            </a:xfrm>
            <a:prstGeom prst="rect">
              <a:avLst/>
            </a:prstGeom>
            <a:noFill/>
            <a:ln w="9525">
              <a:noFill/>
              <a:miter lim="800000"/>
              <a:headEnd/>
              <a:tailEnd/>
            </a:ln>
          </p:spPr>
          <p:txBody>
            <a:bodyPr>
              <a:spAutoFit/>
            </a:bodyPr>
            <a:lstStyle/>
            <a:p>
              <a:pPr>
                <a:spcBef>
                  <a:spcPct val="50000"/>
                </a:spcBef>
              </a:pPr>
              <a:r>
                <a:rPr lang="fr-FR" sz="1800" b="1">
                  <a:solidFill>
                    <a:srgbClr val="FF66CC"/>
                  </a:solidFill>
                  <a:latin typeface="Arial" charset="0"/>
                </a:rPr>
                <a:t>½ ID1</a:t>
              </a:r>
              <a:endParaRPr lang="en-US" sz="1800" b="1">
                <a:solidFill>
                  <a:srgbClr val="FF66CC"/>
                </a:solidFill>
                <a:latin typeface="Arial" charset="0"/>
              </a:endParaRPr>
            </a:p>
          </p:txBody>
        </p:sp>
        <p:grpSp>
          <p:nvGrpSpPr>
            <p:cNvPr id="13331" name="Groupe 21"/>
            <p:cNvGrpSpPr>
              <a:grpSpLocks/>
            </p:cNvGrpSpPr>
            <p:nvPr/>
          </p:nvGrpSpPr>
          <p:grpSpPr bwMode="auto">
            <a:xfrm>
              <a:off x="6908118" y="3425825"/>
              <a:ext cx="2400983" cy="1235879"/>
              <a:chOff x="6377244" y="3611000"/>
              <a:chExt cx="2216292" cy="1235879"/>
            </a:xfrm>
          </p:grpSpPr>
          <p:graphicFrame>
            <p:nvGraphicFramePr>
              <p:cNvPr id="13317" name="Object 3"/>
              <p:cNvGraphicFramePr>
                <a:graphicFrameLocks noChangeAspect="1"/>
              </p:cNvGraphicFramePr>
              <p:nvPr/>
            </p:nvGraphicFramePr>
            <p:xfrm>
              <a:off x="6993336" y="3611000"/>
              <a:ext cx="1600200" cy="793750"/>
            </p:xfrm>
            <a:graphic>
              <a:graphicData uri="http://schemas.openxmlformats.org/presentationml/2006/ole">
                <mc:AlternateContent xmlns:mc="http://schemas.openxmlformats.org/markup-compatibility/2006">
                  <mc:Choice xmlns:v="urn:schemas-microsoft-com:vml" Requires="v">
                    <p:oleObj spid="_x0000_s13523" name="Bitmap Image" r:id="rId14" imgW="2781688" imgH="1362265" progId="PBrush">
                      <p:embed/>
                    </p:oleObj>
                  </mc:Choice>
                  <mc:Fallback>
                    <p:oleObj name="Bitmap Image" r:id="rId14" imgW="2781688" imgH="1362265" progId="PBrush">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3336" y="3611000"/>
                            <a:ext cx="16002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2" name="Line 32"/>
              <p:cNvSpPr>
                <a:spLocks noChangeShapeType="1"/>
              </p:cNvSpPr>
              <p:nvPr/>
            </p:nvSpPr>
            <p:spPr bwMode="auto">
              <a:xfrm flipV="1">
                <a:off x="6993336" y="3992000"/>
                <a:ext cx="0" cy="685800"/>
              </a:xfrm>
              <a:prstGeom prst="line">
                <a:avLst/>
              </a:prstGeom>
              <a:noFill/>
              <a:ln w="9525" cap="rnd">
                <a:solidFill>
                  <a:schemeClr val="tx1"/>
                </a:solidFill>
                <a:prstDash val="sysDot"/>
                <a:round/>
                <a:headEnd/>
                <a:tailEnd/>
              </a:ln>
            </p:spPr>
            <p:txBody>
              <a:bodyPr/>
              <a:lstStyle/>
              <a:p>
                <a:endParaRPr lang="fr-FR"/>
              </a:p>
            </p:txBody>
          </p:sp>
          <p:sp>
            <p:nvSpPr>
              <p:cNvPr id="13333" name="Line 33"/>
              <p:cNvSpPr>
                <a:spLocks noChangeShapeType="1"/>
              </p:cNvSpPr>
              <p:nvPr/>
            </p:nvSpPr>
            <p:spPr bwMode="auto">
              <a:xfrm flipV="1">
                <a:off x="8288736" y="3992000"/>
                <a:ext cx="0" cy="685800"/>
              </a:xfrm>
              <a:prstGeom prst="line">
                <a:avLst/>
              </a:prstGeom>
              <a:noFill/>
              <a:ln w="9525" cap="rnd">
                <a:solidFill>
                  <a:schemeClr val="tx1"/>
                </a:solidFill>
                <a:prstDash val="sysDot"/>
                <a:round/>
                <a:headEnd/>
                <a:tailEnd/>
              </a:ln>
            </p:spPr>
            <p:txBody>
              <a:bodyPr/>
              <a:lstStyle/>
              <a:p>
                <a:endParaRPr lang="fr-FR"/>
              </a:p>
            </p:txBody>
          </p:sp>
          <p:sp>
            <p:nvSpPr>
              <p:cNvPr id="13334" name="Line 34"/>
              <p:cNvSpPr>
                <a:spLocks noChangeShapeType="1"/>
              </p:cNvSpPr>
              <p:nvPr/>
            </p:nvSpPr>
            <p:spPr bwMode="auto">
              <a:xfrm flipH="1">
                <a:off x="6688536" y="3611000"/>
                <a:ext cx="685800" cy="0"/>
              </a:xfrm>
              <a:prstGeom prst="line">
                <a:avLst/>
              </a:prstGeom>
              <a:noFill/>
              <a:ln w="9525" cap="rnd">
                <a:solidFill>
                  <a:schemeClr val="tx1"/>
                </a:solidFill>
                <a:prstDash val="sysDot"/>
                <a:round/>
                <a:headEnd/>
                <a:tailEnd/>
              </a:ln>
            </p:spPr>
            <p:txBody>
              <a:bodyPr/>
              <a:lstStyle/>
              <a:p>
                <a:endParaRPr lang="fr-FR"/>
              </a:p>
            </p:txBody>
          </p:sp>
          <p:sp>
            <p:nvSpPr>
              <p:cNvPr id="13335" name="Line 35"/>
              <p:cNvSpPr>
                <a:spLocks noChangeShapeType="1"/>
              </p:cNvSpPr>
              <p:nvPr/>
            </p:nvSpPr>
            <p:spPr bwMode="auto">
              <a:xfrm flipH="1">
                <a:off x="6688536" y="4373000"/>
                <a:ext cx="685800" cy="0"/>
              </a:xfrm>
              <a:prstGeom prst="line">
                <a:avLst/>
              </a:prstGeom>
              <a:noFill/>
              <a:ln w="9525" cap="rnd">
                <a:solidFill>
                  <a:schemeClr val="tx1"/>
                </a:solidFill>
                <a:prstDash val="sysDot"/>
                <a:round/>
                <a:headEnd/>
                <a:tailEnd/>
              </a:ln>
            </p:spPr>
            <p:txBody>
              <a:bodyPr/>
              <a:lstStyle/>
              <a:p>
                <a:endParaRPr lang="fr-FR"/>
              </a:p>
            </p:txBody>
          </p:sp>
          <p:sp>
            <p:nvSpPr>
              <p:cNvPr id="13336" name="Text Box 36"/>
              <p:cNvSpPr txBox="1">
                <a:spLocks noChangeArrowheads="1"/>
              </p:cNvSpPr>
              <p:nvPr/>
            </p:nvSpPr>
            <p:spPr bwMode="auto">
              <a:xfrm>
                <a:off x="7028093" y="4373433"/>
                <a:ext cx="1296570" cy="473446"/>
              </a:xfrm>
              <a:prstGeom prst="rect">
                <a:avLst/>
              </a:prstGeom>
              <a:noFill/>
              <a:ln w="9525">
                <a:noFill/>
                <a:miter lim="800000"/>
                <a:headEnd/>
                <a:tailEnd/>
              </a:ln>
            </p:spPr>
            <p:txBody>
              <a:bodyPr>
                <a:spAutoFit/>
              </a:bodyPr>
              <a:lstStyle/>
              <a:p>
                <a:pPr>
                  <a:spcBef>
                    <a:spcPct val="50000"/>
                  </a:spcBef>
                </a:pPr>
                <a:r>
                  <a:rPr lang="fr-FR" sz="1800">
                    <a:latin typeface="Arial" charset="0"/>
                  </a:rPr>
                  <a:t>7.2 cm</a:t>
                </a:r>
                <a:endParaRPr lang="en-US" sz="1800">
                  <a:latin typeface="Arial" charset="0"/>
                </a:endParaRPr>
              </a:p>
            </p:txBody>
          </p:sp>
          <p:sp>
            <p:nvSpPr>
              <p:cNvPr id="13337" name="Text Box 37"/>
              <p:cNvSpPr txBox="1">
                <a:spLocks noChangeArrowheads="1"/>
              </p:cNvSpPr>
              <p:nvPr/>
            </p:nvSpPr>
            <p:spPr bwMode="auto">
              <a:xfrm>
                <a:off x="6377244" y="3767404"/>
                <a:ext cx="1534672" cy="473446"/>
              </a:xfrm>
              <a:prstGeom prst="rect">
                <a:avLst/>
              </a:prstGeom>
              <a:noFill/>
              <a:ln w="9525">
                <a:noFill/>
                <a:miter lim="800000"/>
                <a:headEnd/>
                <a:tailEnd/>
              </a:ln>
            </p:spPr>
            <p:txBody>
              <a:bodyPr>
                <a:spAutoFit/>
              </a:bodyPr>
              <a:lstStyle/>
              <a:p>
                <a:pPr>
                  <a:spcBef>
                    <a:spcPct val="50000"/>
                  </a:spcBef>
                </a:pPr>
                <a:r>
                  <a:rPr lang="fr-FR" sz="1800">
                    <a:latin typeface="Arial" charset="0"/>
                  </a:rPr>
                  <a:t>4.2 cm</a:t>
                </a:r>
                <a:endParaRPr lang="en-US" sz="1800">
                  <a:latin typeface="Arial" charset="0"/>
                </a:endParaRPr>
              </a:p>
            </p:txBody>
          </p:sp>
        </p:grpSp>
      </p:grpSp>
      <p:pic>
        <p:nvPicPr>
          <p:cNvPr id="2" name="Picture 8"/>
          <p:cNvPicPr>
            <a:picLocks noChangeAspect="1" noChangeArrowheads="1"/>
          </p:cNvPicPr>
          <p:nvPr/>
        </p:nvPicPr>
        <p:blipFill>
          <a:blip r:embed="rId16" cstate="print"/>
          <a:srcRect/>
          <a:stretch>
            <a:fillRect/>
          </a:stretch>
        </p:blipFill>
        <p:spPr bwMode="auto">
          <a:xfrm>
            <a:off x="827584" y="3573016"/>
            <a:ext cx="2228850" cy="1485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type="body" idx="4294967295"/>
          </p:nvPr>
        </p:nvSpPr>
        <p:spPr>
          <a:xfrm>
            <a:off x="539750" y="1412875"/>
            <a:ext cx="7918450" cy="4713288"/>
          </a:xfrm>
        </p:spPr>
        <p:txBody>
          <a:bodyPr/>
          <a:lstStyle/>
          <a:p>
            <a:pPr eaLnBrk="1" hangingPunct="1">
              <a:buFont typeface="Wingdings" pitchFamily="2" charset="2"/>
              <a:buChar char="Ø"/>
            </a:pPr>
            <a:r>
              <a:rPr lang="fr-FR" smtClean="0"/>
              <a:t>Modèle électrique équivalent</a:t>
            </a:r>
          </a:p>
        </p:txBody>
      </p:sp>
      <p:sp>
        <p:nvSpPr>
          <p:cNvPr id="14341" name="Rectangle 2"/>
          <p:cNvSpPr>
            <a:spLocks noGrp="1" noChangeArrowheads="1"/>
          </p:cNvSpPr>
          <p:nvPr>
            <p:ph type="title" idx="4294967295"/>
          </p:nvPr>
        </p:nvSpPr>
        <p:spPr>
          <a:xfrm>
            <a:off x="468313" y="142875"/>
            <a:ext cx="7727950" cy="538163"/>
          </a:xfrm>
        </p:spPr>
        <p:txBody>
          <a:bodyPr/>
          <a:lstStyle/>
          <a:p>
            <a:pPr eaLnBrk="1" hangingPunct="1"/>
            <a:r>
              <a:rPr lang="fr-FR" sz="2800" dirty="0" smtClean="0"/>
              <a:t>L’antenne de la carte à puce RFID</a:t>
            </a:r>
          </a:p>
        </p:txBody>
      </p:sp>
      <p:grpSp>
        <p:nvGrpSpPr>
          <p:cNvPr id="14342" name="Groupe 94"/>
          <p:cNvGrpSpPr>
            <a:grpSpLocks/>
          </p:cNvGrpSpPr>
          <p:nvPr/>
        </p:nvGrpSpPr>
        <p:grpSpPr bwMode="auto">
          <a:xfrm>
            <a:off x="1187450" y="2568575"/>
            <a:ext cx="2744788" cy="1670050"/>
            <a:chOff x="4789626" y="1740018"/>
            <a:chExt cx="2880000" cy="1800000"/>
          </a:xfrm>
        </p:grpSpPr>
        <p:sp>
          <p:nvSpPr>
            <p:cNvPr id="14353" name="AutoShape 1978"/>
            <p:cNvSpPr>
              <a:spLocks noChangeArrowheads="1"/>
            </p:cNvSpPr>
            <p:nvPr/>
          </p:nvSpPr>
          <p:spPr bwMode="auto">
            <a:xfrm>
              <a:off x="4789626" y="1740018"/>
              <a:ext cx="2880000" cy="1800000"/>
            </a:xfrm>
            <a:prstGeom prst="roundRect">
              <a:avLst>
                <a:gd name="adj" fmla="val 16667"/>
              </a:avLst>
            </a:prstGeom>
            <a:noFill/>
            <a:ln w="9525">
              <a:solidFill>
                <a:srgbClr val="000000"/>
              </a:solidFill>
              <a:round/>
              <a:headEnd/>
              <a:tailEnd/>
            </a:ln>
          </p:spPr>
          <p:txBody>
            <a:bodyPr wrap="none" anchor="ctr"/>
            <a:lstStyle/>
            <a:p>
              <a:endParaRPr lang="fr-FR" sz="1800">
                <a:latin typeface="Arial" charset="0"/>
              </a:endParaRPr>
            </a:p>
          </p:txBody>
        </p:sp>
        <p:grpSp>
          <p:nvGrpSpPr>
            <p:cNvPr id="14354" name="Groupe 93"/>
            <p:cNvGrpSpPr>
              <a:grpSpLocks/>
            </p:cNvGrpSpPr>
            <p:nvPr/>
          </p:nvGrpSpPr>
          <p:grpSpPr bwMode="auto">
            <a:xfrm>
              <a:off x="4887313" y="1859712"/>
              <a:ext cx="2646251" cy="1583632"/>
              <a:chOff x="4887313" y="1859712"/>
              <a:chExt cx="2646251" cy="1583632"/>
            </a:xfrm>
          </p:grpSpPr>
          <p:sp>
            <p:nvSpPr>
              <p:cNvPr id="14355" name="AutoShape 1980"/>
              <p:cNvSpPr>
                <a:spLocks noChangeArrowheads="1"/>
              </p:cNvSpPr>
              <p:nvPr/>
            </p:nvSpPr>
            <p:spPr bwMode="auto">
              <a:xfrm rot="10800000">
                <a:off x="5369982" y="2709805"/>
                <a:ext cx="66864" cy="55884"/>
              </a:xfrm>
              <a:prstGeom prst="flowChartAlternateProcess">
                <a:avLst/>
              </a:prstGeom>
              <a:solidFill>
                <a:srgbClr val="FF6600"/>
              </a:solidFill>
              <a:ln w="9525">
                <a:solidFill>
                  <a:srgbClr val="CC0000"/>
                </a:solidFill>
                <a:miter lim="800000"/>
                <a:headEnd/>
                <a:tailEnd/>
              </a:ln>
            </p:spPr>
            <p:txBody>
              <a:bodyPr rot="10800000" wrap="none" anchor="ctr"/>
              <a:lstStyle/>
              <a:p>
                <a:endParaRPr lang="fr-FR" sz="1800">
                  <a:latin typeface="Arial" charset="0"/>
                </a:endParaRPr>
              </a:p>
            </p:txBody>
          </p:sp>
          <p:sp>
            <p:nvSpPr>
              <p:cNvPr id="14356" name="AutoShape 1981"/>
              <p:cNvSpPr>
                <a:spLocks noChangeArrowheads="1"/>
              </p:cNvSpPr>
              <p:nvPr/>
            </p:nvSpPr>
            <p:spPr bwMode="auto">
              <a:xfrm>
                <a:off x="5368338" y="2540884"/>
                <a:ext cx="66864" cy="55884"/>
              </a:xfrm>
              <a:prstGeom prst="flowChartAlternateProcess">
                <a:avLst/>
              </a:prstGeom>
              <a:solidFill>
                <a:srgbClr val="FF6600"/>
              </a:solidFill>
              <a:ln w="9525">
                <a:solidFill>
                  <a:srgbClr val="CC0000"/>
                </a:solidFill>
                <a:miter lim="800000"/>
                <a:headEnd/>
                <a:tailEnd/>
              </a:ln>
            </p:spPr>
            <p:txBody>
              <a:bodyPr wrap="none" anchor="ctr"/>
              <a:lstStyle/>
              <a:p>
                <a:endParaRPr lang="fr-FR" sz="1800">
                  <a:latin typeface="Arial" charset="0"/>
                </a:endParaRPr>
              </a:p>
            </p:txBody>
          </p:sp>
          <p:sp>
            <p:nvSpPr>
              <p:cNvPr id="14357" name="AutoShape 1982"/>
              <p:cNvSpPr>
                <a:spLocks noChangeArrowheads="1"/>
              </p:cNvSpPr>
              <p:nvPr/>
            </p:nvSpPr>
            <p:spPr bwMode="auto">
              <a:xfrm rot="-5400000">
                <a:off x="4971645" y="2187395"/>
                <a:ext cx="234026" cy="310647"/>
              </a:xfrm>
              <a:prstGeom prst="flowChartAlternateProcess">
                <a:avLst/>
              </a:prstGeom>
              <a:solidFill>
                <a:schemeClr val="accent1"/>
              </a:solidFill>
              <a:ln w="19050">
                <a:solidFill>
                  <a:schemeClr val="bg2"/>
                </a:solidFill>
                <a:miter lim="800000"/>
                <a:headEnd/>
                <a:tailEnd/>
              </a:ln>
            </p:spPr>
            <p:txBody>
              <a:bodyPr vert="eaVert" wrap="none" anchor="ctr"/>
              <a:lstStyle/>
              <a:p>
                <a:endParaRPr lang="fr-FR" sz="1800">
                  <a:latin typeface="Arial" charset="0"/>
                </a:endParaRPr>
              </a:p>
            </p:txBody>
          </p:sp>
          <p:sp>
            <p:nvSpPr>
              <p:cNvPr id="14358" name="Freeform 1983"/>
              <p:cNvSpPr>
                <a:spLocks/>
              </p:cNvSpPr>
              <p:nvPr/>
            </p:nvSpPr>
            <p:spPr bwMode="auto">
              <a:xfrm rot="-5400000">
                <a:off x="5418623" y="1328402"/>
                <a:ext cx="1583632" cy="2646251"/>
              </a:xfrm>
              <a:custGeom>
                <a:avLst/>
                <a:gdLst>
                  <a:gd name="T0" fmla="*/ 2147483647 w 1090"/>
                  <a:gd name="T1" fmla="*/ 2147483647 h 2189"/>
                  <a:gd name="T2" fmla="*/ 2147483647 w 1090"/>
                  <a:gd name="T3" fmla="*/ 2147483647 h 2189"/>
                  <a:gd name="T4" fmla="*/ 2147483647 w 1090"/>
                  <a:gd name="T5" fmla="*/ 2147483647 h 2189"/>
                  <a:gd name="T6" fmla="*/ 2147483647 w 1090"/>
                  <a:gd name="T7" fmla="*/ 2147483647 h 2189"/>
                  <a:gd name="T8" fmla="*/ 2147483647 w 1090"/>
                  <a:gd name="T9" fmla="*/ 2147483647 h 2189"/>
                  <a:gd name="T10" fmla="*/ 2147483647 w 1090"/>
                  <a:gd name="T11" fmla="*/ 2147483647 h 2189"/>
                  <a:gd name="T12" fmla="*/ 2147483647 w 1090"/>
                  <a:gd name="T13" fmla="*/ 2147483647 h 2189"/>
                  <a:gd name="T14" fmla="*/ 2147483647 w 1090"/>
                  <a:gd name="T15" fmla="*/ 2147483647 h 2189"/>
                  <a:gd name="T16" fmla="*/ 2147483647 w 1090"/>
                  <a:gd name="T17" fmla="*/ 2147483647 h 2189"/>
                  <a:gd name="T18" fmla="*/ 2147483647 w 1090"/>
                  <a:gd name="T19" fmla="*/ 2147483647 h 2189"/>
                  <a:gd name="T20" fmla="*/ 2147483647 w 1090"/>
                  <a:gd name="T21" fmla="*/ 2147483647 h 2189"/>
                  <a:gd name="T22" fmla="*/ 0 w 1090"/>
                  <a:gd name="T23" fmla="*/ 2147483647 h 2189"/>
                  <a:gd name="T24" fmla="*/ 0 w 1090"/>
                  <a:gd name="T25" fmla="*/ 2147483647 h 2189"/>
                  <a:gd name="T26" fmla="*/ 2147483647 w 1090"/>
                  <a:gd name="T27" fmla="*/ 2147483647 h 2189"/>
                  <a:gd name="T28" fmla="*/ 2147483647 w 1090"/>
                  <a:gd name="T29" fmla="*/ 0 h 2189"/>
                  <a:gd name="T30" fmla="*/ 2147483647 w 1090"/>
                  <a:gd name="T31" fmla="*/ 0 h 2189"/>
                  <a:gd name="T32" fmla="*/ 2147483647 w 1090"/>
                  <a:gd name="T33" fmla="*/ 2147483647 h 2189"/>
                  <a:gd name="T34" fmla="*/ 2147483647 w 1090"/>
                  <a:gd name="T35" fmla="*/ 2147483647 h 2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90"/>
                  <a:gd name="T55" fmla="*/ 0 h 2189"/>
                  <a:gd name="T56" fmla="*/ 1090 w 1090"/>
                  <a:gd name="T57" fmla="*/ 2189 h 2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90" h="2189">
                    <a:moveTo>
                      <a:pt x="490" y="427"/>
                    </a:moveTo>
                    <a:lnTo>
                      <a:pt x="384" y="427"/>
                    </a:lnTo>
                    <a:lnTo>
                      <a:pt x="384" y="288"/>
                    </a:lnTo>
                    <a:lnTo>
                      <a:pt x="192" y="288"/>
                    </a:lnTo>
                    <a:lnTo>
                      <a:pt x="192" y="1997"/>
                    </a:lnTo>
                    <a:lnTo>
                      <a:pt x="898" y="1997"/>
                    </a:lnTo>
                    <a:lnTo>
                      <a:pt x="898" y="192"/>
                    </a:lnTo>
                    <a:lnTo>
                      <a:pt x="96" y="192"/>
                    </a:lnTo>
                    <a:lnTo>
                      <a:pt x="96" y="2093"/>
                    </a:lnTo>
                    <a:lnTo>
                      <a:pt x="994" y="2093"/>
                    </a:lnTo>
                    <a:lnTo>
                      <a:pt x="994" y="96"/>
                    </a:lnTo>
                    <a:lnTo>
                      <a:pt x="0" y="96"/>
                    </a:lnTo>
                    <a:lnTo>
                      <a:pt x="0" y="2189"/>
                    </a:lnTo>
                    <a:lnTo>
                      <a:pt x="1090" y="2189"/>
                    </a:lnTo>
                    <a:lnTo>
                      <a:pt x="1090" y="0"/>
                    </a:lnTo>
                    <a:lnTo>
                      <a:pt x="758" y="0"/>
                    </a:lnTo>
                    <a:lnTo>
                      <a:pt x="758" y="427"/>
                    </a:lnTo>
                    <a:lnTo>
                      <a:pt x="595" y="427"/>
                    </a:lnTo>
                  </a:path>
                </a:pathLst>
              </a:custGeom>
              <a:noFill/>
              <a:ln w="38100">
                <a:solidFill>
                  <a:srgbClr val="CC0000"/>
                </a:solidFill>
                <a:round/>
                <a:headEnd/>
                <a:tailEnd/>
              </a:ln>
            </p:spPr>
            <p:txBody>
              <a:bodyPr vert="eaVert" wrap="none" anchor="ctr"/>
              <a:lstStyle/>
              <a:p>
                <a:endParaRPr lang="fr-FR" sz="1800">
                  <a:latin typeface="Arial" charset="0"/>
                </a:endParaRPr>
              </a:p>
            </p:txBody>
          </p:sp>
          <p:sp>
            <p:nvSpPr>
              <p:cNvPr id="14359" name="Line 1984"/>
              <p:cNvSpPr>
                <a:spLocks noChangeShapeType="1"/>
              </p:cNvSpPr>
              <p:nvPr/>
            </p:nvSpPr>
            <p:spPr bwMode="auto">
              <a:xfrm rot="16200000" flipH="1">
                <a:off x="5004011" y="2407851"/>
                <a:ext cx="0" cy="75607"/>
              </a:xfrm>
              <a:prstGeom prst="line">
                <a:avLst/>
              </a:prstGeom>
              <a:noFill/>
              <a:ln w="19050">
                <a:solidFill>
                  <a:srgbClr val="CC0000"/>
                </a:solidFill>
                <a:round/>
                <a:headEnd/>
                <a:tailEnd/>
              </a:ln>
            </p:spPr>
            <p:txBody>
              <a:bodyPr wrap="none" anchor="ctr"/>
              <a:lstStyle/>
              <a:p>
                <a:endParaRPr lang="fr-FR"/>
              </a:p>
            </p:txBody>
          </p:sp>
          <p:sp>
            <p:nvSpPr>
              <p:cNvPr id="14360" name="Line 1985"/>
              <p:cNvSpPr>
                <a:spLocks noChangeShapeType="1"/>
              </p:cNvSpPr>
              <p:nvPr/>
            </p:nvSpPr>
            <p:spPr bwMode="auto">
              <a:xfrm rot="16200000" flipH="1">
                <a:off x="5004011" y="2196700"/>
                <a:ext cx="0" cy="75607"/>
              </a:xfrm>
              <a:prstGeom prst="line">
                <a:avLst/>
              </a:prstGeom>
              <a:noFill/>
              <a:ln w="19050">
                <a:solidFill>
                  <a:srgbClr val="CC0000"/>
                </a:solidFill>
                <a:round/>
                <a:headEnd/>
                <a:tailEnd/>
              </a:ln>
            </p:spPr>
            <p:txBody>
              <a:bodyPr wrap="none" anchor="ctr"/>
              <a:lstStyle/>
              <a:p>
                <a:endParaRPr lang="fr-FR"/>
              </a:p>
            </p:txBody>
          </p:sp>
          <p:sp>
            <p:nvSpPr>
              <p:cNvPr id="14361" name="Line 1986"/>
              <p:cNvSpPr>
                <a:spLocks noChangeShapeType="1"/>
              </p:cNvSpPr>
              <p:nvPr/>
            </p:nvSpPr>
            <p:spPr bwMode="auto">
              <a:xfrm rot="-5400000">
                <a:off x="5122353" y="2407851"/>
                <a:ext cx="0" cy="75607"/>
              </a:xfrm>
              <a:prstGeom prst="line">
                <a:avLst/>
              </a:prstGeom>
              <a:noFill/>
              <a:ln w="19050">
                <a:solidFill>
                  <a:srgbClr val="CC0000"/>
                </a:solidFill>
                <a:round/>
                <a:headEnd/>
                <a:tailEnd/>
              </a:ln>
            </p:spPr>
            <p:txBody>
              <a:bodyPr wrap="none" anchor="ctr"/>
              <a:lstStyle/>
              <a:p>
                <a:endParaRPr lang="fr-FR"/>
              </a:p>
            </p:txBody>
          </p:sp>
          <p:sp>
            <p:nvSpPr>
              <p:cNvPr id="14362" name="Line 1987"/>
              <p:cNvSpPr>
                <a:spLocks noChangeShapeType="1"/>
              </p:cNvSpPr>
              <p:nvPr/>
            </p:nvSpPr>
            <p:spPr bwMode="auto">
              <a:xfrm rot="-5400000">
                <a:off x="5119065" y="2196700"/>
                <a:ext cx="0" cy="75607"/>
              </a:xfrm>
              <a:prstGeom prst="line">
                <a:avLst/>
              </a:prstGeom>
              <a:noFill/>
              <a:ln w="19050">
                <a:solidFill>
                  <a:srgbClr val="CC0000"/>
                </a:solidFill>
                <a:round/>
                <a:headEnd/>
                <a:tailEnd/>
              </a:ln>
            </p:spPr>
            <p:txBody>
              <a:bodyPr wrap="none" anchor="ctr"/>
              <a:lstStyle/>
              <a:p>
                <a:endParaRPr lang="fr-FR"/>
              </a:p>
            </p:txBody>
          </p:sp>
          <p:sp>
            <p:nvSpPr>
              <p:cNvPr id="14363" name="AutoShape 1988"/>
              <p:cNvSpPr>
                <a:spLocks noChangeArrowheads="1"/>
              </p:cNvSpPr>
              <p:nvPr/>
            </p:nvSpPr>
            <p:spPr bwMode="auto">
              <a:xfrm rot="-5400000">
                <a:off x="5017548" y="2306566"/>
                <a:ext cx="87980" cy="197236"/>
              </a:xfrm>
              <a:prstGeom prst="flowChartAlternateProcess">
                <a:avLst/>
              </a:prstGeom>
              <a:solidFill>
                <a:schemeClr val="accent1">
                  <a:alpha val="50195"/>
                </a:schemeClr>
              </a:solidFill>
              <a:ln w="9525">
                <a:noFill/>
                <a:miter lim="800000"/>
                <a:headEnd/>
                <a:tailEnd/>
              </a:ln>
            </p:spPr>
            <p:txBody>
              <a:bodyPr vert="eaVert" wrap="none" anchor="ctr"/>
              <a:lstStyle/>
              <a:p>
                <a:endParaRPr lang="fr-FR" sz="1800">
                  <a:latin typeface="Arial" charset="0"/>
                </a:endParaRPr>
              </a:p>
            </p:txBody>
          </p:sp>
          <p:sp>
            <p:nvSpPr>
              <p:cNvPr id="14364" name="AutoShape 1989"/>
              <p:cNvSpPr>
                <a:spLocks noChangeArrowheads="1"/>
              </p:cNvSpPr>
              <p:nvPr/>
            </p:nvSpPr>
            <p:spPr bwMode="auto">
              <a:xfrm rot="-5400000">
                <a:off x="5045664" y="2155163"/>
                <a:ext cx="82701" cy="244901"/>
              </a:xfrm>
              <a:prstGeom prst="flowChartAlternateProcess">
                <a:avLst/>
              </a:prstGeom>
              <a:solidFill>
                <a:schemeClr val="accent1">
                  <a:alpha val="50195"/>
                </a:schemeClr>
              </a:solidFill>
              <a:ln w="9525">
                <a:noFill/>
                <a:miter lim="800000"/>
                <a:headEnd/>
                <a:tailEnd/>
              </a:ln>
            </p:spPr>
            <p:txBody>
              <a:bodyPr vert="eaVert" wrap="none" anchor="ctr"/>
              <a:lstStyle/>
              <a:p>
                <a:endParaRPr lang="fr-FR" sz="1800">
                  <a:latin typeface="Arial" charset="0"/>
                </a:endParaRPr>
              </a:p>
            </p:txBody>
          </p:sp>
        </p:grpSp>
      </p:grpSp>
      <p:graphicFrame>
        <p:nvGraphicFramePr>
          <p:cNvPr id="14338" name="Object 4"/>
          <p:cNvGraphicFramePr>
            <a:graphicFrameLocks noChangeAspect="1"/>
          </p:cNvGraphicFramePr>
          <p:nvPr/>
        </p:nvGraphicFramePr>
        <p:xfrm>
          <a:off x="4506913" y="2505075"/>
          <a:ext cx="3736975" cy="1971675"/>
        </p:xfrm>
        <a:graphic>
          <a:graphicData uri="http://schemas.openxmlformats.org/presentationml/2006/ole">
            <mc:AlternateContent xmlns:mc="http://schemas.openxmlformats.org/markup-compatibility/2006">
              <mc:Choice xmlns:v="urn:schemas-microsoft-com:vml" Requires="v">
                <p:oleObj spid="_x0000_s14406" name="Visio" r:id="rId3" imgW="2641780" imgH="1342957" progId="">
                  <p:embed/>
                </p:oleObj>
              </mc:Choice>
              <mc:Fallback>
                <p:oleObj name="Visio" r:id="rId3" imgW="2641780" imgH="1342957"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6913" y="2505075"/>
                        <a:ext cx="3736975" cy="197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43" name="Groupe 30"/>
          <p:cNvGrpSpPr>
            <a:grpSpLocks/>
          </p:cNvGrpSpPr>
          <p:nvPr/>
        </p:nvGrpSpPr>
        <p:grpSpPr bwMode="auto">
          <a:xfrm>
            <a:off x="1835150" y="3222625"/>
            <a:ext cx="425450" cy="358775"/>
            <a:chOff x="2120183" y="2663949"/>
            <a:chExt cx="356029" cy="262465"/>
          </a:xfrm>
        </p:grpSpPr>
        <p:sp>
          <p:nvSpPr>
            <p:cNvPr id="14344" name="AutoShape 7660"/>
            <p:cNvSpPr>
              <a:spLocks noChangeArrowheads="1"/>
            </p:cNvSpPr>
            <p:nvPr/>
          </p:nvSpPr>
          <p:spPr bwMode="auto">
            <a:xfrm>
              <a:off x="2120183" y="2663949"/>
              <a:ext cx="356029" cy="262465"/>
            </a:xfrm>
            <a:prstGeom prst="roundRect">
              <a:avLst>
                <a:gd name="adj" fmla="val 17181"/>
              </a:avLst>
            </a:prstGeom>
            <a:solidFill>
              <a:srgbClr val="EFC612"/>
            </a:solidFill>
            <a:ln w="12700">
              <a:solidFill>
                <a:schemeClr val="tx1"/>
              </a:solidFill>
              <a:round/>
              <a:headEnd/>
              <a:tailEnd/>
            </a:ln>
          </p:spPr>
          <p:txBody>
            <a:bodyPr wrap="none" anchor="ctr"/>
            <a:lstStyle/>
            <a:p>
              <a:endParaRPr lang="fr-FR" sz="1800">
                <a:latin typeface="Arial" charset="0"/>
              </a:endParaRPr>
            </a:p>
          </p:txBody>
        </p:sp>
        <p:sp>
          <p:nvSpPr>
            <p:cNvPr id="14345" name="Line 7661"/>
            <p:cNvSpPr>
              <a:spLocks noChangeShapeType="1"/>
            </p:cNvSpPr>
            <p:nvPr/>
          </p:nvSpPr>
          <p:spPr bwMode="auto">
            <a:xfrm>
              <a:off x="2247700" y="2663949"/>
              <a:ext cx="0" cy="261457"/>
            </a:xfrm>
            <a:prstGeom prst="line">
              <a:avLst/>
            </a:prstGeom>
            <a:noFill/>
            <a:ln w="12700">
              <a:solidFill>
                <a:srgbClr val="000000"/>
              </a:solidFill>
              <a:round/>
              <a:headEnd/>
              <a:tailEnd/>
            </a:ln>
          </p:spPr>
          <p:txBody>
            <a:bodyPr wrap="none" anchor="ctr"/>
            <a:lstStyle/>
            <a:p>
              <a:endParaRPr lang="fr-FR"/>
            </a:p>
          </p:txBody>
        </p:sp>
        <p:sp>
          <p:nvSpPr>
            <p:cNvPr id="14346" name="Freeform 7662"/>
            <p:cNvSpPr>
              <a:spLocks/>
            </p:cNvSpPr>
            <p:nvPr/>
          </p:nvSpPr>
          <p:spPr bwMode="auto">
            <a:xfrm>
              <a:off x="2327624" y="2738891"/>
              <a:ext cx="130060" cy="180130"/>
            </a:xfrm>
            <a:custGeom>
              <a:avLst/>
              <a:gdLst>
                <a:gd name="T0" fmla="*/ 0 w 358"/>
                <a:gd name="T1" fmla="*/ 2147483647 h 536"/>
                <a:gd name="T2" fmla="*/ 0 w 358"/>
                <a:gd name="T3" fmla="*/ 0 h 536"/>
                <a:gd name="T4" fmla="*/ 2147483647 w 358"/>
                <a:gd name="T5" fmla="*/ 0 h 536"/>
                <a:gd name="T6" fmla="*/ 0 w 358"/>
                <a:gd name="T7" fmla="*/ 2147483647 h 536"/>
                <a:gd name="T8" fmla="*/ 0 60000 65536"/>
                <a:gd name="T9" fmla="*/ 0 60000 65536"/>
                <a:gd name="T10" fmla="*/ 0 60000 65536"/>
                <a:gd name="T11" fmla="*/ 0 60000 65536"/>
                <a:gd name="T12" fmla="*/ 0 w 358"/>
                <a:gd name="T13" fmla="*/ 0 h 536"/>
                <a:gd name="T14" fmla="*/ 358 w 358"/>
                <a:gd name="T15" fmla="*/ 536 h 536"/>
              </a:gdLst>
              <a:ahLst/>
              <a:cxnLst>
                <a:cxn ang="T8">
                  <a:pos x="T0" y="T1"/>
                </a:cxn>
                <a:cxn ang="T9">
                  <a:pos x="T2" y="T3"/>
                </a:cxn>
                <a:cxn ang="T10">
                  <a:pos x="T4" y="T5"/>
                </a:cxn>
                <a:cxn ang="T11">
                  <a:pos x="T6" y="T7"/>
                </a:cxn>
              </a:cxnLst>
              <a:rect l="T12" t="T13" r="T14" b="T15"/>
              <a:pathLst>
                <a:path w="358" h="536">
                  <a:moveTo>
                    <a:pt x="0" y="535"/>
                  </a:moveTo>
                  <a:lnTo>
                    <a:pt x="0" y="0"/>
                  </a:lnTo>
                  <a:lnTo>
                    <a:pt x="357" y="0"/>
                  </a:lnTo>
                  <a:lnTo>
                    <a:pt x="0" y="535"/>
                  </a:lnTo>
                </a:path>
              </a:pathLst>
            </a:custGeom>
            <a:solidFill>
              <a:srgbClr val="FFBB51"/>
            </a:solidFill>
            <a:ln w="12700" cap="rnd">
              <a:noFill/>
              <a:round/>
              <a:headEnd/>
              <a:tailEnd/>
            </a:ln>
          </p:spPr>
          <p:txBody>
            <a:bodyPr/>
            <a:lstStyle/>
            <a:p>
              <a:endParaRPr lang="fr-FR" sz="1800">
                <a:latin typeface="Arial" charset="0"/>
              </a:endParaRPr>
            </a:p>
          </p:txBody>
        </p:sp>
        <p:sp>
          <p:nvSpPr>
            <p:cNvPr id="14347" name="Freeform 7663"/>
            <p:cNvSpPr>
              <a:spLocks/>
            </p:cNvSpPr>
            <p:nvPr/>
          </p:nvSpPr>
          <p:spPr bwMode="auto">
            <a:xfrm>
              <a:off x="2325445" y="2734858"/>
              <a:ext cx="148588" cy="190548"/>
            </a:xfrm>
            <a:custGeom>
              <a:avLst/>
              <a:gdLst>
                <a:gd name="T0" fmla="*/ 0 w 409"/>
                <a:gd name="T1" fmla="*/ 2147483647 h 567"/>
                <a:gd name="T2" fmla="*/ 0 w 409"/>
                <a:gd name="T3" fmla="*/ 0 h 567"/>
                <a:gd name="T4" fmla="*/ 2147483647 w 409"/>
                <a:gd name="T5" fmla="*/ 0 h 567"/>
                <a:gd name="T6" fmla="*/ 0 60000 65536"/>
                <a:gd name="T7" fmla="*/ 0 60000 65536"/>
                <a:gd name="T8" fmla="*/ 0 60000 65536"/>
                <a:gd name="T9" fmla="*/ 0 w 409"/>
                <a:gd name="T10" fmla="*/ 0 h 567"/>
                <a:gd name="T11" fmla="*/ 409 w 409"/>
                <a:gd name="T12" fmla="*/ 567 h 567"/>
              </a:gdLst>
              <a:ahLst/>
              <a:cxnLst>
                <a:cxn ang="T6">
                  <a:pos x="T0" y="T1"/>
                </a:cxn>
                <a:cxn ang="T7">
                  <a:pos x="T2" y="T3"/>
                </a:cxn>
                <a:cxn ang="T8">
                  <a:pos x="T4" y="T5"/>
                </a:cxn>
              </a:cxnLst>
              <a:rect l="T9" t="T10" r="T11" b="T12"/>
              <a:pathLst>
                <a:path w="409" h="567">
                  <a:moveTo>
                    <a:pt x="0" y="566"/>
                  </a:moveTo>
                  <a:lnTo>
                    <a:pt x="0" y="0"/>
                  </a:lnTo>
                  <a:lnTo>
                    <a:pt x="408" y="0"/>
                  </a:lnTo>
                </a:path>
              </a:pathLst>
            </a:custGeom>
            <a:solidFill>
              <a:srgbClr val="EFC612"/>
            </a:solidFill>
            <a:ln w="12700" cap="rnd">
              <a:solidFill>
                <a:schemeClr val="tx1"/>
              </a:solidFill>
              <a:round/>
              <a:headEnd/>
              <a:tailEnd/>
            </a:ln>
          </p:spPr>
          <p:txBody>
            <a:bodyPr/>
            <a:lstStyle/>
            <a:p>
              <a:endParaRPr lang="fr-FR" sz="1800">
                <a:latin typeface="Arial" charset="0"/>
              </a:endParaRPr>
            </a:p>
          </p:txBody>
        </p:sp>
        <p:sp>
          <p:nvSpPr>
            <p:cNvPr id="14348" name="Line 7664"/>
            <p:cNvSpPr>
              <a:spLocks noChangeShapeType="1"/>
            </p:cNvSpPr>
            <p:nvPr/>
          </p:nvSpPr>
          <p:spPr bwMode="auto">
            <a:xfrm>
              <a:off x="2120183" y="2738891"/>
              <a:ext cx="126063" cy="0"/>
            </a:xfrm>
            <a:prstGeom prst="line">
              <a:avLst/>
            </a:prstGeom>
            <a:noFill/>
            <a:ln w="12700">
              <a:solidFill>
                <a:srgbClr val="000000"/>
              </a:solidFill>
              <a:round/>
              <a:headEnd/>
              <a:tailEnd/>
            </a:ln>
          </p:spPr>
          <p:txBody>
            <a:bodyPr wrap="none" anchor="ctr"/>
            <a:lstStyle/>
            <a:p>
              <a:endParaRPr lang="fr-FR"/>
            </a:p>
          </p:txBody>
        </p:sp>
        <p:sp>
          <p:nvSpPr>
            <p:cNvPr id="14349" name="Line 7665"/>
            <p:cNvSpPr>
              <a:spLocks noChangeShapeType="1"/>
            </p:cNvSpPr>
            <p:nvPr/>
          </p:nvSpPr>
          <p:spPr bwMode="auto">
            <a:xfrm>
              <a:off x="2120183" y="2860882"/>
              <a:ext cx="126063" cy="0"/>
            </a:xfrm>
            <a:prstGeom prst="line">
              <a:avLst/>
            </a:prstGeom>
            <a:noFill/>
            <a:ln w="12700">
              <a:solidFill>
                <a:srgbClr val="000000"/>
              </a:solidFill>
              <a:round/>
              <a:headEnd/>
              <a:tailEnd/>
            </a:ln>
          </p:spPr>
          <p:txBody>
            <a:bodyPr wrap="none" anchor="ctr"/>
            <a:lstStyle/>
            <a:p>
              <a:endParaRPr lang="fr-FR"/>
            </a:p>
          </p:txBody>
        </p:sp>
        <p:sp>
          <p:nvSpPr>
            <p:cNvPr id="14350" name="Line 7666"/>
            <p:cNvSpPr>
              <a:spLocks noChangeShapeType="1"/>
            </p:cNvSpPr>
            <p:nvPr/>
          </p:nvSpPr>
          <p:spPr bwMode="auto">
            <a:xfrm>
              <a:off x="2120183" y="2798710"/>
              <a:ext cx="126063" cy="0"/>
            </a:xfrm>
            <a:prstGeom prst="line">
              <a:avLst/>
            </a:prstGeom>
            <a:noFill/>
            <a:ln w="12700">
              <a:solidFill>
                <a:srgbClr val="000000"/>
              </a:solidFill>
              <a:round/>
              <a:headEnd/>
              <a:tailEnd/>
            </a:ln>
          </p:spPr>
          <p:txBody>
            <a:bodyPr wrap="none" anchor="ctr"/>
            <a:lstStyle/>
            <a:p>
              <a:endParaRPr lang="fr-FR"/>
            </a:p>
          </p:txBody>
        </p:sp>
        <p:sp>
          <p:nvSpPr>
            <p:cNvPr id="14351" name="Line 7667"/>
            <p:cNvSpPr>
              <a:spLocks noChangeShapeType="1"/>
            </p:cNvSpPr>
            <p:nvPr/>
          </p:nvSpPr>
          <p:spPr bwMode="auto">
            <a:xfrm>
              <a:off x="2326898" y="2798710"/>
              <a:ext cx="145318" cy="0"/>
            </a:xfrm>
            <a:prstGeom prst="line">
              <a:avLst/>
            </a:prstGeom>
            <a:noFill/>
            <a:ln w="12700">
              <a:solidFill>
                <a:srgbClr val="000000"/>
              </a:solidFill>
              <a:round/>
              <a:headEnd/>
              <a:tailEnd/>
            </a:ln>
          </p:spPr>
          <p:txBody>
            <a:bodyPr wrap="none" anchor="ctr"/>
            <a:lstStyle/>
            <a:p>
              <a:endParaRPr lang="fr-FR"/>
            </a:p>
          </p:txBody>
        </p:sp>
        <p:sp>
          <p:nvSpPr>
            <p:cNvPr id="14352" name="Line 7668"/>
            <p:cNvSpPr>
              <a:spLocks noChangeShapeType="1"/>
            </p:cNvSpPr>
            <p:nvPr/>
          </p:nvSpPr>
          <p:spPr bwMode="auto">
            <a:xfrm>
              <a:off x="2327988" y="2863906"/>
              <a:ext cx="146045" cy="0"/>
            </a:xfrm>
            <a:prstGeom prst="line">
              <a:avLst/>
            </a:prstGeom>
            <a:noFill/>
            <a:ln w="12700">
              <a:solidFill>
                <a:srgbClr val="000000"/>
              </a:solidFill>
              <a:round/>
              <a:headEnd/>
              <a:tailEnd/>
            </a:ln>
          </p:spPr>
          <p:txBody>
            <a:bodyPr wrap="none" anchor="ctr"/>
            <a:lstStyle/>
            <a:p>
              <a:endParaRPr lang="fr-FR"/>
            </a:p>
          </p:txBody>
        </p:sp>
      </p:grpSp>
      <p:graphicFrame>
        <p:nvGraphicFramePr>
          <p:cNvPr id="14339" name="Object 3"/>
          <p:cNvGraphicFramePr>
            <a:graphicFrameLocks noChangeAspect="1"/>
          </p:cNvGraphicFramePr>
          <p:nvPr/>
        </p:nvGraphicFramePr>
        <p:xfrm>
          <a:off x="1763713" y="4791075"/>
          <a:ext cx="4527550" cy="1158875"/>
        </p:xfrm>
        <a:graphic>
          <a:graphicData uri="http://schemas.openxmlformats.org/presentationml/2006/ole">
            <mc:AlternateContent xmlns:mc="http://schemas.openxmlformats.org/markup-compatibility/2006">
              <mc:Choice xmlns:v="urn:schemas-microsoft-com:vml" Requires="v">
                <p:oleObj spid="_x0000_s14407" name="Équation" r:id="rId5" imgW="2425680" imgH="622080" progId="Equation.3">
                  <p:embed/>
                </p:oleObj>
              </mc:Choice>
              <mc:Fallback>
                <p:oleObj name="Équation" r:id="rId5" imgW="2425680" imgH="6220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791075"/>
                        <a:ext cx="4527550" cy="115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Principe de la modulation démodulation</a:t>
            </a:r>
            <a:endParaRPr lang="fr-FR" dirty="0"/>
          </a:p>
        </p:txBody>
      </p:sp>
      <p:sp>
        <p:nvSpPr>
          <p:cNvPr id="6" name="Espace réservé du contenu 5"/>
          <p:cNvSpPr>
            <a:spLocks noGrp="1"/>
          </p:cNvSpPr>
          <p:nvPr>
            <p:ph idx="1"/>
          </p:nvPr>
        </p:nvSpPr>
        <p:spPr>
          <a:xfrm>
            <a:off x="107504" y="980728"/>
            <a:ext cx="8964488" cy="3744416"/>
          </a:xfrm>
        </p:spPr>
        <p:txBody>
          <a:bodyPr/>
          <a:lstStyle/>
          <a:p>
            <a:pPr>
              <a:buNone/>
            </a:pPr>
            <a:r>
              <a:rPr lang="fr-FR" sz="2000" dirty="0" smtClean="0"/>
              <a:t>Un système de transmission numérique a les fonctions de base suivantes :</a:t>
            </a:r>
          </a:p>
          <a:p>
            <a:r>
              <a:rPr lang="fr-FR" sz="2000" dirty="0" smtClean="0"/>
              <a:t>la source émet un message numérique sous forme d’une suite d’éléments binaires,</a:t>
            </a:r>
          </a:p>
          <a:p>
            <a:r>
              <a:rPr lang="fr-FR" sz="2000" dirty="0" smtClean="0"/>
              <a:t>Le codeur peut éventuellement supprimer des éléments binaires non significatifs (compression) ou au contraire introduire de la redondance dans l’information (erreurs),</a:t>
            </a:r>
          </a:p>
          <a:p>
            <a:r>
              <a:rPr lang="fr-FR" sz="2000" dirty="0" smtClean="0"/>
              <a:t>La modulation a pour rôle d’adapter le spectre du signal au canal sur lequel il sera transmit,</a:t>
            </a:r>
          </a:p>
          <a:p>
            <a:r>
              <a:rPr lang="fr-FR" sz="2000" dirty="0" smtClean="0"/>
              <a:t>Du côté récepteur, les fonctions de démodulation et de décodage sont les inverses des fonctions de modulation et de codage situées côté émetteur</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988" y="4458370"/>
            <a:ext cx="32480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5525095"/>
            <a:ext cx="36957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39" y="5006291"/>
            <a:ext cx="985837"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checkerboard(across)">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checkerboard(across)">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checkerboard(across)">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p:cNvPicPr>
            <a:picLocks noChangeAspect="1" noChangeArrowheads="1"/>
          </p:cNvPicPr>
          <p:nvPr/>
        </p:nvPicPr>
        <p:blipFill>
          <a:blip r:embed="rId2" cstate="print"/>
          <a:srcRect/>
          <a:stretch>
            <a:fillRect/>
          </a:stretch>
        </p:blipFill>
        <p:spPr bwMode="auto">
          <a:xfrm>
            <a:off x="584200" y="2052638"/>
            <a:ext cx="7988300" cy="351948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91139" name="Titre 2"/>
          <p:cNvSpPr>
            <a:spLocks noGrp="1"/>
          </p:cNvSpPr>
          <p:nvPr>
            <p:ph type="title"/>
          </p:nvPr>
        </p:nvSpPr>
        <p:spPr>
          <a:xfrm>
            <a:off x="428625" y="125413"/>
            <a:ext cx="7324725" cy="628650"/>
          </a:xfrm>
        </p:spPr>
        <p:txBody>
          <a:bodyPr/>
          <a:lstStyle/>
          <a:p>
            <a:r>
              <a:rPr lang="fr-FR" smtClean="0"/>
              <a:t>Communication basé sur la modulation</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4294967295"/>
          </p:nvPr>
        </p:nvSpPr>
        <p:spPr>
          <a:xfrm>
            <a:off x="539750" y="908720"/>
            <a:ext cx="8064698" cy="1008112"/>
          </a:xfrm>
        </p:spPr>
        <p:txBody>
          <a:bodyPr/>
          <a:lstStyle/>
          <a:p>
            <a:pPr eaLnBrk="1" hangingPunct="1">
              <a:buFont typeface="Wingdings" pitchFamily="2" charset="2"/>
              <a:buChar char="Ø"/>
            </a:pPr>
            <a:r>
              <a:rPr lang="fr-FR" sz="2800" dirty="0" smtClean="0"/>
              <a:t>Etage RF de la station de base (lecteur PCD : </a:t>
            </a:r>
            <a:r>
              <a:rPr lang="fr-FR" sz="2800" dirty="0" err="1" smtClean="0"/>
              <a:t>Proximity</a:t>
            </a:r>
            <a:r>
              <a:rPr lang="fr-FR" sz="2800" dirty="0" smtClean="0"/>
              <a:t> </a:t>
            </a:r>
            <a:r>
              <a:rPr lang="fr-FR" sz="2800" dirty="0" err="1" smtClean="0"/>
              <a:t>Coupling</a:t>
            </a:r>
            <a:r>
              <a:rPr lang="fr-FR" sz="2800" dirty="0" smtClean="0"/>
              <a:t> </a:t>
            </a:r>
            <a:r>
              <a:rPr lang="fr-FR" sz="2800" dirty="0" err="1" smtClean="0"/>
              <a:t>Device</a:t>
            </a:r>
            <a:r>
              <a:rPr lang="fr-FR" sz="2800" dirty="0" smtClean="0"/>
              <a:t>)</a:t>
            </a:r>
            <a:endParaRPr lang="fr-FR" sz="2000" dirty="0" smtClean="0"/>
          </a:p>
        </p:txBody>
      </p:sp>
      <p:sp>
        <p:nvSpPr>
          <p:cNvPr id="12292" name="Rectangle 2"/>
          <p:cNvSpPr>
            <a:spLocks noGrp="1" noChangeArrowheads="1"/>
          </p:cNvSpPr>
          <p:nvPr>
            <p:ph type="title" idx="4294967295"/>
          </p:nvPr>
        </p:nvSpPr>
        <p:spPr>
          <a:xfrm>
            <a:off x="487363" y="176213"/>
            <a:ext cx="7727950" cy="538162"/>
          </a:xfrm>
        </p:spPr>
        <p:txBody>
          <a:bodyPr/>
          <a:lstStyle/>
          <a:p>
            <a:pPr eaLnBrk="1" hangingPunct="1"/>
            <a:r>
              <a:rPr lang="fr-FR" smtClean="0"/>
              <a:t>La station de base</a:t>
            </a:r>
          </a:p>
        </p:txBody>
      </p:sp>
      <p:sp>
        <p:nvSpPr>
          <p:cNvPr id="12293" name="Rectangle 5"/>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2294" name="Rectangle 6"/>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2295" name="Rectangle 7"/>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2296" name="Rectangle 15"/>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sp>
        <p:nvSpPr>
          <p:cNvPr id="12297" name="Rectangle 17"/>
          <p:cNvSpPr>
            <a:spLocks noChangeArrowheads="1"/>
          </p:cNvSpPr>
          <p:nvPr/>
        </p:nvSpPr>
        <p:spPr bwMode="auto">
          <a:xfrm>
            <a:off x="0" y="2581275"/>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12290" name="Object 2"/>
          <p:cNvGraphicFramePr>
            <a:graphicFrameLocks noChangeAspect="1"/>
          </p:cNvGraphicFramePr>
          <p:nvPr/>
        </p:nvGraphicFramePr>
        <p:xfrm>
          <a:off x="917575" y="1773238"/>
          <a:ext cx="7797800" cy="3101975"/>
        </p:xfrm>
        <a:graphic>
          <a:graphicData uri="http://schemas.openxmlformats.org/presentationml/2006/ole">
            <mc:AlternateContent xmlns:mc="http://schemas.openxmlformats.org/markup-compatibility/2006">
              <mc:Choice xmlns:v="urn:schemas-microsoft-com:vml" Requires="v">
                <p:oleObj spid="_x0000_s12324" name="Visio" r:id="rId4" imgW="5511755" imgH="2137923" progId="">
                  <p:embed/>
                </p:oleObj>
              </mc:Choice>
              <mc:Fallback>
                <p:oleObj name="Visio" r:id="rId4" imgW="5511755" imgH="2137923"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75" y="1773238"/>
                        <a:ext cx="7797800" cy="310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3"/>
          <p:cNvSpPr txBox="1">
            <a:spLocks noChangeArrowheads="1"/>
          </p:cNvSpPr>
          <p:nvPr/>
        </p:nvSpPr>
        <p:spPr bwMode="auto">
          <a:xfrm>
            <a:off x="539552" y="5013176"/>
            <a:ext cx="7918450"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fr-FR" sz="2800" b="0" i="0" u="none" strike="noStrike" kern="0" cap="none" spc="0" normalizeH="0" baseline="0" noProof="0" dirty="0" smtClean="0">
                <a:ln>
                  <a:noFill/>
                </a:ln>
                <a:solidFill>
                  <a:schemeClr val="tx1"/>
                </a:solidFill>
                <a:effectLst/>
                <a:uLnTx/>
                <a:uFillTx/>
                <a:latin typeface="+mj-lt"/>
                <a:ea typeface="+mn-ea"/>
                <a:cs typeface="+mn-cs"/>
              </a:rPr>
              <a:t>2 fonctions :</a:t>
            </a: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ü"/>
              <a:tabLst/>
              <a:defRPr/>
            </a:pPr>
            <a:r>
              <a:rPr kumimoji="0" lang="fr-FR" sz="2000" b="0" i="0" u="none" strike="noStrike" kern="0" cap="none" spc="0" normalizeH="0" baseline="0" noProof="0" dirty="0" smtClean="0">
                <a:ln>
                  <a:noFill/>
                </a:ln>
                <a:solidFill>
                  <a:schemeClr val="tx1"/>
                </a:solidFill>
                <a:effectLst/>
                <a:uLnTx/>
                <a:uFillTx/>
                <a:latin typeface="+mj-lt"/>
              </a:rPr>
              <a:t>Fournir de l’énergie (adaptation 50 Ohm)</a:t>
            </a: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ü"/>
              <a:tabLst/>
              <a:defRPr/>
            </a:pPr>
            <a:r>
              <a:rPr kumimoji="0" lang="fr-FR" sz="2000" b="0" i="0" u="none" strike="noStrike" kern="0" cap="none" spc="0" normalizeH="0" baseline="0" noProof="0" dirty="0" smtClean="0">
                <a:ln>
                  <a:noFill/>
                </a:ln>
                <a:solidFill>
                  <a:schemeClr val="tx1"/>
                </a:solidFill>
                <a:effectLst/>
                <a:uLnTx/>
                <a:uFillTx/>
                <a:latin typeface="+mj-lt"/>
              </a:rPr>
              <a:t>Transmettre et recevoir des données (bande passante)</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checkerboard(across)">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p:cNvPicPr>
            <a:picLocks noChangeAspect="1" noChangeArrowheads="1"/>
          </p:cNvPicPr>
          <p:nvPr/>
        </p:nvPicPr>
        <p:blipFill>
          <a:blip r:embed="rId2" cstate="print"/>
          <a:srcRect/>
          <a:stretch>
            <a:fillRect/>
          </a:stretch>
        </p:blipFill>
        <p:spPr bwMode="auto">
          <a:xfrm>
            <a:off x="3908165" y="980728"/>
            <a:ext cx="5128331" cy="2304256"/>
          </a:xfrm>
          <a:prstGeom prst="rect">
            <a:avLst/>
          </a:prstGeom>
          <a:noFill/>
          <a:ln w="9525">
            <a:noFill/>
            <a:miter lim="800000"/>
            <a:headEnd/>
            <a:tailEnd/>
          </a:ln>
        </p:spPr>
      </p:pic>
      <p:pic>
        <p:nvPicPr>
          <p:cNvPr id="267267" name="Picture 3"/>
          <p:cNvPicPr>
            <a:picLocks noChangeAspect="1" noChangeArrowheads="1"/>
          </p:cNvPicPr>
          <p:nvPr/>
        </p:nvPicPr>
        <p:blipFill>
          <a:blip r:embed="rId3" cstate="print"/>
          <a:srcRect/>
          <a:stretch>
            <a:fillRect/>
          </a:stretch>
        </p:blipFill>
        <p:spPr bwMode="auto">
          <a:xfrm>
            <a:off x="3995936" y="3284984"/>
            <a:ext cx="4680520" cy="582418"/>
          </a:xfrm>
          <a:prstGeom prst="rect">
            <a:avLst/>
          </a:prstGeom>
          <a:noFill/>
          <a:ln w="9525">
            <a:noFill/>
            <a:miter lim="800000"/>
            <a:headEnd/>
            <a:tailEnd/>
          </a:ln>
        </p:spPr>
      </p:pic>
      <p:pic>
        <p:nvPicPr>
          <p:cNvPr id="267268" name="Picture 4"/>
          <p:cNvPicPr>
            <a:picLocks noChangeAspect="1" noChangeArrowheads="1"/>
          </p:cNvPicPr>
          <p:nvPr/>
        </p:nvPicPr>
        <p:blipFill>
          <a:blip r:embed="rId4" cstate="print"/>
          <a:srcRect/>
          <a:stretch>
            <a:fillRect/>
          </a:stretch>
        </p:blipFill>
        <p:spPr bwMode="auto">
          <a:xfrm>
            <a:off x="4279853" y="4293096"/>
            <a:ext cx="4684635" cy="792088"/>
          </a:xfrm>
          <a:prstGeom prst="rect">
            <a:avLst/>
          </a:prstGeom>
          <a:noFill/>
          <a:ln w="9525">
            <a:noFill/>
            <a:miter lim="800000"/>
            <a:headEnd/>
            <a:tailEnd/>
          </a:ln>
        </p:spPr>
      </p:pic>
      <p:pic>
        <p:nvPicPr>
          <p:cNvPr id="267269" name="Picture 5"/>
          <p:cNvPicPr>
            <a:picLocks noChangeAspect="1" noChangeArrowheads="1"/>
          </p:cNvPicPr>
          <p:nvPr/>
        </p:nvPicPr>
        <p:blipFill>
          <a:blip r:embed="rId5" cstate="print"/>
          <a:srcRect/>
          <a:stretch>
            <a:fillRect/>
          </a:stretch>
        </p:blipFill>
        <p:spPr bwMode="auto">
          <a:xfrm>
            <a:off x="4062610" y="5229200"/>
            <a:ext cx="4757862" cy="864096"/>
          </a:xfrm>
          <a:prstGeom prst="rect">
            <a:avLst/>
          </a:prstGeom>
          <a:noFill/>
          <a:ln w="9525">
            <a:noFill/>
            <a:miter lim="800000"/>
            <a:headEnd/>
            <a:tailEnd/>
          </a:ln>
        </p:spPr>
      </p:pic>
      <p:sp>
        <p:nvSpPr>
          <p:cNvPr id="7" name="ZoneTexte 6"/>
          <p:cNvSpPr txBox="1"/>
          <p:nvPr/>
        </p:nvSpPr>
        <p:spPr>
          <a:xfrm>
            <a:off x="179512" y="980728"/>
            <a:ext cx="3924472" cy="1569660"/>
          </a:xfrm>
          <a:prstGeom prst="rect">
            <a:avLst/>
          </a:prstGeom>
          <a:noFill/>
        </p:spPr>
        <p:txBody>
          <a:bodyPr wrap="none" rtlCol="0">
            <a:spAutoFit/>
          </a:bodyPr>
          <a:lstStyle/>
          <a:p>
            <a:r>
              <a:rPr lang="fr-FR" dirty="0" smtClean="0"/>
              <a:t>Variation du champs :</a:t>
            </a:r>
          </a:p>
          <a:p>
            <a:r>
              <a:rPr lang="fr-FR" dirty="0" smtClean="0"/>
              <a:t>Phase de Régulation des</a:t>
            </a:r>
          </a:p>
          <a:p>
            <a:r>
              <a:rPr lang="fr-FR" dirty="0" smtClean="0"/>
              <a:t>Grandeurs électriques induites</a:t>
            </a:r>
          </a:p>
          <a:p>
            <a:r>
              <a:rPr lang="fr-FR" dirty="0" smtClean="0"/>
              <a:t>Échangées OS &amp; CMOS</a:t>
            </a:r>
            <a:endParaRPr lang="fr-FR" dirty="0"/>
          </a:p>
        </p:txBody>
      </p:sp>
      <p:sp>
        <p:nvSpPr>
          <p:cNvPr id="8" name="ZoneTexte 7"/>
          <p:cNvSpPr txBox="1"/>
          <p:nvPr/>
        </p:nvSpPr>
        <p:spPr>
          <a:xfrm>
            <a:off x="251520" y="2780928"/>
            <a:ext cx="3510898" cy="1200329"/>
          </a:xfrm>
          <a:prstGeom prst="rect">
            <a:avLst/>
          </a:prstGeom>
          <a:noFill/>
        </p:spPr>
        <p:txBody>
          <a:bodyPr wrap="none" rtlCol="0">
            <a:spAutoFit/>
          </a:bodyPr>
          <a:lstStyle/>
          <a:p>
            <a:r>
              <a:rPr lang="fr-FR" dirty="0" smtClean="0"/>
              <a:t>Phase d’initialisation,</a:t>
            </a:r>
          </a:p>
          <a:p>
            <a:r>
              <a:rPr lang="fr-FR" dirty="0" smtClean="0"/>
              <a:t>Authentification et écriture</a:t>
            </a:r>
          </a:p>
          <a:p>
            <a:r>
              <a:rPr lang="fr-FR" dirty="0" smtClean="0"/>
              <a:t>en EEPROM</a:t>
            </a:r>
            <a:endParaRPr lang="fr-FR" dirty="0"/>
          </a:p>
        </p:txBody>
      </p:sp>
      <p:sp>
        <p:nvSpPr>
          <p:cNvPr id="9" name="ZoneTexte 8"/>
          <p:cNvSpPr txBox="1"/>
          <p:nvPr/>
        </p:nvSpPr>
        <p:spPr>
          <a:xfrm>
            <a:off x="251520" y="4100879"/>
            <a:ext cx="3950120" cy="1200329"/>
          </a:xfrm>
          <a:prstGeom prst="rect">
            <a:avLst/>
          </a:prstGeom>
          <a:noFill/>
        </p:spPr>
        <p:txBody>
          <a:bodyPr wrap="none" rtlCol="0">
            <a:spAutoFit/>
          </a:bodyPr>
          <a:lstStyle/>
          <a:p>
            <a:r>
              <a:rPr lang="fr-FR" dirty="0" smtClean="0"/>
              <a:t>Signaux échangés, modulation</a:t>
            </a:r>
          </a:p>
          <a:p>
            <a:r>
              <a:rPr lang="fr-FR" dirty="0" smtClean="0"/>
              <a:t>de charge et changement</a:t>
            </a:r>
          </a:p>
          <a:p>
            <a:r>
              <a:rPr lang="fr-FR" dirty="0" smtClean="0"/>
              <a:t>d’impédance</a:t>
            </a:r>
            <a:endParaRPr lang="fr-FR" dirty="0"/>
          </a:p>
        </p:txBody>
      </p:sp>
      <p:sp>
        <p:nvSpPr>
          <p:cNvPr id="10" name="ZoneTexte 9"/>
          <p:cNvSpPr txBox="1"/>
          <p:nvPr/>
        </p:nvSpPr>
        <p:spPr>
          <a:xfrm>
            <a:off x="251520" y="5373216"/>
            <a:ext cx="3419526" cy="830997"/>
          </a:xfrm>
          <a:prstGeom prst="rect">
            <a:avLst/>
          </a:prstGeom>
          <a:noFill/>
        </p:spPr>
        <p:txBody>
          <a:bodyPr wrap="none" rtlCol="0">
            <a:spAutoFit/>
          </a:bodyPr>
          <a:lstStyle/>
          <a:p>
            <a:r>
              <a:rPr lang="fr-FR" dirty="0" smtClean="0"/>
              <a:t>Couplage, bande passante</a:t>
            </a:r>
          </a:p>
          <a:p>
            <a:r>
              <a:rPr lang="fr-FR" dirty="0" smtClean="0"/>
              <a:t>Et fréquence de résonance</a:t>
            </a:r>
            <a:endParaRPr lang="fr-FR" dirty="0"/>
          </a:p>
        </p:txBody>
      </p:sp>
      <p:sp>
        <p:nvSpPr>
          <p:cNvPr id="11" name="Rectangle 2"/>
          <p:cNvSpPr txBox="1">
            <a:spLocks noChangeArrowheads="1"/>
          </p:cNvSpPr>
          <p:nvPr/>
        </p:nvSpPr>
        <p:spPr bwMode="auto">
          <a:xfrm>
            <a:off x="611188" y="14288"/>
            <a:ext cx="7727950" cy="7889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800" b="0" i="0" u="none" strike="noStrike" kern="0" cap="none" spc="0" normalizeH="0" baseline="0" noProof="0" smtClean="0">
                <a:ln>
                  <a:noFill/>
                </a:ln>
                <a:solidFill>
                  <a:schemeClr val="accent2"/>
                </a:solidFill>
                <a:effectLst/>
                <a:uLnTx/>
                <a:uFillTx/>
                <a:latin typeface="+mj-lt"/>
                <a:ea typeface="+mj-ea"/>
                <a:cs typeface="+mj-cs"/>
              </a:rPr>
              <a:t>Synthèses des phénomènes liés à</a:t>
            </a:r>
            <a:br>
              <a:rPr kumimoji="0" lang="fr-FR" sz="2800" b="0" i="0" u="none" strike="noStrike" kern="0" cap="none" spc="0" normalizeH="0" baseline="0" noProof="0" smtClean="0">
                <a:ln>
                  <a:noFill/>
                </a:ln>
                <a:solidFill>
                  <a:schemeClr val="accent2"/>
                </a:solidFill>
                <a:effectLst/>
                <a:uLnTx/>
                <a:uFillTx/>
                <a:latin typeface="+mj-lt"/>
                <a:ea typeface="+mj-ea"/>
                <a:cs typeface="+mj-cs"/>
              </a:rPr>
            </a:br>
            <a:r>
              <a:rPr kumimoji="0" lang="fr-FR" sz="2800" b="0" i="0" u="none" strike="noStrike" kern="0" cap="none" spc="0" normalizeH="0" baseline="0" noProof="0" smtClean="0">
                <a:ln>
                  <a:noFill/>
                </a:ln>
                <a:solidFill>
                  <a:schemeClr val="accent2"/>
                </a:solidFill>
                <a:effectLst/>
                <a:uLnTx/>
                <a:uFillTx/>
                <a:latin typeface="+mj-lt"/>
                <a:ea typeface="+mj-ea"/>
                <a:cs typeface="+mj-cs"/>
              </a:rPr>
              <a:t>la communication « sans contact »</a:t>
            </a:r>
            <a:endParaRPr kumimoji="0" lang="fr-FR" sz="2800" b="0" i="0" u="none" strike="noStrike" kern="0" cap="none" spc="0" normalizeH="0" baseline="0" noProof="0" dirty="0" smtClean="0">
              <a:ln>
                <a:noFill/>
              </a:ln>
              <a:solidFill>
                <a:schemeClr val="accent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67267"/>
                                        </p:tgtEl>
                                        <p:attrNameLst>
                                          <p:attrName>style.visibility</p:attrName>
                                        </p:attrNameLst>
                                      </p:cBhvr>
                                      <p:to>
                                        <p:strVal val="visible"/>
                                      </p:to>
                                    </p:set>
                                    <p:animEffect transition="in" filter="checkerboard(across)">
                                      <p:cBhvr>
                                        <p:cTn id="12" dur="500"/>
                                        <p:tgtEl>
                                          <p:spTgt spid="26726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67268"/>
                                        </p:tgtEl>
                                        <p:attrNameLst>
                                          <p:attrName>style.visibility</p:attrName>
                                        </p:attrNameLst>
                                      </p:cBhvr>
                                      <p:to>
                                        <p:strVal val="visible"/>
                                      </p:to>
                                    </p:set>
                                    <p:animEffect transition="in" filter="checkerboard(across)">
                                      <p:cBhvr>
                                        <p:cTn id="22" dur="500"/>
                                        <p:tgtEl>
                                          <p:spTgt spid="26726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67269"/>
                                        </p:tgtEl>
                                        <p:attrNameLst>
                                          <p:attrName>style.visibility</p:attrName>
                                        </p:attrNameLst>
                                      </p:cBhvr>
                                      <p:to>
                                        <p:strVal val="visible"/>
                                      </p:to>
                                    </p:set>
                                    <p:animEffect transition="in" filter="checkerboard(across)">
                                      <p:cBhvr>
                                        <p:cTn id="32" dur="500"/>
                                        <p:tgtEl>
                                          <p:spTgt spid="26726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heckerboard(across)">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u contenu 11"/>
          <p:cNvSpPr>
            <a:spLocks noGrp="1"/>
          </p:cNvSpPr>
          <p:nvPr>
            <p:ph idx="4294967295"/>
          </p:nvPr>
        </p:nvSpPr>
        <p:spPr>
          <a:xfrm>
            <a:off x="428625" y="1571625"/>
            <a:ext cx="8429625" cy="4500563"/>
          </a:xfrm>
        </p:spPr>
        <p:txBody>
          <a:bodyPr/>
          <a:lstStyle/>
          <a:p>
            <a:pPr eaLnBrk="1" hangingPunct="1">
              <a:lnSpc>
                <a:spcPct val="80000"/>
              </a:lnSpc>
              <a:buFont typeface="Wingdings" pitchFamily="2" charset="2"/>
              <a:buChar char="Ø"/>
            </a:pPr>
            <a:r>
              <a:rPr lang="fr-FR" sz="2800" smtClean="0"/>
              <a:t>Glossaire : </a:t>
            </a:r>
          </a:p>
          <a:p>
            <a:pPr lvl="1" eaLnBrk="1" hangingPunct="1">
              <a:lnSpc>
                <a:spcPct val="80000"/>
              </a:lnSpc>
              <a:buFont typeface="Wingdings" pitchFamily="2" charset="2"/>
              <a:buChar char="ü"/>
            </a:pPr>
            <a:r>
              <a:rPr lang="fr-FR" sz="2100" smtClean="0"/>
              <a:t>PICC : Proximity Integrated Circuit Card (Carte à puce sans contact)</a:t>
            </a:r>
          </a:p>
          <a:p>
            <a:pPr lvl="1" eaLnBrk="1" hangingPunct="1">
              <a:lnSpc>
                <a:spcPct val="80000"/>
              </a:lnSpc>
              <a:buFont typeface="Wingdings" pitchFamily="2" charset="2"/>
              <a:buChar char="ü"/>
            </a:pPr>
            <a:r>
              <a:rPr lang="fr-FR" sz="2100" smtClean="0"/>
              <a:t>PCD : Proximity Coupling Device (Lecteur de Carte à puce sans contact)</a:t>
            </a:r>
          </a:p>
          <a:p>
            <a:pPr eaLnBrk="1" hangingPunct="1">
              <a:lnSpc>
                <a:spcPct val="80000"/>
              </a:lnSpc>
              <a:buFont typeface="Wingdings" pitchFamily="2" charset="2"/>
              <a:buChar char="Ø"/>
            </a:pPr>
            <a:r>
              <a:rPr lang="fr-FR" sz="2800" smtClean="0"/>
              <a:t>Dialogue en « Half Duplex » : </a:t>
            </a:r>
          </a:p>
          <a:p>
            <a:pPr lvl="1" eaLnBrk="1" hangingPunct="1">
              <a:lnSpc>
                <a:spcPct val="80000"/>
              </a:lnSpc>
              <a:buFont typeface="Wingdings" pitchFamily="2" charset="2"/>
              <a:buChar char="ü"/>
            </a:pPr>
            <a:r>
              <a:rPr lang="fr-FR" sz="2100" smtClean="0"/>
              <a:t>Activation de la carte par le champ non modulé émis par le PCD;</a:t>
            </a:r>
          </a:p>
          <a:p>
            <a:pPr lvl="1" eaLnBrk="1" hangingPunct="1">
              <a:lnSpc>
                <a:spcPct val="80000"/>
              </a:lnSpc>
              <a:buFont typeface="Wingdings" pitchFamily="2" charset="2"/>
              <a:buChar char="ü"/>
            </a:pPr>
            <a:r>
              <a:rPr lang="fr-FR" sz="2100" smtClean="0"/>
              <a:t>PICC attend une commande du PCD</a:t>
            </a:r>
          </a:p>
          <a:p>
            <a:pPr lvl="1" eaLnBrk="1" hangingPunct="1">
              <a:lnSpc>
                <a:spcPct val="80000"/>
              </a:lnSpc>
              <a:buFont typeface="Wingdings" pitchFamily="2" charset="2"/>
              <a:buChar char="ü"/>
            </a:pPr>
            <a:r>
              <a:rPr lang="fr-FR" sz="2100" smtClean="0"/>
              <a:t>Transmission d’une commande du PCD</a:t>
            </a:r>
          </a:p>
          <a:p>
            <a:pPr lvl="1" eaLnBrk="1" hangingPunct="1">
              <a:lnSpc>
                <a:spcPct val="80000"/>
              </a:lnSpc>
              <a:buFont typeface="Wingdings" pitchFamily="2" charset="2"/>
              <a:buChar char="ü"/>
            </a:pPr>
            <a:r>
              <a:rPr lang="fr-FR" sz="2100" smtClean="0"/>
              <a:t>Transmission d’une réponse du PICC</a:t>
            </a:r>
          </a:p>
          <a:p>
            <a:pPr eaLnBrk="1" hangingPunct="1">
              <a:lnSpc>
                <a:spcPct val="80000"/>
              </a:lnSpc>
              <a:buFont typeface="Wingdings" pitchFamily="2" charset="2"/>
              <a:buChar char="Ø"/>
            </a:pPr>
            <a:r>
              <a:rPr lang="fr-FR" sz="2600" smtClean="0"/>
              <a:t> </a:t>
            </a:r>
            <a:r>
              <a:rPr lang="fr-FR" sz="2400" smtClean="0"/>
              <a:t>Hmin = 1,5 A/m &lt; H &lt; Hmax = 7,5 A/m; fc = 13,56 MHz</a:t>
            </a:r>
          </a:p>
        </p:txBody>
      </p:sp>
      <p:sp>
        <p:nvSpPr>
          <p:cNvPr id="93187" name="Rectangle 13"/>
          <p:cNvSpPr>
            <a:spLocks noGrp="1" noChangeArrowheads="1"/>
          </p:cNvSpPr>
          <p:nvPr>
            <p:ph type="title" idx="4294967295"/>
          </p:nvPr>
        </p:nvSpPr>
        <p:spPr>
          <a:xfrm>
            <a:off x="500063" y="176213"/>
            <a:ext cx="7727950" cy="538162"/>
          </a:xfrm>
        </p:spPr>
        <p:txBody>
          <a:bodyPr/>
          <a:lstStyle/>
          <a:p>
            <a:pPr eaLnBrk="1" hangingPunct="1"/>
            <a:r>
              <a:rPr lang="en-US" altLang="en-US" sz="3600" smtClean="0"/>
              <a:t>Modes de communication</a:t>
            </a:r>
            <a:endParaRPr lang="fr-FR" sz="3600" smtClean="0"/>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4"/>
          <p:cNvPicPr>
            <a:picLocks noChangeAspect="1" noChangeArrowheads="1"/>
          </p:cNvPicPr>
          <p:nvPr/>
        </p:nvPicPr>
        <p:blipFill>
          <a:blip r:embed="rId2" cstate="print"/>
          <a:srcRect/>
          <a:stretch>
            <a:fillRect/>
          </a:stretch>
        </p:blipFill>
        <p:spPr bwMode="auto">
          <a:xfrm>
            <a:off x="1785938" y="1112838"/>
            <a:ext cx="5357812" cy="3975100"/>
          </a:xfrm>
          <a:prstGeom prst="rect">
            <a:avLst/>
          </a:prstGeom>
          <a:noFill/>
          <a:ln w="9525">
            <a:noFill/>
            <a:miter lim="800000"/>
            <a:headEnd/>
            <a:tailEnd/>
          </a:ln>
        </p:spPr>
      </p:pic>
      <p:sp>
        <p:nvSpPr>
          <p:cNvPr id="94211" name="Rectangle 2"/>
          <p:cNvSpPr>
            <a:spLocks noGrp="1" noChangeArrowheads="1"/>
          </p:cNvSpPr>
          <p:nvPr>
            <p:ph type="title"/>
          </p:nvPr>
        </p:nvSpPr>
        <p:spPr>
          <a:xfrm>
            <a:off x="428625" y="71438"/>
            <a:ext cx="7772400" cy="771525"/>
          </a:xfrm>
        </p:spPr>
        <p:txBody>
          <a:bodyPr/>
          <a:lstStyle/>
          <a:p>
            <a:r>
              <a:rPr lang="fr-FR" smtClean="0"/>
              <a:t>Courbe Champ magnétique-distance</a:t>
            </a:r>
          </a:p>
        </p:txBody>
      </p:sp>
      <p:sp>
        <p:nvSpPr>
          <p:cNvPr id="94212" name="Espace réservé du contenu 3"/>
          <p:cNvSpPr>
            <a:spLocks noGrp="1"/>
          </p:cNvSpPr>
          <p:nvPr>
            <p:ph idx="1"/>
          </p:nvPr>
        </p:nvSpPr>
        <p:spPr>
          <a:xfrm>
            <a:off x="428625" y="4929188"/>
            <a:ext cx="8429625" cy="1143000"/>
          </a:xfrm>
        </p:spPr>
        <p:txBody>
          <a:bodyPr/>
          <a:lstStyle/>
          <a:p>
            <a:r>
              <a:rPr lang="fr-FR" sz="2800" smtClean="0"/>
              <a:t>L’intersection nous donne la distance maximale permettant le couplage lecteur-carte</a:t>
            </a:r>
          </a:p>
          <a:p>
            <a:r>
              <a:rPr lang="fr-FR" sz="2800" smtClean="0"/>
              <a:t>2 technologies Type A &amp; Type B</a:t>
            </a:r>
          </a:p>
          <a:p>
            <a:endParaRPr lang="fr-FR" sz="28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6"/>
          <p:cNvPicPr>
            <a:picLocks noChangeAspect="1" noChangeArrowheads="1"/>
          </p:cNvPicPr>
          <p:nvPr/>
        </p:nvPicPr>
        <p:blipFill>
          <a:blip r:embed="rId3" cstate="print"/>
          <a:srcRect/>
          <a:stretch>
            <a:fillRect/>
          </a:stretch>
        </p:blipFill>
        <p:spPr bwMode="auto">
          <a:xfrm>
            <a:off x="6400800" y="4724400"/>
            <a:ext cx="1719263" cy="1504950"/>
          </a:xfrm>
          <a:prstGeom prst="rect">
            <a:avLst/>
          </a:prstGeom>
          <a:noFill/>
          <a:ln w="9525">
            <a:noFill/>
            <a:miter lim="800000"/>
            <a:headEnd/>
            <a:tailEnd/>
          </a:ln>
        </p:spPr>
      </p:pic>
      <p:sp>
        <p:nvSpPr>
          <p:cNvPr id="1028" name="Rectangle 3"/>
          <p:cNvSpPr>
            <a:spLocks noGrp="1" noChangeArrowheads="1"/>
          </p:cNvSpPr>
          <p:nvPr>
            <p:ph idx="4294967295"/>
          </p:nvPr>
        </p:nvSpPr>
        <p:spPr>
          <a:xfrm>
            <a:off x="357188" y="1163638"/>
            <a:ext cx="7918450" cy="4713287"/>
          </a:xfrm>
        </p:spPr>
        <p:txBody>
          <a:bodyPr/>
          <a:lstStyle/>
          <a:p>
            <a:pPr eaLnBrk="1" hangingPunct="1">
              <a:buFont typeface="Wingdings" pitchFamily="2" charset="2"/>
              <a:buChar char="Ø"/>
            </a:pPr>
            <a:r>
              <a:rPr lang="fr-FR" sz="2400" smtClean="0"/>
              <a:t>Terminologies, applications et environnement variés</a:t>
            </a:r>
          </a:p>
          <a:p>
            <a:pPr lvl="1" eaLnBrk="1" hangingPunct="1">
              <a:buFont typeface="Wingdings" pitchFamily="2" charset="2"/>
              <a:buChar char="ü"/>
            </a:pPr>
            <a:r>
              <a:rPr lang="fr-FR" sz="2000" smtClean="0"/>
              <a:t>Tag, puce RFID, Carte à puce sans contact, Transponder (TRANSmitter / resPONDER), jeton</a:t>
            </a:r>
          </a:p>
          <a:p>
            <a:pPr lvl="1" eaLnBrk="1" hangingPunct="1">
              <a:buFont typeface="Wingdings" pitchFamily="2" charset="2"/>
              <a:buChar char="ü"/>
            </a:pPr>
            <a:r>
              <a:rPr lang="fr-FR" sz="2000" smtClean="0"/>
              <a:t>Lecteur, Terminal, Station Bande de base, Transceiver (TRANSmitter / reCEIVER)</a:t>
            </a:r>
          </a:p>
          <a:p>
            <a:pPr lvl="1" eaLnBrk="1" hangingPunct="1">
              <a:buFont typeface="Wingdings" pitchFamily="2" charset="2"/>
              <a:buChar char="ü"/>
            </a:pPr>
            <a:endParaRPr lang="fr-FR" sz="2000" smtClean="0"/>
          </a:p>
        </p:txBody>
      </p:sp>
      <p:pic>
        <p:nvPicPr>
          <p:cNvPr id="1029" name="Picture 7"/>
          <p:cNvPicPr>
            <a:picLocks noChangeAspect="1" noChangeArrowheads="1"/>
          </p:cNvPicPr>
          <p:nvPr/>
        </p:nvPicPr>
        <p:blipFill>
          <a:blip r:embed="rId4" cstate="print"/>
          <a:srcRect/>
          <a:stretch>
            <a:fillRect/>
          </a:stretch>
        </p:blipFill>
        <p:spPr bwMode="auto">
          <a:xfrm>
            <a:off x="4697413" y="3328988"/>
            <a:ext cx="1038225" cy="958850"/>
          </a:xfrm>
          <a:prstGeom prst="rect">
            <a:avLst/>
          </a:prstGeom>
          <a:noFill/>
          <a:ln w="9525">
            <a:noFill/>
            <a:miter lim="800000"/>
            <a:headEnd/>
            <a:tailEnd/>
          </a:ln>
        </p:spPr>
      </p:pic>
      <p:pic>
        <p:nvPicPr>
          <p:cNvPr id="1030" name="Picture 4"/>
          <p:cNvPicPr>
            <a:picLocks noChangeAspect="1" noChangeArrowheads="1"/>
          </p:cNvPicPr>
          <p:nvPr/>
        </p:nvPicPr>
        <p:blipFill>
          <a:blip r:embed="rId5" cstate="print"/>
          <a:srcRect/>
          <a:stretch>
            <a:fillRect/>
          </a:stretch>
        </p:blipFill>
        <p:spPr bwMode="auto">
          <a:xfrm>
            <a:off x="8215313" y="1571625"/>
            <a:ext cx="642937" cy="4152900"/>
          </a:xfrm>
          <a:prstGeom prst="rect">
            <a:avLst/>
          </a:prstGeom>
          <a:noFill/>
          <a:ln w="9525">
            <a:noFill/>
            <a:miter lim="800000"/>
            <a:headEnd/>
            <a:tailEnd/>
          </a:ln>
        </p:spPr>
      </p:pic>
      <p:pic>
        <p:nvPicPr>
          <p:cNvPr id="1031" name="Picture 5"/>
          <p:cNvPicPr>
            <a:picLocks noChangeAspect="1" noChangeArrowheads="1"/>
          </p:cNvPicPr>
          <p:nvPr/>
        </p:nvPicPr>
        <p:blipFill>
          <a:blip r:embed="rId6" cstate="print"/>
          <a:srcRect/>
          <a:stretch>
            <a:fillRect/>
          </a:stretch>
        </p:blipFill>
        <p:spPr bwMode="auto">
          <a:xfrm>
            <a:off x="4330700" y="4192588"/>
            <a:ext cx="2159000" cy="2011362"/>
          </a:xfrm>
          <a:prstGeom prst="rect">
            <a:avLst/>
          </a:prstGeom>
          <a:noFill/>
          <a:ln w="9525">
            <a:noFill/>
            <a:miter lim="800000"/>
            <a:headEnd/>
            <a:tailEnd/>
          </a:ln>
        </p:spPr>
      </p:pic>
      <p:pic>
        <p:nvPicPr>
          <p:cNvPr id="1032" name="Picture 6" descr="index"/>
          <p:cNvPicPr>
            <a:picLocks noChangeAspect="1" noChangeArrowheads="1"/>
          </p:cNvPicPr>
          <p:nvPr/>
        </p:nvPicPr>
        <p:blipFill>
          <a:blip r:embed="rId7" cstate="print"/>
          <a:srcRect/>
          <a:stretch>
            <a:fillRect/>
          </a:stretch>
        </p:blipFill>
        <p:spPr bwMode="auto">
          <a:xfrm>
            <a:off x="1749425" y="3373438"/>
            <a:ext cx="1284288" cy="1874837"/>
          </a:xfrm>
          <a:prstGeom prst="rect">
            <a:avLst/>
          </a:prstGeom>
          <a:noFill/>
          <a:ln w="9525">
            <a:noFill/>
            <a:miter lim="800000"/>
            <a:headEnd/>
            <a:tailEnd/>
          </a:ln>
        </p:spPr>
      </p:pic>
      <p:pic>
        <p:nvPicPr>
          <p:cNvPr id="1033" name="Image 21" descr="RFID-8MHZ.jpg"/>
          <p:cNvPicPr>
            <a:picLocks noChangeAspect="1"/>
          </p:cNvPicPr>
          <p:nvPr/>
        </p:nvPicPr>
        <p:blipFill>
          <a:blip r:embed="rId8" cstate="print"/>
          <a:srcRect/>
          <a:stretch>
            <a:fillRect/>
          </a:stretch>
        </p:blipFill>
        <p:spPr bwMode="auto">
          <a:xfrm>
            <a:off x="3260725" y="3328988"/>
            <a:ext cx="1211263" cy="1387475"/>
          </a:xfrm>
          <a:prstGeom prst="rect">
            <a:avLst/>
          </a:prstGeom>
          <a:noFill/>
          <a:ln w="9525">
            <a:noFill/>
            <a:miter lim="800000"/>
            <a:headEnd/>
            <a:tailEnd/>
          </a:ln>
        </p:spPr>
      </p:pic>
      <p:pic>
        <p:nvPicPr>
          <p:cNvPr id="1034" name="Image 20" descr="smart_card_RFID_card_contactless_card_contact_card_Mifare_card_Desfire_card.jpg"/>
          <p:cNvPicPr>
            <a:picLocks noChangeAspect="1"/>
          </p:cNvPicPr>
          <p:nvPr/>
        </p:nvPicPr>
        <p:blipFill>
          <a:blip r:embed="rId9" cstate="print"/>
          <a:srcRect/>
          <a:stretch>
            <a:fillRect/>
          </a:stretch>
        </p:blipFill>
        <p:spPr bwMode="auto">
          <a:xfrm>
            <a:off x="5735638" y="3740150"/>
            <a:ext cx="1536700" cy="1060450"/>
          </a:xfrm>
          <a:prstGeom prst="rect">
            <a:avLst/>
          </a:prstGeom>
          <a:noFill/>
          <a:ln w="9525">
            <a:noFill/>
            <a:miter lim="800000"/>
            <a:headEnd/>
            <a:tailEnd/>
          </a:ln>
        </p:spPr>
      </p:pic>
      <p:graphicFrame>
        <p:nvGraphicFramePr>
          <p:cNvPr id="1026" name="Object 2"/>
          <p:cNvGraphicFramePr>
            <a:graphicFrameLocks noChangeAspect="1"/>
          </p:cNvGraphicFramePr>
          <p:nvPr/>
        </p:nvGraphicFramePr>
        <p:xfrm>
          <a:off x="411163" y="4724400"/>
          <a:ext cx="1606550" cy="1524000"/>
        </p:xfrm>
        <a:graphic>
          <a:graphicData uri="http://schemas.openxmlformats.org/presentationml/2006/ole">
            <mc:AlternateContent xmlns:mc="http://schemas.openxmlformats.org/markup-compatibility/2006">
              <mc:Choice xmlns:v="urn:schemas-microsoft-com:vml" Requires="v">
                <p:oleObj spid="_x0000_s1060" name="Image Photo Editor" r:id="rId10" imgW="9752381" imgH="7314286" progId="">
                  <p:embed/>
                </p:oleObj>
              </mc:Choice>
              <mc:Fallback>
                <p:oleObj name="Image Photo Editor" r:id="rId10" imgW="9752381" imgH="7314286" progId="">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163" y="4724400"/>
                        <a:ext cx="16065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9"/>
          <p:cNvPicPr>
            <a:picLocks noChangeAspect="1" noChangeArrowheads="1"/>
          </p:cNvPicPr>
          <p:nvPr/>
        </p:nvPicPr>
        <p:blipFill>
          <a:blip r:embed="rId12" cstate="print"/>
          <a:srcRect/>
          <a:stretch>
            <a:fillRect/>
          </a:stretch>
        </p:blipFill>
        <p:spPr bwMode="auto">
          <a:xfrm>
            <a:off x="2714625" y="4970463"/>
            <a:ext cx="1408113" cy="1016000"/>
          </a:xfrm>
          <a:prstGeom prst="rect">
            <a:avLst/>
          </a:prstGeom>
          <a:noFill/>
          <a:ln w="9525">
            <a:noFill/>
            <a:miter lim="800000"/>
            <a:headEnd/>
            <a:tailEnd/>
          </a:ln>
        </p:spPr>
      </p:pic>
      <p:sp>
        <p:nvSpPr>
          <p:cNvPr id="1036" name="Titre 1"/>
          <p:cNvSpPr txBox="1">
            <a:spLocks/>
          </p:cNvSpPr>
          <p:nvPr/>
        </p:nvSpPr>
        <p:spPr bwMode="auto">
          <a:xfrm>
            <a:off x="539750" y="65088"/>
            <a:ext cx="7885113" cy="720725"/>
          </a:xfrm>
          <a:prstGeom prst="rect">
            <a:avLst/>
          </a:prstGeom>
          <a:noFill/>
          <a:ln w="9525">
            <a:noFill/>
            <a:miter lim="800000"/>
            <a:headEnd/>
            <a:tailEnd/>
          </a:ln>
        </p:spPr>
        <p:txBody>
          <a:bodyPr anchor="ctr"/>
          <a:lstStyle/>
          <a:p>
            <a:r>
              <a:rPr lang="fr-FR" sz="2800">
                <a:solidFill>
                  <a:srgbClr val="0F3299"/>
                </a:solidFill>
                <a:latin typeface="Comic Sans MS" pitchFamily="66" charset="0"/>
              </a:rPr>
              <a:t>Qu’ est-ce que la RFID (2/3)</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42938" y="3248025"/>
            <a:ext cx="7772400" cy="538163"/>
          </a:xfrm>
        </p:spPr>
        <p:txBody>
          <a:bodyPr/>
          <a:lstStyle/>
          <a:p>
            <a:pPr algn="ctr" eaLnBrk="1" hangingPunct="1"/>
            <a:r>
              <a:rPr lang="fr-FR" sz="5400" dirty="0" smtClean="0"/>
              <a:t>ISO 14443</a:t>
            </a:r>
            <a:br>
              <a:rPr lang="fr-FR" sz="5400" dirty="0" smtClean="0"/>
            </a:br>
            <a:r>
              <a:rPr lang="fr-FR" sz="5400" dirty="0" smtClean="0"/>
              <a:t>Mode de</a:t>
            </a:r>
            <a:br>
              <a:rPr lang="fr-FR" sz="5400" dirty="0" smtClean="0"/>
            </a:br>
            <a:r>
              <a:rPr lang="fr-FR" sz="5400" dirty="0" smtClean="0"/>
              <a:t>communication</a:t>
            </a:r>
            <a:br>
              <a:rPr lang="fr-FR" sz="5400" dirty="0" smtClean="0"/>
            </a:br>
            <a:r>
              <a:rPr lang="fr-FR" sz="5400" dirty="0" smtClean="0"/>
              <a:t>Type A</a:t>
            </a:r>
            <a:endParaRPr lang="fr-FR" altLang="fr-FR" sz="5400" dirty="0" smtClean="0"/>
          </a:p>
        </p:txBody>
      </p:sp>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u contenu 23"/>
          <p:cNvSpPr>
            <a:spLocks noGrp="1"/>
          </p:cNvSpPr>
          <p:nvPr>
            <p:ph idx="4294967295"/>
          </p:nvPr>
        </p:nvSpPr>
        <p:spPr>
          <a:xfrm>
            <a:off x="500063" y="1214438"/>
            <a:ext cx="7918450" cy="1643062"/>
          </a:xfrm>
        </p:spPr>
        <p:txBody>
          <a:bodyPr/>
          <a:lstStyle/>
          <a:p>
            <a:pPr eaLnBrk="1" hangingPunct="1">
              <a:buFont typeface="Wingdings" pitchFamily="2" charset="2"/>
              <a:buChar char="Ø"/>
            </a:pPr>
            <a:r>
              <a:rPr lang="fr-FR" sz="2800" smtClean="0"/>
              <a:t>Modulation ASK 100%</a:t>
            </a:r>
          </a:p>
          <a:p>
            <a:pPr marL="342900" lvl="1" indent="-342900" eaLnBrk="1" hangingPunct="1">
              <a:buFont typeface="Wingdings" pitchFamily="2" charset="2"/>
              <a:buChar char="Ø"/>
            </a:pPr>
            <a:r>
              <a:rPr lang="fr-FR" sz="2400" smtClean="0"/>
              <a:t>Débits possibles = 106, 212, 424, 847 kbits/s</a:t>
            </a:r>
          </a:p>
          <a:p>
            <a:pPr marL="342900" lvl="1" indent="-342900" eaLnBrk="1" hangingPunct="1">
              <a:buFont typeface="Wingdings" pitchFamily="2" charset="2"/>
              <a:buChar char="Ø"/>
            </a:pPr>
            <a:r>
              <a:rPr lang="fr-FR" sz="2400" smtClean="0"/>
              <a:t>Débit Binaire : fc/128 = 106 Kbits/s</a:t>
            </a:r>
          </a:p>
        </p:txBody>
      </p:sp>
      <p:sp>
        <p:nvSpPr>
          <p:cNvPr id="96259" name="Rectangle 13"/>
          <p:cNvSpPr>
            <a:spLocks noGrp="1" noChangeArrowheads="1"/>
          </p:cNvSpPr>
          <p:nvPr>
            <p:ph type="title" idx="4294967295"/>
          </p:nvPr>
        </p:nvSpPr>
        <p:spPr>
          <a:xfrm>
            <a:off x="558800" y="176213"/>
            <a:ext cx="7727950" cy="538162"/>
          </a:xfrm>
        </p:spPr>
        <p:txBody>
          <a:bodyPr/>
          <a:lstStyle/>
          <a:p>
            <a:pPr eaLnBrk="1" hangingPunct="1"/>
            <a:r>
              <a:rPr lang="fr-FR" altLang="en-US" smtClean="0"/>
              <a:t>PCD </a:t>
            </a:r>
            <a:r>
              <a:rPr lang="fr-FR" altLang="en-US" smtClean="0">
                <a:sym typeface="Symbol" pitchFamily="18" charset="2"/>
              </a:rPr>
              <a:t> PICC – Communication Type A</a:t>
            </a:r>
            <a:endParaRPr lang="fr-FR" smtClean="0"/>
          </a:p>
        </p:txBody>
      </p:sp>
      <p:sp>
        <p:nvSpPr>
          <p:cNvPr id="96260" name="AutoShape 12" descr="mk:@MSITStore:C:\Sauvegarde%20D\ENSIAS\Cours\3A\SSI\Ouvrages%20Livres\RFID%20Handbook%20-%20Fundamentals%20and%20Applications%20in%20Contactless%20Smart%20Cards%20and%20Identification%202E.chm::/8343final/images/fig210_01_0.jpg"/>
          <p:cNvSpPr>
            <a:spLocks noChangeAspect="1" noChangeArrowheads="1"/>
          </p:cNvSpPr>
          <p:nvPr/>
        </p:nvSpPr>
        <p:spPr bwMode="auto">
          <a:xfrm>
            <a:off x="0" y="-182563"/>
            <a:ext cx="304800" cy="304801"/>
          </a:xfrm>
          <a:prstGeom prst="rect">
            <a:avLst/>
          </a:prstGeom>
          <a:noFill/>
          <a:ln w="9525">
            <a:noFill/>
            <a:miter lim="800000"/>
            <a:headEnd/>
            <a:tailEnd/>
          </a:ln>
        </p:spPr>
        <p:txBody>
          <a:bodyPr/>
          <a:lstStyle/>
          <a:p>
            <a:pPr algn="ctr" eaLnBrk="0" hangingPunct="0"/>
            <a:endParaRPr lang="fr-FR"/>
          </a:p>
        </p:txBody>
      </p:sp>
      <p:sp>
        <p:nvSpPr>
          <p:cNvPr id="96261" name="AutoShape 14" descr="Click To expand">
            <a:hlinkClick r:id="rId3"/>
          </p:cNvPr>
          <p:cNvSpPr>
            <a:spLocks noChangeAspect="1" noChangeArrowheads="1"/>
          </p:cNvSpPr>
          <p:nvPr/>
        </p:nvSpPr>
        <p:spPr bwMode="auto">
          <a:xfrm>
            <a:off x="4313238" y="-1241425"/>
            <a:ext cx="2705100" cy="2600325"/>
          </a:xfrm>
          <a:prstGeom prst="rect">
            <a:avLst/>
          </a:prstGeom>
          <a:noFill/>
          <a:ln w="9525">
            <a:noFill/>
            <a:miter lim="800000"/>
            <a:headEnd/>
            <a:tailEnd/>
          </a:ln>
        </p:spPr>
        <p:txBody>
          <a:bodyPr/>
          <a:lstStyle/>
          <a:p>
            <a:pPr algn="ctr" eaLnBrk="0" hangingPunct="0"/>
            <a:endParaRPr lang="fr-FR"/>
          </a:p>
        </p:txBody>
      </p:sp>
      <p:pic>
        <p:nvPicPr>
          <p:cNvPr id="81935" name="Picture 15"/>
          <p:cNvPicPr>
            <a:picLocks noChangeAspect="1" noChangeArrowheads="1"/>
          </p:cNvPicPr>
          <p:nvPr/>
        </p:nvPicPr>
        <p:blipFill>
          <a:blip r:embed="rId4" cstate="print"/>
          <a:srcRect/>
          <a:stretch>
            <a:fillRect/>
          </a:stretch>
        </p:blipFill>
        <p:spPr bwMode="auto">
          <a:xfrm>
            <a:off x="571500" y="2571750"/>
            <a:ext cx="3944938" cy="37147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81936" name="Picture 16"/>
          <p:cNvPicPr>
            <a:picLocks noChangeAspect="1" noChangeArrowheads="1"/>
          </p:cNvPicPr>
          <p:nvPr/>
        </p:nvPicPr>
        <p:blipFill>
          <a:blip r:embed="rId5" cstate="print"/>
          <a:srcRect/>
          <a:stretch>
            <a:fillRect/>
          </a:stretch>
        </p:blipFill>
        <p:spPr bwMode="auto">
          <a:xfrm>
            <a:off x="4795838" y="3343275"/>
            <a:ext cx="4133850" cy="20859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4294967295"/>
          </p:nvPr>
        </p:nvSpPr>
        <p:spPr>
          <a:xfrm>
            <a:off x="428625" y="1214438"/>
            <a:ext cx="8286750" cy="5143500"/>
          </a:xfrm>
        </p:spPr>
        <p:txBody>
          <a:bodyPr/>
          <a:lstStyle/>
          <a:p>
            <a:pPr eaLnBrk="1" hangingPunct="1">
              <a:buFont typeface="Wingdings" pitchFamily="2" charset="2"/>
              <a:buChar char="Ø"/>
            </a:pPr>
            <a:r>
              <a:rPr lang="fr-FR" altLang="fr-FR" sz="2400" smtClean="0"/>
              <a:t>Codage : Miller Modifié</a:t>
            </a:r>
          </a:p>
          <a:p>
            <a:pPr lvl="1" eaLnBrk="1" hangingPunct="1">
              <a:buFont typeface="Wingdings" pitchFamily="2" charset="2"/>
              <a:buChar char="ü"/>
            </a:pPr>
            <a:r>
              <a:rPr lang="fr-FR" altLang="fr-FR" sz="2000" smtClean="0"/>
              <a:t>Séquence X</a:t>
            </a:r>
          </a:p>
          <a:p>
            <a:pPr lvl="1" eaLnBrk="1" hangingPunct="1">
              <a:buFont typeface="Wingdings" pitchFamily="2" charset="2"/>
              <a:buChar char="ü"/>
            </a:pPr>
            <a:r>
              <a:rPr lang="fr-FR" altLang="fr-FR" sz="2000" smtClean="0"/>
              <a:t>Séquence Y</a:t>
            </a:r>
          </a:p>
          <a:p>
            <a:pPr lvl="1" eaLnBrk="1" hangingPunct="1">
              <a:buFont typeface="Wingdings" pitchFamily="2" charset="2"/>
              <a:buChar char="ü"/>
            </a:pPr>
            <a:r>
              <a:rPr lang="fr-FR" altLang="fr-FR" sz="2000" smtClean="0"/>
              <a:t>Séquence Z</a:t>
            </a:r>
          </a:p>
          <a:p>
            <a:pPr lvl="1" eaLnBrk="1" hangingPunct="1">
              <a:buFont typeface="Wingdings" pitchFamily="2" charset="2"/>
              <a:buChar char="ü"/>
            </a:pPr>
            <a:endParaRPr lang="fr-FR" altLang="fr-FR" sz="2400" smtClean="0"/>
          </a:p>
          <a:p>
            <a:pPr lvl="1" eaLnBrk="1" hangingPunct="1">
              <a:buFontTx/>
              <a:buNone/>
            </a:pPr>
            <a:endParaRPr lang="fr-FR" altLang="fr-FR" sz="1200" smtClean="0"/>
          </a:p>
          <a:p>
            <a:pPr eaLnBrk="1" hangingPunct="1">
              <a:buFont typeface="Wingdings" pitchFamily="2" charset="2"/>
              <a:buChar char="Ø"/>
            </a:pPr>
            <a:r>
              <a:rPr lang="fr-FR" altLang="fr-FR" sz="2400" smtClean="0"/>
              <a:t>Etat « 1 » </a:t>
            </a:r>
            <a:r>
              <a:rPr lang="fr-FR" altLang="fr-FR" sz="2400" smtClean="0">
                <a:sym typeface="Symbol" pitchFamily="18" charset="2"/>
              </a:rPr>
              <a:t> </a:t>
            </a:r>
            <a:r>
              <a:rPr lang="fr-FR" altLang="fr-FR" sz="2400" smtClean="0"/>
              <a:t>Séquence X</a:t>
            </a:r>
          </a:p>
          <a:p>
            <a:pPr eaLnBrk="1" hangingPunct="1">
              <a:buFont typeface="Wingdings" pitchFamily="2" charset="2"/>
              <a:buChar char="Ø"/>
            </a:pPr>
            <a:r>
              <a:rPr lang="fr-FR" altLang="fr-FR" sz="2400" smtClean="0"/>
              <a:t>Etat « 0 » </a:t>
            </a:r>
            <a:r>
              <a:rPr lang="fr-FR" altLang="fr-FR" sz="2400" smtClean="0">
                <a:sym typeface="Symbol" pitchFamily="18" charset="2"/>
              </a:rPr>
              <a:t> </a:t>
            </a:r>
            <a:r>
              <a:rPr lang="fr-FR" altLang="fr-FR" sz="2400" smtClean="0"/>
              <a:t>Séquence Y avec 2 exceptions :</a:t>
            </a:r>
          </a:p>
          <a:p>
            <a:pPr lvl="1" eaLnBrk="1" hangingPunct="1">
              <a:buFont typeface="Wingdings" pitchFamily="2" charset="2"/>
              <a:buChar char="ü"/>
            </a:pPr>
            <a:r>
              <a:rPr lang="fr-FR" altLang="fr-FR" sz="2000" smtClean="0"/>
              <a:t>Plusieurs zéros de suite, à partir du 2ème zéro </a:t>
            </a:r>
            <a:r>
              <a:rPr lang="fr-FR" altLang="fr-FR" sz="2000" smtClean="0">
                <a:sym typeface="Symbol" pitchFamily="18" charset="2"/>
              </a:rPr>
              <a:t> </a:t>
            </a:r>
            <a:r>
              <a:rPr lang="fr-FR" altLang="fr-FR" sz="2000" smtClean="0"/>
              <a:t>séquence  Z</a:t>
            </a:r>
          </a:p>
          <a:p>
            <a:pPr lvl="1" eaLnBrk="1" hangingPunct="1">
              <a:buFont typeface="Wingdings" pitchFamily="2" charset="2"/>
              <a:buChar char="ü"/>
            </a:pPr>
            <a:r>
              <a:rPr lang="fr-FR" altLang="fr-FR" sz="2000" smtClean="0"/>
              <a:t>1er bit après le début de la communication </a:t>
            </a:r>
            <a:r>
              <a:rPr lang="fr-FR" altLang="fr-FR" sz="2000" smtClean="0">
                <a:sym typeface="Symbol" pitchFamily="18" charset="2"/>
              </a:rPr>
              <a:t> </a:t>
            </a:r>
            <a:r>
              <a:rPr lang="fr-FR" altLang="fr-FR" sz="2000" smtClean="0"/>
              <a:t>séquence  Z</a:t>
            </a:r>
          </a:p>
          <a:p>
            <a:pPr lvl="1" eaLnBrk="1" hangingPunct="1">
              <a:buFont typeface="Wingdings" pitchFamily="2" charset="2"/>
              <a:buChar char="ü"/>
            </a:pPr>
            <a:r>
              <a:rPr lang="fr-FR" altLang="fr-FR" sz="2000" smtClean="0"/>
              <a:t>Début de la communication </a:t>
            </a:r>
            <a:r>
              <a:rPr lang="fr-FR" altLang="fr-FR" sz="2000" smtClean="0">
                <a:sym typeface="Symbol" pitchFamily="18" charset="2"/>
              </a:rPr>
              <a:t> </a:t>
            </a:r>
            <a:r>
              <a:rPr lang="fr-FR" altLang="fr-FR" sz="2000" smtClean="0"/>
              <a:t>séquence  Z</a:t>
            </a:r>
          </a:p>
          <a:p>
            <a:pPr lvl="1" eaLnBrk="1" hangingPunct="1">
              <a:buFont typeface="Wingdings" pitchFamily="2" charset="2"/>
              <a:buChar char="ü"/>
            </a:pPr>
            <a:r>
              <a:rPr lang="fr-FR" altLang="fr-FR" sz="2000" smtClean="0"/>
              <a:t>Fin de la communication « 0 » suivi de la séquence Y</a:t>
            </a:r>
          </a:p>
          <a:p>
            <a:pPr lvl="1" eaLnBrk="1" hangingPunct="1">
              <a:buFont typeface="Wingdings" pitchFamily="2" charset="2"/>
              <a:buChar char="ü"/>
            </a:pPr>
            <a:r>
              <a:rPr lang="fr-FR" altLang="fr-FR" sz="2000" smtClean="0"/>
              <a:t>Pas d’information : au moins 2 séquences Y</a:t>
            </a:r>
          </a:p>
        </p:txBody>
      </p:sp>
      <p:sp>
        <p:nvSpPr>
          <p:cNvPr id="24580" name="Rectangle 2"/>
          <p:cNvSpPr>
            <a:spLocks noGrp="1" noChangeArrowheads="1"/>
          </p:cNvSpPr>
          <p:nvPr>
            <p:ph type="title" idx="4294967295"/>
          </p:nvPr>
        </p:nvSpPr>
        <p:spPr>
          <a:xfrm>
            <a:off x="500063" y="176213"/>
            <a:ext cx="7727950" cy="538162"/>
          </a:xfrm>
        </p:spPr>
        <p:txBody>
          <a:bodyPr/>
          <a:lstStyle/>
          <a:p>
            <a:pPr eaLnBrk="1" hangingPunct="1"/>
            <a:r>
              <a:rPr lang="fr-FR" altLang="en-US" smtClean="0"/>
              <a:t>PCD </a:t>
            </a:r>
            <a:r>
              <a:rPr lang="fr-FR" altLang="en-US" smtClean="0">
                <a:sym typeface="Symbol" pitchFamily="18" charset="2"/>
              </a:rPr>
              <a:t> PICC – Communication Type A</a:t>
            </a:r>
            <a:endParaRPr lang="en-US" altLang="fr-FR" smtClean="0"/>
          </a:p>
        </p:txBody>
      </p:sp>
      <p:graphicFrame>
        <p:nvGraphicFramePr>
          <p:cNvPr id="24578" name="Object 2"/>
          <p:cNvGraphicFramePr>
            <a:graphicFrameLocks noChangeAspect="1"/>
          </p:cNvGraphicFramePr>
          <p:nvPr/>
        </p:nvGraphicFramePr>
        <p:xfrm>
          <a:off x="3090863" y="1547813"/>
          <a:ext cx="5894387" cy="2024062"/>
        </p:xfrm>
        <a:graphic>
          <a:graphicData uri="http://schemas.openxmlformats.org/presentationml/2006/ole">
            <mc:AlternateContent xmlns:mc="http://schemas.openxmlformats.org/markup-compatibility/2006">
              <mc:Choice xmlns:v="urn:schemas-microsoft-com:vml" Requires="v">
                <p:oleObj spid="_x0000_s24612" name="VISIO" r:id="rId4" imgW="5515920" imgH="1631880" progId="">
                  <p:embed/>
                </p:oleObj>
              </mc:Choice>
              <mc:Fallback>
                <p:oleObj name="VISIO" r:id="rId4" imgW="5515920" imgH="16318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863" y="1547813"/>
                        <a:ext cx="5894387" cy="202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4294967295"/>
          </p:nvPr>
        </p:nvSpPr>
        <p:spPr>
          <a:xfrm>
            <a:off x="642938" y="1285875"/>
            <a:ext cx="8286750" cy="5000625"/>
          </a:xfrm>
        </p:spPr>
        <p:txBody>
          <a:bodyPr>
            <a:normAutofit fontScale="85000" lnSpcReduction="20000"/>
          </a:bodyPr>
          <a:lstStyle/>
          <a:p>
            <a:pPr eaLnBrk="1" hangingPunct="1">
              <a:lnSpc>
                <a:spcPct val="90000"/>
              </a:lnSpc>
              <a:buFont typeface="Wingdings" pitchFamily="2" charset="2"/>
              <a:buChar char="Ø"/>
              <a:defRPr/>
            </a:pPr>
            <a:r>
              <a:rPr lang="fr-FR" altLang="fr-FR" sz="3100" dirty="0" smtClean="0"/>
              <a:t>Exemple de Requête </a:t>
            </a:r>
            <a:r>
              <a:rPr lang="fr-FR" sz="3100" dirty="0" smtClean="0"/>
              <a:t>envoyée par le PCD en permanence : Cmd WUPA (Wake UP type A) : « 101 0010 » ou 0x52 </a:t>
            </a:r>
          </a:p>
          <a:p>
            <a:pPr eaLnBrk="1" hangingPunct="1">
              <a:lnSpc>
                <a:spcPct val="90000"/>
              </a:lnSpc>
              <a:buFont typeface="Wingdings" pitchFamily="2" charset="2"/>
              <a:buChar char="Ø"/>
              <a:defRPr/>
            </a:pPr>
            <a:endParaRPr lang="fr-FR" sz="31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endParaRPr lang="fr-FR" sz="2500" dirty="0" smtClean="0"/>
          </a:p>
          <a:p>
            <a:pPr lvl="1" eaLnBrk="1" hangingPunct="1">
              <a:lnSpc>
                <a:spcPct val="90000"/>
              </a:lnSpc>
              <a:buFont typeface="Wingdings" pitchFamily="2" charset="2"/>
              <a:buChar char="ü"/>
              <a:defRPr/>
            </a:pPr>
            <a:r>
              <a:rPr lang="fr-FR" sz="2500" dirty="0" smtClean="0"/>
              <a:t>Débit binaire : </a:t>
            </a:r>
            <a:r>
              <a:rPr lang="fr-FR" sz="2500" dirty="0" err="1" smtClean="0"/>
              <a:t>fc</a:t>
            </a:r>
            <a:r>
              <a:rPr lang="fr-FR" sz="2500" dirty="0" smtClean="0"/>
              <a:t>/128 soit une fréquence de 106Kbit/s            </a:t>
            </a:r>
            <a:r>
              <a:rPr lang="fr-FR" sz="2500" dirty="0" smtClean="0">
                <a:sym typeface="Symbol" pitchFamily="18" charset="2"/>
              </a:rPr>
              <a:t> </a:t>
            </a:r>
            <a:r>
              <a:rPr lang="fr-FR" sz="2500" dirty="0" smtClean="0"/>
              <a:t>9.44µs pour 1 bit. </a:t>
            </a:r>
          </a:p>
        </p:txBody>
      </p:sp>
      <p:sp>
        <p:nvSpPr>
          <p:cNvPr id="25604" name="Rectangle 2"/>
          <p:cNvSpPr>
            <a:spLocks noGrp="1" noChangeArrowheads="1"/>
          </p:cNvSpPr>
          <p:nvPr>
            <p:ph type="title" idx="4294967295"/>
          </p:nvPr>
        </p:nvSpPr>
        <p:spPr>
          <a:xfrm>
            <a:off x="500063" y="176213"/>
            <a:ext cx="7727950" cy="538162"/>
          </a:xfrm>
        </p:spPr>
        <p:txBody>
          <a:bodyPr/>
          <a:lstStyle/>
          <a:p>
            <a:pPr eaLnBrk="1" hangingPunct="1"/>
            <a:r>
              <a:rPr lang="fr-FR" altLang="en-US" smtClean="0"/>
              <a:t>PCD </a:t>
            </a:r>
            <a:r>
              <a:rPr lang="fr-FR" altLang="en-US" smtClean="0">
                <a:sym typeface="Symbol" pitchFamily="18" charset="2"/>
              </a:rPr>
              <a:t> PICC – Communication Type A</a:t>
            </a:r>
            <a:endParaRPr lang="en-US" altLang="fr-FR" smtClean="0"/>
          </a:p>
        </p:txBody>
      </p:sp>
      <p:grpSp>
        <p:nvGrpSpPr>
          <p:cNvPr id="25605" name="Groupe 8"/>
          <p:cNvGrpSpPr>
            <a:grpSpLocks/>
          </p:cNvGrpSpPr>
          <p:nvPr/>
        </p:nvGrpSpPr>
        <p:grpSpPr bwMode="auto">
          <a:xfrm>
            <a:off x="571500" y="2214563"/>
            <a:ext cx="7929563" cy="3214687"/>
            <a:chOff x="1760220" y="1828800"/>
            <a:chExt cx="5486400" cy="3080552"/>
          </a:xfrm>
        </p:grpSpPr>
        <p:graphicFrame>
          <p:nvGraphicFramePr>
            <p:cNvPr id="25602" name="Object 4"/>
            <p:cNvGraphicFramePr>
              <a:graphicFrameLocks noChangeAspect="1"/>
            </p:cNvGraphicFramePr>
            <p:nvPr/>
          </p:nvGraphicFramePr>
          <p:xfrm>
            <a:off x="1760220" y="1828800"/>
            <a:ext cx="5486400" cy="1419226"/>
          </p:xfrm>
          <a:graphic>
            <a:graphicData uri="http://schemas.openxmlformats.org/presentationml/2006/ole">
              <mc:AlternateContent xmlns:mc="http://schemas.openxmlformats.org/markup-compatibility/2006">
                <mc:Choice xmlns:v="urn:schemas-microsoft-com:vml" Requires="v">
                  <p:oleObj spid="_x0000_s25636" name="Image bitmap" r:id="rId4" imgW="5858693" imgH="1514686" progId="PBrush">
                    <p:embed/>
                  </p:oleObj>
                </mc:Choice>
                <mc:Fallback>
                  <p:oleObj name="Image bitmap" r:id="rId4" imgW="5858693" imgH="1514686"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0220" y="1828800"/>
                          <a:ext cx="5486400" cy="1419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606" name="Picture 5" descr="Requête du  Lecteur (Sans présence de carte)"/>
            <p:cNvPicPr>
              <a:picLocks noChangeAspect="1" noChangeArrowheads="1"/>
            </p:cNvPicPr>
            <p:nvPr/>
          </p:nvPicPr>
          <p:blipFill>
            <a:blip r:embed="rId6" cstate="print"/>
            <a:srcRect l="20833" t="27083" r="20833" b="37500"/>
            <a:stretch>
              <a:fillRect/>
            </a:stretch>
          </p:blipFill>
          <p:spPr bwMode="auto">
            <a:xfrm>
              <a:off x="1996139" y="3375827"/>
              <a:ext cx="5056093" cy="1533525"/>
            </a:xfrm>
            <a:prstGeom prst="rect">
              <a:avLst/>
            </a:prstGeom>
            <a:noFill/>
            <a:ln w="9525">
              <a:noFill/>
              <a:miter lim="800000"/>
              <a:headEnd/>
              <a:tailEnd/>
            </a:ln>
          </p:spPr>
        </p:pic>
      </p:grpSp>
    </p:spTree>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idx="4294967295"/>
          </p:nvPr>
        </p:nvSpPr>
        <p:spPr>
          <a:xfrm>
            <a:off x="511175" y="1287463"/>
            <a:ext cx="8061325" cy="1427162"/>
          </a:xfrm>
        </p:spPr>
        <p:txBody>
          <a:bodyPr/>
          <a:lstStyle/>
          <a:p>
            <a:pPr eaLnBrk="1" hangingPunct="1">
              <a:buFont typeface="Wingdings" pitchFamily="2" charset="2"/>
              <a:buChar char="Ø"/>
            </a:pPr>
            <a:r>
              <a:rPr lang="fr-FR" sz="2400" smtClean="0"/>
              <a:t>Entre la requête du PCD et la réponse du PICC il y a un temps de pause qui est effectué, ce temps varie en fonction de la commande envoyée par le PCD</a:t>
            </a:r>
          </a:p>
        </p:txBody>
      </p:sp>
      <p:sp>
        <p:nvSpPr>
          <p:cNvPr id="98307" name="Rectangle 2"/>
          <p:cNvSpPr>
            <a:spLocks noGrp="1" noChangeArrowheads="1"/>
          </p:cNvSpPr>
          <p:nvPr>
            <p:ph type="title" idx="4294967295"/>
          </p:nvPr>
        </p:nvSpPr>
        <p:spPr>
          <a:xfrm>
            <a:off x="500063" y="142875"/>
            <a:ext cx="7727950" cy="585788"/>
          </a:xfrm>
        </p:spPr>
        <p:txBody>
          <a:bodyPr/>
          <a:lstStyle/>
          <a:p>
            <a:pPr eaLnBrk="1" hangingPunct="1"/>
            <a:r>
              <a:rPr lang="fr-FR" altLang="en-US" smtClean="0"/>
              <a:t>PCD </a:t>
            </a:r>
            <a:r>
              <a:rPr lang="fr-FR" altLang="en-US" smtClean="0">
                <a:sym typeface="Symbol" pitchFamily="18" charset="2"/>
              </a:rPr>
              <a:t> PICC – Communication Type A</a:t>
            </a:r>
            <a:endParaRPr lang="en-US" altLang="fr-FR" smtClean="0"/>
          </a:p>
        </p:txBody>
      </p:sp>
      <p:pic>
        <p:nvPicPr>
          <p:cNvPr id="98308" name="Picture 4"/>
          <p:cNvPicPr>
            <a:picLocks noChangeAspect="1" noChangeArrowheads="1"/>
          </p:cNvPicPr>
          <p:nvPr/>
        </p:nvPicPr>
        <p:blipFill>
          <a:blip r:embed="rId3" cstate="print"/>
          <a:srcRect/>
          <a:stretch>
            <a:fillRect/>
          </a:stretch>
        </p:blipFill>
        <p:spPr bwMode="auto">
          <a:xfrm>
            <a:off x="1212850" y="2571750"/>
            <a:ext cx="6553200" cy="35941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4294967295"/>
          </p:nvPr>
        </p:nvSpPr>
        <p:spPr>
          <a:xfrm>
            <a:off x="571500" y="1214438"/>
            <a:ext cx="7918450" cy="1857375"/>
          </a:xfrm>
        </p:spPr>
        <p:txBody>
          <a:bodyPr/>
          <a:lstStyle/>
          <a:p>
            <a:pPr eaLnBrk="1" hangingPunct="1">
              <a:buFont typeface="Wingdings" pitchFamily="2" charset="2"/>
              <a:buChar char="Ø"/>
            </a:pPr>
            <a:r>
              <a:rPr lang="fr-FR" altLang="fr-FR" sz="2800" smtClean="0"/>
              <a:t>Modulation de charge </a:t>
            </a:r>
          </a:p>
          <a:p>
            <a:pPr lvl="1" eaLnBrk="1" hangingPunct="1">
              <a:buFont typeface="Wingdings" pitchFamily="2" charset="2"/>
              <a:buChar char="ü"/>
            </a:pPr>
            <a:r>
              <a:rPr lang="fr-FR" altLang="fr-FR" sz="2400" smtClean="0"/>
              <a:t>Sous porteuse fs = fc /16 = 847 KHz</a:t>
            </a:r>
          </a:p>
          <a:p>
            <a:pPr lvl="1" eaLnBrk="1" hangingPunct="1">
              <a:buFont typeface="Wingdings" pitchFamily="2" charset="2"/>
              <a:buChar char="ü"/>
            </a:pPr>
            <a:r>
              <a:rPr lang="fr-FR" altLang="fr-FR" sz="2400" smtClean="0"/>
              <a:t>Amplitude ≤ </a:t>
            </a:r>
            <a:r>
              <a:rPr lang="fr-FR" sz="2400" smtClean="0"/>
              <a:t>30/H1,2 (mVpeak) où H est la valeur rms du champ magnétique (A/m)</a:t>
            </a:r>
          </a:p>
        </p:txBody>
      </p:sp>
      <p:sp>
        <p:nvSpPr>
          <p:cNvPr id="26628" name="Rectangle 2"/>
          <p:cNvSpPr>
            <a:spLocks noGrp="1" noChangeArrowheads="1"/>
          </p:cNvSpPr>
          <p:nvPr>
            <p:ph type="title" idx="4294967295"/>
          </p:nvPr>
        </p:nvSpPr>
        <p:spPr>
          <a:xfrm>
            <a:off x="500063" y="142875"/>
            <a:ext cx="7727950" cy="585788"/>
          </a:xfrm>
        </p:spPr>
        <p:txBody>
          <a:bodyPr/>
          <a:lstStyle/>
          <a:p>
            <a:pPr eaLnBrk="1" hangingPunct="1"/>
            <a:r>
              <a:rPr lang="fr-FR" altLang="en-US" smtClean="0"/>
              <a:t>PICC </a:t>
            </a:r>
            <a:r>
              <a:rPr lang="fr-FR" altLang="en-US" smtClean="0">
                <a:sym typeface="Symbol" pitchFamily="18" charset="2"/>
              </a:rPr>
              <a:t> PCD – Communication Type A</a:t>
            </a:r>
            <a:endParaRPr lang="en-US" altLang="fr-FR" smtClean="0"/>
          </a:p>
        </p:txBody>
      </p:sp>
      <p:pic>
        <p:nvPicPr>
          <p:cNvPr id="26629" name="Picture 5"/>
          <p:cNvPicPr>
            <a:picLocks noChangeAspect="1" noChangeArrowheads="1"/>
          </p:cNvPicPr>
          <p:nvPr/>
        </p:nvPicPr>
        <p:blipFill>
          <a:blip r:embed="rId4" cstate="print"/>
          <a:srcRect/>
          <a:stretch>
            <a:fillRect/>
          </a:stretch>
        </p:blipFill>
        <p:spPr bwMode="auto">
          <a:xfrm>
            <a:off x="3335338" y="3144838"/>
            <a:ext cx="5094287" cy="3049587"/>
          </a:xfrm>
          <a:prstGeom prst="rect">
            <a:avLst/>
          </a:prstGeom>
          <a:noFill/>
          <a:ln w="9525">
            <a:noFill/>
            <a:miter lim="800000"/>
            <a:headEnd/>
            <a:tailEnd/>
          </a:ln>
        </p:spPr>
      </p:pic>
      <p:graphicFrame>
        <p:nvGraphicFramePr>
          <p:cNvPr id="26626" name="Object 2"/>
          <p:cNvGraphicFramePr>
            <a:graphicFrameLocks noChangeAspect="1"/>
          </p:cNvGraphicFramePr>
          <p:nvPr/>
        </p:nvGraphicFramePr>
        <p:xfrm>
          <a:off x="1125538" y="4205288"/>
          <a:ext cx="2209800" cy="2224087"/>
        </p:xfrm>
        <a:graphic>
          <a:graphicData uri="http://schemas.openxmlformats.org/presentationml/2006/ole">
            <mc:AlternateContent xmlns:mc="http://schemas.openxmlformats.org/markup-compatibility/2006">
              <mc:Choice xmlns:v="urn:schemas-microsoft-com:vml" Requires="v">
                <p:oleObj spid="_x0000_s26660" name="Visio" r:id="rId5" imgW="2169744" imgH="2482445" progId="">
                  <p:embed/>
                </p:oleObj>
              </mc:Choice>
              <mc:Fallback>
                <p:oleObj name="Visio" r:id="rId5" imgW="2169744" imgH="2482445"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8" y="4205288"/>
                        <a:ext cx="2209800"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0" name="Freeform 8"/>
          <p:cNvSpPr>
            <a:spLocks/>
          </p:cNvSpPr>
          <p:nvPr/>
        </p:nvSpPr>
        <p:spPr bwMode="auto">
          <a:xfrm>
            <a:off x="854075" y="4967288"/>
            <a:ext cx="841375" cy="407987"/>
          </a:xfrm>
          <a:custGeom>
            <a:avLst/>
            <a:gdLst>
              <a:gd name="T0" fmla="*/ 2147483647 w 1042"/>
              <a:gd name="T1" fmla="*/ 2147483647 h 638"/>
              <a:gd name="T2" fmla="*/ 0 w 1042"/>
              <a:gd name="T3" fmla="*/ 2147483647 h 638"/>
              <a:gd name="T4" fmla="*/ 2147483647 w 1042"/>
              <a:gd name="T5" fmla="*/ 2147483647 h 638"/>
              <a:gd name="T6" fmla="*/ 2147483647 w 1042"/>
              <a:gd name="T7" fmla="*/ 2147483647 h 638"/>
              <a:gd name="T8" fmla="*/ 2147483647 w 1042"/>
              <a:gd name="T9" fmla="*/ 2147483647 h 638"/>
              <a:gd name="T10" fmla="*/ 2147483647 w 1042"/>
              <a:gd name="T11" fmla="*/ 2147483647 h 638"/>
              <a:gd name="T12" fmla="*/ 2147483647 w 1042"/>
              <a:gd name="T13" fmla="*/ 2147483647 h 638"/>
              <a:gd name="T14" fmla="*/ 2147483647 w 1042"/>
              <a:gd name="T15" fmla="*/ 2147483647 h 638"/>
              <a:gd name="T16" fmla="*/ 2147483647 w 1042"/>
              <a:gd name="T17" fmla="*/ 2147483647 h 638"/>
              <a:gd name="T18" fmla="*/ 2147483647 w 1042"/>
              <a:gd name="T19" fmla="*/ 0 h 638"/>
              <a:gd name="T20" fmla="*/ 2147483647 w 1042"/>
              <a:gd name="T21" fmla="*/ 0 h 638"/>
              <a:gd name="T22" fmla="*/ 2147483647 w 1042"/>
              <a:gd name="T23" fmla="*/ 2147483647 h 638"/>
              <a:gd name="T24" fmla="*/ 2147483647 w 1042"/>
              <a:gd name="T25" fmla="*/ 2147483647 h 638"/>
              <a:gd name="T26" fmla="*/ 2147483647 w 1042"/>
              <a:gd name="T27" fmla="*/ 2147483647 h 638"/>
              <a:gd name="T28" fmla="*/ 2147483647 w 1042"/>
              <a:gd name="T29" fmla="*/ 2147483647 h 638"/>
              <a:gd name="T30" fmla="*/ 2147483647 w 1042"/>
              <a:gd name="T31" fmla="*/ 2147483647 h 638"/>
              <a:gd name="T32" fmla="*/ 2147483647 w 1042"/>
              <a:gd name="T33" fmla="*/ 2147483647 h 638"/>
              <a:gd name="T34" fmla="*/ 2147483647 w 1042"/>
              <a:gd name="T35" fmla="*/ 2147483647 h 638"/>
              <a:gd name="T36" fmla="*/ 2147483647 w 1042"/>
              <a:gd name="T37" fmla="*/ 2147483647 h 638"/>
              <a:gd name="T38" fmla="*/ 2147483647 w 1042"/>
              <a:gd name="T39" fmla="*/ 2147483647 h 638"/>
              <a:gd name="T40" fmla="*/ 2147483647 w 1042"/>
              <a:gd name="T41" fmla="*/ 2147483647 h 638"/>
              <a:gd name="T42" fmla="*/ 2147483647 w 1042"/>
              <a:gd name="T43" fmla="*/ 2147483647 h 638"/>
              <a:gd name="T44" fmla="*/ 2147483647 w 1042"/>
              <a:gd name="T45" fmla="*/ 2147483647 h 638"/>
              <a:gd name="T46" fmla="*/ 2147483647 w 1042"/>
              <a:gd name="T47" fmla="*/ 2147483647 h 638"/>
              <a:gd name="T48" fmla="*/ 2147483647 w 1042"/>
              <a:gd name="T49" fmla="*/ 2147483647 h 6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2"/>
              <a:gd name="T76" fmla="*/ 0 h 638"/>
              <a:gd name="T77" fmla="*/ 1042 w 1042"/>
              <a:gd name="T78" fmla="*/ 638 h 6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2" h="638">
                <a:moveTo>
                  <a:pt x="350" y="638"/>
                </a:moveTo>
                <a:lnTo>
                  <a:pt x="0" y="385"/>
                </a:lnTo>
                <a:lnTo>
                  <a:pt x="350" y="106"/>
                </a:lnTo>
                <a:lnTo>
                  <a:pt x="350" y="249"/>
                </a:lnTo>
                <a:lnTo>
                  <a:pt x="670" y="248"/>
                </a:lnTo>
                <a:lnTo>
                  <a:pt x="724" y="230"/>
                </a:lnTo>
                <a:lnTo>
                  <a:pt x="763" y="195"/>
                </a:lnTo>
                <a:lnTo>
                  <a:pt x="786" y="148"/>
                </a:lnTo>
                <a:lnTo>
                  <a:pt x="794" y="76"/>
                </a:lnTo>
                <a:lnTo>
                  <a:pt x="794" y="0"/>
                </a:lnTo>
                <a:lnTo>
                  <a:pt x="1042" y="0"/>
                </a:lnTo>
                <a:lnTo>
                  <a:pt x="1041" y="120"/>
                </a:lnTo>
                <a:lnTo>
                  <a:pt x="1032" y="174"/>
                </a:lnTo>
                <a:lnTo>
                  <a:pt x="1022" y="230"/>
                </a:lnTo>
                <a:lnTo>
                  <a:pt x="1008" y="271"/>
                </a:lnTo>
                <a:lnTo>
                  <a:pt x="986" y="316"/>
                </a:lnTo>
                <a:lnTo>
                  <a:pt x="963" y="352"/>
                </a:lnTo>
                <a:lnTo>
                  <a:pt x="926" y="394"/>
                </a:lnTo>
                <a:lnTo>
                  <a:pt x="884" y="431"/>
                </a:lnTo>
                <a:lnTo>
                  <a:pt x="840" y="455"/>
                </a:lnTo>
                <a:lnTo>
                  <a:pt x="790" y="481"/>
                </a:lnTo>
                <a:lnTo>
                  <a:pt x="728" y="495"/>
                </a:lnTo>
                <a:lnTo>
                  <a:pt x="670" y="497"/>
                </a:lnTo>
                <a:lnTo>
                  <a:pt x="350" y="499"/>
                </a:lnTo>
                <a:lnTo>
                  <a:pt x="350" y="638"/>
                </a:lnTo>
                <a:close/>
              </a:path>
            </a:pathLst>
          </a:custGeom>
          <a:solidFill>
            <a:schemeClr val="accent1"/>
          </a:solidFill>
          <a:ln w="7938">
            <a:solidFill>
              <a:srgbClr val="000000"/>
            </a:solidFill>
            <a:round/>
            <a:headEnd/>
            <a:tailEnd/>
          </a:ln>
        </p:spPr>
        <p:txBody>
          <a:bodyPr/>
          <a:lstStyle/>
          <a:p>
            <a:endParaRPr lang="fr-FR" sz="1800">
              <a:latin typeface="Arial" charset="0"/>
            </a:endParaRPr>
          </a:p>
        </p:txBody>
      </p:sp>
      <p:pic>
        <p:nvPicPr>
          <p:cNvPr id="26631" name="Picture 11" descr="easyflow-m8k"/>
          <p:cNvPicPr>
            <a:picLocks noChangeAspect="1" noChangeArrowheads="1"/>
          </p:cNvPicPr>
          <p:nvPr/>
        </p:nvPicPr>
        <p:blipFill>
          <a:blip r:embed="rId7" cstate="print"/>
          <a:srcRect/>
          <a:stretch>
            <a:fillRect/>
          </a:stretch>
        </p:blipFill>
        <p:spPr bwMode="auto">
          <a:xfrm>
            <a:off x="1125538" y="3143250"/>
            <a:ext cx="1558925" cy="10699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4294967295"/>
          </p:nvPr>
        </p:nvSpPr>
        <p:spPr>
          <a:xfrm>
            <a:off x="467544" y="1358900"/>
            <a:ext cx="8208912" cy="4713288"/>
          </a:xfrm>
        </p:spPr>
        <p:txBody>
          <a:bodyPr/>
          <a:lstStyle/>
          <a:p>
            <a:pPr eaLnBrk="1" hangingPunct="1">
              <a:buFont typeface="Wingdings" pitchFamily="2" charset="2"/>
              <a:buChar char="Ø"/>
            </a:pPr>
            <a:r>
              <a:rPr lang="fr-FR" altLang="fr-FR" sz="2800" dirty="0" smtClean="0"/>
              <a:t>Modulation de charge OOK </a:t>
            </a:r>
            <a:r>
              <a:rPr lang="fr-FR" altLang="fr-FR" sz="2800" smtClean="0"/>
              <a:t>(On/Off </a:t>
            </a:r>
            <a:r>
              <a:rPr lang="fr-FR" altLang="fr-FR" sz="2800" dirty="0" err="1" smtClean="0"/>
              <a:t>Keying</a:t>
            </a:r>
            <a:r>
              <a:rPr lang="fr-FR" altLang="fr-FR" sz="2800" dirty="0" smtClean="0"/>
              <a:t>)</a:t>
            </a:r>
          </a:p>
        </p:txBody>
      </p:sp>
      <p:sp>
        <p:nvSpPr>
          <p:cNvPr id="27653" name="Rectangle 2"/>
          <p:cNvSpPr>
            <a:spLocks noGrp="1" noChangeArrowheads="1"/>
          </p:cNvSpPr>
          <p:nvPr>
            <p:ph type="title" idx="4294967295"/>
          </p:nvPr>
        </p:nvSpPr>
        <p:spPr>
          <a:xfrm>
            <a:off x="428625" y="142875"/>
            <a:ext cx="7727950" cy="585788"/>
          </a:xfrm>
        </p:spPr>
        <p:txBody>
          <a:bodyPr/>
          <a:lstStyle/>
          <a:p>
            <a:pPr eaLnBrk="1" hangingPunct="1"/>
            <a:r>
              <a:rPr lang="fr-FR" altLang="en-US" smtClean="0"/>
              <a:t>PICC </a:t>
            </a:r>
            <a:r>
              <a:rPr lang="fr-FR" altLang="en-US" smtClean="0">
                <a:sym typeface="Symbol" pitchFamily="18" charset="2"/>
              </a:rPr>
              <a:t> PCD – Communication Type A</a:t>
            </a:r>
            <a:endParaRPr lang="en-US" altLang="fr-FR" smtClean="0"/>
          </a:p>
        </p:txBody>
      </p:sp>
      <p:graphicFrame>
        <p:nvGraphicFramePr>
          <p:cNvPr id="27650" name="Object 2"/>
          <p:cNvGraphicFramePr>
            <a:graphicFrameLocks noChangeAspect="1"/>
          </p:cNvGraphicFramePr>
          <p:nvPr/>
        </p:nvGraphicFramePr>
        <p:xfrm>
          <a:off x="1387475" y="2205038"/>
          <a:ext cx="2209800" cy="2224087"/>
        </p:xfrm>
        <a:graphic>
          <a:graphicData uri="http://schemas.openxmlformats.org/presentationml/2006/ole">
            <mc:AlternateContent xmlns:mc="http://schemas.openxmlformats.org/markup-compatibility/2006">
              <mc:Choice xmlns:v="urn:schemas-microsoft-com:vml" Requires="v">
                <p:oleObj spid="_x0000_s27718" name="Visio" r:id="rId4" imgW="2169744" imgH="2482445" progId="">
                  <p:embed/>
                </p:oleObj>
              </mc:Choice>
              <mc:Fallback>
                <p:oleObj name="Visio" r:id="rId4" imgW="2169744" imgH="2482445"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475" y="2205038"/>
                        <a:ext cx="2209800"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654" name="Picture 11" descr="easyflow-m8k"/>
          <p:cNvPicPr>
            <a:picLocks noChangeAspect="1" noChangeArrowheads="1"/>
          </p:cNvPicPr>
          <p:nvPr/>
        </p:nvPicPr>
        <p:blipFill>
          <a:blip r:embed="rId6" cstate="print"/>
          <a:srcRect/>
          <a:stretch>
            <a:fillRect/>
          </a:stretch>
        </p:blipFill>
        <p:spPr bwMode="auto">
          <a:xfrm>
            <a:off x="431800" y="2308225"/>
            <a:ext cx="1560513" cy="1069975"/>
          </a:xfrm>
          <a:prstGeom prst="rect">
            <a:avLst/>
          </a:prstGeom>
          <a:noFill/>
          <a:ln w="9525">
            <a:noFill/>
            <a:miter lim="800000"/>
            <a:headEnd/>
            <a:tailEnd/>
          </a:ln>
        </p:spPr>
      </p:pic>
      <p:graphicFrame>
        <p:nvGraphicFramePr>
          <p:cNvPr id="27651" name="Object 3"/>
          <p:cNvGraphicFramePr>
            <a:graphicFrameLocks noChangeAspect="1"/>
          </p:cNvGraphicFramePr>
          <p:nvPr/>
        </p:nvGraphicFramePr>
        <p:xfrm>
          <a:off x="3581400" y="2643188"/>
          <a:ext cx="5486400" cy="1104900"/>
        </p:xfrm>
        <a:graphic>
          <a:graphicData uri="http://schemas.openxmlformats.org/presentationml/2006/ole">
            <mc:AlternateContent xmlns:mc="http://schemas.openxmlformats.org/markup-compatibility/2006">
              <mc:Choice xmlns:v="urn:schemas-microsoft-com:vml" Requires="v">
                <p:oleObj spid="_x0000_s27719" r:id="rId7" imgW="7935433" imgH="1714739" progId="PBrush">
                  <p:embed/>
                </p:oleObj>
              </mc:Choice>
              <mc:Fallback>
                <p:oleObj r:id="rId7" imgW="7935433" imgH="1714739" progId="PBrush">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t="6451"/>
                      <a:stretch>
                        <a:fillRect/>
                      </a:stretch>
                    </p:blipFill>
                    <p:spPr bwMode="auto">
                      <a:xfrm>
                        <a:off x="3581400" y="2643188"/>
                        <a:ext cx="54864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655" name="Group 7"/>
          <p:cNvGrpSpPr>
            <a:grpSpLocks/>
          </p:cNvGrpSpPr>
          <p:nvPr/>
        </p:nvGrpSpPr>
        <p:grpSpPr bwMode="auto">
          <a:xfrm>
            <a:off x="88900" y="4565650"/>
            <a:ext cx="8978900" cy="1577975"/>
            <a:chOff x="144" y="1584"/>
            <a:chExt cx="5424" cy="528"/>
          </a:xfrm>
        </p:grpSpPr>
        <p:pic>
          <p:nvPicPr>
            <p:cNvPr id="27656" name="Picture 8" descr="Type A 001"/>
            <p:cNvPicPr>
              <a:picLocks noChangeAspect="1" noChangeArrowheads="1"/>
            </p:cNvPicPr>
            <p:nvPr/>
          </p:nvPicPr>
          <p:blipFill>
            <a:blip r:embed="rId9" cstate="print"/>
            <a:srcRect r="13461"/>
            <a:stretch>
              <a:fillRect/>
            </a:stretch>
          </p:blipFill>
          <p:spPr bwMode="auto">
            <a:xfrm>
              <a:off x="144" y="1584"/>
              <a:ext cx="5424" cy="523"/>
            </a:xfrm>
            <a:prstGeom prst="rect">
              <a:avLst/>
            </a:prstGeom>
            <a:noFill/>
            <a:ln w="9525">
              <a:noFill/>
              <a:miter lim="800000"/>
              <a:headEnd/>
              <a:tailEnd/>
            </a:ln>
          </p:spPr>
        </p:pic>
        <p:sp>
          <p:nvSpPr>
            <p:cNvPr id="27657" name="Line 9"/>
            <p:cNvSpPr>
              <a:spLocks noChangeShapeType="1"/>
            </p:cNvSpPr>
            <p:nvPr/>
          </p:nvSpPr>
          <p:spPr bwMode="auto">
            <a:xfrm>
              <a:off x="2400" y="1584"/>
              <a:ext cx="0" cy="528"/>
            </a:xfrm>
            <a:prstGeom prst="line">
              <a:avLst/>
            </a:prstGeom>
            <a:noFill/>
            <a:ln w="9525">
              <a:solidFill>
                <a:srgbClr val="FF3300"/>
              </a:solidFill>
              <a:round/>
              <a:headEnd/>
              <a:tailEnd/>
            </a:ln>
          </p:spPr>
          <p:txBody>
            <a:bodyPr wrap="none" anchor="ctr"/>
            <a:lstStyle/>
            <a:p>
              <a:endParaRPr lang="fr-FR"/>
            </a:p>
          </p:txBody>
        </p:sp>
        <p:sp>
          <p:nvSpPr>
            <p:cNvPr id="27658" name="Line 10"/>
            <p:cNvSpPr>
              <a:spLocks noChangeShapeType="1"/>
            </p:cNvSpPr>
            <p:nvPr/>
          </p:nvSpPr>
          <p:spPr bwMode="auto">
            <a:xfrm>
              <a:off x="3984" y="1584"/>
              <a:ext cx="0" cy="528"/>
            </a:xfrm>
            <a:prstGeom prst="line">
              <a:avLst/>
            </a:prstGeom>
            <a:noFill/>
            <a:ln w="9525">
              <a:solidFill>
                <a:srgbClr val="FF3300"/>
              </a:solidFill>
              <a:round/>
              <a:headEnd/>
              <a:tailEnd/>
            </a:ln>
          </p:spPr>
          <p:txBody>
            <a:bodyPr wrap="none" anchor="ctr"/>
            <a:lstStyle/>
            <a:p>
              <a:endParaRPr lang="fr-FR"/>
            </a:p>
          </p:txBody>
        </p:sp>
        <p:sp>
          <p:nvSpPr>
            <p:cNvPr id="27659" name="Text Box 11"/>
            <p:cNvSpPr txBox="1">
              <a:spLocks noChangeArrowheads="1"/>
            </p:cNvSpPr>
            <p:nvPr/>
          </p:nvSpPr>
          <p:spPr bwMode="auto">
            <a:xfrm>
              <a:off x="1488" y="1680"/>
              <a:ext cx="240" cy="17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0</a:t>
              </a:r>
            </a:p>
          </p:txBody>
        </p:sp>
        <p:sp>
          <p:nvSpPr>
            <p:cNvPr id="27660" name="Text Box 12"/>
            <p:cNvSpPr txBox="1">
              <a:spLocks noChangeArrowheads="1"/>
            </p:cNvSpPr>
            <p:nvPr/>
          </p:nvSpPr>
          <p:spPr bwMode="auto">
            <a:xfrm>
              <a:off x="3072" y="1680"/>
              <a:ext cx="240" cy="17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0</a:t>
              </a:r>
            </a:p>
          </p:txBody>
        </p:sp>
        <p:sp>
          <p:nvSpPr>
            <p:cNvPr id="27661" name="Text Box 13"/>
            <p:cNvSpPr txBox="1">
              <a:spLocks noChangeArrowheads="1"/>
            </p:cNvSpPr>
            <p:nvPr/>
          </p:nvSpPr>
          <p:spPr bwMode="auto">
            <a:xfrm>
              <a:off x="4656" y="1680"/>
              <a:ext cx="240" cy="17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1</a:t>
              </a:r>
            </a:p>
          </p:txBody>
        </p:sp>
      </p:grpSp>
    </p:spTree>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4294967295"/>
          </p:nvPr>
        </p:nvSpPr>
        <p:spPr>
          <a:xfrm>
            <a:off x="511175" y="1358900"/>
            <a:ext cx="7918450" cy="4713288"/>
          </a:xfrm>
        </p:spPr>
        <p:txBody>
          <a:bodyPr/>
          <a:lstStyle/>
          <a:p>
            <a:pPr eaLnBrk="1" hangingPunct="1">
              <a:buFont typeface="Wingdings" pitchFamily="2" charset="2"/>
              <a:buChar char="Ø"/>
            </a:pPr>
            <a:r>
              <a:rPr lang="fr-FR" altLang="fr-FR" sz="2400" dirty="0" smtClean="0"/>
              <a:t>Codage Manchester :</a:t>
            </a:r>
          </a:p>
          <a:p>
            <a:pPr lvl="1" eaLnBrk="1" hangingPunct="1">
              <a:buFont typeface="Wingdings" pitchFamily="2" charset="2"/>
              <a:buChar char="ü"/>
            </a:pPr>
            <a:r>
              <a:rPr lang="fr-FR" altLang="fr-FR" sz="2400" dirty="0" smtClean="0"/>
              <a:t>Sous porteuse modulée OOK</a:t>
            </a:r>
          </a:p>
          <a:p>
            <a:pPr lvl="1" eaLnBrk="1" hangingPunct="1">
              <a:buFont typeface="Wingdings" pitchFamily="2" charset="2"/>
              <a:buChar char="ü"/>
            </a:pPr>
            <a:endParaRPr lang="fr-FR" altLang="fr-FR" sz="2400" dirty="0" smtClean="0"/>
          </a:p>
          <a:p>
            <a:pPr lvl="1" eaLnBrk="1" hangingPunct="1">
              <a:buFont typeface="Wingdings" pitchFamily="2" charset="2"/>
              <a:buChar char="ü"/>
            </a:pPr>
            <a:endParaRPr lang="fr-FR" altLang="fr-FR" sz="2400" dirty="0" smtClean="0"/>
          </a:p>
          <a:p>
            <a:pPr lvl="1" eaLnBrk="1" hangingPunct="1">
              <a:buFont typeface="Wingdings" pitchFamily="2" charset="2"/>
              <a:buChar char="ü"/>
            </a:pPr>
            <a:endParaRPr lang="fr-FR" altLang="fr-FR" sz="2400" dirty="0" smtClean="0"/>
          </a:p>
          <a:p>
            <a:pPr lvl="1" eaLnBrk="1" hangingPunct="1">
              <a:buFontTx/>
              <a:buNone/>
            </a:pPr>
            <a:endParaRPr lang="fr-FR" altLang="fr-FR" sz="1200" dirty="0" smtClean="0"/>
          </a:p>
          <a:p>
            <a:pPr eaLnBrk="1" hangingPunct="1">
              <a:buFont typeface="Wingdings" pitchFamily="2" charset="2"/>
              <a:buChar char="Ø"/>
            </a:pPr>
            <a:r>
              <a:rPr lang="fr-FR" altLang="fr-FR" sz="2400" dirty="0" smtClean="0"/>
              <a:t>Avec</a:t>
            </a:r>
          </a:p>
          <a:p>
            <a:pPr lvl="1" eaLnBrk="1" hangingPunct="1">
              <a:buFont typeface="Wingdings" pitchFamily="2" charset="2"/>
              <a:buChar char="ü"/>
            </a:pPr>
            <a:r>
              <a:rPr lang="fr-FR" altLang="fr-FR" sz="2000" dirty="0" smtClean="0"/>
              <a:t>Etat « 1 » </a:t>
            </a:r>
            <a:r>
              <a:rPr lang="fr-FR" altLang="fr-FR" sz="2000" dirty="0" smtClean="0">
                <a:sym typeface="Symbol" pitchFamily="18" charset="2"/>
              </a:rPr>
              <a:t> </a:t>
            </a:r>
            <a:r>
              <a:rPr lang="fr-FR" altLang="fr-FR" sz="2000" dirty="0" smtClean="0"/>
              <a:t>Séquence D</a:t>
            </a:r>
          </a:p>
          <a:p>
            <a:pPr lvl="1" eaLnBrk="1" hangingPunct="1">
              <a:buFont typeface="Wingdings" pitchFamily="2" charset="2"/>
              <a:buChar char="ü"/>
            </a:pPr>
            <a:r>
              <a:rPr lang="fr-FR" altLang="fr-FR" sz="2000" dirty="0" smtClean="0"/>
              <a:t>Etat « 0 » </a:t>
            </a:r>
            <a:r>
              <a:rPr lang="fr-FR" altLang="fr-FR" sz="2000" dirty="0" smtClean="0">
                <a:sym typeface="Symbol" pitchFamily="18" charset="2"/>
              </a:rPr>
              <a:t> </a:t>
            </a:r>
            <a:r>
              <a:rPr lang="fr-FR" altLang="fr-FR" sz="2000" dirty="0" smtClean="0"/>
              <a:t>Séquence E</a:t>
            </a:r>
          </a:p>
          <a:p>
            <a:pPr lvl="1" eaLnBrk="1" hangingPunct="1">
              <a:buFont typeface="Wingdings" pitchFamily="2" charset="2"/>
              <a:buChar char="ü"/>
            </a:pPr>
            <a:r>
              <a:rPr lang="fr-FR" sz="2000" dirty="0" smtClean="0"/>
              <a:t>Début de la communication</a:t>
            </a:r>
            <a:r>
              <a:rPr lang="fr-FR" altLang="fr-FR" sz="2000" dirty="0" smtClean="0"/>
              <a:t> </a:t>
            </a:r>
            <a:r>
              <a:rPr lang="fr-FR" altLang="fr-FR" sz="2000" dirty="0" smtClean="0">
                <a:sym typeface="Symbol" pitchFamily="18" charset="2"/>
              </a:rPr>
              <a:t> </a:t>
            </a:r>
            <a:r>
              <a:rPr lang="fr-FR" sz="2000" dirty="0" smtClean="0"/>
              <a:t>Séquence D</a:t>
            </a:r>
          </a:p>
          <a:p>
            <a:pPr lvl="1" eaLnBrk="1" hangingPunct="1">
              <a:buFont typeface="Wingdings" pitchFamily="2" charset="2"/>
              <a:buChar char="ü"/>
            </a:pPr>
            <a:r>
              <a:rPr lang="fr-FR" sz="2000" dirty="0" smtClean="0"/>
              <a:t>Fin de la communication </a:t>
            </a:r>
            <a:r>
              <a:rPr lang="fr-FR" altLang="fr-FR" sz="2000" dirty="0" smtClean="0"/>
              <a:t> </a:t>
            </a:r>
            <a:r>
              <a:rPr lang="fr-FR" altLang="fr-FR" sz="2000" dirty="0" smtClean="0">
                <a:sym typeface="Symbol" pitchFamily="18" charset="2"/>
              </a:rPr>
              <a:t> </a:t>
            </a:r>
            <a:r>
              <a:rPr lang="fr-FR" sz="2000" dirty="0" smtClean="0"/>
              <a:t>Séquence F</a:t>
            </a:r>
          </a:p>
          <a:p>
            <a:pPr lvl="1" eaLnBrk="1" hangingPunct="1">
              <a:buFont typeface="Wingdings" pitchFamily="2" charset="2"/>
              <a:buChar char="ü"/>
            </a:pPr>
            <a:r>
              <a:rPr lang="fr-FR" sz="2400" dirty="0" smtClean="0"/>
              <a:t>Pas d'information</a:t>
            </a:r>
            <a:r>
              <a:rPr lang="fr-FR" altLang="fr-FR" sz="2400" dirty="0" smtClean="0"/>
              <a:t> </a:t>
            </a:r>
            <a:r>
              <a:rPr lang="fr-FR" altLang="fr-FR" sz="2400" dirty="0" smtClean="0">
                <a:sym typeface="Symbol" pitchFamily="18" charset="2"/>
              </a:rPr>
              <a:t> A</a:t>
            </a:r>
            <a:r>
              <a:rPr lang="fr-FR" sz="2400" dirty="0" smtClean="0"/>
              <a:t>bsence de sous-porteuse</a:t>
            </a:r>
            <a:endParaRPr lang="en-US" altLang="fr-FR" sz="2400" dirty="0" smtClean="0"/>
          </a:p>
        </p:txBody>
      </p:sp>
      <p:sp>
        <p:nvSpPr>
          <p:cNvPr id="28676" name="Rectangle 2"/>
          <p:cNvSpPr>
            <a:spLocks noGrp="1" noChangeArrowheads="1"/>
          </p:cNvSpPr>
          <p:nvPr>
            <p:ph type="title" idx="4294967295"/>
          </p:nvPr>
        </p:nvSpPr>
        <p:spPr>
          <a:xfrm>
            <a:off x="428625" y="142875"/>
            <a:ext cx="7727950" cy="585788"/>
          </a:xfrm>
        </p:spPr>
        <p:txBody>
          <a:bodyPr/>
          <a:lstStyle/>
          <a:p>
            <a:pPr eaLnBrk="1" hangingPunct="1"/>
            <a:r>
              <a:rPr lang="fr-FR" altLang="en-US" smtClean="0"/>
              <a:t>PICC </a:t>
            </a:r>
            <a:r>
              <a:rPr lang="fr-FR" altLang="en-US" smtClean="0">
                <a:sym typeface="Symbol" pitchFamily="18" charset="2"/>
              </a:rPr>
              <a:t> PCD – Communication Type A</a:t>
            </a:r>
            <a:endParaRPr lang="en-US" altLang="fr-FR" smtClean="0"/>
          </a:p>
        </p:txBody>
      </p:sp>
      <p:sp>
        <p:nvSpPr>
          <p:cNvPr id="28677" name="Rectangle 2"/>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28674" name="Object 1"/>
          <p:cNvGraphicFramePr>
            <a:graphicFrameLocks noChangeAspect="1"/>
          </p:cNvGraphicFramePr>
          <p:nvPr/>
        </p:nvGraphicFramePr>
        <p:xfrm>
          <a:off x="2065338" y="1898650"/>
          <a:ext cx="6792912" cy="2244725"/>
        </p:xfrm>
        <a:graphic>
          <a:graphicData uri="http://schemas.openxmlformats.org/presentationml/2006/ole">
            <mc:AlternateContent xmlns:mc="http://schemas.openxmlformats.org/markup-compatibility/2006">
              <mc:Choice xmlns:v="urn:schemas-microsoft-com:vml" Requires="v">
                <p:oleObj spid="_x0000_s28708" name="Visio" r:id="rId4" imgW="4947530" imgH="1633402" progId="">
                  <p:embed/>
                </p:oleObj>
              </mc:Choice>
              <mc:Fallback>
                <p:oleObj name="Visio" r:id="rId4" imgW="4947530" imgH="1633402"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338" y="1898650"/>
                        <a:ext cx="6792912" cy="224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4294967295"/>
          </p:nvPr>
        </p:nvSpPr>
        <p:spPr>
          <a:xfrm>
            <a:off x="571500" y="1430338"/>
            <a:ext cx="7918450" cy="4713287"/>
          </a:xfrm>
        </p:spPr>
        <p:txBody>
          <a:bodyPr/>
          <a:lstStyle/>
          <a:p>
            <a:pPr eaLnBrk="1" hangingPunct="1">
              <a:buFont typeface="Wingdings" pitchFamily="2" charset="2"/>
              <a:buChar char="Ø"/>
            </a:pPr>
            <a:r>
              <a:rPr lang="fr-FR" altLang="fr-FR" smtClean="0"/>
              <a:t>Codage Manchester </a:t>
            </a:r>
          </a:p>
        </p:txBody>
      </p:sp>
      <p:sp>
        <p:nvSpPr>
          <p:cNvPr id="29700" name="Rectangle 2"/>
          <p:cNvSpPr>
            <a:spLocks noGrp="1" noChangeArrowheads="1"/>
          </p:cNvSpPr>
          <p:nvPr>
            <p:ph type="title" idx="4294967295"/>
          </p:nvPr>
        </p:nvSpPr>
        <p:spPr>
          <a:xfrm>
            <a:off x="500063" y="142875"/>
            <a:ext cx="7727950" cy="585788"/>
          </a:xfrm>
        </p:spPr>
        <p:txBody>
          <a:bodyPr/>
          <a:lstStyle/>
          <a:p>
            <a:pPr eaLnBrk="1" hangingPunct="1"/>
            <a:r>
              <a:rPr lang="fr-FR" altLang="en-US" smtClean="0"/>
              <a:t>PICC </a:t>
            </a:r>
            <a:r>
              <a:rPr lang="fr-FR" altLang="en-US" smtClean="0">
                <a:sym typeface="Symbol" pitchFamily="18" charset="2"/>
              </a:rPr>
              <a:t> PCD – Communication Type A</a:t>
            </a:r>
            <a:endParaRPr lang="en-US" altLang="fr-FR" smtClean="0"/>
          </a:p>
        </p:txBody>
      </p:sp>
      <p:sp>
        <p:nvSpPr>
          <p:cNvPr id="29701" name="Rectangle 2"/>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29698" name="Object 1"/>
          <p:cNvGraphicFramePr>
            <a:graphicFrameLocks noChangeAspect="1"/>
          </p:cNvGraphicFramePr>
          <p:nvPr/>
        </p:nvGraphicFramePr>
        <p:xfrm>
          <a:off x="1782763" y="2143125"/>
          <a:ext cx="5721350" cy="4054475"/>
        </p:xfrm>
        <a:graphic>
          <a:graphicData uri="http://schemas.openxmlformats.org/presentationml/2006/ole">
            <mc:AlternateContent xmlns:mc="http://schemas.openxmlformats.org/markup-compatibility/2006">
              <mc:Choice xmlns:v="urn:schemas-microsoft-com:vml" Requires="v">
                <p:oleObj spid="_x0000_s29732" name="Visio" r:id="rId4" imgW="18130475" imgH="12874828" progId="">
                  <p:embed/>
                </p:oleObj>
              </mc:Choice>
              <mc:Fallback>
                <p:oleObj name="Visio" r:id="rId4" imgW="18130475" imgH="12874828"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763" y="2143125"/>
                        <a:ext cx="5721350" cy="405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idx="4294967295"/>
          </p:nvPr>
        </p:nvSpPr>
        <p:spPr>
          <a:xfrm>
            <a:off x="428625" y="1430338"/>
            <a:ext cx="8286750" cy="1427162"/>
          </a:xfrm>
        </p:spPr>
        <p:txBody>
          <a:bodyPr/>
          <a:lstStyle/>
          <a:p>
            <a:pPr eaLnBrk="1" hangingPunct="1">
              <a:buFont typeface="Wingdings" pitchFamily="2" charset="2"/>
              <a:buChar char="Ø"/>
            </a:pPr>
            <a:r>
              <a:rPr lang="fr-FR" altLang="fr-FR" sz="2800" smtClean="0"/>
              <a:t>Exemple : Réponse d’un PICC après un REQ A :</a:t>
            </a:r>
          </a:p>
          <a:p>
            <a:pPr lvl="1" eaLnBrk="1" hangingPunct="1">
              <a:buFont typeface="Wingdings" pitchFamily="2" charset="2"/>
              <a:buChar char="ü"/>
            </a:pPr>
            <a:r>
              <a:rPr lang="fr-FR" altLang="fr-FR" sz="2400" smtClean="0"/>
              <a:t>ATQA  </a:t>
            </a:r>
            <a:r>
              <a:rPr lang="fr-FR" sz="2400" smtClean="0"/>
              <a:t>« 1 00100000 0 00000000 0 1 »</a:t>
            </a:r>
            <a:r>
              <a:rPr lang="fr-FR" smtClean="0"/>
              <a:t> </a:t>
            </a:r>
          </a:p>
          <a:p>
            <a:pPr eaLnBrk="1" hangingPunct="1">
              <a:buFont typeface="Wingdings" pitchFamily="2" charset="2"/>
              <a:buChar char="Ø"/>
            </a:pPr>
            <a:endParaRPr lang="fr-FR" altLang="fr-FR" sz="2800" smtClean="0"/>
          </a:p>
          <a:p>
            <a:pPr eaLnBrk="1" hangingPunct="1">
              <a:buFont typeface="Wingdings" pitchFamily="2" charset="2"/>
              <a:buChar char="Ø"/>
            </a:pPr>
            <a:endParaRPr lang="fr-FR" altLang="fr-FR" sz="2800" smtClean="0"/>
          </a:p>
          <a:p>
            <a:pPr eaLnBrk="1" hangingPunct="1">
              <a:buFont typeface="Wingdings" pitchFamily="2" charset="2"/>
              <a:buChar char="Ø"/>
            </a:pPr>
            <a:endParaRPr lang="fr-FR" altLang="fr-FR" sz="2800" smtClean="0"/>
          </a:p>
          <a:p>
            <a:pPr eaLnBrk="1" hangingPunct="1">
              <a:buFont typeface="Wingdings" pitchFamily="2" charset="2"/>
              <a:buChar char="Ø"/>
            </a:pPr>
            <a:endParaRPr lang="fr-FR" altLang="fr-FR" sz="2800" smtClean="0"/>
          </a:p>
          <a:p>
            <a:pPr eaLnBrk="1" hangingPunct="1">
              <a:buFont typeface="Wingdings" pitchFamily="2" charset="2"/>
              <a:buChar char="Ø"/>
            </a:pPr>
            <a:endParaRPr lang="fr-FR" altLang="fr-FR" sz="2800" smtClean="0"/>
          </a:p>
        </p:txBody>
      </p:sp>
      <p:sp>
        <p:nvSpPr>
          <p:cNvPr id="100355" name="Rectangle 2"/>
          <p:cNvSpPr>
            <a:spLocks noGrp="1" noChangeArrowheads="1"/>
          </p:cNvSpPr>
          <p:nvPr>
            <p:ph type="title" idx="4294967295"/>
          </p:nvPr>
        </p:nvSpPr>
        <p:spPr>
          <a:xfrm>
            <a:off x="500063" y="142875"/>
            <a:ext cx="7727950" cy="585788"/>
          </a:xfrm>
        </p:spPr>
        <p:txBody>
          <a:bodyPr/>
          <a:lstStyle/>
          <a:p>
            <a:pPr eaLnBrk="1" hangingPunct="1"/>
            <a:r>
              <a:rPr lang="fr-FR" altLang="en-US" smtClean="0"/>
              <a:t>PICC </a:t>
            </a:r>
            <a:r>
              <a:rPr lang="fr-FR" altLang="en-US" smtClean="0">
                <a:sym typeface="Symbol" pitchFamily="18" charset="2"/>
              </a:rPr>
              <a:t> PCD – Communication Type A</a:t>
            </a:r>
            <a:endParaRPr lang="en-US" altLang="fr-FR" smtClean="0"/>
          </a:p>
        </p:txBody>
      </p:sp>
      <p:pic>
        <p:nvPicPr>
          <p:cNvPr id="100356" name="Picture 4" descr="ATQA"/>
          <p:cNvPicPr>
            <a:picLocks noChangeAspect="1" noChangeArrowheads="1"/>
          </p:cNvPicPr>
          <p:nvPr/>
        </p:nvPicPr>
        <p:blipFill>
          <a:blip r:embed="rId3" cstate="print"/>
          <a:srcRect/>
          <a:stretch>
            <a:fillRect/>
          </a:stretch>
        </p:blipFill>
        <p:spPr bwMode="auto">
          <a:xfrm>
            <a:off x="928688" y="2933700"/>
            <a:ext cx="7392987" cy="1181100"/>
          </a:xfrm>
          <a:prstGeom prst="rect">
            <a:avLst/>
          </a:prstGeom>
          <a:noFill/>
          <a:ln w="9525">
            <a:noFill/>
            <a:miter lim="800000"/>
            <a:headEnd/>
            <a:tailEnd/>
          </a:ln>
        </p:spPr>
      </p:pic>
      <p:pic>
        <p:nvPicPr>
          <p:cNvPr id="100357" name="Picture 6"/>
          <p:cNvPicPr>
            <a:picLocks noChangeAspect="1" noChangeArrowheads="1"/>
          </p:cNvPicPr>
          <p:nvPr/>
        </p:nvPicPr>
        <p:blipFill>
          <a:blip r:embed="rId4" cstate="print"/>
          <a:srcRect/>
          <a:stretch>
            <a:fillRect/>
          </a:stretch>
        </p:blipFill>
        <p:spPr bwMode="auto">
          <a:xfrm>
            <a:off x="1212850" y="4489450"/>
            <a:ext cx="6931025" cy="1612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2"/>
          <p:cNvSpPr>
            <a:spLocks noChangeArrowheads="1"/>
          </p:cNvSpPr>
          <p:nvPr/>
        </p:nvSpPr>
        <p:spPr bwMode="auto">
          <a:xfrm>
            <a:off x="1736725" y="1089025"/>
            <a:ext cx="5692775" cy="788988"/>
          </a:xfrm>
          <a:prstGeom prst="rect">
            <a:avLst/>
          </a:prstGeom>
          <a:noFill/>
          <a:ln w="9525">
            <a:noFill/>
            <a:miter lim="800000"/>
            <a:headEnd/>
            <a:tailEnd/>
          </a:ln>
        </p:spPr>
        <p:txBody>
          <a:bodyPr/>
          <a:lstStyle/>
          <a:p>
            <a:endParaRPr lang="fr-FR" sz="1800">
              <a:latin typeface="Arial" charset="0"/>
            </a:endParaRPr>
          </a:p>
        </p:txBody>
      </p:sp>
      <p:sp>
        <p:nvSpPr>
          <p:cNvPr id="57347" name="Espace réservé du contenu 74"/>
          <p:cNvSpPr>
            <a:spLocks noGrp="1"/>
          </p:cNvSpPr>
          <p:nvPr>
            <p:ph idx="4294967295"/>
          </p:nvPr>
        </p:nvSpPr>
        <p:spPr>
          <a:xfrm>
            <a:off x="614363" y="1512888"/>
            <a:ext cx="7918450" cy="4795837"/>
          </a:xfrm>
        </p:spPr>
        <p:txBody>
          <a:bodyPr/>
          <a:lstStyle/>
          <a:p>
            <a:pPr eaLnBrk="1" hangingPunct="1">
              <a:lnSpc>
                <a:spcPct val="90000"/>
              </a:lnSpc>
              <a:buFont typeface="Wingdings" pitchFamily="2" charset="2"/>
              <a:buChar char="Ø"/>
            </a:pPr>
            <a:r>
              <a:rPr lang="fr-FR" sz="2400" smtClean="0"/>
              <a:t>RFID : Radio Frequency IDentification: </a:t>
            </a:r>
          </a:p>
          <a:p>
            <a:pPr eaLnBrk="1" hangingPunct="1">
              <a:lnSpc>
                <a:spcPct val="90000"/>
              </a:lnSpc>
              <a:buFont typeface="Wingdings" pitchFamily="2" charset="2"/>
              <a:buChar char="Ø"/>
            </a:pPr>
            <a:r>
              <a:rPr lang="fr-FR" sz="2400" smtClean="0"/>
              <a:t>Confluence de quatre disciplines:</a:t>
            </a:r>
          </a:p>
          <a:p>
            <a:pPr lvl="1" eaLnBrk="1" hangingPunct="1">
              <a:lnSpc>
                <a:spcPct val="90000"/>
              </a:lnSpc>
              <a:buFont typeface="Wingdings" pitchFamily="2" charset="2"/>
              <a:buChar char="ü"/>
            </a:pPr>
            <a:r>
              <a:rPr lang="fr-FR" sz="2000" smtClean="0"/>
              <a:t>Ondes Electromagnétiques</a:t>
            </a:r>
          </a:p>
          <a:p>
            <a:pPr lvl="1" eaLnBrk="1" hangingPunct="1">
              <a:lnSpc>
                <a:spcPct val="90000"/>
              </a:lnSpc>
              <a:buFont typeface="Wingdings" pitchFamily="2" charset="2"/>
              <a:buChar char="ü"/>
            </a:pPr>
            <a:r>
              <a:rPr lang="fr-FR" sz="2000" smtClean="0"/>
              <a:t>Micro-électronique</a:t>
            </a:r>
          </a:p>
          <a:p>
            <a:pPr lvl="1" eaLnBrk="1" hangingPunct="1">
              <a:lnSpc>
                <a:spcPct val="90000"/>
              </a:lnSpc>
              <a:buFont typeface="Wingdings" pitchFamily="2" charset="2"/>
              <a:buChar char="ü"/>
            </a:pPr>
            <a:r>
              <a:rPr lang="fr-FR" sz="2000" smtClean="0"/>
              <a:t>Micro-informatique</a:t>
            </a:r>
          </a:p>
          <a:p>
            <a:pPr lvl="1" eaLnBrk="1" hangingPunct="1">
              <a:lnSpc>
                <a:spcPct val="90000"/>
              </a:lnSpc>
              <a:buFont typeface="Wingdings" pitchFamily="2" charset="2"/>
              <a:buChar char="ü"/>
            </a:pPr>
            <a:r>
              <a:rPr lang="fr-FR" sz="2000" smtClean="0"/>
              <a:t>Cryptographie</a:t>
            </a:r>
          </a:p>
          <a:p>
            <a:pPr eaLnBrk="1" hangingPunct="1">
              <a:lnSpc>
                <a:spcPct val="90000"/>
              </a:lnSpc>
              <a:buFont typeface="Wingdings" pitchFamily="2" charset="2"/>
              <a:buChar char="Ø"/>
            </a:pPr>
            <a:r>
              <a:rPr lang="fr-FR" sz="2400" smtClean="0"/>
              <a:t>Trois types de RFID</a:t>
            </a:r>
          </a:p>
          <a:p>
            <a:pPr lvl="1" eaLnBrk="1" hangingPunct="1">
              <a:lnSpc>
                <a:spcPct val="90000"/>
              </a:lnSpc>
              <a:buFont typeface="Wingdings" pitchFamily="2" charset="2"/>
              <a:buChar char="ü"/>
            </a:pPr>
            <a:r>
              <a:rPr lang="fr-FR" sz="2000" smtClean="0"/>
              <a:t>Objets passifs produisant une interaction avec les ondes électromagnétiques</a:t>
            </a:r>
          </a:p>
          <a:p>
            <a:pPr lvl="1" eaLnBrk="1" hangingPunct="1">
              <a:lnSpc>
                <a:spcPct val="90000"/>
              </a:lnSpc>
              <a:buFont typeface="Wingdings" pitchFamily="2" charset="2"/>
              <a:buChar char="ü"/>
            </a:pPr>
            <a:r>
              <a:rPr lang="fr-FR" sz="2000" smtClean="0"/>
              <a:t>Objets pouvant mémoriser des données dans une mémoire électronique plus ou moins protégée</a:t>
            </a:r>
          </a:p>
          <a:p>
            <a:pPr lvl="1" eaLnBrk="1" hangingPunct="1">
              <a:lnSpc>
                <a:spcPct val="90000"/>
              </a:lnSpc>
              <a:buFont typeface="Wingdings" pitchFamily="2" charset="2"/>
              <a:buChar char="ü"/>
            </a:pPr>
            <a:r>
              <a:rPr lang="fr-FR" sz="2000" smtClean="0"/>
              <a:t>Objets possédant une véritable capacité de traitement de l’information</a:t>
            </a:r>
          </a:p>
        </p:txBody>
      </p:sp>
      <p:sp>
        <p:nvSpPr>
          <p:cNvPr id="57348" name="Titre 1"/>
          <p:cNvSpPr txBox="1">
            <a:spLocks/>
          </p:cNvSpPr>
          <p:nvPr/>
        </p:nvSpPr>
        <p:spPr bwMode="auto">
          <a:xfrm>
            <a:off x="500063" y="71438"/>
            <a:ext cx="7885112" cy="720725"/>
          </a:xfrm>
          <a:prstGeom prst="rect">
            <a:avLst/>
          </a:prstGeom>
          <a:noFill/>
          <a:ln w="9525">
            <a:noFill/>
            <a:miter lim="800000"/>
            <a:headEnd/>
            <a:tailEnd/>
          </a:ln>
        </p:spPr>
        <p:txBody>
          <a:bodyPr anchor="ctr"/>
          <a:lstStyle/>
          <a:p>
            <a:r>
              <a:rPr lang="fr-FR" sz="2800">
                <a:solidFill>
                  <a:srgbClr val="0F3299"/>
                </a:solidFill>
                <a:latin typeface="Comic Sans MS" pitchFamily="66" charset="0"/>
              </a:rPr>
              <a:t>Qu’est-ce que la RFID (3/3)</a:t>
            </a:r>
          </a:p>
        </p:txBody>
      </p:sp>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ctrTitle" idx="4294967295"/>
          </p:nvPr>
        </p:nvSpPr>
        <p:spPr>
          <a:xfrm>
            <a:off x="714375" y="3273425"/>
            <a:ext cx="7772400" cy="584200"/>
          </a:xfrm>
        </p:spPr>
        <p:txBody>
          <a:bodyPr/>
          <a:lstStyle/>
          <a:p>
            <a:pPr algn="ctr" eaLnBrk="1" hangingPunct="1"/>
            <a:r>
              <a:rPr lang="fr-FR" sz="5400" dirty="0" smtClean="0"/>
              <a:t>ISO 14443</a:t>
            </a:r>
            <a:br>
              <a:rPr lang="fr-FR" sz="5400" dirty="0" smtClean="0"/>
            </a:br>
            <a:r>
              <a:rPr lang="fr-FR" sz="5400" dirty="0"/>
              <a:t>M</a:t>
            </a:r>
            <a:r>
              <a:rPr lang="fr-FR" sz="5400" dirty="0" smtClean="0"/>
              <a:t>ode de</a:t>
            </a:r>
            <a:br>
              <a:rPr lang="fr-FR" sz="5400" dirty="0" smtClean="0"/>
            </a:br>
            <a:r>
              <a:rPr lang="fr-FR" sz="5400" dirty="0" smtClean="0"/>
              <a:t>communication</a:t>
            </a:r>
            <a:br>
              <a:rPr lang="fr-FR" sz="5400" dirty="0" smtClean="0"/>
            </a:br>
            <a:r>
              <a:rPr lang="fr-FR" sz="5400" dirty="0" smtClean="0"/>
              <a:t>Type B</a:t>
            </a:r>
            <a:endParaRPr lang="fr-FR" altLang="fr-FR" sz="5400" dirty="0" smtClean="0"/>
          </a:p>
        </p:txBody>
      </p:sp>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3" cstate="print"/>
          <a:srcRect/>
          <a:stretch>
            <a:fillRect/>
          </a:stretch>
        </p:blipFill>
        <p:spPr bwMode="auto">
          <a:xfrm>
            <a:off x="4071938" y="3429000"/>
            <a:ext cx="4324350" cy="2859088"/>
          </a:xfrm>
          <a:prstGeom prst="rect">
            <a:avLst/>
          </a:prstGeom>
          <a:noFill/>
          <a:ln w="9525">
            <a:noFill/>
            <a:miter lim="800000"/>
            <a:headEnd/>
            <a:tailEnd/>
          </a:ln>
        </p:spPr>
      </p:pic>
      <p:sp>
        <p:nvSpPr>
          <p:cNvPr id="102403" name="Espace réservé du contenu 23"/>
          <p:cNvSpPr>
            <a:spLocks noGrp="1"/>
          </p:cNvSpPr>
          <p:nvPr>
            <p:ph idx="4294967295"/>
          </p:nvPr>
        </p:nvSpPr>
        <p:spPr>
          <a:xfrm>
            <a:off x="500063" y="1214438"/>
            <a:ext cx="7918450" cy="4713287"/>
          </a:xfrm>
        </p:spPr>
        <p:txBody>
          <a:bodyPr/>
          <a:lstStyle/>
          <a:p>
            <a:pPr eaLnBrk="1" hangingPunct="1">
              <a:buFont typeface="Wingdings" pitchFamily="2" charset="2"/>
              <a:buChar char="Ø"/>
            </a:pPr>
            <a:r>
              <a:rPr lang="fr-FR" sz="2800" smtClean="0"/>
              <a:t>Modulation ASK 10%, </a:t>
            </a:r>
          </a:p>
          <a:p>
            <a:pPr lvl="1" eaLnBrk="1" hangingPunct="1">
              <a:buFont typeface="Wingdings" pitchFamily="2" charset="2"/>
              <a:buChar char="ü"/>
            </a:pPr>
            <a:r>
              <a:rPr lang="fr-FR" sz="2400" smtClean="0"/>
              <a:t>Indice de modulation toléré entre 8% et 14%</a:t>
            </a:r>
          </a:p>
          <a:p>
            <a:pPr eaLnBrk="1" hangingPunct="1">
              <a:buFont typeface="Wingdings" pitchFamily="2" charset="2"/>
              <a:buChar char="Ø"/>
            </a:pPr>
            <a:r>
              <a:rPr lang="fr-FR" sz="2800" smtClean="0"/>
              <a:t>Débit Binaire : fc/128 = 106 kbits/s </a:t>
            </a:r>
          </a:p>
          <a:p>
            <a:pPr lvl="1" eaLnBrk="1" hangingPunct="1">
              <a:buFont typeface="Wingdings" pitchFamily="2" charset="2"/>
              <a:buChar char="ü"/>
            </a:pPr>
            <a:r>
              <a:rPr lang="fr-FR" sz="2400" smtClean="0"/>
              <a:t>Débits possibles = 106, 212, 424, 847 kbits/s</a:t>
            </a:r>
          </a:p>
          <a:p>
            <a:pPr eaLnBrk="1" hangingPunct="1">
              <a:buFont typeface="Wingdings" pitchFamily="2" charset="2"/>
              <a:buChar char="Ø"/>
            </a:pPr>
            <a:r>
              <a:rPr lang="fr-FR" sz="2800" smtClean="0"/>
              <a:t>Forme d’onde que le PICC doit détecter</a:t>
            </a:r>
          </a:p>
          <a:p>
            <a:pPr eaLnBrk="1" hangingPunct="1">
              <a:buFont typeface="Wingdings" pitchFamily="2" charset="2"/>
              <a:buChar char="Ø"/>
            </a:pPr>
            <a:endParaRPr lang="fr-FR" sz="2800" smtClean="0"/>
          </a:p>
          <a:p>
            <a:pPr eaLnBrk="1" hangingPunct="1">
              <a:buFont typeface="Wingdings" pitchFamily="2" charset="2"/>
              <a:buChar char="Ø"/>
            </a:pPr>
            <a:endParaRPr lang="fr-FR" sz="2800" smtClean="0"/>
          </a:p>
        </p:txBody>
      </p:sp>
      <p:sp>
        <p:nvSpPr>
          <p:cNvPr id="102404" name="Rectangle 13"/>
          <p:cNvSpPr>
            <a:spLocks noGrp="1" noChangeArrowheads="1"/>
          </p:cNvSpPr>
          <p:nvPr>
            <p:ph type="title" idx="4294967295"/>
          </p:nvPr>
        </p:nvSpPr>
        <p:spPr>
          <a:xfrm>
            <a:off x="500063" y="142875"/>
            <a:ext cx="7727950" cy="585788"/>
          </a:xfrm>
        </p:spPr>
        <p:txBody>
          <a:bodyPr/>
          <a:lstStyle/>
          <a:p>
            <a:pPr eaLnBrk="1" hangingPunct="1"/>
            <a:r>
              <a:rPr lang="fr-FR" altLang="en-US" smtClean="0"/>
              <a:t>PCD </a:t>
            </a:r>
            <a:r>
              <a:rPr lang="fr-FR" altLang="en-US" smtClean="0">
                <a:sym typeface="Symbol" pitchFamily="18" charset="2"/>
              </a:rPr>
              <a:t> PICC – Communication Type B</a:t>
            </a:r>
            <a:endParaRPr lang="fr-FR" smtClean="0"/>
          </a:p>
        </p:txBody>
      </p:sp>
      <p:grpSp>
        <p:nvGrpSpPr>
          <p:cNvPr id="102405" name="Group 2"/>
          <p:cNvGrpSpPr>
            <a:grpSpLocks/>
          </p:cNvGrpSpPr>
          <p:nvPr/>
        </p:nvGrpSpPr>
        <p:grpSpPr bwMode="auto">
          <a:xfrm>
            <a:off x="785813" y="4722813"/>
            <a:ext cx="2360612" cy="1022350"/>
            <a:chOff x="2592" y="2544"/>
            <a:chExt cx="1419" cy="452"/>
          </a:xfrm>
        </p:grpSpPr>
        <p:cxnSp>
          <p:nvCxnSpPr>
            <p:cNvPr id="102407" name="AutoShape 3"/>
            <p:cNvCxnSpPr>
              <a:cxnSpLocks noChangeShapeType="1"/>
            </p:cNvCxnSpPr>
            <p:nvPr/>
          </p:nvCxnSpPr>
          <p:spPr bwMode="auto">
            <a:xfrm flipV="1">
              <a:off x="3104" y="2757"/>
              <a:ext cx="222" cy="94"/>
            </a:xfrm>
            <a:prstGeom prst="curvedConnector3">
              <a:avLst>
                <a:gd name="adj1" fmla="val 50000"/>
              </a:avLst>
            </a:prstGeom>
            <a:noFill/>
            <a:ln w="38100">
              <a:solidFill>
                <a:schemeClr val="bg2"/>
              </a:solidFill>
              <a:round/>
              <a:headEnd/>
              <a:tailEnd/>
            </a:ln>
          </p:spPr>
        </p:cxnSp>
        <p:pic>
          <p:nvPicPr>
            <p:cNvPr id="102408" name="Picture 4" descr="antennas2"/>
            <p:cNvPicPr>
              <a:picLocks noChangeAspect="1" noChangeArrowheads="1"/>
            </p:cNvPicPr>
            <p:nvPr/>
          </p:nvPicPr>
          <p:blipFill>
            <a:blip r:embed="rId4" cstate="print"/>
            <a:srcRect/>
            <a:stretch>
              <a:fillRect/>
            </a:stretch>
          </p:blipFill>
          <p:spPr bwMode="auto">
            <a:xfrm>
              <a:off x="3312" y="2544"/>
              <a:ext cx="699" cy="378"/>
            </a:xfrm>
            <a:prstGeom prst="rect">
              <a:avLst/>
            </a:prstGeom>
            <a:noFill/>
            <a:ln w="9525">
              <a:noFill/>
              <a:miter lim="800000"/>
              <a:headEnd/>
              <a:tailEnd/>
            </a:ln>
          </p:spPr>
        </p:pic>
        <p:pic>
          <p:nvPicPr>
            <p:cNvPr id="102409" name="Picture 5" descr="Lecteur"/>
            <p:cNvPicPr>
              <a:picLocks noChangeAspect="1" noChangeArrowheads="1"/>
            </p:cNvPicPr>
            <p:nvPr/>
          </p:nvPicPr>
          <p:blipFill>
            <a:blip r:embed="rId5" cstate="print"/>
            <a:srcRect/>
            <a:stretch>
              <a:fillRect/>
            </a:stretch>
          </p:blipFill>
          <p:spPr bwMode="auto">
            <a:xfrm>
              <a:off x="2592" y="2736"/>
              <a:ext cx="519" cy="260"/>
            </a:xfrm>
            <a:prstGeom prst="rect">
              <a:avLst/>
            </a:prstGeom>
            <a:noFill/>
            <a:ln w="9525">
              <a:noFill/>
              <a:miter lim="800000"/>
              <a:headEnd/>
              <a:tailEnd/>
            </a:ln>
          </p:spPr>
        </p:pic>
      </p:grpSp>
      <p:sp>
        <p:nvSpPr>
          <p:cNvPr id="102406" name="Freeform 6"/>
          <p:cNvSpPr>
            <a:spLocks/>
          </p:cNvSpPr>
          <p:nvPr/>
        </p:nvSpPr>
        <p:spPr bwMode="auto">
          <a:xfrm flipH="1" flipV="1">
            <a:off x="2159000" y="3876675"/>
            <a:ext cx="960438" cy="631825"/>
          </a:xfrm>
          <a:custGeom>
            <a:avLst/>
            <a:gdLst>
              <a:gd name="T0" fmla="*/ 2147483647 w 1042"/>
              <a:gd name="T1" fmla="*/ 2147483647 h 638"/>
              <a:gd name="T2" fmla="*/ 0 w 1042"/>
              <a:gd name="T3" fmla="*/ 2147483647 h 638"/>
              <a:gd name="T4" fmla="*/ 2147483647 w 1042"/>
              <a:gd name="T5" fmla="*/ 2147483647 h 638"/>
              <a:gd name="T6" fmla="*/ 2147483647 w 1042"/>
              <a:gd name="T7" fmla="*/ 2147483647 h 638"/>
              <a:gd name="T8" fmla="*/ 2147483647 w 1042"/>
              <a:gd name="T9" fmla="*/ 2147483647 h 638"/>
              <a:gd name="T10" fmla="*/ 2147483647 w 1042"/>
              <a:gd name="T11" fmla="*/ 2147483647 h 638"/>
              <a:gd name="T12" fmla="*/ 2147483647 w 1042"/>
              <a:gd name="T13" fmla="*/ 2147483647 h 638"/>
              <a:gd name="T14" fmla="*/ 2147483647 w 1042"/>
              <a:gd name="T15" fmla="*/ 2147483647 h 638"/>
              <a:gd name="T16" fmla="*/ 2147483647 w 1042"/>
              <a:gd name="T17" fmla="*/ 2147483647 h 638"/>
              <a:gd name="T18" fmla="*/ 2147483647 w 1042"/>
              <a:gd name="T19" fmla="*/ 0 h 638"/>
              <a:gd name="T20" fmla="*/ 2147483647 w 1042"/>
              <a:gd name="T21" fmla="*/ 0 h 638"/>
              <a:gd name="T22" fmla="*/ 2147483647 w 1042"/>
              <a:gd name="T23" fmla="*/ 2147483647 h 638"/>
              <a:gd name="T24" fmla="*/ 2147483647 w 1042"/>
              <a:gd name="T25" fmla="*/ 2147483647 h 638"/>
              <a:gd name="T26" fmla="*/ 2147483647 w 1042"/>
              <a:gd name="T27" fmla="*/ 2147483647 h 638"/>
              <a:gd name="T28" fmla="*/ 2147483647 w 1042"/>
              <a:gd name="T29" fmla="*/ 2147483647 h 638"/>
              <a:gd name="T30" fmla="*/ 2147483647 w 1042"/>
              <a:gd name="T31" fmla="*/ 2147483647 h 638"/>
              <a:gd name="T32" fmla="*/ 2147483647 w 1042"/>
              <a:gd name="T33" fmla="*/ 2147483647 h 638"/>
              <a:gd name="T34" fmla="*/ 2147483647 w 1042"/>
              <a:gd name="T35" fmla="*/ 2147483647 h 638"/>
              <a:gd name="T36" fmla="*/ 2147483647 w 1042"/>
              <a:gd name="T37" fmla="*/ 2147483647 h 638"/>
              <a:gd name="T38" fmla="*/ 2147483647 w 1042"/>
              <a:gd name="T39" fmla="*/ 2147483647 h 638"/>
              <a:gd name="T40" fmla="*/ 2147483647 w 1042"/>
              <a:gd name="T41" fmla="*/ 2147483647 h 638"/>
              <a:gd name="T42" fmla="*/ 2147483647 w 1042"/>
              <a:gd name="T43" fmla="*/ 2147483647 h 638"/>
              <a:gd name="T44" fmla="*/ 2147483647 w 1042"/>
              <a:gd name="T45" fmla="*/ 2147483647 h 638"/>
              <a:gd name="T46" fmla="*/ 2147483647 w 1042"/>
              <a:gd name="T47" fmla="*/ 2147483647 h 638"/>
              <a:gd name="T48" fmla="*/ 2147483647 w 1042"/>
              <a:gd name="T49" fmla="*/ 2147483647 h 6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2"/>
              <a:gd name="T76" fmla="*/ 0 h 638"/>
              <a:gd name="T77" fmla="*/ 1042 w 1042"/>
              <a:gd name="T78" fmla="*/ 638 h 6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2" h="638">
                <a:moveTo>
                  <a:pt x="350" y="638"/>
                </a:moveTo>
                <a:lnTo>
                  <a:pt x="0" y="385"/>
                </a:lnTo>
                <a:lnTo>
                  <a:pt x="350" y="106"/>
                </a:lnTo>
                <a:lnTo>
                  <a:pt x="350" y="249"/>
                </a:lnTo>
                <a:lnTo>
                  <a:pt x="670" y="248"/>
                </a:lnTo>
                <a:lnTo>
                  <a:pt x="724" y="230"/>
                </a:lnTo>
                <a:lnTo>
                  <a:pt x="763" y="195"/>
                </a:lnTo>
                <a:lnTo>
                  <a:pt x="786" y="148"/>
                </a:lnTo>
                <a:lnTo>
                  <a:pt x="794" y="76"/>
                </a:lnTo>
                <a:lnTo>
                  <a:pt x="794" y="0"/>
                </a:lnTo>
                <a:lnTo>
                  <a:pt x="1042" y="0"/>
                </a:lnTo>
                <a:lnTo>
                  <a:pt x="1041" y="120"/>
                </a:lnTo>
                <a:lnTo>
                  <a:pt x="1032" y="174"/>
                </a:lnTo>
                <a:lnTo>
                  <a:pt x="1022" y="230"/>
                </a:lnTo>
                <a:lnTo>
                  <a:pt x="1008" y="271"/>
                </a:lnTo>
                <a:lnTo>
                  <a:pt x="986" y="316"/>
                </a:lnTo>
                <a:lnTo>
                  <a:pt x="963" y="352"/>
                </a:lnTo>
                <a:lnTo>
                  <a:pt x="926" y="394"/>
                </a:lnTo>
                <a:lnTo>
                  <a:pt x="884" y="431"/>
                </a:lnTo>
                <a:lnTo>
                  <a:pt x="840" y="455"/>
                </a:lnTo>
                <a:lnTo>
                  <a:pt x="790" y="481"/>
                </a:lnTo>
                <a:lnTo>
                  <a:pt x="728" y="495"/>
                </a:lnTo>
                <a:lnTo>
                  <a:pt x="670" y="497"/>
                </a:lnTo>
                <a:lnTo>
                  <a:pt x="350" y="499"/>
                </a:lnTo>
                <a:lnTo>
                  <a:pt x="350" y="638"/>
                </a:lnTo>
                <a:close/>
              </a:path>
            </a:pathLst>
          </a:custGeom>
          <a:solidFill>
            <a:schemeClr val="accent1"/>
          </a:solidFill>
          <a:ln w="7938">
            <a:solidFill>
              <a:srgbClr val="000000"/>
            </a:solidFill>
            <a:round/>
            <a:headEnd/>
            <a:tailEnd/>
          </a:ln>
        </p:spPr>
        <p:txBody>
          <a:bodyPr/>
          <a:lstStyle/>
          <a:p>
            <a:endParaRPr lang="fr-FR" sz="1800">
              <a:latin typeface="Arial" charset="0"/>
            </a:endParaRPr>
          </a:p>
        </p:txBody>
      </p:sp>
    </p:spTree>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idx="4294967295"/>
          </p:nvPr>
        </p:nvSpPr>
        <p:spPr>
          <a:xfrm>
            <a:off x="357188" y="1501775"/>
            <a:ext cx="8429625" cy="2141538"/>
          </a:xfrm>
        </p:spPr>
        <p:txBody>
          <a:bodyPr/>
          <a:lstStyle/>
          <a:p>
            <a:pPr eaLnBrk="1" hangingPunct="1">
              <a:buFont typeface="Wingdings" pitchFamily="2" charset="2"/>
              <a:buChar char="Ø"/>
            </a:pPr>
            <a:r>
              <a:rPr lang="fr-FR" altLang="fr-FR" smtClean="0"/>
              <a:t>Codage NRZ (No return to Zero)</a:t>
            </a:r>
          </a:p>
          <a:p>
            <a:pPr lvl="1" eaLnBrk="1" hangingPunct="1">
              <a:buFont typeface="Wingdings" pitchFamily="2" charset="2"/>
              <a:buChar char="ü"/>
            </a:pPr>
            <a:r>
              <a:rPr lang="fr-FR" sz="2400" smtClean="0"/>
              <a:t>1 Logique : Amplitude haute du champ de la porteuse</a:t>
            </a:r>
          </a:p>
          <a:p>
            <a:pPr lvl="1" eaLnBrk="1" hangingPunct="1">
              <a:buFont typeface="Wingdings" pitchFamily="2" charset="2"/>
              <a:buChar char="ü"/>
            </a:pPr>
            <a:r>
              <a:rPr lang="fr-FR" sz="2400" smtClean="0"/>
              <a:t>0 Logique : Amplitude Basse du champ de la porteuse</a:t>
            </a:r>
          </a:p>
        </p:txBody>
      </p:sp>
      <p:sp>
        <p:nvSpPr>
          <p:cNvPr id="103427" name="Rectangle 2"/>
          <p:cNvSpPr>
            <a:spLocks noGrp="1" noChangeArrowheads="1"/>
          </p:cNvSpPr>
          <p:nvPr>
            <p:ph type="title" idx="4294967295"/>
          </p:nvPr>
        </p:nvSpPr>
        <p:spPr>
          <a:xfrm>
            <a:off x="487363" y="142875"/>
            <a:ext cx="7727950" cy="585788"/>
          </a:xfrm>
        </p:spPr>
        <p:txBody>
          <a:bodyPr/>
          <a:lstStyle/>
          <a:p>
            <a:pPr eaLnBrk="1" hangingPunct="1"/>
            <a:r>
              <a:rPr lang="fr-FR" altLang="en-US" smtClean="0"/>
              <a:t>PCD </a:t>
            </a:r>
            <a:r>
              <a:rPr lang="fr-FR" altLang="en-US" smtClean="0">
                <a:sym typeface="Symbol" pitchFamily="18" charset="2"/>
              </a:rPr>
              <a:t> PICC – Communication Type B</a:t>
            </a:r>
            <a:endParaRPr lang="en-US" altLang="fr-FR" smtClean="0"/>
          </a:p>
        </p:txBody>
      </p:sp>
      <p:pic>
        <p:nvPicPr>
          <p:cNvPr id="103428" name="Picture 3"/>
          <p:cNvPicPr>
            <a:picLocks noChangeAspect="1" noChangeArrowheads="1"/>
          </p:cNvPicPr>
          <p:nvPr/>
        </p:nvPicPr>
        <p:blipFill>
          <a:blip r:embed="rId3" cstate="print"/>
          <a:srcRect/>
          <a:stretch>
            <a:fillRect/>
          </a:stretch>
        </p:blipFill>
        <p:spPr bwMode="auto">
          <a:xfrm>
            <a:off x="785813" y="3714750"/>
            <a:ext cx="7467600" cy="18383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4294967295"/>
          </p:nvPr>
        </p:nvSpPr>
        <p:spPr>
          <a:xfrm>
            <a:off x="428625" y="1214438"/>
            <a:ext cx="8215313" cy="2000250"/>
          </a:xfrm>
        </p:spPr>
        <p:txBody>
          <a:bodyPr/>
          <a:lstStyle/>
          <a:p>
            <a:pPr eaLnBrk="1" hangingPunct="1">
              <a:buFont typeface="Wingdings" pitchFamily="2" charset="2"/>
              <a:buChar char="Ø"/>
            </a:pPr>
            <a:r>
              <a:rPr lang="fr-FR" altLang="fr-FR" sz="2400" smtClean="0"/>
              <a:t>Modulation de charge </a:t>
            </a:r>
          </a:p>
          <a:p>
            <a:pPr lvl="1" eaLnBrk="1" hangingPunct="1">
              <a:buFont typeface="Wingdings" pitchFamily="2" charset="2"/>
              <a:buChar char="ü"/>
            </a:pPr>
            <a:r>
              <a:rPr lang="fr-FR" altLang="fr-FR" sz="2400" smtClean="0"/>
              <a:t>Sous porteuse fs = fc /16 = 847 KHz</a:t>
            </a:r>
          </a:p>
          <a:p>
            <a:pPr lvl="1" eaLnBrk="1" hangingPunct="1">
              <a:buFont typeface="Wingdings" pitchFamily="2" charset="2"/>
              <a:buChar char="ü"/>
            </a:pPr>
            <a:r>
              <a:rPr lang="fr-FR" altLang="fr-FR" sz="2400" smtClean="0"/>
              <a:t>Amplitude ≤ </a:t>
            </a:r>
            <a:r>
              <a:rPr lang="en-US" sz="2400" smtClean="0"/>
              <a:t>30/H1,2 (mVpeak) où H est la valeur rms du champ magnétique (A/m)</a:t>
            </a:r>
            <a:endParaRPr lang="fr-FR" sz="2400" smtClean="0"/>
          </a:p>
        </p:txBody>
      </p:sp>
      <p:sp>
        <p:nvSpPr>
          <p:cNvPr id="30724" name="Rectangle 2"/>
          <p:cNvSpPr>
            <a:spLocks noGrp="1" noChangeArrowheads="1"/>
          </p:cNvSpPr>
          <p:nvPr>
            <p:ph type="title" idx="4294967295"/>
          </p:nvPr>
        </p:nvSpPr>
        <p:spPr>
          <a:xfrm>
            <a:off x="428625" y="142875"/>
            <a:ext cx="7727950" cy="585788"/>
          </a:xfrm>
        </p:spPr>
        <p:txBody>
          <a:bodyPr/>
          <a:lstStyle/>
          <a:p>
            <a:pPr eaLnBrk="1" hangingPunct="1"/>
            <a:r>
              <a:rPr lang="fr-FR" altLang="en-US" smtClean="0"/>
              <a:t>PICC </a:t>
            </a:r>
            <a:r>
              <a:rPr lang="fr-FR" altLang="en-US" smtClean="0">
                <a:sym typeface="Symbol" pitchFamily="18" charset="2"/>
              </a:rPr>
              <a:t> PCD – Communication Type B</a:t>
            </a:r>
            <a:endParaRPr lang="en-US" altLang="fr-FR" smtClean="0"/>
          </a:p>
        </p:txBody>
      </p:sp>
      <p:graphicFrame>
        <p:nvGraphicFramePr>
          <p:cNvPr id="30722" name="Object 2"/>
          <p:cNvGraphicFramePr>
            <a:graphicFrameLocks noChangeAspect="1"/>
          </p:cNvGraphicFramePr>
          <p:nvPr/>
        </p:nvGraphicFramePr>
        <p:xfrm>
          <a:off x="1290638" y="4062413"/>
          <a:ext cx="2209800" cy="2224087"/>
        </p:xfrm>
        <a:graphic>
          <a:graphicData uri="http://schemas.openxmlformats.org/presentationml/2006/ole">
            <mc:AlternateContent xmlns:mc="http://schemas.openxmlformats.org/markup-compatibility/2006">
              <mc:Choice xmlns:v="urn:schemas-microsoft-com:vml" Requires="v">
                <p:oleObj spid="_x0000_s30756" name="Visio" r:id="rId4" imgW="2169744" imgH="2482445" progId="">
                  <p:embed/>
                </p:oleObj>
              </mc:Choice>
              <mc:Fallback>
                <p:oleObj name="Visio" r:id="rId4" imgW="2169744" imgH="2482445"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638" y="4062413"/>
                        <a:ext cx="2209800"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5" name="Freeform 8"/>
          <p:cNvSpPr>
            <a:spLocks/>
          </p:cNvSpPr>
          <p:nvPr/>
        </p:nvSpPr>
        <p:spPr bwMode="auto">
          <a:xfrm>
            <a:off x="873125" y="4878388"/>
            <a:ext cx="841375" cy="407987"/>
          </a:xfrm>
          <a:custGeom>
            <a:avLst/>
            <a:gdLst>
              <a:gd name="T0" fmla="*/ 2147483647 w 1042"/>
              <a:gd name="T1" fmla="*/ 2147483647 h 638"/>
              <a:gd name="T2" fmla="*/ 0 w 1042"/>
              <a:gd name="T3" fmla="*/ 2147483647 h 638"/>
              <a:gd name="T4" fmla="*/ 2147483647 w 1042"/>
              <a:gd name="T5" fmla="*/ 2147483647 h 638"/>
              <a:gd name="T6" fmla="*/ 2147483647 w 1042"/>
              <a:gd name="T7" fmla="*/ 2147483647 h 638"/>
              <a:gd name="T8" fmla="*/ 2147483647 w 1042"/>
              <a:gd name="T9" fmla="*/ 2147483647 h 638"/>
              <a:gd name="T10" fmla="*/ 2147483647 w 1042"/>
              <a:gd name="T11" fmla="*/ 2147483647 h 638"/>
              <a:gd name="T12" fmla="*/ 2147483647 w 1042"/>
              <a:gd name="T13" fmla="*/ 2147483647 h 638"/>
              <a:gd name="T14" fmla="*/ 2147483647 w 1042"/>
              <a:gd name="T15" fmla="*/ 2147483647 h 638"/>
              <a:gd name="T16" fmla="*/ 2147483647 w 1042"/>
              <a:gd name="T17" fmla="*/ 2147483647 h 638"/>
              <a:gd name="T18" fmla="*/ 2147483647 w 1042"/>
              <a:gd name="T19" fmla="*/ 0 h 638"/>
              <a:gd name="T20" fmla="*/ 2147483647 w 1042"/>
              <a:gd name="T21" fmla="*/ 0 h 638"/>
              <a:gd name="T22" fmla="*/ 2147483647 w 1042"/>
              <a:gd name="T23" fmla="*/ 2147483647 h 638"/>
              <a:gd name="T24" fmla="*/ 2147483647 w 1042"/>
              <a:gd name="T25" fmla="*/ 2147483647 h 638"/>
              <a:gd name="T26" fmla="*/ 2147483647 w 1042"/>
              <a:gd name="T27" fmla="*/ 2147483647 h 638"/>
              <a:gd name="T28" fmla="*/ 2147483647 w 1042"/>
              <a:gd name="T29" fmla="*/ 2147483647 h 638"/>
              <a:gd name="T30" fmla="*/ 2147483647 w 1042"/>
              <a:gd name="T31" fmla="*/ 2147483647 h 638"/>
              <a:gd name="T32" fmla="*/ 2147483647 w 1042"/>
              <a:gd name="T33" fmla="*/ 2147483647 h 638"/>
              <a:gd name="T34" fmla="*/ 2147483647 w 1042"/>
              <a:gd name="T35" fmla="*/ 2147483647 h 638"/>
              <a:gd name="T36" fmla="*/ 2147483647 w 1042"/>
              <a:gd name="T37" fmla="*/ 2147483647 h 638"/>
              <a:gd name="T38" fmla="*/ 2147483647 w 1042"/>
              <a:gd name="T39" fmla="*/ 2147483647 h 638"/>
              <a:gd name="T40" fmla="*/ 2147483647 w 1042"/>
              <a:gd name="T41" fmla="*/ 2147483647 h 638"/>
              <a:gd name="T42" fmla="*/ 2147483647 w 1042"/>
              <a:gd name="T43" fmla="*/ 2147483647 h 638"/>
              <a:gd name="T44" fmla="*/ 2147483647 w 1042"/>
              <a:gd name="T45" fmla="*/ 2147483647 h 638"/>
              <a:gd name="T46" fmla="*/ 2147483647 w 1042"/>
              <a:gd name="T47" fmla="*/ 2147483647 h 638"/>
              <a:gd name="T48" fmla="*/ 2147483647 w 1042"/>
              <a:gd name="T49" fmla="*/ 2147483647 h 6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2"/>
              <a:gd name="T76" fmla="*/ 0 h 638"/>
              <a:gd name="T77" fmla="*/ 1042 w 1042"/>
              <a:gd name="T78" fmla="*/ 638 h 6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2" h="638">
                <a:moveTo>
                  <a:pt x="350" y="638"/>
                </a:moveTo>
                <a:lnTo>
                  <a:pt x="0" y="385"/>
                </a:lnTo>
                <a:lnTo>
                  <a:pt x="350" y="106"/>
                </a:lnTo>
                <a:lnTo>
                  <a:pt x="350" y="249"/>
                </a:lnTo>
                <a:lnTo>
                  <a:pt x="670" y="248"/>
                </a:lnTo>
                <a:lnTo>
                  <a:pt x="724" y="230"/>
                </a:lnTo>
                <a:lnTo>
                  <a:pt x="763" y="195"/>
                </a:lnTo>
                <a:lnTo>
                  <a:pt x="786" y="148"/>
                </a:lnTo>
                <a:lnTo>
                  <a:pt x="794" y="76"/>
                </a:lnTo>
                <a:lnTo>
                  <a:pt x="794" y="0"/>
                </a:lnTo>
                <a:lnTo>
                  <a:pt x="1042" y="0"/>
                </a:lnTo>
                <a:lnTo>
                  <a:pt x="1041" y="120"/>
                </a:lnTo>
                <a:lnTo>
                  <a:pt x="1032" y="174"/>
                </a:lnTo>
                <a:lnTo>
                  <a:pt x="1022" y="230"/>
                </a:lnTo>
                <a:lnTo>
                  <a:pt x="1008" y="271"/>
                </a:lnTo>
                <a:lnTo>
                  <a:pt x="986" y="316"/>
                </a:lnTo>
                <a:lnTo>
                  <a:pt x="963" y="352"/>
                </a:lnTo>
                <a:lnTo>
                  <a:pt x="926" y="394"/>
                </a:lnTo>
                <a:lnTo>
                  <a:pt x="884" y="431"/>
                </a:lnTo>
                <a:lnTo>
                  <a:pt x="840" y="455"/>
                </a:lnTo>
                <a:lnTo>
                  <a:pt x="790" y="481"/>
                </a:lnTo>
                <a:lnTo>
                  <a:pt x="728" y="495"/>
                </a:lnTo>
                <a:lnTo>
                  <a:pt x="670" y="497"/>
                </a:lnTo>
                <a:lnTo>
                  <a:pt x="350" y="499"/>
                </a:lnTo>
                <a:lnTo>
                  <a:pt x="350" y="638"/>
                </a:lnTo>
                <a:close/>
              </a:path>
            </a:pathLst>
          </a:custGeom>
          <a:solidFill>
            <a:schemeClr val="accent1"/>
          </a:solidFill>
          <a:ln w="7938">
            <a:solidFill>
              <a:srgbClr val="000000"/>
            </a:solidFill>
            <a:round/>
            <a:headEnd/>
            <a:tailEnd/>
          </a:ln>
        </p:spPr>
        <p:txBody>
          <a:bodyPr/>
          <a:lstStyle/>
          <a:p>
            <a:endParaRPr lang="fr-FR" sz="1800">
              <a:latin typeface="Arial" charset="0"/>
            </a:endParaRPr>
          </a:p>
        </p:txBody>
      </p:sp>
      <p:sp>
        <p:nvSpPr>
          <p:cNvPr id="30726" name="Rectangle 8" descr="reponse typeB"/>
          <p:cNvSpPr>
            <a:spLocks noChangeArrowheads="1"/>
          </p:cNvSpPr>
          <p:nvPr/>
        </p:nvSpPr>
        <p:spPr bwMode="auto">
          <a:xfrm>
            <a:off x="3667125" y="2928938"/>
            <a:ext cx="4691063" cy="3240087"/>
          </a:xfrm>
          <a:prstGeom prst="rect">
            <a:avLst/>
          </a:prstGeom>
          <a:blipFill dpi="0" rotWithShape="1">
            <a:blip r:embed="rId6" cstate="print"/>
            <a:srcRect/>
            <a:stretch>
              <a:fillRect/>
            </a:stretch>
          </a:blipFill>
          <a:ln w="9525">
            <a:solidFill>
              <a:schemeClr val="tx1"/>
            </a:solidFill>
            <a:miter lim="800000"/>
            <a:headEnd/>
            <a:tailEnd/>
          </a:ln>
        </p:spPr>
        <p:txBody>
          <a:bodyPr wrap="none" anchor="ctr"/>
          <a:lstStyle/>
          <a:p>
            <a:endParaRPr lang="fr-FR" sz="1800">
              <a:latin typeface="Arial" charset="0"/>
            </a:endParaRPr>
          </a:p>
        </p:txBody>
      </p:sp>
      <p:sp>
        <p:nvSpPr>
          <p:cNvPr id="15" name="Rectangle 14"/>
          <p:cNvSpPr/>
          <p:nvPr/>
        </p:nvSpPr>
        <p:spPr bwMode="auto">
          <a:xfrm>
            <a:off x="4441825" y="3408363"/>
            <a:ext cx="1690688" cy="2451100"/>
          </a:xfrm>
          <a:prstGeom prst="rect">
            <a:avLst/>
          </a:prstGeom>
          <a:noFill/>
          <a:ln w="38100" cap="flat" cmpd="sng" algn="ctr">
            <a:solidFill>
              <a:schemeClr val="accent3"/>
            </a:solidFill>
            <a:prstDash val="solid"/>
            <a:round/>
            <a:headEnd type="none" w="med" len="med"/>
            <a:tailEnd type="none" w="med" len="med"/>
          </a:ln>
          <a:effectLst/>
        </p:spPr>
        <p:txBody>
          <a:bodyPr/>
          <a:lstStyle/>
          <a:p>
            <a:pPr eaLnBrk="0" hangingPunct="0">
              <a:defRPr/>
            </a:pPr>
            <a:endParaRPr lang="fr-FR" sz="1800">
              <a:latin typeface="Arial" charset="0"/>
              <a:cs typeface="Arial" pitchFamily="34" charset="0"/>
            </a:endParaRPr>
          </a:p>
        </p:txBody>
      </p:sp>
      <p:pic>
        <p:nvPicPr>
          <p:cNvPr id="30728" name="Picture 16" descr="navigo_1"/>
          <p:cNvPicPr>
            <a:picLocks noChangeAspect="1" noChangeArrowheads="1"/>
          </p:cNvPicPr>
          <p:nvPr/>
        </p:nvPicPr>
        <p:blipFill>
          <a:blip r:embed="rId7" cstate="print"/>
          <a:srcRect/>
          <a:stretch>
            <a:fillRect/>
          </a:stretch>
        </p:blipFill>
        <p:spPr bwMode="auto">
          <a:xfrm>
            <a:off x="1547813" y="2971800"/>
            <a:ext cx="1738312" cy="109061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idx="4294967295"/>
          </p:nvPr>
        </p:nvSpPr>
        <p:spPr>
          <a:xfrm>
            <a:off x="428625" y="1214438"/>
            <a:ext cx="8143875" cy="1785937"/>
          </a:xfrm>
        </p:spPr>
        <p:txBody>
          <a:bodyPr/>
          <a:lstStyle/>
          <a:p>
            <a:pPr eaLnBrk="1" hangingPunct="1">
              <a:buFont typeface="Wingdings" pitchFamily="2" charset="2"/>
              <a:buChar char="Ø"/>
            </a:pPr>
            <a:r>
              <a:rPr lang="fr-FR" altLang="fr-FR" sz="2600" smtClean="0"/>
              <a:t>Modulation de charge</a:t>
            </a:r>
          </a:p>
          <a:p>
            <a:pPr lvl="1" eaLnBrk="1" hangingPunct="1">
              <a:buFont typeface="Wingdings" pitchFamily="2" charset="2"/>
              <a:buChar char="ü"/>
            </a:pPr>
            <a:r>
              <a:rPr lang="fr-FR" altLang="fr-FR" sz="2200" smtClean="0"/>
              <a:t>Codage </a:t>
            </a:r>
            <a:r>
              <a:rPr lang="en-US" altLang="fr-FR" sz="2200" smtClean="0"/>
              <a:t>NRZ-L avec modulation sous-porteuse en BPSK</a:t>
            </a:r>
            <a:endParaRPr lang="fr-FR" altLang="fr-FR" sz="2200" smtClean="0"/>
          </a:p>
          <a:p>
            <a:pPr lvl="2" eaLnBrk="1" hangingPunct="1">
              <a:buFont typeface="Courier New" pitchFamily="49" charset="0"/>
              <a:buChar char="o"/>
            </a:pPr>
            <a:r>
              <a:rPr lang="fr-FR" altLang="fr-FR" sz="2000" smtClean="0"/>
              <a:t>Etat « 1 » </a:t>
            </a:r>
            <a:r>
              <a:rPr lang="fr-FR" altLang="fr-FR" sz="2000" smtClean="0">
                <a:sym typeface="Symbol" pitchFamily="18" charset="2"/>
              </a:rPr>
              <a:t> Phase</a:t>
            </a:r>
            <a:r>
              <a:rPr lang="fr-FR" altLang="fr-FR" sz="2000" smtClean="0"/>
              <a:t> = 0° </a:t>
            </a:r>
          </a:p>
          <a:p>
            <a:pPr lvl="2" eaLnBrk="1" hangingPunct="1">
              <a:buFont typeface="Courier New" pitchFamily="49" charset="0"/>
              <a:buChar char="o"/>
            </a:pPr>
            <a:r>
              <a:rPr lang="fr-FR" altLang="fr-FR" sz="2000" smtClean="0"/>
              <a:t>Etat « 0 » </a:t>
            </a:r>
            <a:r>
              <a:rPr lang="fr-FR" altLang="fr-FR" sz="2000" smtClean="0">
                <a:sym typeface="Symbol" pitchFamily="18" charset="2"/>
              </a:rPr>
              <a:t> </a:t>
            </a:r>
            <a:r>
              <a:rPr lang="fr-FR" altLang="fr-FR" sz="2000" smtClean="0"/>
              <a:t>Phase = 180°</a:t>
            </a:r>
          </a:p>
        </p:txBody>
      </p:sp>
      <p:sp>
        <p:nvSpPr>
          <p:cNvPr id="31749" name="Rectangle 2"/>
          <p:cNvSpPr>
            <a:spLocks noGrp="1" noChangeArrowheads="1"/>
          </p:cNvSpPr>
          <p:nvPr>
            <p:ph type="title" idx="4294967295"/>
          </p:nvPr>
        </p:nvSpPr>
        <p:spPr>
          <a:xfrm>
            <a:off x="428625" y="142875"/>
            <a:ext cx="7727950" cy="585788"/>
          </a:xfrm>
        </p:spPr>
        <p:txBody>
          <a:bodyPr/>
          <a:lstStyle/>
          <a:p>
            <a:pPr eaLnBrk="1" hangingPunct="1"/>
            <a:r>
              <a:rPr lang="fr-FR" altLang="en-US" smtClean="0"/>
              <a:t>PICC </a:t>
            </a:r>
            <a:r>
              <a:rPr lang="fr-FR" altLang="en-US" smtClean="0">
                <a:sym typeface="Symbol" pitchFamily="18" charset="2"/>
              </a:rPr>
              <a:t> PCD – Communication Type B</a:t>
            </a:r>
            <a:endParaRPr lang="en-US" altLang="fr-FR" smtClean="0"/>
          </a:p>
        </p:txBody>
      </p:sp>
      <p:graphicFrame>
        <p:nvGraphicFramePr>
          <p:cNvPr id="31746" name="Object 2"/>
          <p:cNvGraphicFramePr>
            <a:graphicFrameLocks noChangeAspect="1"/>
          </p:cNvGraphicFramePr>
          <p:nvPr/>
        </p:nvGraphicFramePr>
        <p:xfrm>
          <a:off x="2362200" y="3043238"/>
          <a:ext cx="2209800" cy="2224087"/>
        </p:xfrm>
        <a:graphic>
          <a:graphicData uri="http://schemas.openxmlformats.org/presentationml/2006/ole">
            <mc:AlternateContent xmlns:mc="http://schemas.openxmlformats.org/markup-compatibility/2006">
              <mc:Choice xmlns:v="urn:schemas-microsoft-com:vml" Requires="v">
                <p:oleObj spid="_x0000_s31814" name="Visio" r:id="rId4" imgW="2169744" imgH="2482445" progId="">
                  <p:embed/>
                </p:oleObj>
              </mc:Choice>
              <mc:Fallback>
                <p:oleObj name="Visio" r:id="rId4" imgW="2169744" imgH="2482445"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043238"/>
                        <a:ext cx="2209800"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7" name="Object 3"/>
          <p:cNvGraphicFramePr>
            <a:graphicFrameLocks noChangeAspect="1"/>
          </p:cNvGraphicFramePr>
          <p:nvPr/>
        </p:nvGraphicFramePr>
        <p:xfrm>
          <a:off x="4629150" y="3386138"/>
          <a:ext cx="3657600" cy="1114425"/>
        </p:xfrm>
        <a:graphic>
          <a:graphicData uri="http://schemas.openxmlformats.org/presentationml/2006/ole">
            <mc:AlternateContent xmlns:mc="http://schemas.openxmlformats.org/markup-compatibility/2006">
              <mc:Choice xmlns:v="urn:schemas-microsoft-com:vml" Requires="v">
                <p:oleObj spid="_x0000_s31815" r:id="rId6" imgW="7895238" imgH="2400635" progId="PBrush">
                  <p:embed/>
                </p:oleObj>
              </mc:Choice>
              <mc:Fallback>
                <p:oleObj r:id="rId6" imgW="7895238" imgH="2400635" progId="PBrush">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9150" y="3386138"/>
                        <a:ext cx="3657600"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750" name="Group 14"/>
          <p:cNvGrpSpPr>
            <a:grpSpLocks/>
          </p:cNvGrpSpPr>
          <p:nvPr/>
        </p:nvGrpSpPr>
        <p:grpSpPr bwMode="auto">
          <a:xfrm>
            <a:off x="857250" y="5214938"/>
            <a:ext cx="8005763" cy="1071562"/>
            <a:chOff x="144" y="3069"/>
            <a:chExt cx="5376" cy="514"/>
          </a:xfrm>
        </p:grpSpPr>
        <p:pic>
          <p:nvPicPr>
            <p:cNvPr id="31752" name="Picture 15" descr="Type B 001"/>
            <p:cNvPicPr>
              <a:picLocks noChangeAspect="1" noChangeArrowheads="1"/>
            </p:cNvPicPr>
            <p:nvPr/>
          </p:nvPicPr>
          <p:blipFill>
            <a:blip r:embed="rId8" cstate="print"/>
            <a:srcRect/>
            <a:stretch>
              <a:fillRect/>
            </a:stretch>
          </p:blipFill>
          <p:spPr bwMode="auto">
            <a:xfrm>
              <a:off x="144" y="3069"/>
              <a:ext cx="5376" cy="483"/>
            </a:xfrm>
            <a:prstGeom prst="rect">
              <a:avLst/>
            </a:prstGeom>
            <a:noFill/>
            <a:ln w="9525">
              <a:noFill/>
              <a:miter lim="800000"/>
              <a:headEnd/>
              <a:tailEnd/>
            </a:ln>
          </p:spPr>
        </p:pic>
        <p:sp>
          <p:nvSpPr>
            <p:cNvPr id="31753" name="Line 16"/>
            <p:cNvSpPr>
              <a:spLocks noChangeShapeType="1"/>
            </p:cNvSpPr>
            <p:nvPr/>
          </p:nvSpPr>
          <p:spPr bwMode="auto">
            <a:xfrm>
              <a:off x="2352" y="3072"/>
              <a:ext cx="0" cy="480"/>
            </a:xfrm>
            <a:prstGeom prst="line">
              <a:avLst/>
            </a:prstGeom>
            <a:noFill/>
            <a:ln w="9525">
              <a:solidFill>
                <a:srgbClr val="FF3300"/>
              </a:solidFill>
              <a:round/>
              <a:headEnd/>
              <a:tailEnd/>
            </a:ln>
          </p:spPr>
          <p:txBody>
            <a:bodyPr wrap="none" anchor="ctr"/>
            <a:lstStyle/>
            <a:p>
              <a:endParaRPr lang="fr-FR"/>
            </a:p>
          </p:txBody>
        </p:sp>
        <p:sp>
          <p:nvSpPr>
            <p:cNvPr id="31754" name="Line 17"/>
            <p:cNvSpPr>
              <a:spLocks noChangeShapeType="1"/>
            </p:cNvSpPr>
            <p:nvPr/>
          </p:nvSpPr>
          <p:spPr bwMode="auto">
            <a:xfrm>
              <a:off x="3936" y="3072"/>
              <a:ext cx="0" cy="480"/>
            </a:xfrm>
            <a:prstGeom prst="line">
              <a:avLst/>
            </a:prstGeom>
            <a:noFill/>
            <a:ln w="9525">
              <a:solidFill>
                <a:srgbClr val="FF3300"/>
              </a:solidFill>
              <a:round/>
              <a:headEnd/>
              <a:tailEnd/>
            </a:ln>
          </p:spPr>
          <p:txBody>
            <a:bodyPr wrap="none" anchor="ctr"/>
            <a:lstStyle/>
            <a:p>
              <a:endParaRPr lang="fr-FR"/>
            </a:p>
          </p:txBody>
        </p:sp>
        <p:sp>
          <p:nvSpPr>
            <p:cNvPr id="31755" name="Text Box 18"/>
            <p:cNvSpPr txBox="1">
              <a:spLocks noChangeArrowheads="1"/>
            </p:cNvSpPr>
            <p:nvPr/>
          </p:nvSpPr>
          <p:spPr bwMode="auto">
            <a:xfrm>
              <a:off x="1440" y="3168"/>
              <a:ext cx="240" cy="41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0</a:t>
              </a:r>
            </a:p>
          </p:txBody>
        </p:sp>
        <p:sp>
          <p:nvSpPr>
            <p:cNvPr id="31756" name="Text Box 19"/>
            <p:cNvSpPr txBox="1">
              <a:spLocks noChangeArrowheads="1"/>
            </p:cNvSpPr>
            <p:nvPr/>
          </p:nvSpPr>
          <p:spPr bwMode="auto">
            <a:xfrm>
              <a:off x="3024" y="3168"/>
              <a:ext cx="240" cy="41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0</a:t>
              </a:r>
            </a:p>
          </p:txBody>
        </p:sp>
        <p:sp>
          <p:nvSpPr>
            <p:cNvPr id="31757" name="Text Box 20"/>
            <p:cNvSpPr txBox="1">
              <a:spLocks noChangeArrowheads="1"/>
            </p:cNvSpPr>
            <p:nvPr/>
          </p:nvSpPr>
          <p:spPr bwMode="auto">
            <a:xfrm>
              <a:off x="4608" y="3168"/>
              <a:ext cx="240" cy="415"/>
            </a:xfrm>
            <a:prstGeom prst="rect">
              <a:avLst/>
            </a:prstGeom>
            <a:noFill/>
            <a:ln w="9525">
              <a:noFill/>
              <a:miter lim="800000"/>
              <a:headEnd/>
              <a:tailEnd/>
            </a:ln>
          </p:spPr>
          <p:txBody>
            <a:bodyPr>
              <a:spAutoFit/>
            </a:bodyPr>
            <a:lstStyle/>
            <a:p>
              <a:pPr>
                <a:spcBef>
                  <a:spcPct val="50000"/>
                </a:spcBef>
              </a:pPr>
              <a:r>
                <a:rPr lang="fr-FR" sz="2800" b="1">
                  <a:solidFill>
                    <a:srgbClr val="FF3300"/>
                  </a:solidFill>
                  <a:latin typeface="Arial" charset="0"/>
                </a:rPr>
                <a:t>1</a:t>
              </a:r>
            </a:p>
          </p:txBody>
        </p:sp>
      </p:grpSp>
      <p:pic>
        <p:nvPicPr>
          <p:cNvPr id="31751" name="Picture 16" descr="navigo_1"/>
          <p:cNvPicPr>
            <a:picLocks noChangeAspect="1" noChangeArrowheads="1"/>
          </p:cNvPicPr>
          <p:nvPr/>
        </p:nvPicPr>
        <p:blipFill>
          <a:blip r:embed="rId9" cstate="print"/>
          <a:srcRect/>
          <a:stretch>
            <a:fillRect/>
          </a:stretch>
        </p:blipFill>
        <p:spPr bwMode="auto">
          <a:xfrm>
            <a:off x="1062038" y="3109913"/>
            <a:ext cx="1736725" cy="1092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4294967295"/>
          </p:nvPr>
        </p:nvSpPr>
        <p:spPr>
          <a:xfrm>
            <a:off x="785813" y="1357313"/>
            <a:ext cx="7918450" cy="785812"/>
          </a:xfrm>
        </p:spPr>
        <p:txBody>
          <a:bodyPr/>
          <a:lstStyle/>
          <a:p>
            <a:pPr eaLnBrk="1" hangingPunct="1">
              <a:buFont typeface="Wingdings" pitchFamily="2" charset="2"/>
              <a:buChar char="Ø"/>
            </a:pPr>
            <a:r>
              <a:rPr lang="fr-FR" altLang="fr-FR" smtClean="0"/>
              <a:t>Exemple</a:t>
            </a:r>
          </a:p>
        </p:txBody>
      </p:sp>
      <p:sp>
        <p:nvSpPr>
          <p:cNvPr id="32772" name="Rectangle 2"/>
          <p:cNvSpPr>
            <a:spLocks noGrp="1" noChangeArrowheads="1"/>
          </p:cNvSpPr>
          <p:nvPr>
            <p:ph type="title" idx="4294967295"/>
          </p:nvPr>
        </p:nvSpPr>
        <p:spPr>
          <a:xfrm>
            <a:off x="500063" y="142875"/>
            <a:ext cx="7727950" cy="585788"/>
          </a:xfrm>
        </p:spPr>
        <p:txBody>
          <a:bodyPr/>
          <a:lstStyle/>
          <a:p>
            <a:pPr eaLnBrk="1" hangingPunct="1"/>
            <a:r>
              <a:rPr lang="fr-FR" altLang="en-US" smtClean="0"/>
              <a:t>PICC </a:t>
            </a:r>
            <a:r>
              <a:rPr lang="fr-FR" altLang="en-US" smtClean="0">
                <a:sym typeface="Symbol" pitchFamily="18" charset="2"/>
              </a:rPr>
              <a:t> PCD – Communication Type B</a:t>
            </a:r>
            <a:endParaRPr lang="en-US" altLang="fr-FR" smtClean="0"/>
          </a:p>
        </p:txBody>
      </p:sp>
      <p:pic>
        <p:nvPicPr>
          <p:cNvPr id="32773" name="Picture 3" descr="octet2"/>
          <p:cNvPicPr>
            <a:picLocks noChangeAspect="1" noChangeArrowheads="1"/>
          </p:cNvPicPr>
          <p:nvPr/>
        </p:nvPicPr>
        <p:blipFill>
          <a:blip r:embed="rId4" cstate="print"/>
          <a:srcRect/>
          <a:stretch>
            <a:fillRect/>
          </a:stretch>
        </p:blipFill>
        <p:spPr bwMode="auto">
          <a:xfrm>
            <a:off x="6043613" y="3211513"/>
            <a:ext cx="2990850" cy="2243137"/>
          </a:xfrm>
          <a:prstGeom prst="rect">
            <a:avLst/>
          </a:prstGeom>
          <a:noFill/>
          <a:ln w="9525">
            <a:noFill/>
            <a:miter lim="800000"/>
            <a:headEnd/>
            <a:tailEnd/>
          </a:ln>
        </p:spPr>
      </p:pic>
      <p:sp>
        <p:nvSpPr>
          <p:cNvPr id="32774" name="Rectangle 5"/>
          <p:cNvSpPr>
            <a:spLocks noChangeArrowheads="1"/>
          </p:cNvSpPr>
          <p:nvPr/>
        </p:nvSpPr>
        <p:spPr bwMode="auto">
          <a:xfrm>
            <a:off x="0" y="0"/>
            <a:ext cx="184150" cy="461963"/>
          </a:xfrm>
          <a:prstGeom prst="rect">
            <a:avLst/>
          </a:prstGeom>
          <a:noFill/>
          <a:ln w="9525">
            <a:noFill/>
            <a:miter lim="800000"/>
            <a:headEnd/>
            <a:tailEnd/>
          </a:ln>
        </p:spPr>
        <p:txBody>
          <a:bodyPr wrap="none" anchor="ctr">
            <a:spAutoFit/>
          </a:bodyPr>
          <a:lstStyle/>
          <a:p>
            <a:endParaRPr lang="fr-FR" sz="1800">
              <a:latin typeface="Arial" charset="0"/>
            </a:endParaRPr>
          </a:p>
        </p:txBody>
      </p:sp>
      <p:graphicFrame>
        <p:nvGraphicFramePr>
          <p:cNvPr id="32770" name="Object 4"/>
          <p:cNvGraphicFramePr>
            <a:graphicFrameLocks noChangeAspect="1"/>
          </p:cNvGraphicFramePr>
          <p:nvPr/>
        </p:nvGraphicFramePr>
        <p:xfrm>
          <a:off x="311150" y="2252663"/>
          <a:ext cx="5557838" cy="2628900"/>
        </p:xfrm>
        <a:graphic>
          <a:graphicData uri="http://schemas.openxmlformats.org/presentationml/2006/ole">
            <mc:AlternateContent xmlns:mc="http://schemas.openxmlformats.org/markup-compatibility/2006">
              <mc:Choice xmlns:v="urn:schemas-microsoft-com:vml" Requires="v">
                <p:oleObj spid="_x0000_s32804" name="Visio" r:id="rId5" imgW="9043023" imgH="4263460" progId="">
                  <p:embed/>
                </p:oleObj>
              </mc:Choice>
              <mc:Fallback>
                <p:oleObj name="Visio" r:id="rId5" imgW="9043023" imgH="426346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50" y="2252663"/>
                        <a:ext cx="5557838" cy="2628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00063" y="71438"/>
            <a:ext cx="7786687" cy="771525"/>
          </a:xfrm>
        </p:spPr>
        <p:txBody>
          <a:bodyPr/>
          <a:lstStyle/>
          <a:p>
            <a:r>
              <a:rPr lang="fr-FR" smtClean="0"/>
              <a:t>Recap : Data transfert PCD-PICC</a:t>
            </a:r>
          </a:p>
        </p:txBody>
      </p:sp>
      <p:pic>
        <p:nvPicPr>
          <p:cNvPr id="252935" name="Picture 7"/>
          <p:cNvPicPr>
            <a:picLocks noChangeAspect="1" noChangeArrowheads="1"/>
          </p:cNvPicPr>
          <p:nvPr/>
        </p:nvPicPr>
        <p:blipFill>
          <a:blip r:embed="rId2" cstate="print"/>
          <a:srcRect/>
          <a:stretch>
            <a:fillRect/>
          </a:stretch>
        </p:blipFill>
        <p:spPr bwMode="auto">
          <a:xfrm>
            <a:off x="71438" y="1500188"/>
            <a:ext cx="8997950" cy="214312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52936" name="Picture 8"/>
          <p:cNvPicPr>
            <a:picLocks noChangeAspect="1" noChangeArrowheads="1"/>
          </p:cNvPicPr>
          <p:nvPr/>
        </p:nvPicPr>
        <p:blipFill>
          <a:blip r:embed="rId3" cstate="print"/>
          <a:srcRect/>
          <a:stretch>
            <a:fillRect/>
          </a:stretch>
        </p:blipFill>
        <p:spPr bwMode="auto">
          <a:xfrm>
            <a:off x="28575" y="3976688"/>
            <a:ext cx="9101138" cy="2452687"/>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chemeClr val="tx2"/>
                </a:solidFill>
                <a:latin typeface="Comic Sans MS" pitchFamily="66" charset="0"/>
              </a:rPr>
              <a:t>Un peu d’histoire…</a:t>
            </a:r>
          </a:p>
          <a:p>
            <a:pPr marL="342900" indent="-342900">
              <a:spcBef>
                <a:spcPct val="20000"/>
              </a:spcBef>
              <a:buFontTx/>
              <a:buChar char="•"/>
              <a:defRPr/>
            </a:pPr>
            <a:r>
              <a:rPr lang="fr-FR" sz="2800" dirty="0">
                <a:solidFill>
                  <a:schemeClr val="tx2"/>
                </a:solidFill>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solidFill>
                  <a:srgbClr val="FF0000"/>
                </a:solidFill>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42938" y="1428750"/>
            <a:ext cx="7772400" cy="771525"/>
          </a:xfrm>
          <a:prstGeom prst="rect">
            <a:avLst/>
          </a:prstGeom>
        </p:spPr>
        <p:txBody>
          <a:bodyPr/>
          <a:lstStyle/>
          <a:p>
            <a:pPr algn="ctr" eaLnBrk="0" hangingPunct="0">
              <a:defRPr/>
            </a:pPr>
            <a:r>
              <a:rPr lang="fr-FR" sz="4800" kern="0" dirty="0">
                <a:solidFill>
                  <a:schemeClr val="accent2"/>
                </a:solidFill>
                <a:latin typeface="+mj-lt"/>
                <a:ea typeface="+mj-ea"/>
                <a:cs typeface="+mj-cs"/>
              </a:rPr>
              <a:t>ISO 14443</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Part 3 :</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Initialisation</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et</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Anticollision</a:t>
            </a:r>
            <a:br>
              <a:rPr lang="fr-FR" sz="4800" kern="0" dirty="0">
                <a:solidFill>
                  <a:schemeClr val="accent2"/>
                </a:solidFill>
                <a:latin typeface="+mj-lt"/>
                <a:ea typeface="+mj-ea"/>
                <a:cs typeface="+mj-cs"/>
              </a:rPr>
            </a:br>
            <a:r>
              <a:rPr lang="fr-FR" sz="4800" kern="0" dirty="0">
                <a:solidFill>
                  <a:schemeClr val="accent2"/>
                </a:solidFill>
                <a:latin typeface="+mj-lt"/>
                <a:ea typeface="+mj-ea"/>
                <a:cs typeface="+mj-cs"/>
              </a:rPr>
              <a:t>Type A</a:t>
            </a:r>
          </a:p>
        </p:txBody>
      </p:sp>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idx="4294967295"/>
          </p:nvPr>
        </p:nvSpPr>
        <p:spPr>
          <a:xfrm>
            <a:off x="642938" y="1287463"/>
            <a:ext cx="7918450" cy="4713287"/>
          </a:xfrm>
        </p:spPr>
        <p:txBody>
          <a:bodyPr/>
          <a:lstStyle/>
          <a:p>
            <a:pPr eaLnBrk="1" hangingPunct="1">
              <a:buFont typeface="Wingdings" pitchFamily="2" charset="2"/>
              <a:buChar char="Ø"/>
            </a:pPr>
            <a:r>
              <a:rPr lang="fr-FR" sz="2800" smtClean="0"/>
              <a:t>L’acteur principal est le lecteur</a:t>
            </a:r>
          </a:p>
          <a:p>
            <a:pPr lvl="1" eaLnBrk="1" hangingPunct="1">
              <a:buFont typeface="Wingdings" pitchFamily="2" charset="2"/>
              <a:buChar char="ü"/>
            </a:pPr>
            <a:r>
              <a:rPr lang="fr-FR" sz="2400" smtClean="0"/>
              <a:t>Mode maître-esclave</a:t>
            </a:r>
          </a:p>
          <a:p>
            <a:pPr lvl="1" eaLnBrk="1" hangingPunct="1">
              <a:buFont typeface="Wingdings" pitchFamily="2" charset="2"/>
              <a:buChar char="ü"/>
            </a:pPr>
            <a:endParaRPr lang="fr-FR" smtClean="0"/>
          </a:p>
          <a:p>
            <a:pPr eaLnBrk="1" hangingPunct="1">
              <a:buFont typeface="Wingdings" pitchFamily="2" charset="2"/>
              <a:buChar char="Ø"/>
            </a:pPr>
            <a:endParaRPr lang="fr-FR" sz="2800" smtClean="0"/>
          </a:p>
          <a:p>
            <a:pPr eaLnBrk="1" hangingPunct="1">
              <a:buFont typeface="Wingdings" pitchFamily="2" charset="2"/>
              <a:buChar char="Ø"/>
            </a:pPr>
            <a:endParaRPr lang="fr-FR" sz="2800" smtClean="0"/>
          </a:p>
          <a:p>
            <a:pPr eaLnBrk="1" hangingPunct="1">
              <a:buFont typeface="Wingdings" pitchFamily="2" charset="2"/>
              <a:buChar char="Ø"/>
            </a:pPr>
            <a:r>
              <a:rPr lang="fr-FR" sz="2800" smtClean="0"/>
              <a:t>Carte : passive </a:t>
            </a:r>
            <a:r>
              <a:rPr lang="fr-FR" sz="2800" smtClean="0">
                <a:sym typeface="Wingdings" pitchFamily="2" charset="2"/>
              </a:rPr>
              <a:t> elle dépend du lecteur</a:t>
            </a:r>
          </a:p>
          <a:p>
            <a:pPr eaLnBrk="1" hangingPunct="1">
              <a:buFont typeface="Wingdings" pitchFamily="2" charset="2"/>
              <a:buChar char="Ø"/>
            </a:pPr>
            <a:r>
              <a:rPr lang="fr-FR" sz="2800" smtClean="0"/>
              <a:t>Le lecteur initie la communication :</a:t>
            </a:r>
          </a:p>
          <a:p>
            <a:pPr lvl="1" eaLnBrk="1" hangingPunct="1">
              <a:buFont typeface="Wingdings" pitchFamily="2" charset="2"/>
              <a:buChar char="ü"/>
            </a:pPr>
            <a:r>
              <a:rPr lang="fr-FR" sz="2400" smtClean="0"/>
              <a:t>Il envoie une commande à la carte</a:t>
            </a:r>
          </a:p>
          <a:p>
            <a:pPr lvl="1" eaLnBrk="1" hangingPunct="1">
              <a:buFont typeface="Wingdings" pitchFamily="2" charset="2"/>
              <a:buChar char="ü"/>
            </a:pPr>
            <a:r>
              <a:rPr lang="fr-FR" sz="2400" smtClean="0"/>
              <a:t>Il attend une réponse de la carte</a:t>
            </a:r>
          </a:p>
          <a:p>
            <a:pPr lvl="1" eaLnBrk="1" hangingPunct="1">
              <a:buFont typeface="Wingdings" pitchFamily="2" charset="2"/>
              <a:buChar char="ü"/>
            </a:pPr>
            <a:r>
              <a:rPr lang="fr-FR" sz="2400" smtClean="0"/>
              <a:t>FDT : temps entre deux trames, synchronisation</a:t>
            </a:r>
          </a:p>
        </p:txBody>
      </p:sp>
      <p:sp>
        <p:nvSpPr>
          <p:cNvPr id="108547" name="Rectangle 4"/>
          <p:cNvSpPr>
            <a:spLocks noGrp="1" noChangeArrowheads="1"/>
          </p:cNvSpPr>
          <p:nvPr>
            <p:ph type="title" idx="4294967295"/>
          </p:nvPr>
        </p:nvSpPr>
        <p:spPr>
          <a:xfrm>
            <a:off x="500063" y="142875"/>
            <a:ext cx="7727950" cy="585788"/>
          </a:xfrm>
        </p:spPr>
        <p:txBody>
          <a:bodyPr/>
          <a:lstStyle/>
          <a:p>
            <a:pPr eaLnBrk="1" hangingPunct="1"/>
            <a:r>
              <a:rPr lang="fr-FR" smtClean="0"/>
              <a:t>Protocole de communication</a:t>
            </a:r>
          </a:p>
        </p:txBody>
      </p:sp>
      <p:sp>
        <p:nvSpPr>
          <p:cNvPr id="108548" name="Text Box 5"/>
          <p:cNvSpPr txBox="1">
            <a:spLocks noChangeArrowheads="1"/>
          </p:cNvSpPr>
          <p:nvPr/>
        </p:nvSpPr>
        <p:spPr bwMode="auto">
          <a:xfrm>
            <a:off x="2209800" y="2527300"/>
            <a:ext cx="2057400" cy="830263"/>
          </a:xfrm>
          <a:prstGeom prst="rect">
            <a:avLst/>
          </a:prstGeom>
          <a:solidFill>
            <a:srgbClr val="DDDDDD"/>
          </a:solidFill>
          <a:ln w="9525">
            <a:solidFill>
              <a:schemeClr val="tx1"/>
            </a:solidFill>
            <a:miter lim="800000"/>
            <a:headEnd/>
            <a:tailEnd/>
          </a:ln>
        </p:spPr>
        <p:txBody>
          <a:bodyPr>
            <a:spAutoFit/>
          </a:bodyPr>
          <a:lstStyle/>
          <a:p>
            <a:pPr algn="ctr">
              <a:spcBef>
                <a:spcPct val="50000"/>
              </a:spcBef>
            </a:pPr>
            <a:r>
              <a:rPr lang="fr-FR" sz="1800">
                <a:latin typeface="Comic Sans MS" pitchFamily="66" charset="0"/>
              </a:rPr>
              <a:t>Lecteur (PCD)</a:t>
            </a:r>
            <a:endParaRPr lang="en-GB" sz="1800">
              <a:latin typeface="Arial" charset="0"/>
            </a:endParaRPr>
          </a:p>
        </p:txBody>
      </p:sp>
      <p:sp>
        <p:nvSpPr>
          <p:cNvPr id="108549" name="Text Box 6"/>
          <p:cNvSpPr txBox="1">
            <a:spLocks noChangeArrowheads="1"/>
          </p:cNvSpPr>
          <p:nvPr/>
        </p:nvSpPr>
        <p:spPr bwMode="auto">
          <a:xfrm>
            <a:off x="6324600" y="2500313"/>
            <a:ext cx="1143000" cy="830262"/>
          </a:xfrm>
          <a:prstGeom prst="rect">
            <a:avLst/>
          </a:prstGeom>
          <a:solidFill>
            <a:schemeClr val="accent1"/>
          </a:solidFill>
          <a:ln w="9525">
            <a:solidFill>
              <a:schemeClr val="tx1"/>
            </a:solidFill>
            <a:miter lim="800000"/>
            <a:headEnd/>
            <a:tailEnd/>
          </a:ln>
        </p:spPr>
        <p:txBody>
          <a:bodyPr>
            <a:spAutoFit/>
          </a:bodyPr>
          <a:lstStyle/>
          <a:p>
            <a:pPr>
              <a:spcBef>
                <a:spcPct val="50000"/>
              </a:spcBef>
            </a:pPr>
            <a:r>
              <a:rPr lang="fr-FR" sz="1800">
                <a:latin typeface="Comic Sans MS" pitchFamily="66" charset="0"/>
              </a:rPr>
              <a:t>Carte (PICC)</a:t>
            </a:r>
            <a:endParaRPr lang="en-GB" sz="1800">
              <a:latin typeface="Comic Sans MS" pitchFamily="66" charset="0"/>
            </a:endParaRPr>
          </a:p>
        </p:txBody>
      </p:sp>
      <p:sp>
        <p:nvSpPr>
          <p:cNvPr id="108550" name="Line 7"/>
          <p:cNvSpPr>
            <a:spLocks noChangeShapeType="1"/>
          </p:cNvSpPr>
          <p:nvPr/>
        </p:nvSpPr>
        <p:spPr bwMode="auto">
          <a:xfrm>
            <a:off x="4572000" y="2928938"/>
            <a:ext cx="1447800" cy="0"/>
          </a:xfrm>
          <a:prstGeom prst="line">
            <a:avLst/>
          </a:prstGeom>
          <a:noFill/>
          <a:ln w="57150">
            <a:solidFill>
              <a:schemeClr val="tx1"/>
            </a:solidFill>
            <a:round/>
            <a:headEnd/>
            <a:tailEnd type="triangle" w="med" len="med"/>
          </a:ln>
        </p:spPr>
        <p:txBody>
          <a:bodyPr/>
          <a:lstStyle/>
          <a:p>
            <a:endParaRPr lang="fr-FR"/>
          </a:p>
        </p:txBody>
      </p:sp>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9"/>
          <p:cNvSpPr txBox="1">
            <a:spLocks noChangeArrowheads="1"/>
          </p:cNvSpPr>
          <p:nvPr/>
        </p:nvSpPr>
        <p:spPr bwMode="auto">
          <a:xfrm>
            <a:off x="541338" y="1211960"/>
            <a:ext cx="7918450" cy="4881336"/>
          </a:xfrm>
          <a:prstGeom prst="rect">
            <a:avLst/>
          </a:prstGeom>
          <a:noFill/>
          <a:ln w="9525">
            <a:noFill/>
            <a:miter lim="800000"/>
            <a:headEnd/>
            <a:tailEnd/>
          </a:ln>
        </p:spPr>
        <p:txBody>
          <a:bodyPr>
            <a:spAutoFit/>
          </a:bodyPr>
          <a:lstStyle/>
          <a:p>
            <a:pPr marL="342900" indent="-342900">
              <a:spcBef>
                <a:spcPct val="20000"/>
              </a:spcBef>
              <a:buFontTx/>
              <a:buChar char="•"/>
              <a:defRPr/>
            </a:pPr>
            <a:r>
              <a:rPr lang="fr-FR" sz="2800" dirty="0">
                <a:latin typeface="Comic Sans MS" pitchFamily="66" charset="0"/>
              </a:rPr>
              <a:t>Qu’est ce que la RFID ?</a:t>
            </a:r>
          </a:p>
          <a:p>
            <a:pPr marL="342900" indent="-342900">
              <a:spcBef>
                <a:spcPct val="20000"/>
              </a:spcBef>
              <a:buFontTx/>
              <a:buChar char="•"/>
              <a:defRPr/>
            </a:pPr>
            <a:r>
              <a:rPr lang="fr-FR" sz="2800" dirty="0">
                <a:solidFill>
                  <a:srgbClr val="FF0000"/>
                </a:solidFill>
                <a:latin typeface="Comic Sans MS" pitchFamily="66" charset="0"/>
              </a:rPr>
              <a:t>Un peu d’histoire…</a:t>
            </a:r>
          </a:p>
          <a:p>
            <a:pPr marL="342900" indent="-342900">
              <a:spcBef>
                <a:spcPct val="20000"/>
              </a:spcBef>
              <a:buFontTx/>
              <a:buChar char="•"/>
              <a:defRPr/>
            </a:pPr>
            <a:r>
              <a:rPr lang="fr-FR" sz="2800" dirty="0">
                <a:latin typeface="Comic Sans MS" pitchFamily="66" charset="0"/>
              </a:rPr>
              <a:t>Carte à puces sans contact</a:t>
            </a:r>
          </a:p>
          <a:p>
            <a:pPr marL="342900" indent="-342900">
              <a:spcBef>
                <a:spcPct val="20000"/>
              </a:spcBef>
              <a:buFontTx/>
              <a:buChar char="•"/>
              <a:defRPr/>
            </a:pPr>
            <a:r>
              <a:rPr lang="fr-FR" sz="2800" dirty="0">
                <a:latin typeface="Comic Sans MS" pitchFamily="66" charset="0"/>
              </a:rPr>
              <a:t>Classification</a:t>
            </a:r>
            <a:r>
              <a:rPr lang="fr-FR" altLang="fr-FR" sz="2800" dirty="0">
                <a:latin typeface="Comic Sans MS" pitchFamily="66" charset="0"/>
              </a:rPr>
              <a:t> &amp; état de l’art de la RFID</a:t>
            </a:r>
          </a:p>
          <a:p>
            <a:pPr marL="342900" indent="-342900">
              <a:spcBef>
                <a:spcPct val="20000"/>
              </a:spcBef>
              <a:buFontTx/>
              <a:buChar char="•"/>
              <a:defRPr/>
            </a:pPr>
            <a:r>
              <a:rPr lang="fr-FR" sz="2800" dirty="0">
                <a:latin typeface="Comic Sans MS" pitchFamily="66" charset="0"/>
              </a:rPr>
              <a:t>Panorama de la standardisation</a:t>
            </a:r>
          </a:p>
          <a:p>
            <a:pPr marL="342900" indent="-342900">
              <a:spcBef>
                <a:spcPct val="20000"/>
              </a:spcBef>
              <a:buFontTx/>
              <a:buChar char="•"/>
              <a:defRPr/>
            </a:pPr>
            <a:r>
              <a:rPr lang="fr-FR" sz="2800" dirty="0">
                <a:latin typeface="Comic Sans MS" pitchFamily="66" charset="0"/>
              </a:rPr>
              <a:t>Introduction aux cartes à puce sans contact</a:t>
            </a:r>
          </a:p>
          <a:p>
            <a:pPr marL="742950" lvl="1" indent="-285750">
              <a:spcBef>
                <a:spcPct val="20000"/>
              </a:spcBef>
              <a:buFontTx/>
              <a:buChar char="–"/>
              <a:defRPr/>
            </a:pPr>
            <a:r>
              <a:rPr lang="fr-FR" dirty="0">
                <a:latin typeface="Comic Sans MS" pitchFamily="66" charset="0"/>
              </a:rPr>
              <a:t>Caractéristiques Physiques</a:t>
            </a:r>
          </a:p>
          <a:p>
            <a:pPr marL="742950" lvl="1" indent="-285750">
              <a:spcBef>
                <a:spcPct val="20000"/>
              </a:spcBef>
              <a:buFontTx/>
              <a:buChar char="–"/>
              <a:defRPr/>
            </a:pPr>
            <a:r>
              <a:rPr lang="fr-FR" dirty="0">
                <a:latin typeface="Comic Sans MS" pitchFamily="66" charset="0"/>
              </a:rPr>
              <a:t>Modes de communications</a:t>
            </a:r>
          </a:p>
          <a:p>
            <a:pPr marL="742950" lvl="1" indent="-285750">
              <a:spcBef>
                <a:spcPct val="20000"/>
              </a:spcBef>
              <a:buFontTx/>
              <a:buChar char="–"/>
              <a:defRPr/>
            </a:pPr>
            <a:r>
              <a:rPr lang="fr-FR" dirty="0">
                <a:latin typeface="Comic Sans MS" pitchFamily="66" charset="0"/>
              </a:rPr>
              <a:t>Initialisation et Anticollisions </a:t>
            </a:r>
          </a:p>
          <a:p>
            <a:pPr marL="742950" lvl="1" indent="-285750">
              <a:spcBef>
                <a:spcPct val="20000"/>
              </a:spcBef>
              <a:buFontTx/>
              <a:buChar char="–"/>
              <a:defRPr/>
            </a:pPr>
            <a:r>
              <a:rPr lang="fr-FR" dirty="0">
                <a:latin typeface="Comic Sans MS" pitchFamily="66" charset="0"/>
              </a:rPr>
              <a:t>Protocoles de </a:t>
            </a:r>
            <a:r>
              <a:rPr lang="fr-FR" dirty="0" smtClean="0">
                <a:latin typeface="Comic Sans MS" pitchFamily="66" charset="0"/>
              </a:rPr>
              <a:t>transmission</a:t>
            </a:r>
            <a:endParaRPr lang="fr-FR" dirty="0">
              <a:latin typeface="Comic Sans MS" pitchFamily="66"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73"/>
          <p:cNvSpPr>
            <a:spLocks noGrp="1" noChangeArrowheads="1"/>
          </p:cNvSpPr>
          <p:nvPr>
            <p:ph type="title" idx="4294967295"/>
          </p:nvPr>
        </p:nvSpPr>
        <p:spPr>
          <a:xfrm>
            <a:off x="428625" y="142875"/>
            <a:ext cx="7727950" cy="585788"/>
          </a:xfrm>
        </p:spPr>
        <p:txBody>
          <a:bodyPr/>
          <a:lstStyle/>
          <a:p>
            <a:pPr eaLnBrk="1" hangingPunct="1"/>
            <a:r>
              <a:rPr lang="fr-FR" smtClean="0"/>
              <a:t>Exemple de transaction - Type A</a:t>
            </a:r>
            <a:endParaRPr lang="en-GB" smtClean="0"/>
          </a:p>
        </p:txBody>
      </p:sp>
      <p:sp>
        <p:nvSpPr>
          <p:cNvPr id="109571" name="Text Box 34"/>
          <p:cNvSpPr txBox="1">
            <a:spLocks noChangeArrowheads="1"/>
          </p:cNvSpPr>
          <p:nvPr/>
        </p:nvSpPr>
        <p:spPr bwMode="auto">
          <a:xfrm>
            <a:off x="0" y="2892425"/>
            <a:ext cx="1524000" cy="457200"/>
          </a:xfrm>
          <a:prstGeom prst="rect">
            <a:avLst/>
          </a:prstGeom>
          <a:noFill/>
          <a:ln w="9525">
            <a:noFill/>
            <a:miter lim="800000"/>
            <a:headEnd/>
            <a:tailEnd/>
          </a:ln>
        </p:spPr>
        <p:txBody>
          <a:bodyPr>
            <a:spAutoFit/>
          </a:bodyPr>
          <a:lstStyle/>
          <a:p>
            <a:pPr>
              <a:spcBef>
                <a:spcPct val="50000"/>
              </a:spcBef>
            </a:pPr>
            <a:endParaRPr lang="en-GB" sz="1800" b="1">
              <a:latin typeface="Arial" charset="0"/>
            </a:endParaRPr>
          </a:p>
        </p:txBody>
      </p:sp>
      <p:grpSp>
        <p:nvGrpSpPr>
          <p:cNvPr id="109572" name="Group 80"/>
          <p:cNvGrpSpPr>
            <a:grpSpLocks/>
          </p:cNvGrpSpPr>
          <p:nvPr/>
        </p:nvGrpSpPr>
        <p:grpSpPr bwMode="auto">
          <a:xfrm>
            <a:off x="-72571" y="1828800"/>
            <a:ext cx="1596571" cy="4267200"/>
            <a:chOff x="-96" y="1152"/>
            <a:chExt cx="1056" cy="2688"/>
          </a:xfrm>
        </p:grpSpPr>
        <p:sp>
          <p:nvSpPr>
            <p:cNvPr id="109618" name="Text Box 25"/>
            <p:cNvSpPr txBox="1">
              <a:spLocks noChangeArrowheads="1"/>
            </p:cNvSpPr>
            <p:nvPr/>
          </p:nvSpPr>
          <p:spPr bwMode="auto">
            <a:xfrm>
              <a:off x="0" y="2982"/>
              <a:ext cx="816" cy="601"/>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Y a-t-il une carte dans le champ ?</a:t>
              </a:r>
              <a:endParaRPr lang="en-GB" sz="1400" b="1">
                <a:latin typeface="Comic Sans MS" pitchFamily="66" charset="0"/>
              </a:endParaRPr>
            </a:p>
          </p:txBody>
        </p:sp>
        <p:sp>
          <p:nvSpPr>
            <p:cNvPr id="109619" name="Text Box 10"/>
            <p:cNvSpPr txBox="1">
              <a:spLocks noChangeArrowheads="1"/>
            </p:cNvSpPr>
            <p:nvPr/>
          </p:nvSpPr>
          <p:spPr bwMode="auto">
            <a:xfrm>
              <a:off x="96" y="1152"/>
              <a:ext cx="624"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REQUEST</a:t>
              </a:r>
              <a:endParaRPr lang="en-GB" sz="1200" b="1">
                <a:latin typeface="Comic Sans MS" pitchFamily="66" charset="0"/>
              </a:endParaRPr>
            </a:p>
          </p:txBody>
        </p:sp>
        <p:pic>
          <p:nvPicPr>
            <p:cNvPr id="109620" name="Picture 35" descr="D:\Documents\VAL\doc\pictures+printScreen\request.gif"/>
            <p:cNvPicPr>
              <a:picLocks noChangeAspect="1" noChangeArrowheads="1"/>
            </p:cNvPicPr>
            <p:nvPr/>
          </p:nvPicPr>
          <p:blipFill>
            <a:blip r:embed="rId2" cstate="print"/>
            <a:srcRect/>
            <a:stretch>
              <a:fillRect/>
            </a:stretch>
          </p:blipFill>
          <p:spPr bwMode="auto">
            <a:xfrm>
              <a:off x="96" y="1918"/>
              <a:ext cx="609" cy="849"/>
            </a:xfrm>
            <a:prstGeom prst="rect">
              <a:avLst/>
            </a:prstGeom>
            <a:noFill/>
            <a:ln w="9525">
              <a:noFill/>
              <a:miter lim="800000"/>
              <a:headEnd/>
              <a:tailEnd/>
            </a:ln>
          </p:spPr>
        </p:pic>
        <p:sp>
          <p:nvSpPr>
            <p:cNvPr id="109621" name="Line 44"/>
            <p:cNvSpPr>
              <a:spLocks noChangeShapeType="1"/>
            </p:cNvSpPr>
            <p:nvPr/>
          </p:nvSpPr>
          <p:spPr bwMode="auto">
            <a:xfrm>
              <a:off x="816" y="1152"/>
              <a:ext cx="0" cy="2688"/>
            </a:xfrm>
            <a:prstGeom prst="line">
              <a:avLst/>
            </a:prstGeom>
            <a:noFill/>
            <a:ln w="9525">
              <a:solidFill>
                <a:schemeClr val="tx1"/>
              </a:solidFill>
              <a:prstDash val="dash"/>
              <a:round/>
              <a:headEnd/>
              <a:tailEnd/>
            </a:ln>
          </p:spPr>
          <p:txBody>
            <a:bodyPr/>
            <a:lstStyle/>
            <a:p>
              <a:endParaRPr lang="fr-FR"/>
            </a:p>
          </p:txBody>
        </p:sp>
        <p:sp>
          <p:nvSpPr>
            <p:cNvPr id="109622" name="Line 49"/>
            <p:cNvSpPr>
              <a:spLocks noChangeShapeType="1"/>
            </p:cNvSpPr>
            <p:nvPr/>
          </p:nvSpPr>
          <p:spPr bwMode="auto">
            <a:xfrm>
              <a:off x="768" y="2398"/>
              <a:ext cx="192" cy="0"/>
            </a:xfrm>
            <a:prstGeom prst="line">
              <a:avLst/>
            </a:prstGeom>
            <a:noFill/>
            <a:ln w="76200">
              <a:solidFill>
                <a:schemeClr val="tx1"/>
              </a:solidFill>
              <a:round/>
              <a:headEnd/>
              <a:tailEnd type="triangle" w="med" len="med"/>
            </a:ln>
          </p:spPr>
          <p:txBody>
            <a:bodyPr/>
            <a:lstStyle/>
            <a:p>
              <a:endParaRPr lang="fr-FR"/>
            </a:p>
          </p:txBody>
        </p:sp>
        <p:sp>
          <p:nvSpPr>
            <p:cNvPr id="109623" name="Text Box 59"/>
            <p:cNvSpPr txBox="1">
              <a:spLocks noChangeArrowheads="1"/>
            </p:cNvSpPr>
            <p:nvPr/>
          </p:nvSpPr>
          <p:spPr bwMode="auto">
            <a:xfrm>
              <a:off x="-96" y="1344"/>
              <a:ext cx="958" cy="443"/>
            </a:xfrm>
            <a:prstGeom prst="rect">
              <a:avLst/>
            </a:prstGeom>
            <a:noFill/>
            <a:ln w="9525">
              <a:noFill/>
              <a:miter lim="800000"/>
              <a:headEnd/>
              <a:tailEnd/>
            </a:ln>
          </p:spPr>
          <p:txBody>
            <a:bodyPr>
              <a:spAutoFit/>
            </a:bodyPr>
            <a:lstStyle/>
            <a:p>
              <a:pPr algn="ctr">
                <a:spcBef>
                  <a:spcPct val="50000"/>
                </a:spcBef>
              </a:pPr>
              <a:r>
                <a:rPr lang="en-GB" sz="1600" b="1" dirty="0">
                  <a:latin typeface="Arial" charset="0"/>
                </a:rPr>
                <a:t>‘26’/’52’</a:t>
              </a:r>
            </a:p>
            <a:p>
              <a:pPr>
                <a:spcBef>
                  <a:spcPct val="50000"/>
                </a:spcBef>
              </a:pPr>
              <a:r>
                <a:rPr lang="en-GB" sz="1600" b="1" dirty="0">
                  <a:latin typeface="Arial" charset="0"/>
                </a:rPr>
                <a:t>REQA/WUPA</a:t>
              </a:r>
            </a:p>
          </p:txBody>
        </p:sp>
      </p:grpSp>
      <p:grpSp>
        <p:nvGrpSpPr>
          <p:cNvPr id="109573" name="Group 82"/>
          <p:cNvGrpSpPr>
            <a:grpSpLocks/>
          </p:cNvGrpSpPr>
          <p:nvPr/>
        </p:nvGrpSpPr>
        <p:grpSpPr bwMode="auto">
          <a:xfrm>
            <a:off x="1295400" y="1828800"/>
            <a:ext cx="2133600" cy="4267200"/>
            <a:chOff x="816" y="1152"/>
            <a:chExt cx="1344" cy="2688"/>
          </a:xfrm>
        </p:grpSpPr>
        <p:sp>
          <p:nvSpPr>
            <p:cNvPr id="109605" name="Line 50"/>
            <p:cNvSpPr>
              <a:spLocks noChangeShapeType="1"/>
            </p:cNvSpPr>
            <p:nvPr/>
          </p:nvSpPr>
          <p:spPr bwMode="auto">
            <a:xfrm>
              <a:off x="1968" y="2398"/>
              <a:ext cx="192" cy="0"/>
            </a:xfrm>
            <a:prstGeom prst="line">
              <a:avLst/>
            </a:prstGeom>
            <a:noFill/>
            <a:ln w="76200">
              <a:solidFill>
                <a:schemeClr val="tx1"/>
              </a:solidFill>
              <a:round/>
              <a:headEnd/>
              <a:tailEnd type="triangle" w="med" len="med"/>
            </a:ln>
          </p:spPr>
          <p:txBody>
            <a:bodyPr/>
            <a:lstStyle/>
            <a:p>
              <a:endParaRPr lang="fr-FR"/>
            </a:p>
          </p:txBody>
        </p:sp>
        <p:grpSp>
          <p:nvGrpSpPr>
            <p:cNvPr id="109606" name="Group 75"/>
            <p:cNvGrpSpPr>
              <a:grpSpLocks/>
            </p:cNvGrpSpPr>
            <p:nvPr/>
          </p:nvGrpSpPr>
          <p:grpSpPr bwMode="auto">
            <a:xfrm>
              <a:off x="816" y="1152"/>
              <a:ext cx="1248" cy="2688"/>
              <a:chOff x="816" y="1152"/>
              <a:chExt cx="1248" cy="2688"/>
            </a:xfrm>
          </p:grpSpPr>
          <p:sp>
            <p:nvSpPr>
              <p:cNvPr id="109607" name="Text Box 13"/>
              <p:cNvSpPr txBox="1">
                <a:spLocks noChangeArrowheads="1"/>
              </p:cNvSpPr>
              <p:nvPr/>
            </p:nvSpPr>
            <p:spPr bwMode="auto">
              <a:xfrm>
                <a:off x="912" y="1152"/>
                <a:ext cx="960"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ANTICOLLISION</a:t>
                </a:r>
                <a:endParaRPr lang="en-GB" sz="1200" b="1">
                  <a:latin typeface="Comic Sans MS" pitchFamily="66" charset="0"/>
                </a:endParaRPr>
              </a:p>
            </p:txBody>
          </p:sp>
          <p:grpSp>
            <p:nvGrpSpPr>
              <p:cNvPr id="109608" name="Group 74"/>
              <p:cNvGrpSpPr>
                <a:grpSpLocks/>
              </p:cNvGrpSpPr>
              <p:nvPr/>
            </p:nvGrpSpPr>
            <p:grpSpPr bwMode="auto">
              <a:xfrm>
                <a:off x="816" y="1200"/>
                <a:ext cx="1248" cy="2640"/>
                <a:chOff x="816" y="1200"/>
                <a:chExt cx="1248" cy="2640"/>
              </a:xfrm>
            </p:grpSpPr>
            <p:sp>
              <p:nvSpPr>
                <p:cNvPr id="109609" name="Text Box 26"/>
                <p:cNvSpPr txBox="1">
                  <a:spLocks noChangeArrowheads="1"/>
                </p:cNvSpPr>
                <p:nvPr/>
              </p:nvSpPr>
              <p:spPr bwMode="auto">
                <a:xfrm>
                  <a:off x="816" y="3040"/>
                  <a:ext cx="1248" cy="465"/>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Combien y a-t-il de cartes dans le champ ?</a:t>
                  </a:r>
                  <a:endParaRPr lang="en-GB" sz="1400" b="1">
                    <a:latin typeface="Comic Sans MS" pitchFamily="66" charset="0"/>
                  </a:endParaRPr>
                </a:p>
              </p:txBody>
            </p:sp>
            <p:grpSp>
              <p:nvGrpSpPr>
                <p:cNvPr id="109610" name="Group 41"/>
                <p:cNvGrpSpPr>
                  <a:grpSpLocks/>
                </p:cNvGrpSpPr>
                <p:nvPr/>
              </p:nvGrpSpPr>
              <p:grpSpPr bwMode="auto">
                <a:xfrm>
                  <a:off x="1008" y="2062"/>
                  <a:ext cx="864" cy="528"/>
                  <a:chOff x="1008" y="1536"/>
                  <a:chExt cx="864" cy="528"/>
                </a:xfrm>
              </p:grpSpPr>
              <p:sp>
                <p:nvSpPr>
                  <p:cNvPr id="109613" name="AutoShape 36"/>
                  <p:cNvSpPr>
                    <a:spLocks noChangeArrowheads="1"/>
                  </p:cNvSpPr>
                  <p:nvPr/>
                </p:nvSpPr>
                <p:spPr bwMode="auto">
                  <a:xfrm>
                    <a:off x="1008" y="1536"/>
                    <a:ext cx="864" cy="144"/>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09614" name="AutoShape 37"/>
                  <p:cNvSpPr>
                    <a:spLocks noChangeArrowheads="1"/>
                  </p:cNvSpPr>
                  <p:nvPr/>
                </p:nvSpPr>
                <p:spPr bwMode="auto">
                  <a:xfrm>
                    <a:off x="1008" y="1632"/>
                    <a:ext cx="864" cy="144"/>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09615" name="AutoShape 38"/>
                  <p:cNvSpPr>
                    <a:spLocks noChangeArrowheads="1"/>
                  </p:cNvSpPr>
                  <p:nvPr/>
                </p:nvSpPr>
                <p:spPr bwMode="auto">
                  <a:xfrm>
                    <a:off x="1008" y="1728"/>
                    <a:ext cx="864" cy="144"/>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09616" name="AutoShape 39"/>
                  <p:cNvSpPr>
                    <a:spLocks noChangeArrowheads="1"/>
                  </p:cNvSpPr>
                  <p:nvPr/>
                </p:nvSpPr>
                <p:spPr bwMode="auto">
                  <a:xfrm>
                    <a:off x="1008" y="1824"/>
                    <a:ext cx="864" cy="144"/>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09617" name="AutoShape 40"/>
                  <p:cNvSpPr>
                    <a:spLocks noChangeArrowheads="1"/>
                  </p:cNvSpPr>
                  <p:nvPr/>
                </p:nvSpPr>
                <p:spPr bwMode="auto">
                  <a:xfrm>
                    <a:off x="1008" y="1920"/>
                    <a:ext cx="864" cy="144"/>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grpSp>
            <p:sp>
              <p:nvSpPr>
                <p:cNvPr id="109611" name="Line 45"/>
                <p:cNvSpPr>
                  <a:spLocks noChangeShapeType="1"/>
                </p:cNvSpPr>
                <p:nvPr/>
              </p:nvSpPr>
              <p:spPr bwMode="auto">
                <a:xfrm>
                  <a:off x="2016" y="1200"/>
                  <a:ext cx="0" cy="2640"/>
                </a:xfrm>
                <a:prstGeom prst="line">
                  <a:avLst/>
                </a:prstGeom>
                <a:noFill/>
                <a:ln w="9525">
                  <a:solidFill>
                    <a:schemeClr val="tx1"/>
                  </a:solidFill>
                  <a:prstDash val="dash"/>
                  <a:round/>
                  <a:headEnd/>
                  <a:tailEnd/>
                </a:ln>
              </p:spPr>
              <p:txBody>
                <a:bodyPr/>
                <a:lstStyle/>
                <a:p>
                  <a:endParaRPr lang="fr-FR"/>
                </a:p>
              </p:txBody>
            </p:sp>
            <p:sp>
              <p:nvSpPr>
                <p:cNvPr id="109612" name="Text Box 60"/>
                <p:cNvSpPr txBox="1">
                  <a:spLocks noChangeArrowheads="1"/>
                </p:cNvSpPr>
                <p:nvPr/>
              </p:nvSpPr>
              <p:spPr bwMode="auto">
                <a:xfrm>
                  <a:off x="864" y="1344"/>
                  <a:ext cx="1200" cy="443"/>
                </a:xfrm>
                <a:prstGeom prst="rect">
                  <a:avLst/>
                </a:prstGeom>
                <a:noFill/>
                <a:ln w="9525">
                  <a:noFill/>
                  <a:miter lim="800000"/>
                  <a:headEnd/>
                  <a:tailEnd/>
                </a:ln>
              </p:spPr>
              <p:txBody>
                <a:bodyPr>
                  <a:spAutoFit/>
                </a:bodyPr>
                <a:lstStyle/>
                <a:p>
                  <a:pPr>
                    <a:spcBef>
                      <a:spcPct val="50000"/>
                    </a:spcBef>
                  </a:pPr>
                  <a:endParaRPr lang="en-GB" sz="1600" b="1">
                    <a:latin typeface="Arial" charset="0"/>
                  </a:endParaRPr>
                </a:p>
                <a:p>
                  <a:pPr>
                    <a:spcBef>
                      <a:spcPct val="50000"/>
                    </a:spcBef>
                  </a:pPr>
                  <a:r>
                    <a:rPr lang="en-GB" sz="1600" b="1">
                      <a:latin typeface="Arial" charset="0"/>
                    </a:rPr>
                    <a:t>ANTICOLLISION</a:t>
                  </a:r>
                </a:p>
              </p:txBody>
            </p:sp>
          </p:grpSp>
        </p:grpSp>
      </p:grpSp>
      <p:grpSp>
        <p:nvGrpSpPr>
          <p:cNvPr id="109574" name="Group 77"/>
          <p:cNvGrpSpPr>
            <a:grpSpLocks/>
          </p:cNvGrpSpPr>
          <p:nvPr/>
        </p:nvGrpSpPr>
        <p:grpSpPr bwMode="auto">
          <a:xfrm>
            <a:off x="4648200" y="1828800"/>
            <a:ext cx="2209800" cy="4191000"/>
            <a:chOff x="2928" y="1152"/>
            <a:chExt cx="1392" cy="2640"/>
          </a:xfrm>
        </p:grpSpPr>
        <p:sp>
          <p:nvSpPr>
            <p:cNvPr id="109599" name="Text Box 28"/>
            <p:cNvSpPr txBox="1">
              <a:spLocks noChangeArrowheads="1"/>
            </p:cNvSpPr>
            <p:nvPr/>
          </p:nvSpPr>
          <p:spPr bwMode="auto">
            <a:xfrm>
              <a:off x="2976" y="3022"/>
              <a:ext cx="1248" cy="465"/>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Sommes nous authorisés à parler tous les deux?</a:t>
              </a:r>
              <a:endParaRPr lang="en-GB" sz="1400" b="1">
                <a:latin typeface="Comic Sans MS" pitchFamily="66" charset="0"/>
              </a:endParaRPr>
            </a:p>
          </p:txBody>
        </p:sp>
        <p:sp>
          <p:nvSpPr>
            <p:cNvPr id="109600" name="Text Box 15"/>
            <p:cNvSpPr txBox="1">
              <a:spLocks noChangeArrowheads="1"/>
            </p:cNvSpPr>
            <p:nvPr/>
          </p:nvSpPr>
          <p:spPr bwMode="auto">
            <a:xfrm>
              <a:off x="2976" y="1152"/>
              <a:ext cx="1104"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AUTHENTICATION</a:t>
              </a:r>
              <a:endParaRPr lang="en-GB" sz="1200" b="1">
                <a:latin typeface="Comic Sans MS" pitchFamily="66" charset="0"/>
              </a:endParaRPr>
            </a:p>
          </p:txBody>
        </p:sp>
        <p:sp>
          <p:nvSpPr>
            <p:cNvPr id="109601" name="Line 47"/>
            <p:cNvSpPr>
              <a:spLocks noChangeShapeType="1"/>
            </p:cNvSpPr>
            <p:nvPr/>
          </p:nvSpPr>
          <p:spPr bwMode="auto">
            <a:xfrm>
              <a:off x="4176" y="1200"/>
              <a:ext cx="0" cy="2592"/>
            </a:xfrm>
            <a:prstGeom prst="line">
              <a:avLst/>
            </a:prstGeom>
            <a:noFill/>
            <a:ln w="9525">
              <a:solidFill>
                <a:schemeClr val="tx1"/>
              </a:solidFill>
              <a:prstDash val="dash"/>
              <a:round/>
              <a:headEnd/>
              <a:tailEnd/>
            </a:ln>
          </p:spPr>
          <p:txBody>
            <a:bodyPr/>
            <a:lstStyle/>
            <a:p>
              <a:endParaRPr lang="fr-FR"/>
            </a:p>
          </p:txBody>
        </p:sp>
        <p:sp>
          <p:nvSpPr>
            <p:cNvPr id="109602" name="Line 52"/>
            <p:cNvSpPr>
              <a:spLocks noChangeShapeType="1"/>
            </p:cNvSpPr>
            <p:nvPr/>
          </p:nvSpPr>
          <p:spPr bwMode="auto">
            <a:xfrm>
              <a:off x="4128" y="2398"/>
              <a:ext cx="192" cy="0"/>
            </a:xfrm>
            <a:prstGeom prst="line">
              <a:avLst/>
            </a:prstGeom>
            <a:noFill/>
            <a:ln w="76200">
              <a:solidFill>
                <a:schemeClr val="tx1"/>
              </a:solidFill>
              <a:round/>
              <a:headEnd/>
              <a:tailEnd type="triangle" w="med" len="med"/>
            </a:ln>
          </p:spPr>
          <p:txBody>
            <a:bodyPr/>
            <a:lstStyle/>
            <a:p>
              <a:endParaRPr lang="fr-FR"/>
            </a:p>
          </p:txBody>
        </p:sp>
        <p:pic>
          <p:nvPicPr>
            <p:cNvPr id="109603" name="Picture 55" descr="http://images.google.fr/images?q=tbn:PGyVLtL4Ga8C:www.penart.com/a2z_stockfiles/k_folder/key.gif">
              <a:hlinkClick r:id="rId3"/>
            </p:cNvPr>
            <p:cNvPicPr>
              <a:picLocks noChangeAspect="1" noChangeArrowheads="1"/>
            </p:cNvPicPr>
            <p:nvPr/>
          </p:nvPicPr>
          <p:blipFill>
            <a:blip r:embed="rId4" cstate="print"/>
            <a:srcRect/>
            <a:stretch>
              <a:fillRect/>
            </a:stretch>
          </p:blipFill>
          <p:spPr bwMode="auto">
            <a:xfrm>
              <a:off x="3312" y="1966"/>
              <a:ext cx="454" cy="842"/>
            </a:xfrm>
            <a:prstGeom prst="rect">
              <a:avLst/>
            </a:prstGeom>
            <a:noFill/>
            <a:ln w="9525">
              <a:noFill/>
              <a:miter lim="800000"/>
              <a:headEnd/>
              <a:tailEnd/>
            </a:ln>
          </p:spPr>
        </p:pic>
        <p:sp>
          <p:nvSpPr>
            <p:cNvPr id="109604" name="Text Box 62"/>
            <p:cNvSpPr txBox="1">
              <a:spLocks noChangeArrowheads="1"/>
            </p:cNvSpPr>
            <p:nvPr/>
          </p:nvSpPr>
          <p:spPr bwMode="auto">
            <a:xfrm>
              <a:off x="2928" y="1536"/>
              <a:ext cx="1296" cy="212"/>
            </a:xfrm>
            <a:prstGeom prst="rect">
              <a:avLst/>
            </a:prstGeom>
            <a:noFill/>
            <a:ln w="9525">
              <a:noFill/>
              <a:miter lim="800000"/>
              <a:headEnd/>
              <a:tailEnd/>
            </a:ln>
          </p:spPr>
          <p:txBody>
            <a:bodyPr>
              <a:spAutoFit/>
            </a:bodyPr>
            <a:lstStyle/>
            <a:p>
              <a:pPr>
                <a:spcBef>
                  <a:spcPct val="50000"/>
                </a:spcBef>
              </a:pPr>
              <a:r>
                <a:rPr lang="en-GB" sz="1600" b="1">
                  <a:latin typeface="Arial" charset="0"/>
                </a:rPr>
                <a:t>AUTHENTICATION</a:t>
              </a:r>
            </a:p>
          </p:txBody>
        </p:sp>
      </p:grpSp>
      <p:grpSp>
        <p:nvGrpSpPr>
          <p:cNvPr id="109575" name="Group 79"/>
          <p:cNvGrpSpPr>
            <a:grpSpLocks/>
          </p:cNvGrpSpPr>
          <p:nvPr/>
        </p:nvGrpSpPr>
        <p:grpSpPr bwMode="auto">
          <a:xfrm>
            <a:off x="7848600" y="1828800"/>
            <a:ext cx="1447800" cy="3302000"/>
            <a:chOff x="4944" y="1152"/>
            <a:chExt cx="912" cy="2080"/>
          </a:xfrm>
        </p:grpSpPr>
        <p:sp>
          <p:nvSpPr>
            <p:cNvPr id="109595" name="Text Box 29"/>
            <p:cNvSpPr txBox="1">
              <a:spLocks noChangeArrowheads="1"/>
            </p:cNvSpPr>
            <p:nvPr/>
          </p:nvSpPr>
          <p:spPr bwMode="auto">
            <a:xfrm>
              <a:off x="4944" y="2767"/>
              <a:ext cx="816" cy="465"/>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Arrêt de la comm. avec la Carte</a:t>
              </a:r>
              <a:endParaRPr lang="en-GB" sz="1400" b="1">
                <a:latin typeface="Comic Sans MS" pitchFamily="66" charset="0"/>
              </a:endParaRPr>
            </a:p>
          </p:txBody>
        </p:sp>
        <p:sp>
          <p:nvSpPr>
            <p:cNvPr id="109596" name="Text Box 16"/>
            <p:cNvSpPr txBox="1">
              <a:spLocks noChangeArrowheads="1"/>
            </p:cNvSpPr>
            <p:nvPr/>
          </p:nvSpPr>
          <p:spPr bwMode="auto">
            <a:xfrm>
              <a:off x="5136" y="1152"/>
              <a:ext cx="480"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HALT</a:t>
              </a:r>
              <a:endParaRPr lang="en-GB" sz="1200" b="1">
                <a:latin typeface="Comic Sans MS" pitchFamily="66" charset="0"/>
              </a:endParaRPr>
            </a:p>
          </p:txBody>
        </p:sp>
        <p:pic>
          <p:nvPicPr>
            <p:cNvPr id="109597" name="Picture 33" descr="D:\Documents\VAL\doc\pictures+printScreen\halt.gif"/>
            <p:cNvPicPr>
              <a:picLocks noChangeAspect="1" noChangeArrowheads="1"/>
            </p:cNvPicPr>
            <p:nvPr/>
          </p:nvPicPr>
          <p:blipFill>
            <a:blip r:embed="rId5" cstate="print"/>
            <a:srcRect/>
            <a:stretch>
              <a:fillRect/>
            </a:stretch>
          </p:blipFill>
          <p:spPr bwMode="auto">
            <a:xfrm>
              <a:off x="5184" y="2165"/>
              <a:ext cx="480" cy="475"/>
            </a:xfrm>
            <a:prstGeom prst="rect">
              <a:avLst/>
            </a:prstGeom>
            <a:noFill/>
            <a:ln w="9525">
              <a:noFill/>
              <a:miter lim="800000"/>
              <a:headEnd/>
              <a:tailEnd/>
            </a:ln>
          </p:spPr>
        </p:pic>
        <p:sp>
          <p:nvSpPr>
            <p:cNvPr id="109598" name="Text Box 64"/>
            <p:cNvSpPr txBox="1">
              <a:spLocks noChangeArrowheads="1"/>
            </p:cNvSpPr>
            <p:nvPr/>
          </p:nvSpPr>
          <p:spPr bwMode="auto">
            <a:xfrm>
              <a:off x="5184" y="1296"/>
              <a:ext cx="672" cy="443"/>
            </a:xfrm>
            <a:prstGeom prst="rect">
              <a:avLst/>
            </a:prstGeom>
            <a:noFill/>
            <a:ln w="9525">
              <a:noFill/>
              <a:miter lim="800000"/>
              <a:headEnd/>
              <a:tailEnd/>
            </a:ln>
          </p:spPr>
          <p:txBody>
            <a:bodyPr>
              <a:spAutoFit/>
            </a:bodyPr>
            <a:lstStyle/>
            <a:p>
              <a:pPr>
                <a:spcBef>
                  <a:spcPct val="50000"/>
                </a:spcBef>
              </a:pPr>
              <a:endParaRPr lang="en-GB" sz="1600" b="1">
                <a:latin typeface="Arial" charset="0"/>
              </a:endParaRPr>
            </a:p>
            <a:p>
              <a:pPr>
                <a:spcBef>
                  <a:spcPct val="50000"/>
                </a:spcBef>
              </a:pPr>
              <a:r>
                <a:rPr lang="en-GB" sz="1600" b="1">
                  <a:latin typeface="Arial" charset="0"/>
                </a:rPr>
                <a:t>HLTA</a:t>
              </a:r>
            </a:p>
          </p:txBody>
        </p:sp>
      </p:grpSp>
      <p:grpSp>
        <p:nvGrpSpPr>
          <p:cNvPr id="109576" name="Group 81"/>
          <p:cNvGrpSpPr>
            <a:grpSpLocks/>
          </p:cNvGrpSpPr>
          <p:nvPr/>
        </p:nvGrpSpPr>
        <p:grpSpPr bwMode="auto">
          <a:xfrm>
            <a:off x="3200400" y="1828800"/>
            <a:ext cx="1600200" cy="4267200"/>
            <a:chOff x="2016" y="1152"/>
            <a:chExt cx="1008" cy="2688"/>
          </a:xfrm>
        </p:grpSpPr>
        <p:grpSp>
          <p:nvGrpSpPr>
            <p:cNvPr id="109587" name="Group 76"/>
            <p:cNvGrpSpPr>
              <a:grpSpLocks/>
            </p:cNvGrpSpPr>
            <p:nvPr/>
          </p:nvGrpSpPr>
          <p:grpSpPr bwMode="auto">
            <a:xfrm>
              <a:off x="2016" y="1152"/>
              <a:ext cx="1008" cy="2688"/>
              <a:chOff x="2016" y="1152"/>
              <a:chExt cx="1008" cy="2688"/>
            </a:xfrm>
          </p:grpSpPr>
          <p:sp>
            <p:nvSpPr>
              <p:cNvPr id="109589" name="Text Box 27"/>
              <p:cNvSpPr txBox="1">
                <a:spLocks noChangeArrowheads="1"/>
              </p:cNvSpPr>
              <p:nvPr/>
            </p:nvSpPr>
            <p:spPr bwMode="auto">
              <a:xfrm>
                <a:off x="2016" y="3022"/>
                <a:ext cx="960" cy="465"/>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Je veux communiquer qu’avec vous</a:t>
                </a:r>
                <a:endParaRPr lang="en-GB" sz="1400" b="1">
                  <a:latin typeface="Comic Sans MS" pitchFamily="66" charset="0"/>
                </a:endParaRPr>
              </a:p>
            </p:txBody>
          </p:sp>
          <p:sp>
            <p:nvSpPr>
              <p:cNvPr id="109590" name="Text Box 14"/>
              <p:cNvSpPr txBox="1">
                <a:spLocks noChangeArrowheads="1"/>
              </p:cNvSpPr>
              <p:nvPr/>
            </p:nvSpPr>
            <p:spPr bwMode="auto">
              <a:xfrm>
                <a:off x="2064" y="1152"/>
                <a:ext cx="720"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SELECTION</a:t>
                </a:r>
                <a:endParaRPr lang="en-GB" sz="1200" b="1">
                  <a:latin typeface="Comic Sans MS" pitchFamily="66" charset="0"/>
                </a:endParaRPr>
              </a:p>
            </p:txBody>
          </p:sp>
          <p:sp>
            <p:nvSpPr>
              <p:cNvPr id="109591" name="Rectangle 42"/>
              <p:cNvSpPr>
                <a:spLocks noChangeArrowheads="1"/>
              </p:cNvSpPr>
              <p:nvPr/>
            </p:nvSpPr>
            <p:spPr bwMode="auto">
              <a:xfrm>
                <a:off x="2256" y="1966"/>
                <a:ext cx="432" cy="576"/>
              </a:xfrm>
              <a:prstGeom prst="rect">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09592" name="Line 46"/>
              <p:cNvSpPr>
                <a:spLocks noChangeShapeType="1"/>
              </p:cNvSpPr>
              <p:nvPr/>
            </p:nvSpPr>
            <p:spPr bwMode="auto">
              <a:xfrm>
                <a:off x="2880" y="1200"/>
                <a:ext cx="0" cy="2640"/>
              </a:xfrm>
              <a:prstGeom prst="line">
                <a:avLst/>
              </a:prstGeom>
              <a:noFill/>
              <a:ln w="9525">
                <a:solidFill>
                  <a:schemeClr val="tx1"/>
                </a:solidFill>
                <a:prstDash val="dash"/>
                <a:round/>
                <a:headEnd/>
                <a:tailEnd/>
              </a:ln>
            </p:spPr>
            <p:txBody>
              <a:bodyPr/>
              <a:lstStyle/>
              <a:p>
                <a:endParaRPr lang="fr-FR"/>
              </a:p>
            </p:txBody>
          </p:sp>
          <p:sp>
            <p:nvSpPr>
              <p:cNvPr id="109593" name="Line 51"/>
              <p:cNvSpPr>
                <a:spLocks noChangeShapeType="1"/>
              </p:cNvSpPr>
              <p:nvPr/>
            </p:nvSpPr>
            <p:spPr bwMode="auto">
              <a:xfrm>
                <a:off x="2832" y="2398"/>
                <a:ext cx="192" cy="0"/>
              </a:xfrm>
              <a:prstGeom prst="line">
                <a:avLst/>
              </a:prstGeom>
              <a:noFill/>
              <a:ln w="76200">
                <a:solidFill>
                  <a:schemeClr val="tx1"/>
                </a:solidFill>
                <a:round/>
                <a:headEnd/>
                <a:tailEnd type="triangle" w="med" len="med"/>
              </a:ln>
            </p:spPr>
            <p:txBody>
              <a:bodyPr/>
              <a:lstStyle/>
              <a:p>
                <a:endParaRPr lang="fr-FR"/>
              </a:p>
            </p:txBody>
          </p:sp>
          <p:sp>
            <p:nvSpPr>
              <p:cNvPr id="109594" name="Text Box 61"/>
              <p:cNvSpPr txBox="1">
                <a:spLocks noChangeArrowheads="1"/>
              </p:cNvSpPr>
              <p:nvPr/>
            </p:nvSpPr>
            <p:spPr bwMode="auto">
              <a:xfrm>
                <a:off x="2160" y="1536"/>
                <a:ext cx="816" cy="212"/>
              </a:xfrm>
              <a:prstGeom prst="rect">
                <a:avLst/>
              </a:prstGeom>
              <a:noFill/>
              <a:ln w="9525">
                <a:noFill/>
                <a:miter lim="800000"/>
                <a:headEnd/>
                <a:tailEnd/>
              </a:ln>
            </p:spPr>
            <p:txBody>
              <a:bodyPr>
                <a:spAutoFit/>
              </a:bodyPr>
              <a:lstStyle/>
              <a:p>
                <a:pPr>
                  <a:spcBef>
                    <a:spcPct val="50000"/>
                  </a:spcBef>
                </a:pPr>
                <a:r>
                  <a:rPr lang="en-GB" sz="1600" b="1">
                    <a:latin typeface="Arial" charset="0"/>
                  </a:rPr>
                  <a:t>SELECT</a:t>
                </a:r>
              </a:p>
            </p:txBody>
          </p:sp>
        </p:grpSp>
        <p:pic>
          <p:nvPicPr>
            <p:cNvPr id="109588" name="Picture 70" descr="D:\Documents\VAL\doc\pictures+printScreen\smile2.jpg"/>
            <p:cNvPicPr>
              <a:picLocks noChangeAspect="1" noChangeArrowheads="1"/>
            </p:cNvPicPr>
            <p:nvPr/>
          </p:nvPicPr>
          <p:blipFill>
            <a:blip r:embed="rId6" cstate="print"/>
            <a:srcRect/>
            <a:stretch>
              <a:fillRect/>
            </a:stretch>
          </p:blipFill>
          <p:spPr bwMode="auto">
            <a:xfrm>
              <a:off x="2313" y="2025"/>
              <a:ext cx="336" cy="432"/>
            </a:xfrm>
            <a:prstGeom prst="rect">
              <a:avLst/>
            </a:prstGeom>
            <a:noFill/>
            <a:ln w="9525">
              <a:noFill/>
              <a:miter lim="800000"/>
              <a:headEnd/>
              <a:tailEnd/>
            </a:ln>
          </p:spPr>
        </p:pic>
      </p:grpSp>
      <p:grpSp>
        <p:nvGrpSpPr>
          <p:cNvPr id="109577" name="Group 83"/>
          <p:cNvGrpSpPr>
            <a:grpSpLocks/>
          </p:cNvGrpSpPr>
          <p:nvPr/>
        </p:nvGrpSpPr>
        <p:grpSpPr bwMode="auto">
          <a:xfrm>
            <a:off x="6553200" y="1828800"/>
            <a:ext cx="1676400" cy="4038600"/>
            <a:chOff x="4128" y="1152"/>
            <a:chExt cx="1056" cy="2544"/>
          </a:xfrm>
        </p:grpSpPr>
        <p:grpSp>
          <p:nvGrpSpPr>
            <p:cNvPr id="109578" name="Group 78"/>
            <p:cNvGrpSpPr>
              <a:grpSpLocks/>
            </p:cNvGrpSpPr>
            <p:nvPr/>
          </p:nvGrpSpPr>
          <p:grpSpPr bwMode="auto">
            <a:xfrm>
              <a:off x="4128" y="1152"/>
              <a:ext cx="1056" cy="2544"/>
              <a:chOff x="4128" y="1152"/>
              <a:chExt cx="1056" cy="2544"/>
            </a:xfrm>
          </p:grpSpPr>
          <p:sp>
            <p:nvSpPr>
              <p:cNvPr id="109580" name="Text Box 30"/>
              <p:cNvSpPr txBox="1">
                <a:spLocks noChangeArrowheads="1"/>
              </p:cNvSpPr>
              <p:nvPr/>
            </p:nvSpPr>
            <p:spPr bwMode="auto">
              <a:xfrm>
                <a:off x="4272" y="1152"/>
                <a:ext cx="672" cy="179"/>
              </a:xfrm>
              <a:prstGeom prst="rect">
                <a:avLst/>
              </a:prstGeom>
              <a:solidFill>
                <a:srgbClr val="FFFFFF"/>
              </a:solidFill>
              <a:ln w="9525">
                <a:solidFill>
                  <a:schemeClr val="tx1"/>
                </a:solidFill>
                <a:miter lim="800000"/>
                <a:headEnd/>
                <a:tailEnd/>
              </a:ln>
            </p:spPr>
            <p:txBody>
              <a:bodyPr>
                <a:spAutoFit/>
              </a:bodyPr>
              <a:lstStyle/>
              <a:p>
                <a:pPr algn="ctr">
                  <a:spcBef>
                    <a:spcPct val="50000"/>
                  </a:spcBef>
                </a:pPr>
                <a:r>
                  <a:rPr lang="fr-FR" sz="1200" b="1">
                    <a:latin typeface="Comic Sans MS" pitchFamily="66" charset="0"/>
                  </a:rPr>
                  <a:t>COMMAND</a:t>
                </a:r>
                <a:endParaRPr lang="en-GB" sz="1200" b="1">
                  <a:latin typeface="Comic Sans MS" pitchFamily="66" charset="0"/>
                </a:endParaRPr>
              </a:p>
            </p:txBody>
          </p:sp>
          <p:sp>
            <p:nvSpPr>
              <p:cNvPr id="109581" name="Text Box 43"/>
              <p:cNvSpPr txBox="1">
                <a:spLocks noChangeArrowheads="1"/>
              </p:cNvSpPr>
              <p:nvPr/>
            </p:nvSpPr>
            <p:spPr bwMode="auto">
              <a:xfrm>
                <a:off x="4128" y="3022"/>
                <a:ext cx="960" cy="465"/>
              </a:xfrm>
              <a:prstGeom prst="rect">
                <a:avLst/>
              </a:prstGeom>
              <a:noFill/>
              <a:ln w="9525">
                <a:noFill/>
                <a:miter lim="800000"/>
                <a:headEnd/>
                <a:tailEnd/>
              </a:ln>
            </p:spPr>
            <p:txBody>
              <a:bodyPr>
                <a:spAutoFit/>
              </a:bodyPr>
              <a:lstStyle/>
              <a:p>
                <a:pPr algn="ctr">
                  <a:spcBef>
                    <a:spcPct val="50000"/>
                  </a:spcBef>
                </a:pPr>
                <a:r>
                  <a:rPr lang="fr-FR" sz="1400" b="1">
                    <a:latin typeface="Comic Sans MS" pitchFamily="66" charset="0"/>
                  </a:rPr>
                  <a:t>Opérations réalisées sur la carte</a:t>
                </a:r>
                <a:endParaRPr lang="en-GB" sz="1400" b="1">
                  <a:latin typeface="Comic Sans MS" pitchFamily="66" charset="0"/>
                </a:endParaRPr>
              </a:p>
            </p:txBody>
          </p:sp>
          <p:sp>
            <p:nvSpPr>
              <p:cNvPr id="109582" name="Line 48"/>
              <p:cNvSpPr>
                <a:spLocks noChangeShapeType="1"/>
              </p:cNvSpPr>
              <p:nvPr/>
            </p:nvSpPr>
            <p:spPr bwMode="auto">
              <a:xfrm>
                <a:off x="5040" y="1200"/>
                <a:ext cx="0" cy="2496"/>
              </a:xfrm>
              <a:prstGeom prst="line">
                <a:avLst/>
              </a:prstGeom>
              <a:noFill/>
              <a:ln w="9525">
                <a:solidFill>
                  <a:schemeClr val="tx1"/>
                </a:solidFill>
                <a:prstDash val="dash"/>
                <a:round/>
                <a:headEnd/>
                <a:tailEnd/>
              </a:ln>
            </p:spPr>
            <p:txBody>
              <a:bodyPr/>
              <a:lstStyle/>
              <a:p>
                <a:endParaRPr lang="fr-FR"/>
              </a:p>
            </p:txBody>
          </p:sp>
          <p:sp>
            <p:nvSpPr>
              <p:cNvPr id="109583" name="Line 53"/>
              <p:cNvSpPr>
                <a:spLocks noChangeShapeType="1"/>
              </p:cNvSpPr>
              <p:nvPr/>
            </p:nvSpPr>
            <p:spPr bwMode="auto">
              <a:xfrm>
                <a:off x="4992" y="2398"/>
                <a:ext cx="192" cy="0"/>
              </a:xfrm>
              <a:prstGeom prst="line">
                <a:avLst/>
              </a:prstGeom>
              <a:noFill/>
              <a:ln w="76200">
                <a:solidFill>
                  <a:schemeClr val="tx1"/>
                </a:solidFill>
                <a:round/>
                <a:headEnd/>
                <a:tailEnd type="triangle" w="med" len="med"/>
              </a:ln>
            </p:spPr>
            <p:txBody>
              <a:bodyPr/>
              <a:lstStyle/>
              <a:p>
                <a:endParaRPr lang="fr-FR"/>
              </a:p>
            </p:txBody>
          </p:sp>
          <p:sp>
            <p:nvSpPr>
              <p:cNvPr id="109584" name="Rectangle 56"/>
              <p:cNvSpPr>
                <a:spLocks noChangeArrowheads="1"/>
              </p:cNvSpPr>
              <p:nvPr/>
            </p:nvSpPr>
            <p:spPr bwMode="auto">
              <a:xfrm>
                <a:off x="4416" y="2638"/>
                <a:ext cx="432" cy="240"/>
              </a:xfrm>
              <a:prstGeom prst="rect">
                <a:avLst/>
              </a:prstGeom>
              <a:solidFill>
                <a:schemeClr val="accent1"/>
              </a:solidFill>
              <a:ln w="9525">
                <a:solidFill>
                  <a:schemeClr val="tx1"/>
                </a:solidFill>
                <a:miter lim="800000"/>
                <a:headEnd/>
                <a:tailEnd/>
              </a:ln>
            </p:spPr>
            <p:txBody>
              <a:bodyPr wrap="none" anchor="ctr"/>
              <a:lstStyle/>
              <a:p>
                <a:pPr algn="ctr"/>
                <a:endParaRPr lang="en-GB" sz="1800" b="1">
                  <a:latin typeface="Arial" charset="0"/>
                </a:endParaRPr>
              </a:p>
            </p:txBody>
          </p:sp>
          <p:pic>
            <p:nvPicPr>
              <p:cNvPr id="109585" name="Picture 58" descr="http://images.google.fr/images?q=tbn:mqufrgJVIHoC:www.northeastflags.com/usrimage/lightning.gif">
                <a:hlinkClick r:id="rId7"/>
              </p:cNvPr>
              <p:cNvPicPr>
                <a:picLocks noChangeAspect="1" noChangeArrowheads="1"/>
              </p:cNvPicPr>
              <p:nvPr/>
            </p:nvPicPr>
            <p:blipFill>
              <a:blip r:embed="rId8" cstate="print"/>
              <a:srcRect b="9091"/>
              <a:stretch>
                <a:fillRect/>
              </a:stretch>
            </p:blipFill>
            <p:spPr bwMode="auto">
              <a:xfrm>
                <a:off x="4487" y="2158"/>
                <a:ext cx="313" cy="480"/>
              </a:xfrm>
              <a:prstGeom prst="rect">
                <a:avLst/>
              </a:prstGeom>
              <a:noFill/>
              <a:ln w="9525">
                <a:noFill/>
                <a:miter lim="800000"/>
                <a:headEnd/>
                <a:tailEnd/>
              </a:ln>
            </p:spPr>
          </p:pic>
          <p:sp>
            <p:nvSpPr>
              <p:cNvPr id="109586" name="Text Box 63"/>
              <p:cNvSpPr txBox="1">
                <a:spLocks noChangeArrowheads="1"/>
              </p:cNvSpPr>
              <p:nvPr/>
            </p:nvSpPr>
            <p:spPr bwMode="auto">
              <a:xfrm>
                <a:off x="4224" y="1536"/>
                <a:ext cx="816" cy="212"/>
              </a:xfrm>
              <a:prstGeom prst="rect">
                <a:avLst/>
              </a:prstGeom>
              <a:noFill/>
              <a:ln w="9525">
                <a:noFill/>
                <a:miter lim="800000"/>
                <a:headEnd/>
                <a:tailEnd/>
              </a:ln>
            </p:spPr>
            <p:txBody>
              <a:bodyPr>
                <a:spAutoFit/>
              </a:bodyPr>
              <a:lstStyle/>
              <a:p>
                <a:pPr>
                  <a:spcBef>
                    <a:spcPct val="50000"/>
                  </a:spcBef>
                </a:pPr>
                <a:r>
                  <a:rPr lang="en-GB" sz="1600" b="1">
                    <a:latin typeface="Arial" charset="0"/>
                  </a:rPr>
                  <a:t>R/W Inc/De</a:t>
                </a:r>
              </a:p>
            </p:txBody>
          </p:sp>
        </p:grpSp>
        <p:pic>
          <p:nvPicPr>
            <p:cNvPr id="109579" name="Picture 71" descr="D:\Documents\VAL\doc\pictures+printScreen\smile2.jpg"/>
            <p:cNvPicPr>
              <a:picLocks noChangeAspect="1" noChangeArrowheads="1"/>
            </p:cNvPicPr>
            <p:nvPr/>
          </p:nvPicPr>
          <p:blipFill>
            <a:blip r:embed="rId6" cstate="print"/>
            <a:srcRect/>
            <a:stretch>
              <a:fillRect/>
            </a:stretch>
          </p:blipFill>
          <p:spPr bwMode="auto">
            <a:xfrm>
              <a:off x="4578" y="2661"/>
              <a:ext cx="149" cy="192"/>
            </a:xfrm>
            <a:prstGeom prst="rect">
              <a:avLst/>
            </a:prstGeom>
            <a:noFill/>
            <a:ln w="9525">
              <a:noFill/>
              <a:miter lim="800000"/>
              <a:headEnd/>
              <a:tailEnd/>
            </a:ln>
          </p:spPr>
        </p:pic>
      </p:grpSp>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Rectangle 73"/>
          <p:cNvSpPr>
            <a:spLocks noGrp="1" noChangeArrowheads="1"/>
          </p:cNvSpPr>
          <p:nvPr>
            <p:ph type="title" idx="4294967295"/>
          </p:nvPr>
        </p:nvSpPr>
        <p:spPr>
          <a:xfrm>
            <a:off x="428625" y="142875"/>
            <a:ext cx="7727950" cy="585788"/>
          </a:xfrm>
        </p:spPr>
        <p:txBody>
          <a:bodyPr/>
          <a:lstStyle/>
          <a:p>
            <a:pPr eaLnBrk="1" hangingPunct="1"/>
            <a:r>
              <a:rPr lang="fr-FR" smtClean="0"/>
              <a:t>Exemple de transaction - Type A</a:t>
            </a:r>
            <a:endParaRPr lang="en-GB" smtClean="0"/>
          </a:p>
        </p:txBody>
      </p:sp>
      <p:pic>
        <p:nvPicPr>
          <p:cNvPr id="132099" name="Picture 2"/>
          <p:cNvPicPr>
            <a:picLocks noChangeAspect="1" noChangeArrowheads="1"/>
          </p:cNvPicPr>
          <p:nvPr/>
        </p:nvPicPr>
        <p:blipFill>
          <a:blip r:embed="rId2" cstate="print"/>
          <a:srcRect l="11995" t="15552" r="11848" b="7874"/>
          <a:stretch>
            <a:fillRect/>
          </a:stretch>
        </p:blipFill>
        <p:spPr bwMode="auto">
          <a:xfrm>
            <a:off x="500063" y="912813"/>
            <a:ext cx="7215187" cy="5487987"/>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re 7"/>
          <p:cNvSpPr>
            <a:spLocks noGrp="1"/>
          </p:cNvSpPr>
          <p:nvPr>
            <p:ph type="title" idx="4294967295"/>
          </p:nvPr>
        </p:nvSpPr>
        <p:spPr>
          <a:xfrm>
            <a:off x="428625" y="142875"/>
            <a:ext cx="7727950" cy="585788"/>
          </a:xfrm>
        </p:spPr>
        <p:txBody>
          <a:bodyPr/>
          <a:lstStyle/>
          <a:p>
            <a:pPr eaLnBrk="1" hangingPunct="1"/>
            <a:r>
              <a:rPr lang="fr-FR" dirty="0" smtClean="0"/>
              <a:t>Diagramme d’état de la carte – Type A</a:t>
            </a:r>
          </a:p>
        </p:txBody>
      </p:sp>
      <p:pic>
        <p:nvPicPr>
          <p:cNvPr id="106501" name="Picture 5"/>
          <p:cNvPicPr>
            <a:picLocks noChangeAspect="1" noChangeArrowheads="1"/>
          </p:cNvPicPr>
          <p:nvPr/>
        </p:nvPicPr>
        <p:blipFill>
          <a:blip r:embed="rId2" cstate="print"/>
          <a:srcRect/>
          <a:stretch>
            <a:fillRect/>
          </a:stretch>
        </p:blipFill>
        <p:spPr bwMode="auto">
          <a:xfrm>
            <a:off x="467544" y="908720"/>
            <a:ext cx="5730405" cy="5486256"/>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 name="TextBox 3"/>
          <p:cNvSpPr txBox="1"/>
          <p:nvPr/>
        </p:nvSpPr>
        <p:spPr>
          <a:xfrm>
            <a:off x="6660232" y="1700808"/>
            <a:ext cx="1965603" cy="2554545"/>
          </a:xfrm>
          <a:prstGeom prst="rect">
            <a:avLst/>
          </a:prstGeom>
          <a:noFill/>
        </p:spPr>
        <p:txBody>
          <a:bodyPr wrap="none" rtlCol="0">
            <a:spAutoFit/>
          </a:bodyPr>
          <a:lstStyle/>
          <a:p>
            <a:r>
              <a:rPr lang="fr-FR" sz="2000" dirty="0" smtClean="0"/>
              <a:t>Etats de la carte :</a:t>
            </a:r>
          </a:p>
          <a:p>
            <a:pPr marL="342900" indent="-342900">
              <a:buFontTx/>
              <a:buChar char="-"/>
            </a:pPr>
            <a:r>
              <a:rPr lang="fr-FR" sz="2000" dirty="0" smtClean="0"/>
              <a:t>POWER OFF</a:t>
            </a:r>
          </a:p>
          <a:p>
            <a:pPr marL="342900" indent="-342900">
              <a:buFontTx/>
              <a:buChar char="-"/>
            </a:pPr>
            <a:r>
              <a:rPr lang="fr-FR" sz="2000" dirty="0" smtClean="0"/>
              <a:t>IDLE</a:t>
            </a:r>
          </a:p>
          <a:p>
            <a:pPr marL="342900" indent="-342900">
              <a:buFontTx/>
              <a:buChar char="-"/>
            </a:pPr>
            <a:r>
              <a:rPr lang="fr-FR" sz="2000" dirty="0" smtClean="0"/>
              <a:t>READY</a:t>
            </a:r>
          </a:p>
          <a:p>
            <a:pPr marL="342900" indent="-342900">
              <a:buFontTx/>
              <a:buChar char="-"/>
            </a:pPr>
            <a:r>
              <a:rPr lang="fr-FR" sz="2000" dirty="0" smtClean="0"/>
              <a:t>ACTIVE</a:t>
            </a:r>
          </a:p>
          <a:p>
            <a:pPr marL="342900" indent="-342900">
              <a:buFontTx/>
              <a:buChar char="-"/>
            </a:pPr>
            <a:r>
              <a:rPr lang="fr-FR" sz="2000" dirty="0" smtClean="0"/>
              <a:t>HALT</a:t>
            </a:r>
          </a:p>
          <a:p>
            <a:endParaRPr lang="fr-FR" sz="2000" dirty="0" smtClean="0"/>
          </a:p>
          <a:p>
            <a:r>
              <a:rPr lang="fr-FR" sz="2000" dirty="0" smtClean="0"/>
              <a:t> </a:t>
            </a:r>
            <a:endParaRPr lang="fr-FR" sz="2000" dirty="0"/>
          </a:p>
        </p:txBody>
      </p:sp>
    </p:spTree>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73"/>
          <p:cNvSpPr>
            <a:spLocks noGrp="1" noChangeArrowheads="1"/>
          </p:cNvSpPr>
          <p:nvPr>
            <p:ph type="title" idx="4294967295"/>
          </p:nvPr>
        </p:nvSpPr>
        <p:spPr>
          <a:xfrm>
            <a:off x="251520" y="106908"/>
            <a:ext cx="8064896" cy="585788"/>
          </a:xfrm>
        </p:spPr>
        <p:txBody>
          <a:bodyPr/>
          <a:lstStyle/>
          <a:p>
            <a:pPr eaLnBrk="1" hangingPunct="1"/>
            <a:r>
              <a:rPr lang="fr-FR" dirty="0" smtClean="0"/>
              <a:t>Diagramme d’état lecteur/carte - Type A</a:t>
            </a:r>
            <a:endParaRPr lang="en-GB" dirty="0" smtClean="0"/>
          </a:p>
        </p:txBody>
      </p:sp>
      <p:pic>
        <p:nvPicPr>
          <p:cNvPr id="126980" name="Picture 4"/>
          <p:cNvPicPr>
            <a:picLocks noChangeAspect="1" noChangeArrowheads="1"/>
          </p:cNvPicPr>
          <p:nvPr/>
        </p:nvPicPr>
        <p:blipFill>
          <a:blip r:embed="rId2" cstate="print"/>
          <a:srcRect/>
          <a:stretch>
            <a:fillRect/>
          </a:stretch>
        </p:blipFill>
        <p:spPr bwMode="auto">
          <a:xfrm>
            <a:off x="539552" y="931973"/>
            <a:ext cx="4714875" cy="543460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2" name="TextBox 1"/>
          <p:cNvSpPr txBox="1"/>
          <p:nvPr/>
        </p:nvSpPr>
        <p:spPr>
          <a:xfrm>
            <a:off x="5364088" y="1700808"/>
            <a:ext cx="3562450" cy="3477875"/>
          </a:xfrm>
          <a:prstGeom prst="rect">
            <a:avLst/>
          </a:prstGeom>
          <a:noFill/>
        </p:spPr>
        <p:txBody>
          <a:bodyPr wrap="none" rtlCol="0">
            <a:spAutoFit/>
          </a:bodyPr>
          <a:lstStyle/>
          <a:p>
            <a:r>
              <a:rPr lang="fr-FR" sz="2000" dirty="0" smtClean="0"/>
              <a:t>Commandes utilisées par le</a:t>
            </a:r>
          </a:p>
          <a:p>
            <a:r>
              <a:rPr lang="fr-FR" sz="2000" dirty="0" smtClean="0"/>
              <a:t>Lecteur pour gérer la</a:t>
            </a:r>
          </a:p>
          <a:p>
            <a:r>
              <a:rPr lang="fr-FR" sz="2000" dirty="0" smtClean="0"/>
              <a:t>Communication multicartes :</a:t>
            </a:r>
          </a:p>
          <a:p>
            <a:pPr marL="342900" indent="-342900">
              <a:buFontTx/>
              <a:buChar char="-"/>
            </a:pPr>
            <a:r>
              <a:rPr lang="fr-FR" sz="2000" dirty="0" smtClean="0"/>
              <a:t>REQA : les cartes concernées</a:t>
            </a:r>
          </a:p>
          <a:p>
            <a:r>
              <a:rPr lang="fr-FR" sz="2000" dirty="0"/>
              <a:t> </a:t>
            </a:r>
            <a:r>
              <a:rPr lang="fr-FR" sz="2000" dirty="0" smtClean="0"/>
              <a:t>     répondent avec ATQA</a:t>
            </a:r>
          </a:p>
          <a:p>
            <a:pPr marL="342900" indent="-342900">
              <a:buFontTx/>
              <a:buChar char="-"/>
            </a:pPr>
            <a:r>
              <a:rPr lang="fr-FR" sz="2000" dirty="0" smtClean="0"/>
              <a:t>WAKE-UP</a:t>
            </a:r>
          </a:p>
          <a:p>
            <a:pPr marL="342900" indent="-342900">
              <a:buFontTx/>
              <a:buChar char="-"/>
            </a:pPr>
            <a:r>
              <a:rPr lang="fr-FR" sz="2000" dirty="0" smtClean="0"/>
              <a:t>SELECT</a:t>
            </a:r>
          </a:p>
          <a:p>
            <a:pPr marL="342900" indent="-342900">
              <a:buFontTx/>
              <a:buChar char="-"/>
            </a:pPr>
            <a:r>
              <a:rPr lang="fr-FR" sz="2000" dirty="0" smtClean="0"/>
              <a:t>ANTICOLLISION</a:t>
            </a:r>
          </a:p>
          <a:p>
            <a:pPr marL="342900" indent="-342900">
              <a:buFontTx/>
              <a:buChar char="-"/>
            </a:pPr>
            <a:r>
              <a:rPr lang="fr-FR" sz="2000" dirty="0" smtClean="0"/>
              <a:t>HALT</a:t>
            </a:r>
          </a:p>
          <a:p>
            <a:endParaRPr lang="fr-FR" sz="2000" dirty="0" smtClean="0"/>
          </a:p>
          <a:p>
            <a:r>
              <a:rPr lang="fr-FR" sz="2000" dirty="0" smtClean="0"/>
              <a:t> </a:t>
            </a:r>
            <a:endParaRPr lang="fr-FR" sz="2000" dirty="0"/>
          </a:p>
        </p:txBody>
      </p:sp>
    </p:spTree>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idx="4294967295"/>
          </p:nvPr>
        </p:nvSpPr>
        <p:spPr>
          <a:xfrm>
            <a:off x="428625" y="1214438"/>
            <a:ext cx="8358188" cy="2714625"/>
          </a:xfrm>
        </p:spPr>
        <p:txBody>
          <a:bodyPr/>
          <a:lstStyle/>
          <a:p>
            <a:pPr eaLnBrk="1" hangingPunct="1">
              <a:buFont typeface="Wingdings" pitchFamily="2" charset="2"/>
              <a:buChar char="Ø"/>
            </a:pPr>
            <a:r>
              <a:rPr lang="fr-FR" altLang="fr-FR" sz="2800" smtClean="0"/>
              <a:t>2 types de trames</a:t>
            </a:r>
          </a:p>
          <a:p>
            <a:pPr lvl="1" eaLnBrk="1" hangingPunct="1">
              <a:buFont typeface="Wingdings" pitchFamily="2" charset="2"/>
              <a:buChar char="ü"/>
            </a:pPr>
            <a:r>
              <a:rPr lang="fr-FR" altLang="fr-FR" sz="2400" smtClean="0"/>
              <a:t>Trames courtes utilisées dans la phase d’initiation de la communication (utilisé uniquement par le PCD)</a:t>
            </a:r>
          </a:p>
          <a:p>
            <a:pPr lvl="1" eaLnBrk="1" hangingPunct="1">
              <a:buFont typeface="Wingdings" pitchFamily="2" charset="2"/>
              <a:buChar char="ü"/>
            </a:pPr>
            <a:r>
              <a:rPr lang="fr-FR" altLang="fr-FR" sz="2400" smtClean="0"/>
              <a:t>Trames standards utilisées pour le reste de la communication</a:t>
            </a:r>
          </a:p>
          <a:p>
            <a:pPr eaLnBrk="1" hangingPunct="1">
              <a:buFont typeface="Wingdings" pitchFamily="2" charset="2"/>
              <a:buChar char="Ø"/>
            </a:pPr>
            <a:r>
              <a:rPr lang="fr-FR" altLang="fr-FR" sz="2400" smtClean="0"/>
              <a:t>LSB est transmis en premier</a:t>
            </a:r>
          </a:p>
        </p:txBody>
      </p:sp>
      <p:sp>
        <p:nvSpPr>
          <p:cNvPr id="111619" name="Rectangle 2"/>
          <p:cNvSpPr>
            <a:spLocks noGrp="1" noChangeArrowheads="1"/>
          </p:cNvSpPr>
          <p:nvPr>
            <p:ph type="title" idx="4294967295"/>
          </p:nvPr>
        </p:nvSpPr>
        <p:spPr>
          <a:xfrm>
            <a:off x="487363" y="142875"/>
            <a:ext cx="7727950" cy="585788"/>
          </a:xfrm>
        </p:spPr>
        <p:txBody>
          <a:bodyPr/>
          <a:lstStyle/>
          <a:p>
            <a:pPr eaLnBrk="1" hangingPunct="1"/>
            <a:r>
              <a:rPr lang="fr-FR" altLang="fr-FR" smtClean="0"/>
              <a:t>Format des Trames – Type A</a:t>
            </a:r>
          </a:p>
        </p:txBody>
      </p:sp>
      <p:pic>
        <p:nvPicPr>
          <p:cNvPr id="111620" name="Picture 4"/>
          <p:cNvPicPr>
            <a:picLocks noChangeAspect="1" noChangeArrowheads="1"/>
          </p:cNvPicPr>
          <p:nvPr/>
        </p:nvPicPr>
        <p:blipFill>
          <a:blip r:embed="rId3" cstate="print"/>
          <a:srcRect/>
          <a:stretch>
            <a:fillRect/>
          </a:stretch>
        </p:blipFill>
        <p:spPr bwMode="auto">
          <a:xfrm>
            <a:off x="642938" y="3941763"/>
            <a:ext cx="8053387" cy="21304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4294967295"/>
          </p:nvPr>
        </p:nvSpPr>
        <p:spPr>
          <a:xfrm>
            <a:off x="511175" y="1573213"/>
            <a:ext cx="8275638" cy="4713287"/>
          </a:xfrm>
        </p:spPr>
        <p:txBody>
          <a:bodyPr/>
          <a:lstStyle/>
          <a:p>
            <a:pPr eaLnBrk="1" hangingPunct="1">
              <a:buFont typeface="Wingdings" pitchFamily="2" charset="2"/>
              <a:buChar char="Ø"/>
            </a:pPr>
            <a:r>
              <a:rPr lang="fr-FR" sz="2800" dirty="0" smtClean="0"/>
              <a:t>Trames courtes pour initier la communication</a:t>
            </a:r>
          </a:p>
          <a:p>
            <a:pPr eaLnBrk="1" hangingPunct="1">
              <a:buFont typeface="Wingdings" pitchFamily="2" charset="2"/>
              <a:buChar char="Ø"/>
            </a:pPr>
            <a:endParaRPr lang="fr-FR" sz="2800" dirty="0" smtClean="0"/>
          </a:p>
          <a:p>
            <a:pPr eaLnBrk="1" hangingPunct="1">
              <a:buFont typeface="Wingdings" pitchFamily="2" charset="2"/>
              <a:buChar char="Ø"/>
            </a:pPr>
            <a:endParaRPr lang="fr-FR" sz="2800" dirty="0" smtClean="0"/>
          </a:p>
          <a:p>
            <a:pPr eaLnBrk="1" hangingPunct="1">
              <a:buFont typeface="Wingdings" pitchFamily="2" charset="2"/>
              <a:buChar char="Ø"/>
            </a:pPr>
            <a:endParaRPr lang="fr-FR" sz="2800" dirty="0" smtClean="0"/>
          </a:p>
          <a:p>
            <a:pPr eaLnBrk="1" hangingPunct="1">
              <a:buFont typeface="Wingdings" pitchFamily="2" charset="2"/>
              <a:buChar char="Ø"/>
            </a:pPr>
            <a:r>
              <a:rPr lang="fr-FR" sz="2800" dirty="0" smtClean="0"/>
              <a:t>Commandes utilisées : </a:t>
            </a:r>
          </a:p>
          <a:p>
            <a:pPr lvl="1" eaLnBrk="1" hangingPunct="1">
              <a:buFont typeface="Wingdings" pitchFamily="2" charset="2"/>
              <a:buChar char="ü"/>
            </a:pPr>
            <a:r>
              <a:rPr lang="en-US" sz="2400" dirty="0" smtClean="0"/>
              <a:t>REQA : </a:t>
            </a:r>
            <a:r>
              <a:rPr lang="fr-FR" sz="2400" dirty="0" smtClean="0"/>
              <a:t>la station de base envoie systématiquement, en boucle cette commande pour vérifier s'il y a des cartes dans son champ</a:t>
            </a:r>
          </a:p>
          <a:p>
            <a:pPr lvl="1" eaLnBrk="1" hangingPunct="1">
              <a:buFont typeface="Wingdings" pitchFamily="2" charset="2"/>
              <a:buChar char="ü"/>
            </a:pPr>
            <a:r>
              <a:rPr lang="en-US" sz="2400" dirty="0" smtClean="0"/>
              <a:t>WUPA : </a:t>
            </a:r>
            <a:r>
              <a:rPr lang="en-US" sz="2400" dirty="0" err="1" smtClean="0"/>
              <a:t>reveiller</a:t>
            </a:r>
            <a:r>
              <a:rPr lang="en-US" sz="2400" dirty="0" smtClean="0"/>
              <a:t> </a:t>
            </a:r>
            <a:r>
              <a:rPr lang="en-US" sz="2400" dirty="0" err="1" smtClean="0"/>
              <a:t>une</a:t>
            </a:r>
            <a:r>
              <a:rPr lang="en-US" sz="2400" dirty="0" smtClean="0"/>
              <a:t> carte qui a </a:t>
            </a:r>
            <a:r>
              <a:rPr lang="en-US" sz="2400" dirty="0" err="1" smtClean="0"/>
              <a:t>été</a:t>
            </a:r>
            <a:r>
              <a:rPr lang="en-US" sz="2400" dirty="0" smtClean="0"/>
              <a:t> </a:t>
            </a:r>
            <a:r>
              <a:rPr lang="en-US" sz="2400" dirty="0" err="1" smtClean="0"/>
              <a:t>mise</a:t>
            </a:r>
            <a:r>
              <a:rPr lang="en-US" sz="2400" dirty="0" smtClean="0"/>
              <a:t> en </a:t>
            </a:r>
            <a:r>
              <a:rPr lang="en-US" sz="2400" dirty="0" err="1" smtClean="0"/>
              <a:t>veille</a:t>
            </a:r>
            <a:r>
              <a:rPr lang="en-US" sz="2400" dirty="0" smtClean="0"/>
              <a:t> par </a:t>
            </a:r>
            <a:r>
              <a:rPr lang="en-US" sz="2400" dirty="0" err="1" smtClean="0"/>
              <a:t>une</a:t>
            </a:r>
            <a:r>
              <a:rPr lang="en-US" sz="2400" dirty="0" smtClean="0"/>
              <a:t> </a:t>
            </a:r>
            <a:r>
              <a:rPr lang="en-US" sz="2400" dirty="0" err="1" smtClean="0"/>
              <a:t>commande</a:t>
            </a:r>
            <a:r>
              <a:rPr lang="en-US" sz="2400" dirty="0" smtClean="0"/>
              <a:t> HALT</a:t>
            </a:r>
          </a:p>
        </p:txBody>
      </p:sp>
      <p:sp>
        <p:nvSpPr>
          <p:cNvPr id="33796" name="Rectangle 2"/>
          <p:cNvSpPr>
            <a:spLocks noGrp="1" noChangeArrowheads="1"/>
          </p:cNvSpPr>
          <p:nvPr>
            <p:ph type="title" idx="4294967295"/>
          </p:nvPr>
        </p:nvSpPr>
        <p:spPr>
          <a:xfrm>
            <a:off x="500063" y="142875"/>
            <a:ext cx="7727950" cy="585788"/>
          </a:xfrm>
        </p:spPr>
        <p:txBody>
          <a:bodyPr/>
          <a:lstStyle/>
          <a:p>
            <a:pPr eaLnBrk="1" hangingPunct="1"/>
            <a:r>
              <a:rPr lang="fr-FR" altLang="fr-FR" smtClean="0"/>
              <a:t>Format des trames courtes – Type A</a:t>
            </a:r>
          </a:p>
        </p:txBody>
      </p:sp>
      <p:graphicFrame>
        <p:nvGraphicFramePr>
          <p:cNvPr id="33794" name="Object 2"/>
          <p:cNvGraphicFramePr>
            <a:graphicFrameLocks noChangeAspect="1"/>
          </p:cNvGraphicFramePr>
          <p:nvPr/>
        </p:nvGraphicFramePr>
        <p:xfrm>
          <a:off x="1571625" y="2376488"/>
          <a:ext cx="6477000" cy="981075"/>
        </p:xfrm>
        <a:graphic>
          <a:graphicData uri="http://schemas.openxmlformats.org/presentationml/2006/ole">
            <mc:AlternateContent xmlns:mc="http://schemas.openxmlformats.org/markup-compatibility/2006">
              <mc:Choice xmlns:v="urn:schemas-microsoft-com:vml" Requires="v">
                <p:oleObj spid="_x0000_s33831" name="Bitmap Image" r:id="rId4" imgW="5219048" imgH="790476" progId="PBrush">
                  <p:embed/>
                </p:oleObj>
              </mc:Choice>
              <mc:Fallback>
                <p:oleObj name="Bitmap Image" r:id="rId4" imgW="5219048" imgH="790476"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2376488"/>
                        <a:ext cx="6477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checkerboard(across)">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7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33795">
                                            <p:txEl>
                                              <p:pRg st="4" end="4"/>
                                            </p:txEl>
                                          </p:spTgt>
                                        </p:tgtEl>
                                        <p:attrNameLst>
                                          <p:attrName>style.visibility</p:attrName>
                                        </p:attrNameLst>
                                      </p:cBhvr>
                                      <p:to>
                                        <p:strVal val="visible"/>
                                      </p:to>
                                    </p:set>
                                    <p:animEffect transition="in" filter="checkerboard(across)">
                                      <p:cBhvr>
                                        <p:cTn id="16" dur="500"/>
                                        <p:tgtEl>
                                          <p:spTgt spid="33795">
                                            <p:txEl>
                                              <p:pRg st="4" end="4"/>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animEffect transition="in" filter="checkerboard(across)">
                                      <p:cBhvr>
                                        <p:cTn id="19" dur="500"/>
                                        <p:tgtEl>
                                          <p:spTgt spid="33795">
                                            <p:txEl>
                                              <p:pRg st="5" end="5"/>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3795">
                                            <p:txEl>
                                              <p:pRg st="6" end="6"/>
                                            </p:txEl>
                                          </p:spTgt>
                                        </p:tgtEl>
                                        <p:attrNameLst>
                                          <p:attrName>style.visibility</p:attrName>
                                        </p:attrNameLst>
                                      </p:cBhvr>
                                      <p:to>
                                        <p:strVal val="visible"/>
                                      </p:to>
                                    </p:set>
                                    <p:animEffect transition="in" filter="checkerboard(across)">
                                      <p:cBhvr>
                                        <p:cTn id="22" dur="500"/>
                                        <p:tgtEl>
                                          <p:spTgt spid="33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4294967295"/>
          </p:nvPr>
        </p:nvSpPr>
        <p:spPr>
          <a:xfrm>
            <a:off x="428625" y="1214438"/>
            <a:ext cx="8501063" cy="3214687"/>
          </a:xfrm>
        </p:spPr>
        <p:txBody>
          <a:bodyPr/>
          <a:lstStyle/>
          <a:p>
            <a:pPr eaLnBrk="1" hangingPunct="1">
              <a:buFont typeface="Wingdings" pitchFamily="2" charset="2"/>
              <a:buChar char="Ø"/>
            </a:pPr>
            <a:r>
              <a:rPr lang="fr-FR" sz="2800" dirty="0" smtClean="0"/>
              <a:t>La trame standard est utilisée pendant tout l'échange d'information entre station de base et transpondeur :</a:t>
            </a:r>
          </a:p>
          <a:p>
            <a:pPr lvl="1" eaLnBrk="1" hangingPunct="1">
              <a:buFont typeface="Wingdings" pitchFamily="2" charset="2"/>
              <a:buChar char="ü"/>
            </a:pPr>
            <a:r>
              <a:rPr lang="fr-FR" sz="2000" dirty="0" smtClean="0"/>
              <a:t>Bit de Start (S)</a:t>
            </a:r>
          </a:p>
          <a:p>
            <a:pPr lvl="1" eaLnBrk="1" hangingPunct="1">
              <a:buFont typeface="Wingdings" pitchFamily="2" charset="2"/>
              <a:buChar char="ü"/>
            </a:pPr>
            <a:r>
              <a:rPr lang="fr-FR" sz="2000" dirty="0" smtClean="0"/>
              <a:t>Bits (LSB first)</a:t>
            </a:r>
          </a:p>
          <a:p>
            <a:pPr lvl="1" eaLnBrk="1" hangingPunct="1">
              <a:buFont typeface="Wingdings" pitchFamily="2" charset="2"/>
              <a:buChar char="ü"/>
            </a:pPr>
            <a:r>
              <a:rPr lang="fr-FR" sz="2000" dirty="0" smtClean="0"/>
              <a:t>Bits de parité prennent la valeur  « 1 » si le nombre de bits à « 1 » dans l’octet qui les précède est pair</a:t>
            </a:r>
          </a:p>
          <a:p>
            <a:pPr lvl="1" eaLnBrk="1" hangingPunct="1">
              <a:buFont typeface="Wingdings" pitchFamily="2" charset="2"/>
              <a:buChar char="ü"/>
            </a:pPr>
            <a:r>
              <a:rPr lang="fr-FR" sz="2000" dirty="0" smtClean="0"/>
              <a:t>Bit de Stop (E)</a:t>
            </a:r>
          </a:p>
        </p:txBody>
      </p:sp>
      <p:sp>
        <p:nvSpPr>
          <p:cNvPr id="34820" name="Rectangle 2"/>
          <p:cNvSpPr>
            <a:spLocks noGrp="1" noChangeArrowheads="1"/>
          </p:cNvSpPr>
          <p:nvPr>
            <p:ph type="title" idx="4294967295"/>
          </p:nvPr>
        </p:nvSpPr>
        <p:spPr>
          <a:xfrm>
            <a:off x="500063" y="142875"/>
            <a:ext cx="7727950" cy="585788"/>
          </a:xfrm>
        </p:spPr>
        <p:txBody>
          <a:bodyPr/>
          <a:lstStyle/>
          <a:p>
            <a:pPr eaLnBrk="1" hangingPunct="1"/>
            <a:r>
              <a:rPr lang="fr-FR" altLang="fr-FR" smtClean="0"/>
              <a:t>Format des trames standards – Type A</a:t>
            </a:r>
            <a:endParaRPr lang="en-US" altLang="fr-FR" smtClean="0"/>
          </a:p>
        </p:txBody>
      </p:sp>
      <p:graphicFrame>
        <p:nvGraphicFramePr>
          <p:cNvPr id="34818" name="Object 2"/>
          <p:cNvGraphicFramePr>
            <a:graphicFrameLocks noChangeAspect="1"/>
          </p:cNvGraphicFramePr>
          <p:nvPr/>
        </p:nvGraphicFramePr>
        <p:xfrm>
          <a:off x="0" y="4346575"/>
          <a:ext cx="9029700" cy="1868488"/>
        </p:xfrm>
        <a:graphic>
          <a:graphicData uri="http://schemas.openxmlformats.org/presentationml/2006/ole">
            <mc:AlternateContent xmlns:mc="http://schemas.openxmlformats.org/markup-compatibility/2006">
              <mc:Choice xmlns:v="urn:schemas-microsoft-com:vml" Requires="v">
                <p:oleObj spid="_x0000_s34852" name="Bitmap Image" r:id="rId4" imgW="7028571" imgH="1219370" progId="PBrush">
                  <p:embed/>
                </p:oleObj>
              </mc:Choice>
              <mc:Fallback>
                <p:oleObj name="Bitmap Image" r:id="rId4" imgW="7028571" imgH="1219370"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46575"/>
                        <a:ext cx="9029700" cy="186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4294967295"/>
          </p:nvPr>
        </p:nvSpPr>
        <p:spPr>
          <a:xfrm>
            <a:off x="428625" y="980728"/>
            <a:ext cx="8358188" cy="5400600"/>
          </a:xfrm>
        </p:spPr>
        <p:txBody>
          <a:bodyPr/>
          <a:lstStyle/>
          <a:p>
            <a:pPr eaLnBrk="1" hangingPunct="1">
              <a:buFont typeface="Wingdings" pitchFamily="2" charset="2"/>
              <a:buChar char="Ø"/>
            </a:pPr>
            <a:r>
              <a:rPr lang="fr-FR" sz="2400" dirty="0" smtClean="0"/>
              <a:t>La carte est dans le champ,</a:t>
            </a:r>
          </a:p>
          <a:p>
            <a:pPr lvl="1" eaLnBrk="1" hangingPunct="1">
              <a:buFont typeface="Wingdings" pitchFamily="2" charset="2"/>
              <a:buChar char="ü"/>
            </a:pPr>
            <a:r>
              <a:rPr lang="fr-FR" sz="2000" dirty="0" smtClean="0"/>
              <a:t>Power-on Reset</a:t>
            </a:r>
          </a:p>
          <a:p>
            <a:pPr lvl="1" eaLnBrk="1" hangingPunct="1">
              <a:buFont typeface="Wingdings" pitchFamily="2" charset="2"/>
              <a:buChar char="ü"/>
            </a:pPr>
            <a:r>
              <a:rPr lang="fr-FR" sz="2000" dirty="0" smtClean="0"/>
              <a:t>Etat </a:t>
            </a:r>
            <a:r>
              <a:rPr lang="fr-FR" sz="2000" dirty="0" err="1" smtClean="0"/>
              <a:t>Idle</a:t>
            </a:r>
            <a:r>
              <a:rPr lang="fr-FR" sz="2000" dirty="0" smtClean="0"/>
              <a:t> </a:t>
            </a:r>
          </a:p>
          <a:p>
            <a:pPr eaLnBrk="1" hangingPunct="1">
              <a:buFont typeface="Wingdings" pitchFamily="2" charset="2"/>
              <a:buChar char="Ø"/>
            </a:pPr>
            <a:r>
              <a:rPr lang="fr-FR" sz="2400" dirty="0" smtClean="0"/>
              <a:t>Le lecteur envoie une requête, indiquant qu’il cherche à communiquer avec une carte.  </a:t>
            </a:r>
          </a:p>
          <a:p>
            <a:pPr eaLnBrk="1" hangingPunct="1">
              <a:buFont typeface="Wingdings" pitchFamily="2" charset="2"/>
              <a:buChar char="Ø"/>
            </a:pPr>
            <a:r>
              <a:rPr lang="fr-FR" sz="2400" dirty="0" smtClean="0"/>
              <a:t>2 types de Requête :</a:t>
            </a:r>
          </a:p>
          <a:p>
            <a:pPr lvl="1" eaLnBrk="1" hangingPunct="1">
              <a:buFont typeface="Wingdings" pitchFamily="2" charset="2"/>
              <a:buChar char="ü"/>
            </a:pPr>
            <a:r>
              <a:rPr lang="fr-FR" sz="2000" dirty="0" smtClean="0"/>
              <a:t>REQA ‘26’ : initialisation de la communication</a:t>
            </a:r>
          </a:p>
          <a:p>
            <a:pPr lvl="2" eaLnBrk="1" hangingPunct="1">
              <a:buFont typeface="Courier New" pitchFamily="49" charset="0"/>
              <a:buChar char="o"/>
            </a:pPr>
            <a:r>
              <a:rPr lang="fr-FR" sz="1800" dirty="0" smtClean="0"/>
              <a:t>Y a t-il une carte dans le champ?</a:t>
            </a:r>
          </a:p>
          <a:p>
            <a:pPr lvl="1" eaLnBrk="1" hangingPunct="1">
              <a:buFont typeface="Wingdings" pitchFamily="2" charset="2"/>
              <a:buChar char="ü"/>
            </a:pPr>
            <a:r>
              <a:rPr lang="fr-FR" sz="2000" dirty="0" smtClean="0"/>
              <a:t>WUPA ‘52’ : même rôle que REQA, elle sert à réveiller les cartes qui ont été mises en veille auparavant avec une commande HALTA</a:t>
            </a:r>
          </a:p>
          <a:p>
            <a:pPr eaLnBrk="1" hangingPunct="1">
              <a:buFont typeface="Wingdings" pitchFamily="2" charset="2"/>
              <a:buChar char="Ø"/>
            </a:pPr>
            <a:r>
              <a:rPr lang="fr-FR" sz="2400" dirty="0" smtClean="0"/>
              <a:t>Attente de la réponse de la carte.</a:t>
            </a:r>
          </a:p>
          <a:p>
            <a:pPr lvl="1" eaLnBrk="1" hangingPunct="1">
              <a:buFont typeface="Wingdings" pitchFamily="2" charset="2"/>
              <a:buChar char="ü"/>
            </a:pPr>
            <a:r>
              <a:rPr lang="fr-FR" sz="2000" dirty="0" smtClean="0"/>
              <a:t>Si pas de réponse envoie d’une deuxième REQA</a:t>
            </a:r>
          </a:p>
          <a:p>
            <a:pPr lvl="1" eaLnBrk="1" hangingPunct="1">
              <a:buFont typeface="Wingdings" pitchFamily="2" charset="2"/>
              <a:buChar char="ü"/>
            </a:pPr>
            <a:r>
              <a:rPr lang="fr-FR" sz="2000" dirty="0" smtClean="0"/>
              <a:t>Temps mini entre deux REQA = 7000 /</a:t>
            </a:r>
            <a:r>
              <a:rPr lang="fr-FR" sz="2000" dirty="0" err="1" smtClean="0"/>
              <a:t>fc</a:t>
            </a:r>
            <a:endParaRPr lang="fr-FR" sz="2000" dirty="0" smtClean="0"/>
          </a:p>
        </p:txBody>
      </p:sp>
      <p:sp>
        <p:nvSpPr>
          <p:cNvPr id="112643" name="Rectangle 2"/>
          <p:cNvSpPr>
            <a:spLocks noGrp="1" noChangeArrowheads="1"/>
          </p:cNvSpPr>
          <p:nvPr>
            <p:ph type="title" idx="4294967295"/>
          </p:nvPr>
        </p:nvSpPr>
        <p:spPr>
          <a:xfrm>
            <a:off x="500063" y="142875"/>
            <a:ext cx="7727950" cy="585788"/>
          </a:xfrm>
        </p:spPr>
        <p:txBody>
          <a:bodyPr/>
          <a:lstStyle/>
          <a:p>
            <a:pPr eaLnBrk="1" hangingPunct="1"/>
            <a:r>
              <a:rPr lang="fr-FR" altLang="fr-FR" smtClean="0"/>
              <a:t>REQA &amp; WUPA</a:t>
            </a:r>
            <a:endParaRPr lang="en-US" altLang="fr-FR" smtClean="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checkerboard(across)">
                                      <p:cBhvr>
                                        <p:cTn id="7" dur="500"/>
                                        <p:tgtEl>
                                          <p:spTgt spid="11264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2642">
                                            <p:txEl>
                                              <p:pRg st="1" end="1"/>
                                            </p:txEl>
                                          </p:spTgt>
                                        </p:tgtEl>
                                        <p:attrNameLst>
                                          <p:attrName>style.visibility</p:attrName>
                                        </p:attrNameLst>
                                      </p:cBhvr>
                                      <p:to>
                                        <p:strVal val="visible"/>
                                      </p:to>
                                    </p:set>
                                    <p:animEffect transition="in" filter="checkerboard(across)">
                                      <p:cBhvr>
                                        <p:cTn id="10" dur="500"/>
                                        <p:tgtEl>
                                          <p:spTgt spid="112642">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2642">
                                            <p:txEl>
                                              <p:pRg st="2" end="2"/>
                                            </p:txEl>
                                          </p:spTgt>
                                        </p:tgtEl>
                                        <p:attrNameLst>
                                          <p:attrName>style.visibility</p:attrName>
                                        </p:attrNameLst>
                                      </p:cBhvr>
                                      <p:to>
                                        <p:strVal val="visible"/>
                                      </p:to>
                                    </p:set>
                                    <p:animEffect transition="in" filter="checkerboard(across)">
                                      <p:cBhvr>
                                        <p:cTn id="13" dur="500"/>
                                        <p:tgtEl>
                                          <p:spTgt spid="11264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2642">
                                            <p:txEl>
                                              <p:pRg st="3" end="3"/>
                                            </p:txEl>
                                          </p:spTgt>
                                        </p:tgtEl>
                                        <p:attrNameLst>
                                          <p:attrName>style.visibility</p:attrName>
                                        </p:attrNameLst>
                                      </p:cBhvr>
                                      <p:to>
                                        <p:strVal val="visible"/>
                                      </p:to>
                                    </p:set>
                                    <p:animEffect transition="in" filter="checkerboard(across)">
                                      <p:cBhvr>
                                        <p:cTn id="18" dur="500"/>
                                        <p:tgtEl>
                                          <p:spTgt spid="11264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2642">
                                            <p:txEl>
                                              <p:pRg st="4" end="4"/>
                                            </p:txEl>
                                          </p:spTgt>
                                        </p:tgtEl>
                                        <p:attrNameLst>
                                          <p:attrName>style.visibility</p:attrName>
                                        </p:attrNameLst>
                                      </p:cBhvr>
                                      <p:to>
                                        <p:strVal val="visible"/>
                                      </p:to>
                                    </p:set>
                                    <p:animEffect transition="in" filter="checkerboard(across)">
                                      <p:cBhvr>
                                        <p:cTn id="23" dur="500"/>
                                        <p:tgtEl>
                                          <p:spTgt spid="112642">
                                            <p:txEl>
                                              <p:pRg st="4" end="4"/>
                                            </p:txEl>
                                          </p:spTgt>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2642">
                                            <p:txEl>
                                              <p:pRg st="5" end="5"/>
                                            </p:txEl>
                                          </p:spTgt>
                                        </p:tgtEl>
                                        <p:attrNameLst>
                                          <p:attrName>style.visibility</p:attrName>
                                        </p:attrNameLst>
                                      </p:cBhvr>
                                      <p:to>
                                        <p:strVal val="visible"/>
                                      </p:to>
                                    </p:set>
                                    <p:animEffect transition="in" filter="checkerboard(across)">
                                      <p:cBhvr>
                                        <p:cTn id="26" dur="500"/>
                                        <p:tgtEl>
                                          <p:spTgt spid="112642">
                                            <p:txEl>
                                              <p:pRg st="5" end="5"/>
                                            </p:txEl>
                                          </p:spTgt>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12642">
                                            <p:txEl>
                                              <p:pRg st="6" end="6"/>
                                            </p:txEl>
                                          </p:spTgt>
                                        </p:tgtEl>
                                        <p:attrNameLst>
                                          <p:attrName>style.visibility</p:attrName>
                                        </p:attrNameLst>
                                      </p:cBhvr>
                                      <p:to>
                                        <p:strVal val="visible"/>
                                      </p:to>
                                    </p:set>
                                    <p:animEffect transition="in" filter="checkerboard(across)">
                                      <p:cBhvr>
                                        <p:cTn id="29" dur="500"/>
                                        <p:tgtEl>
                                          <p:spTgt spid="112642">
                                            <p:txEl>
                                              <p:pRg st="6" end="6"/>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12642">
                                            <p:txEl>
                                              <p:pRg st="7" end="7"/>
                                            </p:txEl>
                                          </p:spTgt>
                                        </p:tgtEl>
                                        <p:attrNameLst>
                                          <p:attrName>style.visibility</p:attrName>
                                        </p:attrNameLst>
                                      </p:cBhvr>
                                      <p:to>
                                        <p:strVal val="visible"/>
                                      </p:to>
                                    </p:set>
                                    <p:animEffect transition="in" filter="checkerboard(across)">
                                      <p:cBhvr>
                                        <p:cTn id="32" dur="500"/>
                                        <p:tgtEl>
                                          <p:spTgt spid="11264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12642">
                                            <p:txEl>
                                              <p:pRg st="8" end="8"/>
                                            </p:txEl>
                                          </p:spTgt>
                                        </p:tgtEl>
                                        <p:attrNameLst>
                                          <p:attrName>style.visibility</p:attrName>
                                        </p:attrNameLst>
                                      </p:cBhvr>
                                      <p:to>
                                        <p:strVal val="visible"/>
                                      </p:to>
                                    </p:set>
                                    <p:animEffect transition="in" filter="checkerboard(across)">
                                      <p:cBhvr>
                                        <p:cTn id="37" dur="500"/>
                                        <p:tgtEl>
                                          <p:spTgt spid="112642">
                                            <p:txEl>
                                              <p:pRg st="8" end="8"/>
                                            </p:txEl>
                                          </p:spTgt>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12642">
                                            <p:txEl>
                                              <p:pRg st="9" end="9"/>
                                            </p:txEl>
                                          </p:spTgt>
                                        </p:tgtEl>
                                        <p:attrNameLst>
                                          <p:attrName>style.visibility</p:attrName>
                                        </p:attrNameLst>
                                      </p:cBhvr>
                                      <p:to>
                                        <p:strVal val="visible"/>
                                      </p:to>
                                    </p:set>
                                    <p:animEffect transition="in" filter="checkerboard(across)">
                                      <p:cBhvr>
                                        <p:cTn id="40" dur="500"/>
                                        <p:tgtEl>
                                          <p:spTgt spid="112642">
                                            <p:txEl>
                                              <p:pRg st="9" end="9"/>
                                            </p:txEl>
                                          </p:spTgt>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12642">
                                            <p:txEl>
                                              <p:pRg st="10" end="10"/>
                                            </p:txEl>
                                          </p:spTgt>
                                        </p:tgtEl>
                                        <p:attrNameLst>
                                          <p:attrName>style.visibility</p:attrName>
                                        </p:attrNameLst>
                                      </p:cBhvr>
                                      <p:to>
                                        <p:strVal val="visible"/>
                                      </p:to>
                                    </p:set>
                                    <p:animEffect transition="in" filter="checkerboard(across)">
                                      <p:cBhvr>
                                        <p:cTn id="43" dur="500"/>
                                        <p:tgtEl>
                                          <p:spTgt spid="11264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u contenu 38"/>
          <p:cNvSpPr>
            <a:spLocks noGrp="1"/>
          </p:cNvSpPr>
          <p:nvPr>
            <p:ph idx="4294967295"/>
          </p:nvPr>
        </p:nvSpPr>
        <p:spPr>
          <a:xfrm>
            <a:off x="428625" y="1430338"/>
            <a:ext cx="8143875" cy="4713287"/>
          </a:xfrm>
        </p:spPr>
        <p:txBody>
          <a:bodyPr/>
          <a:lstStyle/>
          <a:p>
            <a:pPr eaLnBrk="1" hangingPunct="1">
              <a:buFont typeface="Wingdings" pitchFamily="2" charset="2"/>
              <a:buChar char="Ø"/>
            </a:pPr>
            <a:r>
              <a:rPr lang="fr-FR" sz="2800" smtClean="0"/>
              <a:t>Toutes  les cartes dans le champ doivent transmettre leurs data de manière synchrone</a:t>
            </a:r>
          </a:p>
          <a:p>
            <a:pPr eaLnBrk="1" hangingPunct="1">
              <a:buFont typeface="Wingdings" pitchFamily="2" charset="2"/>
              <a:buChar char="Ø"/>
            </a:pPr>
            <a:endParaRPr lang="fr-FR" sz="2800" smtClean="0"/>
          </a:p>
        </p:txBody>
      </p:sp>
      <p:sp>
        <p:nvSpPr>
          <p:cNvPr id="113667" name="Rectangle 43"/>
          <p:cNvSpPr>
            <a:spLocks noGrp="1" noChangeArrowheads="1"/>
          </p:cNvSpPr>
          <p:nvPr>
            <p:ph type="title" idx="4294967295"/>
          </p:nvPr>
        </p:nvSpPr>
        <p:spPr>
          <a:xfrm>
            <a:off x="428625" y="142875"/>
            <a:ext cx="7727950" cy="585788"/>
          </a:xfrm>
        </p:spPr>
        <p:txBody>
          <a:bodyPr/>
          <a:lstStyle/>
          <a:p>
            <a:pPr eaLnBrk="1" hangingPunct="1"/>
            <a:r>
              <a:rPr lang="fr-FR" altLang="fr-FR" dirty="0" smtClean="0"/>
              <a:t>Anticollision – Type A</a:t>
            </a:r>
            <a:endParaRPr lang="en-GB" dirty="0" smtClean="0"/>
          </a:p>
        </p:txBody>
      </p:sp>
      <p:sp>
        <p:nvSpPr>
          <p:cNvPr id="113668" name="Text Box 6"/>
          <p:cNvSpPr txBox="1">
            <a:spLocks noChangeArrowheads="1"/>
          </p:cNvSpPr>
          <p:nvPr/>
        </p:nvSpPr>
        <p:spPr bwMode="auto">
          <a:xfrm>
            <a:off x="1338263" y="2870200"/>
            <a:ext cx="2286000" cy="1231900"/>
          </a:xfrm>
          <a:prstGeom prst="rect">
            <a:avLst/>
          </a:prstGeom>
          <a:solidFill>
            <a:srgbClr val="DDDDDD"/>
          </a:solidFill>
          <a:ln w="9525">
            <a:solidFill>
              <a:schemeClr val="tx1"/>
            </a:solidFill>
            <a:miter lim="800000"/>
            <a:headEnd/>
            <a:tailEnd/>
          </a:ln>
        </p:spPr>
        <p:txBody>
          <a:bodyPr>
            <a:spAutoFit/>
          </a:bodyPr>
          <a:lstStyle/>
          <a:p>
            <a:pPr algn="ctr">
              <a:spcBef>
                <a:spcPct val="50000"/>
              </a:spcBef>
            </a:pPr>
            <a:r>
              <a:rPr lang="fr-FR" sz="1800">
                <a:latin typeface="Comic Sans MS" pitchFamily="66" charset="0"/>
              </a:rPr>
              <a:t>Lecteur</a:t>
            </a:r>
          </a:p>
          <a:p>
            <a:pPr algn="ctr">
              <a:spcBef>
                <a:spcPct val="50000"/>
              </a:spcBef>
            </a:pPr>
            <a:r>
              <a:rPr lang="fr-FR" sz="2000">
                <a:latin typeface="Comic Sans MS" pitchFamily="66" charset="0"/>
              </a:rPr>
              <a:t>Envoi de </a:t>
            </a:r>
            <a:r>
              <a:rPr lang="en-GB" sz="2000">
                <a:latin typeface="Comic Sans MS" pitchFamily="66" charset="0"/>
              </a:rPr>
              <a:t>Requêtes</a:t>
            </a:r>
          </a:p>
        </p:txBody>
      </p:sp>
      <p:sp>
        <p:nvSpPr>
          <p:cNvPr id="113670" name="Line 8"/>
          <p:cNvSpPr>
            <a:spLocks noChangeShapeType="1"/>
          </p:cNvSpPr>
          <p:nvPr/>
        </p:nvSpPr>
        <p:spPr bwMode="auto">
          <a:xfrm>
            <a:off x="3771900" y="3502025"/>
            <a:ext cx="838200" cy="0"/>
          </a:xfrm>
          <a:prstGeom prst="line">
            <a:avLst/>
          </a:prstGeom>
          <a:noFill/>
          <a:ln w="9525">
            <a:solidFill>
              <a:schemeClr val="tx1"/>
            </a:solidFill>
            <a:round/>
            <a:headEnd/>
            <a:tailEnd type="triangle" w="med" len="med"/>
          </a:ln>
        </p:spPr>
        <p:txBody>
          <a:bodyPr/>
          <a:lstStyle/>
          <a:p>
            <a:endParaRPr lang="fr-FR"/>
          </a:p>
        </p:txBody>
      </p:sp>
      <p:pic>
        <p:nvPicPr>
          <p:cNvPr id="113672" name="Picture 11" descr="D:\Documents\VAL\doc\pictures+printScreen\request.gif"/>
          <p:cNvPicPr>
            <a:picLocks noChangeAspect="1" noChangeArrowheads="1"/>
          </p:cNvPicPr>
          <p:nvPr/>
        </p:nvPicPr>
        <p:blipFill>
          <a:blip r:embed="rId2" cstate="print"/>
          <a:srcRect/>
          <a:stretch>
            <a:fillRect/>
          </a:stretch>
        </p:blipFill>
        <p:spPr bwMode="auto">
          <a:xfrm>
            <a:off x="5143500" y="3111500"/>
            <a:ext cx="601663" cy="838200"/>
          </a:xfrm>
          <a:prstGeom prst="rect">
            <a:avLst/>
          </a:prstGeom>
          <a:noFill/>
          <a:ln w="9525">
            <a:noFill/>
            <a:miter lim="800000"/>
            <a:headEnd/>
            <a:tailEnd/>
          </a:ln>
        </p:spPr>
      </p:pic>
      <p:grpSp>
        <p:nvGrpSpPr>
          <p:cNvPr id="113673" name="Group 12"/>
          <p:cNvGrpSpPr>
            <a:grpSpLocks/>
          </p:cNvGrpSpPr>
          <p:nvPr/>
        </p:nvGrpSpPr>
        <p:grpSpPr bwMode="auto">
          <a:xfrm>
            <a:off x="6329363" y="3003550"/>
            <a:ext cx="1371600" cy="838200"/>
            <a:chOff x="1008" y="1536"/>
            <a:chExt cx="864" cy="528"/>
          </a:xfrm>
        </p:grpSpPr>
        <p:sp>
          <p:nvSpPr>
            <p:cNvPr id="113695" name="AutoShape 13"/>
            <p:cNvSpPr>
              <a:spLocks noChangeArrowheads="1"/>
            </p:cNvSpPr>
            <p:nvPr/>
          </p:nvSpPr>
          <p:spPr bwMode="auto">
            <a:xfrm>
              <a:off x="1008" y="1536"/>
              <a:ext cx="864" cy="144"/>
            </a:xfrm>
            <a:prstGeom prst="parallelogram">
              <a:avLst>
                <a:gd name="adj" fmla="val 150000"/>
              </a:avLst>
            </a:prstGeom>
            <a:solidFill>
              <a:srgbClr val="99FFCC"/>
            </a:solidFill>
            <a:ln w="9525">
              <a:solidFill>
                <a:schemeClr val="tx1"/>
              </a:solidFill>
              <a:prstDash val="dash"/>
              <a:miter lim="800000"/>
              <a:headEnd/>
              <a:tailEnd/>
            </a:ln>
          </p:spPr>
          <p:txBody>
            <a:bodyPr wrap="none" anchor="ctr"/>
            <a:lstStyle/>
            <a:p>
              <a:endParaRPr lang="fr-FR" sz="1800">
                <a:latin typeface="Arial" charset="0"/>
              </a:endParaRPr>
            </a:p>
          </p:txBody>
        </p:sp>
        <p:sp>
          <p:nvSpPr>
            <p:cNvPr id="113696" name="AutoShape 14"/>
            <p:cNvSpPr>
              <a:spLocks noChangeArrowheads="1"/>
            </p:cNvSpPr>
            <p:nvPr/>
          </p:nvSpPr>
          <p:spPr bwMode="auto">
            <a:xfrm>
              <a:off x="1008" y="1632"/>
              <a:ext cx="864" cy="144"/>
            </a:xfrm>
            <a:prstGeom prst="parallelogram">
              <a:avLst>
                <a:gd name="adj" fmla="val 150000"/>
              </a:avLst>
            </a:prstGeom>
            <a:solidFill>
              <a:srgbClr val="99FFCC"/>
            </a:solidFill>
            <a:ln w="9525">
              <a:solidFill>
                <a:schemeClr val="tx1"/>
              </a:solidFill>
              <a:prstDash val="dash"/>
              <a:miter lim="800000"/>
              <a:headEnd/>
              <a:tailEnd/>
            </a:ln>
          </p:spPr>
          <p:txBody>
            <a:bodyPr wrap="none" anchor="ctr"/>
            <a:lstStyle/>
            <a:p>
              <a:endParaRPr lang="fr-FR" sz="1800">
                <a:latin typeface="Arial" charset="0"/>
              </a:endParaRPr>
            </a:p>
          </p:txBody>
        </p:sp>
        <p:sp>
          <p:nvSpPr>
            <p:cNvPr id="113697" name="AutoShape 15"/>
            <p:cNvSpPr>
              <a:spLocks noChangeArrowheads="1"/>
            </p:cNvSpPr>
            <p:nvPr/>
          </p:nvSpPr>
          <p:spPr bwMode="auto">
            <a:xfrm>
              <a:off x="1008" y="1728"/>
              <a:ext cx="864" cy="144"/>
            </a:xfrm>
            <a:prstGeom prst="parallelogram">
              <a:avLst>
                <a:gd name="adj" fmla="val 150000"/>
              </a:avLst>
            </a:prstGeom>
            <a:solidFill>
              <a:srgbClr val="99FFCC"/>
            </a:solidFill>
            <a:ln w="9525">
              <a:solidFill>
                <a:schemeClr val="tx1"/>
              </a:solidFill>
              <a:prstDash val="dash"/>
              <a:miter lim="800000"/>
              <a:headEnd/>
              <a:tailEnd/>
            </a:ln>
          </p:spPr>
          <p:txBody>
            <a:bodyPr wrap="none" anchor="ctr"/>
            <a:lstStyle/>
            <a:p>
              <a:endParaRPr lang="fr-FR" sz="1800">
                <a:latin typeface="Arial" charset="0"/>
              </a:endParaRPr>
            </a:p>
          </p:txBody>
        </p:sp>
        <p:sp>
          <p:nvSpPr>
            <p:cNvPr id="113698" name="AutoShape 16"/>
            <p:cNvSpPr>
              <a:spLocks noChangeArrowheads="1"/>
            </p:cNvSpPr>
            <p:nvPr/>
          </p:nvSpPr>
          <p:spPr bwMode="auto">
            <a:xfrm>
              <a:off x="1008" y="1824"/>
              <a:ext cx="864" cy="144"/>
            </a:xfrm>
            <a:prstGeom prst="parallelogram">
              <a:avLst>
                <a:gd name="adj" fmla="val 150000"/>
              </a:avLst>
            </a:prstGeom>
            <a:solidFill>
              <a:srgbClr val="99FFCC"/>
            </a:solidFill>
            <a:ln w="9525">
              <a:solidFill>
                <a:schemeClr val="tx1"/>
              </a:solidFill>
              <a:prstDash val="dash"/>
              <a:miter lim="800000"/>
              <a:headEnd/>
              <a:tailEnd/>
            </a:ln>
          </p:spPr>
          <p:txBody>
            <a:bodyPr wrap="none" anchor="ctr"/>
            <a:lstStyle/>
            <a:p>
              <a:endParaRPr lang="fr-FR" sz="1800">
                <a:latin typeface="Arial" charset="0"/>
              </a:endParaRPr>
            </a:p>
          </p:txBody>
        </p:sp>
        <p:sp>
          <p:nvSpPr>
            <p:cNvPr id="113699" name="AutoShape 17"/>
            <p:cNvSpPr>
              <a:spLocks noChangeArrowheads="1"/>
            </p:cNvSpPr>
            <p:nvPr/>
          </p:nvSpPr>
          <p:spPr bwMode="auto">
            <a:xfrm>
              <a:off x="1008" y="1920"/>
              <a:ext cx="864" cy="144"/>
            </a:xfrm>
            <a:prstGeom prst="parallelogram">
              <a:avLst>
                <a:gd name="adj" fmla="val 150000"/>
              </a:avLst>
            </a:prstGeom>
            <a:solidFill>
              <a:srgbClr val="99FFCC"/>
            </a:solidFill>
            <a:ln w="9525">
              <a:solidFill>
                <a:schemeClr val="tx1"/>
              </a:solidFill>
              <a:prstDash val="dash"/>
              <a:miter lim="800000"/>
              <a:headEnd/>
              <a:tailEnd/>
            </a:ln>
          </p:spPr>
          <p:txBody>
            <a:bodyPr wrap="none" anchor="ctr"/>
            <a:lstStyle/>
            <a:p>
              <a:endParaRPr lang="fr-FR" sz="1800">
                <a:latin typeface="Arial" charset="0"/>
              </a:endParaRPr>
            </a:p>
          </p:txBody>
        </p:sp>
      </p:grpSp>
      <p:sp>
        <p:nvSpPr>
          <p:cNvPr id="113674" name="AutoShape 19"/>
          <p:cNvSpPr>
            <a:spLocks noChangeArrowheads="1"/>
          </p:cNvSpPr>
          <p:nvPr/>
        </p:nvSpPr>
        <p:spPr bwMode="auto">
          <a:xfrm>
            <a:off x="6238875" y="4370388"/>
            <a:ext cx="1371600" cy="228600"/>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13675" name="AutoShape 20"/>
          <p:cNvSpPr>
            <a:spLocks noChangeArrowheads="1"/>
          </p:cNvSpPr>
          <p:nvPr/>
        </p:nvSpPr>
        <p:spPr bwMode="auto">
          <a:xfrm>
            <a:off x="6238875" y="4679950"/>
            <a:ext cx="1371600" cy="228600"/>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13676" name="AutoShape 21"/>
          <p:cNvSpPr>
            <a:spLocks noChangeArrowheads="1"/>
          </p:cNvSpPr>
          <p:nvPr/>
        </p:nvSpPr>
        <p:spPr bwMode="auto">
          <a:xfrm>
            <a:off x="6238875" y="4975225"/>
            <a:ext cx="1371600" cy="228600"/>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13677" name="AutoShape 22"/>
          <p:cNvSpPr>
            <a:spLocks noChangeArrowheads="1"/>
          </p:cNvSpPr>
          <p:nvPr/>
        </p:nvSpPr>
        <p:spPr bwMode="auto">
          <a:xfrm>
            <a:off x="6238875" y="5284788"/>
            <a:ext cx="1371600" cy="228600"/>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13678" name="AutoShape 23"/>
          <p:cNvSpPr>
            <a:spLocks noChangeArrowheads="1"/>
          </p:cNvSpPr>
          <p:nvPr/>
        </p:nvSpPr>
        <p:spPr bwMode="auto">
          <a:xfrm>
            <a:off x="6238875" y="5594350"/>
            <a:ext cx="1371600" cy="228600"/>
          </a:xfrm>
          <a:prstGeom prst="parallelogram">
            <a:avLst>
              <a:gd name="adj" fmla="val 150000"/>
            </a:avLst>
          </a:prstGeom>
          <a:solidFill>
            <a:schemeClr val="accent1"/>
          </a:solidFill>
          <a:ln w="9525">
            <a:solidFill>
              <a:schemeClr val="tx1"/>
            </a:solidFill>
            <a:miter lim="800000"/>
            <a:headEnd/>
            <a:tailEnd/>
          </a:ln>
        </p:spPr>
        <p:txBody>
          <a:bodyPr wrap="none" anchor="ctr"/>
          <a:lstStyle/>
          <a:p>
            <a:endParaRPr lang="fr-FR" sz="1800">
              <a:latin typeface="Arial" charset="0"/>
            </a:endParaRPr>
          </a:p>
        </p:txBody>
      </p:sp>
      <p:sp>
        <p:nvSpPr>
          <p:cNvPr id="113679" name="Line 24"/>
          <p:cNvSpPr>
            <a:spLocks noChangeShapeType="1"/>
          </p:cNvSpPr>
          <p:nvPr/>
        </p:nvSpPr>
        <p:spPr bwMode="auto">
          <a:xfrm>
            <a:off x="4400550" y="4583113"/>
            <a:ext cx="1762125" cy="0"/>
          </a:xfrm>
          <a:prstGeom prst="line">
            <a:avLst/>
          </a:prstGeom>
          <a:noFill/>
          <a:ln w="9525">
            <a:solidFill>
              <a:schemeClr val="tx1"/>
            </a:solidFill>
            <a:round/>
            <a:headEnd type="triangle" w="med" len="med"/>
            <a:tailEnd/>
          </a:ln>
        </p:spPr>
        <p:txBody>
          <a:bodyPr/>
          <a:lstStyle/>
          <a:p>
            <a:endParaRPr lang="fr-FR"/>
          </a:p>
        </p:txBody>
      </p:sp>
      <p:sp>
        <p:nvSpPr>
          <p:cNvPr id="113680" name="Line 25"/>
          <p:cNvSpPr>
            <a:spLocks noChangeShapeType="1"/>
          </p:cNvSpPr>
          <p:nvPr/>
        </p:nvSpPr>
        <p:spPr bwMode="auto">
          <a:xfrm>
            <a:off x="4414838" y="5783263"/>
            <a:ext cx="1762125" cy="0"/>
          </a:xfrm>
          <a:prstGeom prst="line">
            <a:avLst/>
          </a:prstGeom>
          <a:noFill/>
          <a:ln w="9525">
            <a:solidFill>
              <a:schemeClr val="tx1"/>
            </a:solidFill>
            <a:round/>
            <a:headEnd type="triangle" w="med" len="med"/>
            <a:tailEnd/>
          </a:ln>
        </p:spPr>
        <p:txBody>
          <a:bodyPr/>
          <a:lstStyle/>
          <a:p>
            <a:endParaRPr lang="fr-FR"/>
          </a:p>
        </p:txBody>
      </p:sp>
      <p:sp>
        <p:nvSpPr>
          <p:cNvPr id="113681" name="Line 26"/>
          <p:cNvSpPr>
            <a:spLocks noChangeShapeType="1"/>
          </p:cNvSpPr>
          <p:nvPr/>
        </p:nvSpPr>
        <p:spPr bwMode="auto">
          <a:xfrm>
            <a:off x="4429125" y="5483225"/>
            <a:ext cx="1747838" cy="0"/>
          </a:xfrm>
          <a:prstGeom prst="line">
            <a:avLst/>
          </a:prstGeom>
          <a:noFill/>
          <a:ln w="9525">
            <a:solidFill>
              <a:schemeClr val="tx1"/>
            </a:solidFill>
            <a:round/>
            <a:headEnd type="triangle" w="med" len="med"/>
            <a:tailEnd/>
          </a:ln>
        </p:spPr>
        <p:txBody>
          <a:bodyPr/>
          <a:lstStyle/>
          <a:p>
            <a:endParaRPr lang="fr-FR"/>
          </a:p>
        </p:txBody>
      </p:sp>
      <p:sp>
        <p:nvSpPr>
          <p:cNvPr id="113682" name="Line 27"/>
          <p:cNvSpPr>
            <a:spLocks noChangeShapeType="1"/>
          </p:cNvSpPr>
          <p:nvPr/>
        </p:nvSpPr>
        <p:spPr bwMode="auto">
          <a:xfrm>
            <a:off x="4433888" y="4878388"/>
            <a:ext cx="1776412" cy="0"/>
          </a:xfrm>
          <a:prstGeom prst="line">
            <a:avLst/>
          </a:prstGeom>
          <a:noFill/>
          <a:ln w="9525">
            <a:solidFill>
              <a:schemeClr val="tx1"/>
            </a:solidFill>
            <a:round/>
            <a:headEnd type="triangle" w="med" len="med"/>
            <a:tailEnd/>
          </a:ln>
        </p:spPr>
        <p:txBody>
          <a:bodyPr/>
          <a:lstStyle/>
          <a:p>
            <a:endParaRPr lang="fr-FR"/>
          </a:p>
        </p:txBody>
      </p:sp>
      <p:sp>
        <p:nvSpPr>
          <p:cNvPr id="113683" name="Line 28"/>
          <p:cNvSpPr>
            <a:spLocks noChangeShapeType="1"/>
          </p:cNvSpPr>
          <p:nvPr/>
        </p:nvSpPr>
        <p:spPr bwMode="auto">
          <a:xfrm>
            <a:off x="4433888" y="5178425"/>
            <a:ext cx="1776412" cy="0"/>
          </a:xfrm>
          <a:prstGeom prst="line">
            <a:avLst/>
          </a:prstGeom>
          <a:noFill/>
          <a:ln w="9525">
            <a:solidFill>
              <a:schemeClr val="tx1"/>
            </a:solidFill>
            <a:round/>
            <a:headEnd type="triangle" w="med" len="med"/>
            <a:tailEnd/>
          </a:ln>
        </p:spPr>
        <p:txBody>
          <a:bodyPr/>
          <a:lstStyle/>
          <a:p>
            <a:endParaRPr lang="fr-FR"/>
          </a:p>
        </p:txBody>
      </p:sp>
      <p:sp>
        <p:nvSpPr>
          <p:cNvPr id="113684" name="Text Box 30"/>
          <p:cNvSpPr txBox="1">
            <a:spLocks noChangeArrowheads="1"/>
          </p:cNvSpPr>
          <p:nvPr/>
        </p:nvSpPr>
        <p:spPr bwMode="auto">
          <a:xfrm rot="25353">
            <a:off x="4686300" y="4352925"/>
            <a:ext cx="1127125"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ATQA1</a:t>
            </a:r>
            <a:endParaRPr lang="en-GB" sz="1400">
              <a:latin typeface="Comic Sans MS" pitchFamily="66" charset="0"/>
            </a:endParaRPr>
          </a:p>
        </p:txBody>
      </p:sp>
      <p:sp>
        <p:nvSpPr>
          <p:cNvPr id="113685" name="Text Box 31"/>
          <p:cNvSpPr txBox="1">
            <a:spLocks noChangeArrowheads="1"/>
          </p:cNvSpPr>
          <p:nvPr/>
        </p:nvSpPr>
        <p:spPr bwMode="auto">
          <a:xfrm rot="25353">
            <a:off x="4710113" y="4648200"/>
            <a:ext cx="1127125"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ATQA2</a:t>
            </a:r>
            <a:endParaRPr lang="en-GB" sz="1400">
              <a:latin typeface="Comic Sans MS" pitchFamily="66" charset="0"/>
            </a:endParaRPr>
          </a:p>
        </p:txBody>
      </p:sp>
      <p:sp>
        <p:nvSpPr>
          <p:cNvPr id="113686" name="Text Box 32"/>
          <p:cNvSpPr txBox="1">
            <a:spLocks noChangeArrowheads="1"/>
          </p:cNvSpPr>
          <p:nvPr/>
        </p:nvSpPr>
        <p:spPr bwMode="auto">
          <a:xfrm rot="25353">
            <a:off x="4705350" y="4943475"/>
            <a:ext cx="1127125"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ATQA3</a:t>
            </a:r>
            <a:endParaRPr lang="en-GB" sz="1400">
              <a:latin typeface="Comic Sans MS" pitchFamily="66" charset="0"/>
            </a:endParaRPr>
          </a:p>
        </p:txBody>
      </p:sp>
      <p:sp>
        <p:nvSpPr>
          <p:cNvPr id="113687" name="Text Box 33"/>
          <p:cNvSpPr txBox="1">
            <a:spLocks noChangeArrowheads="1"/>
          </p:cNvSpPr>
          <p:nvPr/>
        </p:nvSpPr>
        <p:spPr bwMode="auto">
          <a:xfrm rot="25353">
            <a:off x="4729163" y="5253038"/>
            <a:ext cx="1127125"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ATQA4</a:t>
            </a:r>
            <a:endParaRPr lang="en-GB" sz="1400">
              <a:latin typeface="Comic Sans MS" pitchFamily="66" charset="0"/>
            </a:endParaRPr>
          </a:p>
        </p:txBody>
      </p:sp>
      <p:sp>
        <p:nvSpPr>
          <p:cNvPr id="113688" name="Text Box 34"/>
          <p:cNvSpPr txBox="1">
            <a:spLocks noChangeArrowheads="1"/>
          </p:cNvSpPr>
          <p:nvPr/>
        </p:nvSpPr>
        <p:spPr bwMode="auto">
          <a:xfrm rot="25353">
            <a:off x="4724400" y="5548313"/>
            <a:ext cx="1127125"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ATQA5</a:t>
            </a:r>
            <a:endParaRPr lang="en-GB" sz="1400">
              <a:latin typeface="Comic Sans MS" pitchFamily="66" charset="0"/>
            </a:endParaRPr>
          </a:p>
        </p:txBody>
      </p:sp>
      <p:sp>
        <p:nvSpPr>
          <p:cNvPr id="113689" name="Text Box 35"/>
          <p:cNvSpPr txBox="1">
            <a:spLocks noChangeArrowheads="1"/>
          </p:cNvSpPr>
          <p:nvPr/>
        </p:nvSpPr>
        <p:spPr bwMode="auto">
          <a:xfrm>
            <a:off x="6872288" y="4330700"/>
            <a:ext cx="285750"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1</a:t>
            </a:r>
            <a:endParaRPr lang="en-GB" sz="1400">
              <a:latin typeface="Comic Sans MS" pitchFamily="66" charset="0"/>
            </a:endParaRPr>
          </a:p>
        </p:txBody>
      </p:sp>
      <p:sp>
        <p:nvSpPr>
          <p:cNvPr id="113690" name="Text Box 36"/>
          <p:cNvSpPr txBox="1">
            <a:spLocks noChangeArrowheads="1"/>
          </p:cNvSpPr>
          <p:nvPr/>
        </p:nvSpPr>
        <p:spPr bwMode="auto">
          <a:xfrm>
            <a:off x="6867525" y="4625975"/>
            <a:ext cx="285750"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2</a:t>
            </a:r>
            <a:endParaRPr lang="en-GB" sz="1400">
              <a:latin typeface="Comic Sans MS" pitchFamily="66" charset="0"/>
            </a:endParaRPr>
          </a:p>
        </p:txBody>
      </p:sp>
      <p:sp>
        <p:nvSpPr>
          <p:cNvPr id="113691" name="Text Box 37"/>
          <p:cNvSpPr txBox="1">
            <a:spLocks noChangeArrowheads="1"/>
          </p:cNvSpPr>
          <p:nvPr/>
        </p:nvSpPr>
        <p:spPr bwMode="auto">
          <a:xfrm>
            <a:off x="6877050" y="4935538"/>
            <a:ext cx="285750"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3</a:t>
            </a:r>
            <a:endParaRPr lang="en-GB" sz="1400">
              <a:latin typeface="Comic Sans MS" pitchFamily="66" charset="0"/>
            </a:endParaRPr>
          </a:p>
        </p:txBody>
      </p:sp>
      <p:sp>
        <p:nvSpPr>
          <p:cNvPr id="113692" name="Text Box 38"/>
          <p:cNvSpPr txBox="1">
            <a:spLocks noChangeArrowheads="1"/>
          </p:cNvSpPr>
          <p:nvPr/>
        </p:nvSpPr>
        <p:spPr bwMode="auto">
          <a:xfrm>
            <a:off x="6915150" y="5245100"/>
            <a:ext cx="285750"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4</a:t>
            </a:r>
            <a:endParaRPr lang="en-GB" sz="1400">
              <a:latin typeface="Comic Sans MS" pitchFamily="66" charset="0"/>
            </a:endParaRPr>
          </a:p>
        </p:txBody>
      </p:sp>
      <p:sp>
        <p:nvSpPr>
          <p:cNvPr id="113693" name="Text Box 39"/>
          <p:cNvSpPr txBox="1">
            <a:spLocks noChangeArrowheads="1"/>
          </p:cNvSpPr>
          <p:nvPr/>
        </p:nvSpPr>
        <p:spPr bwMode="auto">
          <a:xfrm>
            <a:off x="6938963" y="5540375"/>
            <a:ext cx="285750" cy="304800"/>
          </a:xfrm>
          <a:prstGeom prst="rect">
            <a:avLst/>
          </a:prstGeom>
          <a:noFill/>
          <a:ln w="9525">
            <a:noFill/>
            <a:miter lim="800000"/>
            <a:headEnd/>
            <a:tailEnd/>
          </a:ln>
        </p:spPr>
        <p:txBody>
          <a:bodyPr>
            <a:spAutoFit/>
          </a:bodyPr>
          <a:lstStyle/>
          <a:p>
            <a:pPr>
              <a:spcBef>
                <a:spcPct val="50000"/>
              </a:spcBef>
            </a:pPr>
            <a:r>
              <a:rPr lang="fr-FR" sz="1400">
                <a:latin typeface="Comic Sans MS" pitchFamily="66" charset="0"/>
              </a:rPr>
              <a:t>5</a:t>
            </a:r>
            <a:endParaRPr lang="en-GB" sz="1400">
              <a:latin typeface="Comic Sans MS" pitchFamily="66" charset="0"/>
            </a:endParaRPr>
          </a:p>
        </p:txBody>
      </p:sp>
      <p:sp>
        <p:nvSpPr>
          <p:cNvPr id="113694" name="Text Box 40"/>
          <p:cNvSpPr txBox="1">
            <a:spLocks noChangeArrowheads="1"/>
          </p:cNvSpPr>
          <p:nvPr/>
        </p:nvSpPr>
        <p:spPr bwMode="auto">
          <a:xfrm>
            <a:off x="1404938" y="4702175"/>
            <a:ext cx="2543175" cy="461963"/>
          </a:xfrm>
          <a:prstGeom prst="rect">
            <a:avLst/>
          </a:prstGeom>
          <a:solidFill>
            <a:srgbClr val="DDDDDD"/>
          </a:solidFill>
          <a:ln w="9525">
            <a:solidFill>
              <a:schemeClr val="tx1"/>
            </a:solidFill>
            <a:miter lim="800000"/>
            <a:headEnd/>
            <a:tailEnd/>
          </a:ln>
        </p:spPr>
        <p:txBody>
          <a:bodyPr>
            <a:spAutoFit/>
          </a:bodyPr>
          <a:lstStyle/>
          <a:p>
            <a:pPr algn="ctr">
              <a:spcBef>
                <a:spcPct val="50000"/>
              </a:spcBef>
            </a:pPr>
            <a:r>
              <a:rPr lang="fr-FR" sz="1800">
                <a:latin typeface="Comic Sans MS" pitchFamily="66" charset="0"/>
              </a:rPr>
              <a:t>Lecteur</a:t>
            </a:r>
            <a:endParaRPr lang="fr-FR" sz="800">
              <a:latin typeface="Comic Sans MS" pitchFamily="66" charset="0"/>
            </a:endParaRPr>
          </a:p>
        </p:txBody>
      </p:sp>
      <p:sp>
        <p:nvSpPr>
          <p:cNvPr id="36" name="ZoneTexte 35"/>
          <p:cNvSpPr txBox="1"/>
          <p:nvPr/>
        </p:nvSpPr>
        <p:spPr>
          <a:xfrm>
            <a:off x="3707904" y="3140968"/>
            <a:ext cx="843501" cy="369332"/>
          </a:xfrm>
          <a:prstGeom prst="rect">
            <a:avLst/>
          </a:prstGeom>
          <a:noFill/>
        </p:spPr>
        <p:txBody>
          <a:bodyPr wrap="none" rtlCol="0">
            <a:spAutoFit/>
          </a:bodyPr>
          <a:lstStyle/>
          <a:p>
            <a:r>
              <a:rPr lang="fr-FR" sz="1800" dirty="0" smtClean="0">
                <a:latin typeface="Comic Sans MS" pitchFamily="66" charset="0"/>
              </a:rPr>
              <a:t>REQA</a:t>
            </a:r>
            <a:endParaRPr lang="fr-FR" sz="1800" dirty="0">
              <a:latin typeface="Comic Sans MS" pitchFamily="66"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3674"/>
                                        </p:tgtEl>
                                        <p:attrNameLst>
                                          <p:attrName>style.visibility</p:attrName>
                                        </p:attrNameLst>
                                      </p:cBhvr>
                                      <p:to>
                                        <p:strVal val="visible"/>
                                      </p:to>
                                    </p:set>
                                    <p:animEffect transition="in" filter="checkerboard(across)">
                                      <p:cBhvr>
                                        <p:cTn id="7" dur="500"/>
                                        <p:tgtEl>
                                          <p:spTgt spid="11367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3675"/>
                                        </p:tgtEl>
                                        <p:attrNameLst>
                                          <p:attrName>style.visibility</p:attrName>
                                        </p:attrNameLst>
                                      </p:cBhvr>
                                      <p:to>
                                        <p:strVal val="visible"/>
                                      </p:to>
                                    </p:set>
                                    <p:animEffect transition="in" filter="checkerboard(across)">
                                      <p:cBhvr>
                                        <p:cTn id="10" dur="500"/>
                                        <p:tgtEl>
                                          <p:spTgt spid="11367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3676"/>
                                        </p:tgtEl>
                                        <p:attrNameLst>
                                          <p:attrName>style.visibility</p:attrName>
                                        </p:attrNameLst>
                                      </p:cBhvr>
                                      <p:to>
                                        <p:strVal val="visible"/>
                                      </p:to>
                                    </p:set>
                                    <p:animEffect transition="in" filter="checkerboard(across)">
                                      <p:cBhvr>
                                        <p:cTn id="13" dur="500"/>
                                        <p:tgtEl>
                                          <p:spTgt spid="11367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3677"/>
                                        </p:tgtEl>
                                        <p:attrNameLst>
                                          <p:attrName>style.visibility</p:attrName>
                                        </p:attrNameLst>
                                      </p:cBhvr>
                                      <p:to>
                                        <p:strVal val="visible"/>
                                      </p:to>
                                    </p:set>
                                    <p:animEffect transition="in" filter="checkerboard(across)">
                                      <p:cBhvr>
                                        <p:cTn id="16" dur="500"/>
                                        <p:tgtEl>
                                          <p:spTgt spid="11367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3678"/>
                                        </p:tgtEl>
                                        <p:attrNameLst>
                                          <p:attrName>style.visibility</p:attrName>
                                        </p:attrNameLst>
                                      </p:cBhvr>
                                      <p:to>
                                        <p:strVal val="visible"/>
                                      </p:to>
                                    </p:set>
                                    <p:animEffect transition="in" filter="checkerboard(across)">
                                      <p:cBhvr>
                                        <p:cTn id="19" dur="500"/>
                                        <p:tgtEl>
                                          <p:spTgt spid="11367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13679"/>
                                        </p:tgtEl>
                                        <p:attrNameLst>
                                          <p:attrName>style.visibility</p:attrName>
                                        </p:attrNameLst>
                                      </p:cBhvr>
                                      <p:to>
                                        <p:strVal val="visible"/>
                                      </p:to>
                                    </p:set>
                                    <p:animEffect transition="in" filter="checkerboard(across)">
                                      <p:cBhvr>
                                        <p:cTn id="22" dur="500"/>
                                        <p:tgtEl>
                                          <p:spTgt spid="11367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13680"/>
                                        </p:tgtEl>
                                        <p:attrNameLst>
                                          <p:attrName>style.visibility</p:attrName>
                                        </p:attrNameLst>
                                      </p:cBhvr>
                                      <p:to>
                                        <p:strVal val="visible"/>
                                      </p:to>
                                    </p:set>
                                    <p:animEffect transition="in" filter="checkerboard(across)">
                                      <p:cBhvr>
                                        <p:cTn id="25" dur="500"/>
                                        <p:tgtEl>
                                          <p:spTgt spid="113680"/>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13681"/>
                                        </p:tgtEl>
                                        <p:attrNameLst>
                                          <p:attrName>style.visibility</p:attrName>
                                        </p:attrNameLst>
                                      </p:cBhvr>
                                      <p:to>
                                        <p:strVal val="visible"/>
                                      </p:to>
                                    </p:set>
                                    <p:animEffect transition="in" filter="checkerboard(across)">
                                      <p:cBhvr>
                                        <p:cTn id="28" dur="500"/>
                                        <p:tgtEl>
                                          <p:spTgt spid="113681"/>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13682"/>
                                        </p:tgtEl>
                                        <p:attrNameLst>
                                          <p:attrName>style.visibility</p:attrName>
                                        </p:attrNameLst>
                                      </p:cBhvr>
                                      <p:to>
                                        <p:strVal val="visible"/>
                                      </p:to>
                                    </p:set>
                                    <p:animEffect transition="in" filter="checkerboard(across)">
                                      <p:cBhvr>
                                        <p:cTn id="31" dur="500"/>
                                        <p:tgtEl>
                                          <p:spTgt spid="113682"/>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13683"/>
                                        </p:tgtEl>
                                        <p:attrNameLst>
                                          <p:attrName>style.visibility</p:attrName>
                                        </p:attrNameLst>
                                      </p:cBhvr>
                                      <p:to>
                                        <p:strVal val="visible"/>
                                      </p:to>
                                    </p:set>
                                    <p:animEffect transition="in" filter="checkerboard(across)">
                                      <p:cBhvr>
                                        <p:cTn id="34" dur="500"/>
                                        <p:tgtEl>
                                          <p:spTgt spid="113683"/>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13684"/>
                                        </p:tgtEl>
                                        <p:attrNameLst>
                                          <p:attrName>style.visibility</p:attrName>
                                        </p:attrNameLst>
                                      </p:cBhvr>
                                      <p:to>
                                        <p:strVal val="visible"/>
                                      </p:to>
                                    </p:set>
                                    <p:animEffect transition="in" filter="checkerboard(across)">
                                      <p:cBhvr>
                                        <p:cTn id="37" dur="500"/>
                                        <p:tgtEl>
                                          <p:spTgt spid="113684"/>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13685"/>
                                        </p:tgtEl>
                                        <p:attrNameLst>
                                          <p:attrName>style.visibility</p:attrName>
                                        </p:attrNameLst>
                                      </p:cBhvr>
                                      <p:to>
                                        <p:strVal val="visible"/>
                                      </p:to>
                                    </p:set>
                                    <p:animEffect transition="in" filter="checkerboard(across)">
                                      <p:cBhvr>
                                        <p:cTn id="40" dur="500"/>
                                        <p:tgtEl>
                                          <p:spTgt spid="113685"/>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13686"/>
                                        </p:tgtEl>
                                        <p:attrNameLst>
                                          <p:attrName>style.visibility</p:attrName>
                                        </p:attrNameLst>
                                      </p:cBhvr>
                                      <p:to>
                                        <p:strVal val="visible"/>
                                      </p:to>
                                    </p:set>
                                    <p:animEffect transition="in" filter="checkerboard(across)">
                                      <p:cBhvr>
                                        <p:cTn id="43" dur="500"/>
                                        <p:tgtEl>
                                          <p:spTgt spid="113686"/>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13687"/>
                                        </p:tgtEl>
                                        <p:attrNameLst>
                                          <p:attrName>style.visibility</p:attrName>
                                        </p:attrNameLst>
                                      </p:cBhvr>
                                      <p:to>
                                        <p:strVal val="visible"/>
                                      </p:to>
                                    </p:set>
                                    <p:animEffect transition="in" filter="checkerboard(across)">
                                      <p:cBhvr>
                                        <p:cTn id="46" dur="500"/>
                                        <p:tgtEl>
                                          <p:spTgt spid="113687"/>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13688"/>
                                        </p:tgtEl>
                                        <p:attrNameLst>
                                          <p:attrName>style.visibility</p:attrName>
                                        </p:attrNameLst>
                                      </p:cBhvr>
                                      <p:to>
                                        <p:strVal val="visible"/>
                                      </p:to>
                                    </p:set>
                                    <p:animEffect transition="in" filter="checkerboard(across)">
                                      <p:cBhvr>
                                        <p:cTn id="49" dur="500"/>
                                        <p:tgtEl>
                                          <p:spTgt spid="113688"/>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13689"/>
                                        </p:tgtEl>
                                        <p:attrNameLst>
                                          <p:attrName>style.visibility</p:attrName>
                                        </p:attrNameLst>
                                      </p:cBhvr>
                                      <p:to>
                                        <p:strVal val="visible"/>
                                      </p:to>
                                    </p:set>
                                    <p:animEffect transition="in" filter="checkerboard(across)">
                                      <p:cBhvr>
                                        <p:cTn id="52" dur="500"/>
                                        <p:tgtEl>
                                          <p:spTgt spid="113689"/>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13690"/>
                                        </p:tgtEl>
                                        <p:attrNameLst>
                                          <p:attrName>style.visibility</p:attrName>
                                        </p:attrNameLst>
                                      </p:cBhvr>
                                      <p:to>
                                        <p:strVal val="visible"/>
                                      </p:to>
                                    </p:set>
                                    <p:animEffect transition="in" filter="checkerboard(across)">
                                      <p:cBhvr>
                                        <p:cTn id="55" dur="500"/>
                                        <p:tgtEl>
                                          <p:spTgt spid="113690"/>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113691"/>
                                        </p:tgtEl>
                                        <p:attrNameLst>
                                          <p:attrName>style.visibility</p:attrName>
                                        </p:attrNameLst>
                                      </p:cBhvr>
                                      <p:to>
                                        <p:strVal val="visible"/>
                                      </p:to>
                                    </p:set>
                                    <p:animEffect transition="in" filter="checkerboard(across)">
                                      <p:cBhvr>
                                        <p:cTn id="58" dur="500"/>
                                        <p:tgtEl>
                                          <p:spTgt spid="113691"/>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113692"/>
                                        </p:tgtEl>
                                        <p:attrNameLst>
                                          <p:attrName>style.visibility</p:attrName>
                                        </p:attrNameLst>
                                      </p:cBhvr>
                                      <p:to>
                                        <p:strVal val="visible"/>
                                      </p:to>
                                    </p:set>
                                    <p:animEffect transition="in" filter="checkerboard(across)">
                                      <p:cBhvr>
                                        <p:cTn id="61" dur="500"/>
                                        <p:tgtEl>
                                          <p:spTgt spid="113692"/>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113693"/>
                                        </p:tgtEl>
                                        <p:attrNameLst>
                                          <p:attrName>style.visibility</p:attrName>
                                        </p:attrNameLst>
                                      </p:cBhvr>
                                      <p:to>
                                        <p:strVal val="visible"/>
                                      </p:to>
                                    </p:set>
                                    <p:animEffect transition="in" filter="checkerboard(across)">
                                      <p:cBhvr>
                                        <p:cTn id="64" dur="500"/>
                                        <p:tgtEl>
                                          <p:spTgt spid="113693"/>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113694"/>
                                        </p:tgtEl>
                                        <p:attrNameLst>
                                          <p:attrName>style.visibility</p:attrName>
                                        </p:attrNameLst>
                                      </p:cBhvr>
                                      <p:to>
                                        <p:strVal val="visible"/>
                                      </p:to>
                                    </p:set>
                                    <p:animEffect transition="in" filter="checkerboard(across)">
                                      <p:cBhvr>
                                        <p:cTn id="67" dur="500"/>
                                        <p:tgtEl>
                                          <p:spTgt spid="113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4" grpId="0" animBg="1"/>
      <p:bldP spid="113675" grpId="0" animBg="1"/>
      <p:bldP spid="113676" grpId="0" animBg="1"/>
      <p:bldP spid="113677" grpId="0" animBg="1"/>
      <p:bldP spid="113678" grpId="0" animBg="1"/>
      <p:bldP spid="113679" grpId="0" animBg="1"/>
      <p:bldP spid="113680" grpId="0" animBg="1"/>
      <p:bldP spid="113681" grpId="0" animBg="1"/>
      <p:bldP spid="113682" grpId="0" animBg="1"/>
      <p:bldP spid="113683" grpId="0" animBg="1"/>
      <p:bldP spid="113684" grpId="0"/>
      <p:bldP spid="113685" grpId="0"/>
      <p:bldP spid="113686" grpId="0"/>
      <p:bldP spid="113687" grpId="0"/>
      <p:bldP spid="113688" grpId="0"/>
      <p:bldP spid="113689" grpId="0"/>
      <p:bldP spid="113690" grpId="0"/>
      <p:bldP spid="113691" grpId="0"/>
      <p:bldP spid="113692" grpId="0"/>
      <p:bldP spid="113693" grpId="0"/>
      <p:bldP spid="11369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428625" y="142875"/>
            <a:ext cx="7727950" cy="585788"/>
          </a:xfrm>
        </p:spPr>
        <p:txBody>
          <a:bodyPr/>
          <a:lstStyle/>
          <a:p>
            <a:pPr eaLnBrk="1" hangingPunct="1"/>
            <a:r>
              <a:rPr lang="fr-FR" altLang="fr-FR" smtClean="0"/>
              <a:t>Boucle anticollision – Type A</a:t>
            </a:r>
          </a:p>
        </p:txBody>
      </p:sp>
      <p:pic>
        <p:nvPicPr>
          <p:cNvPr id="4" name="Picture 4"/>
          <p:cNvPicPr>
            <a:picLocks noChangeAspect="1" noChangeArrowheads="1"/>
          </p:cNvPicPr>
          <p:nvPr/>
        </p:nvPicPr>
        <p:blipFill>
          <a:blip r:embed="rId3" cstate="print"/>
          <a:srcRect/>
          <a:stretch>
            <a:fillRect/>
          </a:stretch>
        </p:blipFill>
        <p:spPr bwMode="auto">
          <a:xfrm>
            <a:off x="1979712" y="883990"/>
            <a:ext cx="4688999" cy="5497338"/>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30051" name="Picture 2"/>
          <p:cNvPicPr>
            <a:picLocks noChangeAspect="1" noChangeArrowheads="1"/>
          </p:cNvPicPr>
          <p:nvPr/>
        </p:nvPicPr>
        <p:blipFill>
          <a:blip r:embed="rId4" cstate="print"/>
          <a:srcRect/>
          <a:stretch>
            <a:fillRect/>
          </a:stretch>
        </p:blipFill>
        <p:spPr bwMode="auto">
          <a:xfrm>
            <a:off x="1907704" y="899886"/>
            <a:ext cx="4824536" cy="5475288"/>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30051"/>
                                        </p:tgtEl>
                                        <p:attrNameLst>
                                          <p:attrName>style.visibility</p:attrName>
                                        </p:attrNameLst>
                                      </p:cBhvr>
                                      <p:to>
                                        <p:strVal val="visible"/>
                                      </p:to>
                                    </p:set>
                                    <p:anim calcmode="lin" valueType="num">
                                      <p:cBhvr>
                                        <p:cTn id="7" dur="500" fill="hold"/>
                                        <p:tgtEl>
                                          <p:spTgt spid="130051"/>
                                        </p:tgtEl>
                                        <p:attrNameLst>
                                          <p:attrName>ppt_w</p:attrName>
                                        </p:attrNameLst>
                                      </p:cBhvr>
                                      <p:tavLst>
                                        <p:tav tm="0">
                                          <p:val>
                                            <p:fltVal val="0"/>
                                          </p:val>
                                        </p:tav>
                                        <p:tav tm="100000">
                                          <p:val>
                                            <p:strVal val="#ppt_w"/>
                                          </p:val>
                                        </p:tav>
                                      </p:tavLst>
                                    </p:anim>
                                    <p:anim calcmode="lin" valueType="num">
                                      <p:cBhvr>
                                        <p:cTn id="8" dur="500" fill="hold"/>
                                        <p:tgtEl>
                                          <p:spTgt spid="130051"/>
                                        </p:tgtEl>
                                        <p:attrNameLst>
                                          <p:attrName>ppt_h</p:attrName>
                                        </p:attrNameLst>
                                      </p:cBhvr>
                                      <p:tavLst>
                                        <p:tav tm="0">
                                          <p:val>
                                            <p:fltVal val="0"/>
                                          </p:val>
                                        </p:tav>
                                        <p:tav tm="100000">
                                          <p:val>
                                            <p:strVal val="#ppt_h"/>
                                          </p:val>
                                        </p:tav>
                                      </p:tavLst>
                                    </p:anim>
                                    <p:animEffect transition="in" filter="fade">
                                      <p:cBhvr>
                                        <p:cTn id="9" dur="500"/>
                                        <p:tgtEl>
                                          <p:spTgt spid="130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12"/>
          <p:cNvSpPr>
            <a:spLocks noChangeArrowheads="1"/>
          </p:cNvSpPr>
          <p:nvPr/>
        </p:nvSpPr>
        <p:spPr bwMode="auto">
          <a:xfrm>
            <a:off x="1736725" y="1089025"/>
            <a:ext cx="5692775" cy="788988"/>
          </a:xfrm>
          <a:prstGeom prst="rect">
            <a:avLst/>
          </a:prstGeom>
          <a:noFill/>
          <a:ln w="9525">
            <a:noFill/>
            <a:miter lim="800000"/>
            <a:headEnd/>
            <a:tailEnd/>
          </a:ln>
        </p:spPr>
        <p:txBody>
          <a:bodyPr/>
          <a:lstStyle/>
          <a:p>
            <a:endParaRPr lang="fr-FR" sz="1800">
              <a:latin typeface="Arial" charset="0"/>
            </a:endParaRPr>
          </a:p>
        </p:txBody>
      </p:sp>
      <p:sp>
        <p:nvSpPr>
          <p:cNvPr id="59395" name="Espace réservé du contenu 74"/>
          <p:cNvSpPr>
            <a:spLocks noGrp="1"/>
          </p:cNvSpPr>
          <p:nvPr>
            <p:ph idx="4294967295"/>
          </p:nvPr>
        </p:nvSpPr>
        <p:spPr>
          <a:xfrm>
            <a:off x="357188" y="1301750"/>
            <a:ext cx="7918450" cy="2632075"/>
          </a:xfrm>
        </p:spPr>
        <p:txBody>
          <a:bodyPr/>
          <a:lstStyle/>
          <a:p>
            <a:pPr eaLnBrk="1" hangingPunct="1">
              <a:buFont typeface="Wingdings" pitchFamily="2" charset="2"/>
              <a:buChar char="Ø"/>
            </a:pPr>
            <a:r>
              <a:rPr lang="fr-FR" sz="2400" smtClean="0"/>
              <a:t>Utilisation du Radar durant la seconde guerre mondiale </a:t>
            </a:r>
          </a:p>
          <a:p>
            <a:pPr lvl="1" eaLnBrk="1" hangingPunct="1">
              <a:buFont typeface="Wingdings" pitchFamily="2" charset="2"/>
              <a:buChar char="ü"/>
            </a:pPr>
            <a:r>
              <a:rPr lang="fr-FR" sz="2000" smtClean="0"/>
              <a:t>Identification des avions</a:t>
            </a:r>
          </a:p>
          <a:p>
            <a:pPr lvl="1" eaLnBrk="1" hangingPunct="1">
              <a:buFont typeface="Wingdings" pitchFamily="2" charset="2"/>
              <a:buChar char="ü"/>
            </a:pPr>
            <a:r>
              <a:rPr lang="fr-FR" sz="2000" smtClean="0"/>
              <a:t>Manœuvre des avions entraînant une modification du signal radar retour : un seul bit de reconnaissance </a:t>
            </a:r>
            <a:r>
              <a:rPr lang="fr-FR" sz="2000" smtClean="0">
                <a:sym typeface="Symbol" pitchFamily="18" charset="2"/>
              </a:rPr>
              <a:t></a:t>
            </a:r>
            <a:r>
              <a:rPr lang="fr-FR" sz="2000" smtClean="0"/>
              <a:t> identification amis/ennemis</a:t>
            </a:r>
          </a:p>
          <a:p>
            <a:pPr eaLnBrk="1" hangingPunct="1">
              <a:buFont typeface="Wingdings" pitchFamily="2" charset="2"/>
              <a:buChar char="Ø"/>
            </a:pPr>
            <a:r>
              <a:rPr lang="en-US" sz="2400" smtClean="0"/>
              <a:t>H. Stockman, (1948), Communication by means of refl</a:t>
            </a:r>
            <a:r>
              <a:rPr lang="fr-FR" sz="2400" smtClean="0"/>
              <a:t>ected power</a:t>
            </a:r>
          </a:p>
        </p:txBody>
      </p:sp>
      <p:sp>
        <p:nvSpPr>
          <p:cNvPr id="705588" name="Text Box 7"/>
          <p:cNvSpPr txBox="1">
            <a:spLocks noChangeArrowheads="1"/>
          </p:cNvSpPr>
          <p:nvPr/>
        </p:nvSpPr>
        <p:spPr bwMode="auto">
          <a:xfrm>
            <a:off x="1492250" y="5464175"/>
            <a:ext cx="2076450" cy="461963"/>
          </a:xfrm>
          <a:prstGeom prst="rect">
            <a:avLst/>
          </a:prstGeom>
          <a:noFill/>
          <a:ln w="9525">
            <a:noFill/>
            <a:miter lim="800000"/>
            <a:headEnd/>
            <a:tailEnd/>
          </a:ln>
        </p:spPr>
        <p:txBody>
          <a:bodyPr wrap="none">
            <a:spAutoFit/>
          </a:bodyPr>
          <a:lstStyle/>
          <a:p>
            <a:pPr>
              <a:defRPr/>
            </a:pPr>
            <a:r>
              <a:rPr lang="fr-FR" sz="1800" dirty="0">
                <a:solidFill>
                  <a:schemeClr val="bg1"/>
                </a:solidFill>
                <a:latin typeface="Arial" charset="0"/>
                <a:cs typeface="Arial" pitchFamily="34" charset="0"/>
              </a:rPr>
              <a:t>µ</a:t>
            </a:r>
            <a:r>
              <a:rPr lang="fr-FR" sz="1800" dirty="0">
                <a:solidFill>
                  <a:schemeClr val="bg1"/>
                </a:solidFill>
                <a:latin typeface="+mj-lt"/>
                <a:cs typeface="Arial" pitchFamily="34" charset="0"/>
              </a:rPr>
              <a:t>Electronique</a:t>
            </a:r>
          </a:p>
        </p:txBody>
      </p:sp>
      <p:pic>
        <p:nvPicPr>
          <p:cNvPr id="59397" name="Picture 53"/>
          <p:cNvPicPr>
            <a:picLocks noChangeAspect="1" noChangeArrowheads="1"/>
          </p:cNvPicPr>
          <p:nvPr/>
        </p:nvPicPr>
        <p:blipFill>
          <a:blip r:embed="rId3" cstate="print"/>
          <a:srcRect/>
          <a:stretch>
            <a:fillRect/>
          </a:stretch>
        </p:blipFill>
        <p:spPr bwMode="auto">
          <a:xfrm>
            <a:off x="6034088" y="4514850"/>
            <a:ext cx="1995487" cy="1724025"/>
          </a:xfrm>
          <a:prstGeom prst="rect">
            <a:avLst/>
          </a:prstGeom>
          <a:noFill/>
          <a:ln w="9525">
            <a:noFill/>
            <a:miter lim="800000"/>
            <a:headEnd/>
            <a:tailEnd/>
          </a:ln>
        </p:spPr>
      </p:pic>
      <p:sp>
        <p:nvSpPr>
          <p:cNvPr id="59398" name="Arc 27"/>
          <p:cNvSpPr>
            <a:spLocks/>
          </p:cNvSpPr>
          <p:nvPr/>
        </p:nvSpPr>
        <p:spPr bwMode="auto">
          <a:xfrm rot="10030093">
            <a:off x="4791075" y="4230688"/>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399" name="Arc 27"/>
          <p:cNvSpPr>
            <a:spLocks/>
          </p:cNvSpPr>
          <p:nvPr/>
        </p:nvSpPr>
        <p:spPr bwMode="auto">
          <a:xfrm rot="8564879">
            <a:off x="4765675" y="4211638"/>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400" name="Arc 27"/>
          <p:cNvSpPr>
            <a:spLocks/>
          </p:cNvSpPr>
          <p:nvPr/>
        </p:nvSpPr>
        <p:spPr bwMode="auto">
          <a:xfrm rot="10030093">
            <a:off x="5237163" y="4151313"/>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401" name="Arc 27"/>
          <p:cNvSpPr>
            <a:spLocks/>
          </p:cNvSpPr>
          <p:nvPr/>
        </p:nvSpPr>
        <p:spPr bwMode="auto">
          <a:xfrm rot="10030093">
            <a:off x="4348163" y="4230688"/>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402" name="Arc 27"/>
          <p:cNvSpPr>
            <a:spLocks/>
          </p:cNvSpPr>
          <p:nvPr/>
        </p:nvSpPr>
        <p:spPr bwMode="auto">
          <a:xfrm rot="8564879">
            <a:off x="5072063" y="4214813"/>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403" name="Arc 27"/>
          <p:cNvSpPr>
            <a:spLocks/>
          </p:cNvSpPr>
          <p:nvPr/>
        </p:nvSpPr>
        <p:spPr bwMode="auto">
          <a:xfrm rot="10030093">
            <a:off x="3995738" y="4230688"/>
            <a:ext cx="473075" cy="1173162"/>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FFC000"/>
            </a:solidFill>
            <a:miter lim="800000"/>
            <a:headEnd/>
            <a:tailEnd/>
          </a:ln>
        </p:spPr>
        <p:txBody>
          <a:bodyPr/>
          <a:lstStyle/>
          <a:p>
            <a:endParaRPr lang="fr-FR" sz="1800">
              <a:latin typeface="Arial" charset="0"/>
            </a:endParaRPr>
          </a:p>
        </p:txBody>
      </p:sp>
      <p:sp>
        <p:nvSpPr>
          <p:cNvPr id="59404" name="Arc 27"/>
          <p:cNvSpPr>
            <a:spLocks/>
          </p:cNvSpPr>
          <p:nvPr/>
        </p:nvSpPr>
        <p:spPr bwMode="auto">
          <a:xfrm rot="11569907" flipH="1">
            <a:off x="2820988" y="4464050"/>
            <a:ext cx="473075" cy="1174750"/>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D6A300"/>
            </a:solidFill>
            <a:miter lim="800000"/>
            <a:headEnd/>
            <a:tailEnd/>
          </a:ln>
        </p:spPr>
        <p:txBody>
          <a:bodyPr/>
          <a:lstStyle/>
          <a:p>
            <a:endParaRPr lang="fr-FR" sz="1800">
              <a:latin typeface="Arial" charset="0"/>
            </a:endParaRPr>
          </a:p>
        </p:txBody>
      </p:sp>
      <p:sp>
        <p:nvSpPr>
          <p:cNvPr id="59405" name="Arc 27"/>
          <p:cNvSpPr>
            <a:spLocks/>
          </p:cNvSpPr>
          <p:nvPr/>
        </p:nvSpPr>
        <p:spPr bwMode="auto">
          <a:xfrm rot="11569907" flipH="1">
            <a:off x="3400425" y="4691063"/>
            <a:ext cx="473075" cy="1174750"/>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D6A300"/>
            </a:solidFill>
            <a:miter lim="800000"/>
            <a:headEnd/>
            <a:tailEnd/>
          </a:ln>
        </p:spPr>
        <p:txBody>
          <a:bodyPr/>
          <a:lstStyle/>
          <a:p>
            <a:endParaRPr lang="fr-FR" sz="1800">
              <a:latin typeface="Arial" charset="0"/>
            </a:endParaRPr>
          </a:p>
        </p:txBody>
      </p:sp>
      <p:sp>
        <p:nvSpPr>
          <p:cNvPr id="59406" name="Arc 27"/>
          <p:cNvSpPr>
            <a:spLocks/>
          </p:cNvSpPr>
          <p:nvPr/>
        </p:nvSpPr>
        <p:spPr bwMode="auto">
          <a:xfrm rot="11569907" flipH="1">
            <a:off x="3897313" y="4802188"/>
            <a:ext cx="474662" cy="1174750"/>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D6A300"/>
            </a:solidFill>
            <a:miter lim="800000"/>
            <a:headEnd/>
            <a:tailEnd/>
          </a:ln>
        </p:spPr>
        <p:txBody>
          <a:bodyPr/>
          <a:lstStyle/>
          <a:p>
            <a:endParaRPr lang="fr-FR" sz="1800">
              <a:latin typeface="Arial" charset="0"/>
            </a:endParaRPr>
          </a:p>
        </p:txBody>
      </p:sp>
      <p:sp>
        <p:nvSpPr>
          <p:cNvPr id="59407" name="Arc 27"/>
          <p:cNvSpPr>
            <a:spLocks/>
          </p:cNvSpPr>
          <p:nvPr/>
        </p:nvSpPr>
        <p:spPr bwMode="auto">
          <a:xfrm rot="13035121" flipH="1">
            <a:off x="3009900" y="4716463"/>
            <a:ext cx="473075" cy="1174750"/>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D6A300"/>
            </a:solidFill>
            <a:miter lim="800000"/>
            <a:headEnd/>
            <a:tailEnd/>
          </a:ln>
        </p:spPr>
        <p:txBody>
          <a:bodyPr/>
          <a:lstStyle/>
          <a:p>
            <a:endParaRPr lang="fr-FR" sz="1800">
              <a:latin typeface="Arial" charset="0"/>
            </a:endParaRPr>
          </a:p>
        </p:txBody>
      </p:sp>
      <p:sp>
        <p:nvSpPr>
          <p:cNvPr id="59408" name="Arc 27"/>
          <p:cNvSpPr>
            <a:spLocks/>
          </p:cNvSpPr>
          <p:nvPr/>
        </p:nvSpPr>
        <p:spPr bwMode="auto">
          <a:xfrm rot="9652130" flipH="1">
            <a:off x="3751263" y="4559300"/>
            <a:ext cx="473075" cy="1173163"/>
          </a:xfrm>
          <a:custGeom>
            <a:avLst/>
            <a:gdLst>
              <a:gd name="T0" fmla="*/ 2147483647 w 21600"/>
              <a:gd name="T1" fmla="*/ 0 h 42002"/>
              <a:gd name="T2" fmla="*/ 2147483647 w 21600"/>
              <a:gd name="T3" fmla="*/ 2147483647 h 42002"/>
              <a:gd name="T4" fmla="*/ 0 w 21600"/>
              <a:gd name="T5" fmla="*/ 2147483647 h 42002"/>
              <a:gd name="T6" fmla="*/ 0 60000 65536"/>
              <a:gd name="T7" fmla="*/ 0 60000 65536"/>
              <a:gd name="T8" fmla="*/ 0 60000 65536"/>
              <a:gd name="T9" fmla="*/ 0 w 21600"/>
              <a:gd name="T10" fmla="*/ 0 h 42002"/>
              <a:gd name="T11" fmla="*/ 21600 w 21600"/>
              <a:gd name="T12" fmla="*/ 42002 h 42002"/>
            </a:gdLst>
            <a:ahLst/>
            <a:cxnLst>
              <a:cxn ang="T6">
                <a:pos x="T0" y="T1"/>
              </a:cxn>
              <a:cxn ang="T7">
                <a:pos x="T2" y="T3"/>
              </a:cxn>
              <a:cxn ang="T8">
                <a:pos x="T4" y="T5"/>
              </a:cxn>
            </a:cxnLst>
            <a:rect l="T9" t="T10" r="T11" b="T12"/>
            <a:pathLst>
              <a:path w="21600" h="42002" fill="none" extrusionOk="0">
                <a:moveTo>
                  <a:pt x="4264" y="0"/>
                </a:moveTo>
                <a:cubicBezTo>
                  <a:pt x="14347" y="2031"/>
                  <a:pt x="21600" y="10889"/>
                  <a:pt x="21600" y="21175"/>
                </a:cubicBezTo>
                <a:cubicBezTo>
                  <a:pt x="21600" y="30898"/>
                  <a:pt x="15103" y="39423"/>
                  <a:pt x="5727" y="42001"/>
                </a:cubicBezTo>
              </a:path>
              <a:path w="21600" h="42002" stroke="0" extrusionOk="0">
                <a:moveTo>
                  <a:pt x="4264" y="0"/>
                </a:moveTo>
                <a:cubicBezTo>
                  <a:pt x="14347" y="2031"/>
                  <a:pt x="21600" y="10889"/>
                  <a:pt x="21600" y="21175"/>
                </a:cubicBezTo>
                <a:cubicBezTo>
                  <a:pt x="21600" y="30898"/>
                  <a:pt x="15103" y="39423"/>
                  <a:pt x="5727" y="42001"/>
                </a:cubicBezTo>
                <a:lnTo>
                  <a:pt x="0" y="21175"/>
                </a:lnTo>
                <a:close/>
              </a:path>
            </a:pathLst>
          </a:custGeom>
          <a:noFill/>
          <a:ln w="36513" cap="rnd">
            <a:solidFill>
              <a:srgbClr val="D6A300"/>
            </a:solidFill>
            <a:miter lim="800000"/>
            <a:headEnd/>
            <a:tailEnd/>
          </a:ln>
        </p:spPr>
        <p:txBody>
          <a:bodyPr/>
          <a:lstStyle/>
          <a:p>
            <a:endParaRPr lang="fr-FR" sz="1800">
              <a:latin typeface="Arial" charset="0"/>
            </a:endParaRPr>
          </a:p>
        </p:txBody>
      </p:sp>
      <p:sp>
        <p:nvSpPr>
          <p:cNvPr id="59409" name="Flèche droite 69"/>
          <p:cNvSpPr>
            <a:spLocks noChangeArrowheads="1"/>
          </p:cNvSpPr>
          <p:nvPr/>
        </p:nvSpPr>
        <p:spPr bwMode="auto">
          <a:xfrm>
            <a:off x="2360613" y="4694238"/>
            <a:ext cx="914400" cy="514350"/>
          </a:xfrm>
          <a:prstGeom prst="rightArrow">
            <a:avLst>
              <a:gd name="adj1" fmla="val 50000"/>
              <a:gd name="adj2" fmla="val 50033"/>
            </a:avLst>
          </a:prstGeom>
          <a:solidFill>
            <a:srgbClr val="FFC000">
              <a:alpha val="50195"/>
            </a:srgbClr>
          </a:solidFill>
          <a:ln w="9525" algn="ctr">
            <a:solidFill>
              <a:schemeClr val="tx1"/>
            </a:solidFill>
            <a:prstDash val="sysDot"/>
            <a:round/>
            <a:headEnd/>
            <a:tailEnd/>
          </a:ln>
        </p:spPr>
        <p:txBody>
          <a:bodyPr/>
          <a:lstStyle/>
          <a:p>
            <a:pPr eaLnBrk="0" hangingPunct="0"/>
            <a:endParaRPr lang="fr-FR" sz="1800">
              <a:latin typeface="Arial" charset="0"/>
            </a:endParaRPr>
          </a:p>
        </p:txBody>
      </p:sp>
      <p:sp>
        <p:nvSpPr>
          <p:cNvPr id="59410" name="Flèche droite 71"/>
          <p:cNvSpPr>
            <a:spLocks noChangeArrowheads="1"/>
          </p:cNvSpPr>
          <p:nvPr/>
        </p:nvSpPr>
        <p:spPr bwMode="auto">
          <a:xfrm flipH="1">
            <a:off x="5235575" y="4425950"/>
            <a:ext cx="684213" cy="436563"/>
          </a:xfrm>
          <a:prstGeom prst="rightArrow">
            <a:avLst>
              <a:gd name="adj1" fmla="val 50000"/>
              <a:gd name="adj2" fmla="val 49993"/>
            </a:avLst>
          </a:prstGeom>
          <a:solidFill>
            <a:srgbClr val="FFC000">
              <a:alpha val="50195"/>
            </a:srgbClr>
          </a:solidFill>
          <a:ln w="9525" algn="ctr">
            <a:solidFill>
              <a:srgbClr val="FFFF00"/>
            </a:solidFill>
            <a:prstDash val="sysDot"/>
            <a:round/>
            <a:headEnd/>
            <a:tailEnd/>
          </a:ln>
        </p:spPr>
        <p:txBody>
          <a:bodyPr/>
          <a:lstStyle/>
          <a:p>
            <a:pPr eaLnBrk="0" hangingPunct="0"/>
            <a:endParaRPr lang="fr-FR" sz="1800">
              <a:latin typeface="Arial" charset="0"/>
            </a:endParaRPr>
          </a:p>
        </p:txBody>
      </p:sp>
      <p:pic>
        <p:nvPicPr>
          <p:cNvPr id="59411" name="Picture 55"/>
          <p:cNvPicPr>
            <a:picLocks noChangeAspect="1" noChangeArrowheads="1"/>
          </p:cNvPicPr>
          <p:nvPr/>
        </p:nvPicPr>
        <p:blipFill>
          <a:blip r:embed="rId4" cstate="print"/>
          <a:srcRect/>
          <a:stretch>
            <a:fillRect/>
          </a:stretch>
        </p:blipFill>
        <p:spPr bwMode="auto">
          <a:xfrm>
            <a:off x="873125" y="4816475"/>
            <a:ext cx="1828800" cy="1295400"/>
          </a:xfrm>
          <a:prstGeom prst="rect">
            <a:avLst/>
          </a:prstGeom>
          <a:noFill/>
          <a:ln w="9525">
            <a:noFill/>
            <a:miter lim="800000"/>
            <a:headEnd/>
            <a:tailEnd/>
          </a:ln>
        </p:spPr>
      </p:pic>
      <p:sp>
        <p:nvSpPr>
          <p:cNvPr id="59412" name="Titre 1"/>
          <p:cNvSpPr txBox="1">
            <a:spLocks/>
          </p:cNvSpPr>
          <p:nvPr/>
        </p:nvSpPr>
        <p:spPr bwMode="auto">
          <a:xfrm>
            <a:off x="503238" y="71438"/>
            <a:ext cx="7885112" cy="720725"/>
          </a:xfrm>
          <a:prstGeom prst="rect">
            <a:avLst/>
          </a:prstGeom>
          <a:noFill/>
          <a:ln w="9525">
            <a:noFill/>
            <a:miter lim="800000"/>
            <a:headEnd/>
            <a:tailEnd/>
          </a:ln>
        </p:spPr>
        <p:txBody>
          <a:bodyPr anchor="ctr"/>
          <a:lstStyle/>
          <a:p>
            <a:r>
              <a:rPr lang="fr-FR" sz="2800" b="1">
                <a:solidFill>
                  <a:srgbClr val="0F3299"/>
                </a:solidFill>
                <a:latin typeface="Comic Sans MS" pitchFamily="66" charset="0"/>
              </a:rPr>
              <a:t>Un peut d’histoire (1/3)</a:t>
            </a:r>
          </a:p>
        </p:txBody>
      </p:sp>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idx="4294967295"/>
          </p:nvPr>
        </p:nvSpPr>
        <p:spPr>
          <a:xfrm>
            <a:off x="428625" y="1352550"/>
            <a:ext cx="8501063" cy="4933950"/>
          </a:xfrm>
        </p:spPr>
        <p:txBody>
          <a:bodyPr>
            <a:normAutofit fontScale="55000" lnSpcReduction="20000"/>
          </a:bodyPr>
          <a:lstStyle/>
          <a:p>
            <a:pPr eaLnBrk="1" hangingPunct="1">
              <a:lnSpc>
                <a:spcPct val="90000"/>
              </a:lnSpc>
              <a:buFont typeface="Wingdings" pitchFamily="2" charset="2"/>
              <a:buChar char="Ø"/>
              <a:defRPr/>
            </a:pPr>
            <a:r>
              <a:rPr lang="fr-FR" sz="4400" dirty="0" smtClean="0"/>
              <a:t>Réponse synchrone avec le lecteur d’une carte type A</a:t>
            </a:r>
          </a:p>
          <a:p>
            <a:pPr eaLnBrk="1" hangingPunct="1">
              <a:lnSpc>
                <a:spcPct val="90000"/>
              </a:lnSpc>
              <a:buFont typeface="Wingdings" pitchFamily="2" charset="2"/>
              <a:buChar char="Ø"/>
              <a:defRPr/>
            </a:pPr>
            <a:endParaRPr lang="fr-FR" sz="3100" dirty="0" smtClean="0"/>
          </a:p>
          <a:p>
            <a:pPr eaLnBrk="1" hangingPunct="1">
              <a:lnSpc>
                <a:spcPct val="90000"/>
              </a:lnSpc>
              <a:buFont typeface="Wingdings" pitchFamily="2" charset="2"/>
              <a:buNone/>
              <a:defRPr/>
            </a:pPr>
            <a:endParaRPr lang="fr-FR" sz="3100" dirty="0" smtClean="0"/>
          </a:p>
          <a:p>
            <a:pPr eaLnBrk="1" hangingPunct="1">
              <a:lnSpc>
                <a:spcPct val="90000"/>
              </a:lnSpc>
              <a:buFont typeface="Wingdings" pitchFamily="2" charset="2"/>
              <a:buNone/>
              <a:defRPr/>
            </a:pPr>
            <a:endParaRPr lang="fr-FR" sz="3100" dirty="0" smtClean="0"/>
          </a:p>
          <a:p>
            <a:pPr eaLnBrk="1" hangingPunct="1">
              <a:lnSpc>
                <a:spcPct val="90000"/>
              </a:lnSpc>
              <a:buFont typeface="Wingdings" pitchFamily="2" charset="2"/>
              <a:buNone/>
              <a:defRPr/>
            </a:pPr>
            <a:endParaRPr lang="fr-FR" sz="3100" dirty="0" smtClean="0"/>
          </a:p>
          <a:p>
            <a:pPr eaLnBrk="1" hangingPunct="1">
              <a:lnSpc>
                <a:spcPct val="90000"/>
              </a:lnSpc>
              <a:buFont typeface="Wingdings" pitchFamily="2" charset="2"/>
              <a:buNone/>
              <a:defRPr/>
            </a:pPr>
            <a:endParaRPr lang="fr-FR" sz="3100" dirty="0" smtClean="0"/>
          </a:p>
          <a:p>
            <a:pPr eaLnBrk="1" hangingPunct="1">
              <a:lnSpc>
                <a:spcPct val="90000"/>
              </a:lnSpc>
              <a:buFont typeface="Wingdings" pitchFamily="2" charset="2"/>
              <a:buChar char="Ø"/>
              <a:defRPr/>
            </a:pPr>
            <a:r>
              <a:rPr lang="fr-FR" sz="4400" dirty="0" smtClean="0"/>
              <a:t>ATQA (trame standard) de 2 octets contient : </a:t>
            </a:r>
          </a:p>
          <a:p>
            <a:pPr lvl="1" eaLnBrk="1" hangingPunct="1">
              <a:lnSpc>
                <a:spcPct val="90000"/>
              </a:lnSpc>
              <a:buFont typeface="Wingdings" pitchFamily="2" charset="2"/>
              <a:buChar char="ü"/>
              <a:defRPr/>
            </a:pPr>
            <a:r>
              <a:rPr lang="fr-FR" sz="2500" dirty="0" smtClean="0"/>
              <a:t>la taille de l’UID (Unique </a:t>
            </a:r>
            <a:r>
              <a:rPr lang="fr-FR" sz="2500" dirty="0" err="1" smtClean="0"/>
              <a:t>IDentification</a:t>
            </a:r>
            <a:r>
              <a:rPr lang="fr-FR" sz="2500" dirty="0" smtClean="0"/>
              <a:t> </a:t>
            </a:r>
            <a:r>
              <a:rPr lang="fr-FR" sz="2500" dirty="0" err="1" smtClean="0"/>
              <a:t>Number</a:t>
            </a:r>
            <a:r>
              <a:rPr lang="fr-FR" sz="2500" dirty="0" smtClean="0"/>
              <a:t>) de la carte: </a:t>
            </a:r>
          </a:p>
          <a:p>
            <a:pPr lvl="2" eaLnBrk="1" hangingPunct="1">
              <a:lnSpc>
                <a:spcPct val="90000"/>
              </a:lnSpc>
              <a:buFont typeface="Courier New" pitchFamily="49" charset="0"/>
              <a:buChar char="o"/>
              <a:defRPr/>
            </a:pPr>
            <a:r>
              <a:rPr lang="fr-FR" sz="2100" dirty="0" smtClean="0"/>
              <a:t>Single UID	</a:t>
            </a:r>
            <a:r>
              <a:rPr lang="fr-FR" sz="2100" dirty="0" smtClean="0">
                <a:sym typeface="Symbol" pitchFamily="18" charset="2"/>
              </a:rPr>
              <a:t> 	4 octets 		(b7 = 0 et b8 = 0)</a:t>
            </a:r>
          </a:p>
          <a:p>
            <a:pPr lvl="2" eaLnBrk="1" hangingPunct="1">
              <a:lnSpc>
                <a:spcPct val="90000"/>
              </a:lnSpc>
              <a:buFont typeface="Courier New" pitchFamily="49" charset="0"/>
              <a:buChar char="o"/>
              <a:defRPr/>
            </a:pPr>
            <a:r>
              <a:rPr lang="fr-FR" sz="2100" dirty="0" smtClean="0">
                <a:sym typeface="Symbol" pitchFamily="18" charset="2"/>
              </a:rPr>
              <a:t>Double UID 	 	7 octets 		(b7 = 1 et b8 = 0)</a:t>
            </a:r>
          </a:p>
          <a:p>
            <a:pPr lvl="2" eaLnBrk="1" hangingPunct="1">
              <a:lnSpc>
                <a:spcPct val="90000"/>
              </a:lnSpc>
              <a:buFont typeface="Courier New" pitchFamily="49" charset="0"/>
              <a:buChar char="o"/>
              <a:defRPr/>
            </a:pPr>
            <a:r>
              <a:rPr lang="fr-FR" sz="2100" dirty="0" smtClean="0"/>
              <a:t>Triple UID 	</a:t>
            </a:r>
            <a:r>
              <a:rPr lang="fr-FR" sz="2100" dirty="0" smtClean="0">
                <a:sym typeface="Symbol" pitchFamily="18" charset="2"/>
              </a:rPr>
              <a:t> 	10 octets		(b7 = 0 et b8 = 1) </a:t>
            </a:r>
          </a:p>
          <a:p>
            <a:pPr lvl="1" eaLnBrk="1" hangingPunct="1">
              <a:lnSpc>
                <a:spcPct val="90000"/>
              </a:lnSpc>
              <a:buFont typeface="Wingdings" pitchFamily="2" charset="2"/>
              <a:buChar char="ü"/>
              <a:defRPr/>
            </a:pPr>
            <a:r>
              <a:rPr lang="fr-FR" sz="2500" dirty="0" smtClean="0">
                <a:sym typeface="Symbol" pitchFamily="18" charset="2"/>
              </a:rPr>
              <a:t>Le bit de trame anticollision : un seul bit doit être à « 1 »</a:t>
            </a: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lvl="1" eaLnBrk="1" hangingPunct="1">
              <a:lnSpc>
                <a:spcPct val="90000"/>
              </a:lnSpc>
              <a:buFont typeface="Wingdings" pitchFamily="2" charset="2"/>
              <a:buChar char="ü"/>
              <a:defRPr/>
            </a:pPr>
            <a:endParaRPr lang="fr-FR" sz="2500" dirty="0" smtClean="0">
              <a:sym typeface="Symbol" pitchFamily="18" charset="2"/>
            </a:endParaRPr>
          </a:p>
          <a:p>
            <a:pPr eaLnBrk="1" hangingPunct="1">
              <a:lnSpc>
                <a:spcPct val="90000"/>
              </a:lnSpc>
              <a:buFont typeface="Wingdings" pitchFamily="2" charset="2"/>
              <a:buChar char="Ø"/>
              <a:defRPr/>
            </a:pPr>
            <a:r>
              <a:rPr lang="fr-FR" sz="4400" dirty="0" smtClean="0">
                <a:sym typeface="Symbol" pitchFamily="18" charset="2"/>
              </a:rPr>
              <a:t>La procédure Anticollision est initiée pour lire l’UID de la carte</a:t>
            </a:r>
          </a:p>
        </p:txBody>
      </p:sp>
      <p:sp>
        <p:nvSpPr>
          <p:cNvPr id="114691" name="Rectangle 2"/>
          <p:cNvSpPr>
            <a:spLocks noGrp="1" noChangeArrowheads="1"/>
          </p:cNvSpPr>
          <p:nvPr>
            <p:ph type="title" idx="4294967295"/>
          </p:nvPr>
        </p:nvSpPr>
        <p:spPr>
          <a:xfrm>
            <a:off x="487363" y="142875"/>
            <a:ext cx="7727950" cy="585788"/>
          </a:xfrm>
        </p:spPr>
        <p:txBody>
          <a:bodyPr/>
          <a:lstStyle/>
          <a:p>
            <a:pPr eaLnBrk="1" hangingPunct="1"/>
            <a:r>
              <a:rPr lang="en-GB" smtClean="0"/>
              <a:t>Answer To reQuest - ATQA</a:t>
            </a:r>
            <a:endParaRPr lang="en-US" altLang="fr-FR" smtClean="0"/>
          </a:p>
        </p:txBody>
      </p:sp>
      <p:graphicFrame>
        <p:nvGraphicFramePr>
          <p:cNvPr id="9" name="Tableau 8"/>
          <p:cNvGraphicFramePr>
            <a:graphicFrameLocks noGrp="1"/>
          </p:cNvGraphicFramePr>
          <p:nvPr/>
        </p:nvGraphicFramePr>
        <p:xfrm>
          <a:off x="2286000" y="4143375"/>
          <a:ext cx="3714776" cy="1273181"/>
        </p:xfrm>
        <a:graphic>
          <a:graphicData uri="http://schemas.openxmlformats.org/drawingml/2006/table">
            <a:tbl>
              <a:tblPr/>
              <a:tblGrid>
                <a:gridCol w="370733"/>
                <a:gridCol w="361418"/>
                <a:gridCol w="381910"/>
                <a:gridCol w="394951"/>
                <a:gridCol w="372595"/>
                <a:gridCol w="1833169"/>
              </a:tblGrid>
              <a:tr h="2519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dirty="0" smtClean="0">
                          <a:ln>
                            <a:noFill/>
                          </a:ln>
                          <a:solidFill>
                            <a:schemeClr val="tx1"/>
                          </a:solidFill>
                          <a:effectLst/>
                          <a:latin typeface="Times New Roman" pitchFamily="18" charset="0"/>
                          <a:cs typeface="Times New Roman" pitchFamily="18" charset="0"/>
                        </a:rPr>
                        <a:t>b5</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smtClean="0">
                          <a:ln>
                            <a:noFill/>
                          </a:ln>
                          <a:solidFill>
                            <a:schemeClr val="tx1"/>
                          </a:solidFill>
                          <a:effectLst/>
                          <a:latin typeface="Times New Roman" pitchFamily="18" charset="0"/>
                          <a:cs typeface="Times New Roman" pitchFamily="18" charset="0"/>
                        </a:rPr>
                        <a:t>b4</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smtClean="0">
                          <a:ln>
                            <a:noFill/>
                          </a:ln>
                          <a:solidFill>
                            <a:schemeClr val="tx1"/>
                          </a:solidFill>
                          <a:effectLst/>
                          <a:latin typeface="Times New Roman" pitchFamily="18" charset="0"/>
                          <a:cs typeface="Times New Roman" pitchFamily="18" charset="0"/>
                        </a:rPr>
                        <a:t>b3</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smtClean="0">
                          <a:ln>
                            <a:noFill/>
                          </a:ln>
                          <a:solidFill>
                            <a:schemeClr val="tx1"/>
                          </a:solidFill>
                          <a:effectLst/>
                          <a:latin typeface="Times New Roman" pitchFamily="18" charset="0"/>
                          <a:cs typeface="Times New Roman" pitchFamily="18" charset="0"/>
                        </a:rPr>
                        <a:t>b2</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smtClean="0">
                          <a:ln>
                            <a:noFill/>
                          </a:ln>
                          <a:solidFill>
                            <a:schemeClr val="tx1"/>
                          </a:solidFill>
                          <a:effectLst/>
                          <a:latin typeface="Times New Roman" pitchFamily="18" charset="0"/>
                          <a:cs typeface="Times New Roman" pitchFamily="18" charset="0"/>
                        </a:rPr>
                        <a:t>b1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0" i="0" u="none" strike="noStrike" cap="none" normalizeH="0" baseline="0" smtClean="0">
                          <a:ln>
                            <a:noFill/>
                          </a:ln>
                          <a:solidFill>
                            <a:schemeClr val="tx1"/>
                          </a:solidFill>
                          <a:effectLst/>
                          <a:latin typeface="Times New Roman" pitchFamily="18" charset="0"/>
                          <a:cs typeface="Times New Roman" pitchFamily="18" charset="0"/>
                        </a:rPr>
                        <a:t>Signification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51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Bit frame anticollision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0426">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Bit frame anticollision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0426">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Bit frame anticollision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0426">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Bit frame anticollision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0426">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Bit frame </a:t>
                      </a:r>
                      <a:r>
                        <a:rPr kumimoji="0" lang="en-GB" sz="1000" b="1" i="0" u="none" strike="noStrike" cap="none" normalizeH="0" baseline="0" dirty="0" err="1" smtClean="0">
                          <a:ln>
                            <a:noFill/>
                          </a:ln>
                          <a:solidFill>
                            <a:schemeClr val="tx1"/>
                          </a:solidFill>
                          <a:effectLst/>
                          <a:latin typeface="Times New Roman" pitchFamily="18" charset="0"/>
                          <a:cs typeface="Times New Roman" pitchFamily="18" charset="0"/>
                        </a:rPr>
                        <a:t>anticollision</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14743" name="Picture 5"/>
          <p:cNvPicPr>
            <a:picLocks noChangeAspect="1" noChangeArrowheads="1"/>
          </p:cNvPicPr>
          <p:nvPr/>
        </p:nvPicPr>
        <p:blipFill>
          <a:blip r:embed="rId3" cstate="print"/>
          <a:srcRect/>
          <a:stretch>
            <a:fillRect/>
          </a:stretch>
        </p:blipFill>
        <p:spPr bwMode="auto">
          <a:xfrm>
            <a:off x="500063" y="1714500"/>
            <a:ext cx="8185150" cy="87153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idx="4294967295"/>
          </p:nvPr>
        </p:nvSpPr>
        <p:spPr>
          <a:xfrm>
            <a:off x="500063" y="1285875"/>
            <a:ext cx="8358187" cy="5005388"/>
          </a:xfrm>
        </p:spPr>
        <p:txBody>
          <a:bodyPr>
            <a:normAutofit fontScale="85000" lnSpcReduction="10000"/>
          </a:bodyPr>
          <a:lstStyle/>
          <a:p>
            <a:pPr eaLnBrk="1" hangingPunct="1">
              <a:lnSpc>
                <a:spcPct val="90000"/>
              </a:lnSpc>
              <a:buFont typeface="Wingdings" pitchFamily="2" charset="2"/>
              <a:buChar char="Ø"/>
              <a:defRPr/>
            </a:pPr>
            <a:r>
              <a:rPr lang="fr-FR" dirty="0" smtClean="0"/>
              <a:t>La collision est détectée au niveau du bit, grâce au codage </a:t>
            </a:r>
            <a:r>
              <a:rPr lang="fr-FR" dirty="0" err="1" smtClean="0"/>
              <a:t>manchester</a:t>
            </a:r>
            <a:r>
              <a:rPr lang="fr-FR" dirty="0" smtClean="0"/>
              <a:t>. </a:t>
            </a:r>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endParaRPr lang="fr-FR" dirty="0" smtClean="0"/>
          </a:p>
          <a:p>
            <a:pPr eaLnBrk="1" hangingPunct="1">
              <a:lnSpc>
                <a:spcPct val="90000"/>
              </a:lnSpc>
              <a:buFont typeface="Wingdings" pitchFamily="2" charset="2"/>
              <a:buChar char="Ø"/>
              <a:defRPr/>
            </a:pPr>
            <a:r>
              <a:rPr lang="fr-FR" dirty="0" smtClean="0"/>
              <a:t>Méthode déterministe qui repose sur le temps maximum nécessaire pour sélectionner une carte unique qui doit être bien défini et ne doit pas varier avec le temps</a:t>
            </a:r>
          </a:p>
          <a:p>
            <a:pPr lvl="1" eaLnBrk="1" hangingPunct="1">
              <a:lnSpc>
                <a:spcPct val="90000"/>
              </a:lnSpc>
              <a:buFont typeface="Wingdings" pitchFamily="2" charset="2"/>
              <a:buChar char="ü"/>
              <a:defRPr/>
            </a:pPr>
            <a:r>
              <a:rPr lang="fr-FR" dirty="0" smtClean="0"/>
              <a:t> </a:t>
            </a:r>
            <a:r>
              <a:rPr lang="fr-FR" dirty="0" smtClean="0">
                <a:sym typeface="Symbol" pitchFamily="18" charset="2"/>
              </a:rPr>
              <a:t> Identification par un numéro unique</a:t>
            </a:r>
            <a:endParaRPr lang="fr-FR" dirty="0" smtClean="0"/>
          </a:p>
        </p:txBody>
      </p:sp>
      <p:sp>
        <p:nvSpPr>
          <p:cNvPr id="115715" name="Rectangle 2"/>
          <p:cNvSpPr>
            <a:spLocks noGrp="1" noChangeArrowheads="1"/>
          </p:cNvSpPr>
          <p:nvPr>
            <p:ph type="title" idx="4294967295"/>
          </p:nvPr>
        </p:nvSpPr>
        <p:spPr>
          <a:xfrm>
            <a:off x="428625" y="142875"/>
            <a:ext cx="7727950" cy="585788"/>
          </a:xfrm>
        </p:spPr>
        <p:txBody>
          <a:bodyPr/>
          <a:lstStyle/>
          <a:p>
            <a:pPr eaLnBrk="1" hangingPunct="1"/>
            <a:r>
              <a:rPr lang="fr-FR" altLang="fr-FR" dirty="0" smtClean="0"/>
              <a:t>Principe de l’anticollision – Type A (1/2)</a:t>
            </a:r>
            <a:endParaRPr lang="en-US" altLang="fr-FR" dirty="0" smtClean="0"/>
          </a:p>
        </p:txBody>
      </p:sp>
      <p:pic>
        <p:nvPicPr>
          <p:cNvPr id="115716" name="Picture 4" descr="cless8"/>
          <p:cNvPicPr>
            <a:picLocks noChangeAspect="1" noChangeArrowheads="1"/>
          </p:cNvPicPr>
          <p:nvPr/>
        </p:nvPicPr>
        <p:blipFill>
          <a:blip r:embed="rId3" cstate="print"/>
          <a:srcRect/>
          <a:stretch>
            <a:fillRect/>
          </a:stretch>
        </p:blipFill>
        <p:spPr bwMode="auto">
          <a:xfrm>
            <a:off x="776288" y="2071688"/>
            <a:ext cx="5795962" cy="2217737"/>
          </a:xfrm>
          <a:prstGeom prst="rect">
            <a:avLst/>
          </a:prstGeom>
          <a:noFill/>
          <a:ln w="9525">
            <a:noFill/>
            <a:miter lim="800000"/>
            <a:headEnd/>
            <a:tailEnd/>
          </a:ln>
        </p:spPr>
      </p:pic>
      <p:pic>
        <p:nvPicPr>
          <p:cNvPr id="115717" name="Picture 6"/>
          <p:cNvPicPr>
            <a:picLocks noChangeAspect="1" noChangeArrowheads="1"/>
          </p:cNvPicPr>
          <p:nvPr/>
        </p:nvPicPr>
        <p:blipFill>
          <a:blip r:embed="rId4" cstate="print"/>
          <a:srcRect/>
          <a:stretch>
            <a:fillRect/>
          </a:stretch>
        </p:blipFill>
        <p:spPr bwMode="auto">
          <a:xfrm>
            <a:off x="6577013" y="2638425"/>
            <a:ext cx="2527300" cy="809625"/>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5474">
                                            <p:txEl>
                                              <p:pRg st="7" end="7"/>
                                            </p:txEl>
                                          </p:spTgt>
                                        </p:tgtEl>
                                        <p:attrNameLst>
                                          <p:attrName>style.visibility</p:attrName>
                                        </p:attrNameLst>
                                      </p:cBhvr>
                                      <p:to>
                                        <p:strVal val="visible"/>
                                      </p:to>
                                    </p:set>
                                    <p:animEffect transition="in" filter="checkerboard(across)">
                                      <p:cBhvr>
                                        <p:cTn id="7" dur="500"/>
                                        <p:tgtEl>
                                          <p:spTgt spid="105474">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5474">
                                            <p:txEl>
                                              <p:pRg st="8" end="8"/>
                                            </p:txEl>
                                          </p:spTgt>
                                        </p:tgtEl>
                                        <p:attrNameLst>
                                          <p:attrName>style.visibility</p:attrName>
                                        </p:attrNameLst>
                                      </p:cBhvr>
                                      <p:to>
                                        <p:strVal val="visible"/>
                                      </p:to>
                                    </p:set>
                                    <p:animEffect transition="in" filter="checkerboard(across)">
                                      <p:cBhvr>
                                        <p:cTn id="10" dur="500"/>
                                        <p:tgtEl>
                                          <p:spTgt spid="1054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4"/>
          <p:cNvPicPr>
            <a:picLocks noChangeAspect="1" noChangeArrowheads="1"/>
          </p:cNvPicPr>
          <p:nvPr/>
        </p:nvPicPr>
        <p:blipFill>
          <a:blip r:embed="rId2" cstate="print"/>
          <a:srcRect/>
          <a:stretch>
            <a:fillRect/>
          </a:stretch>
        </p:blipFill>
        <p:spPr bwMode="auto">
          <a:xfrm>
            <a:off x="1571625" y="3738140"/>
            <a:ext cx="6035675" cy="2643188"/>
          </a:xfrm>
          <a:prstGeom prst="rect">
            <a:avLst/>
          </a:prstGeom>
          <a:noFill/>
          <a:ln w="9525">
            <a:noFill/>
            <a:miter lim="800000"/>
            <a:headEnd/>
            <a:tailEnd/>
          </a:ln>
        </p:spPr>
      </p:pic>
      <p:sp>
        <p:nvSpPr>
          <p:cNvPr id="116739" name="Espace réservé du contenu 11"/>
          <p:cNvSpPr>
            <a:spLocks noGrp="1"/>
          </p:cNvSpPr>
          <p:nvPr>
            <p:ph idx="4294967295"/>
          </p:nvPr>
        </p:nvSpPr>
        <p:spPr>
          <a:xfrm>
            <a:off x="428625" y="836712"/>
            <a:ext cx="8358188" cy="3000375"/>
          </a:xfrm>
        </p:spPr>
        <p:txBody>
          <a:bodyPr/>
          <a:lstStyle/>
          <a:p>
            <a:pPr eaLnBrk="1" hangingPunct="1">
              <a:buFont typeface="Wingdings" pitchFamily="2" charset="2"/>
              <a:buChar char="Ø"/>
            </a:pPr>
            <a:r>
              <a:rPr lang="fr-FR" sz="2400" dirty="0" smtClean="0"/>
              <a:t>UID (Unique </a:t>
            </a:r>
            <a:r>
              <a:rPr lang="fr-FR" sz="2400" dirty="0" err="1" smtClean="0"/>
              <a:t>IDentification</a:t>
            </a:r>
            <a:r>
              <a:rPr lang="fr-FR" sz="2400" dirty="0" smtClean="0"/>
              <a:t> </a:t>
            </a:r>
            <a:r>
              <a:rPr lang="fr-FR" sz="2400" dirty="0" err="1" smtClean="0"/>
              <a:t>Number</a:t>
            </a:r>
            <a:r>
              <a:rPr lang="fr-FR" sz="2400" dirty="0" smtClean="0"/>
              <a:t> )</a:t>
            </a:r>
          </a:p>
          <a:p>
            <a:pPr lvl="1" eaLnBrk="1" hangingPunct="1">
              <a:buFont typeface="Wingdings" pitchFamily="2" charset="2"/>
              <a:buChar char="ü"/>
            </a:pPr>
            <a:r>
              <a:rPr lang="fr-FR" sz="2000" dirty="0" smtClean="0"/>
              <a:t>40 bits de data Max.</a:t>
            </a:r>
          </a:p>
          <a:p>
            <a:pPr lvl="1" eaLnBrk="1" hangingPunct="1">
              <a:buFont typeface="Wingdings" pitchFamily="2" charset="2"/>
              <a:buChar char="ü"/>
            </a:pPr>
            <a:r>
              <a:rPr lang="fr-FR" sz="2000" dirty="0" smtClean="0"/>
              <a:t>Lecture en cascade suivant la taille de l’UID (info contenu dans ATQA)</a:t>
            </a:r>
          </a:p>
          <a:p>
            <a:pPr eaLnBrk="1" hangingPunct="1">
              <a:buFont typeface="Wingdings" pitchFamily="2" charset="2"/>
              <a:buChar char="Ø"/>
            </a:pPr>
            <a:r>
              <a:rPr lang="fr-FR" altLang="fr-FR" sz="2400" dirty="0" smtClean="0"/>
              <a:t>La boucle d’Anticollision peut avoir plusieurs niveaux de cascades qui dépendent de la taille du UID</a:t>
            </a:r>
          </a:p>
          <a:p>
            <a:pPr lvl="1" eaLnBrk="1" hangingPunct="1">
              <a:buFont typeface="Wingdings" pitchFamily="2" charset="2"/>
              <a:buChar char="ü"/>
            </a:pPr>
            <a:r>
              <a:rPr lang="fr-FR" sz="2000" dirty="0" smtClean="0"/>
              <a:t>Le paramètre CT(Cascade Tag=88) indique que l’UID reçu n’est pas encore complet, une autre boucle anticollision est requise.</a:t>
            </a:r>
          </a:p>
        </p:txBody>
      </p:sp>
      <p:sp>
        <p:nvSpPr>
          <p:cNvPr id="116740" name="Rectangle 3"/>
          <p:cNvSpPr>
            <a:spLocks noGrp="1" noChangeArrowheads="1"/>
          </p:cNvSpPr>
          <p:nvPr>
            <p:ph type="title" idx="4294967295"/>
          </p:nvPr>
        </p:nvSpPr>
        <p:spPr>
          <a:xfrm>
            <a:off x="500063" y="142875"/>
            <a:ext cx="7727950" cy="585788"/>
          </a:xfrm>
        </p:spPr>
        <p:txBody>
          <a:bodyPr/>
          <a:lstStyle/>
          <a:p>
            <a:pPr eaLnBrk="1" hangingPunct="1"/>
            <a:r>
              <a:rPr lang="fr-FR" altLang="fr-FR" dirty="0" smtClean="0"/>
              <a:t>Principe de l’anticollision – Type A (2/2)</a:t>
            </a:r>
            <a:endParaRPr lang="en-GB" dirty="0" smtClean="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6739">
                                            <p:txEl>
                                              <p:pRg st="3" end="3"/>
                                            </p:txEl>
                                          </p:spTgt>
                                        </p:tgtEl>
                                        <p:attrNameLst>
                                          <p:attrName>style.visibility</p:attrName>
                                        </p:attrNameLst>
                                      </p:cBhvr>
                                      <p:to>
                                        <p:strVal val="visible"/>
                                      </p:to>
                                    </p:set>
                                    <p:animEffect transition="in" filter="checkerboard(across)">
                                      <p:cBhvr>
                                        <p:cTn id="7" dur="500"/>
                                        <p:tgtEl>
                                          <p:spTgt spid="116739">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6739">
                                            <p:txEl>
                                              <p:pRg st="4" end="4"/>
                                            </p:txEl>
                                          </p:spTgt>
                                        </p:tgtEl>
                                        <p:attrNameLst>
                                          <p:attrName>style.visibility</p:attrName>
                                        </p:attrNameLst>
                                      </p:cBhvr>
                                      <p:to>
                                        <p:strVal val="visible"/>
                                      </p:to>
                                    </p:set>
                                    <p:animEffect transition="in" filter="checkerboard(across)">
                                      <p:cBhvr>
                                        <p:cTn id="10" dur="500"/>
                                        <p:tgtEl>
                                          <p:spTgt spid="116739">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16738"/>
                                        </p:tgtEl>
                                        <p:attrNameLst>
                                          <p:attrName>style.visibility</p:attrName>
                                        </p:attrNameLst>
                                      </p:cBhvr>
                                      <p:to>
                                        <p:strVal val="visible"/>
                                      </p:to>
                                    </p:set>
                                    <p:animEffect transition="in" filter="checkerboard(across)">
                                      <p:cBhvr>
                                        <p:cTn id="15" dur="500"/>
                                        <p:tgtEl>
                                          <p:spTgt spid="116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idx="4294967295"/>
          </p:nvPr>
        </p:nvSpPr>
        <p:spPr>
          <a:xfrm>
            <a:off x="398463" y="928688"/>
            <a:ext cx="8031162" cy="3798887"/>
          </a:xfrm>
        </p:spPr>
        <p:txBody>
          <a:bodyPr/>
          <a:lstStyle/>
          <a:p>
            <a:pPr eaLnBrk="1" hangingPunct="1">
              <a:buFont typeface="Wingdings" pitchFamily="2" charset="2"/>
              <a:buChar char="Ø"/>
            </a:pPr>
            <a:r>
              <a:rPr lang="fr-FR" sz="2400" dirty="0" smtClean="0"/>
              <a:t>La commande ANTICOLLISION contient les champs suivants :</a:t>
            </a:r>
          </a:p>
          <a:p>
            <a:pPr lvl="1" eaLnBrk="1" hangingPunct="1">
              <a:buFont typeface="Wingdings" pitchFamily="2" charset="2"/>
              <a:buChar char="ü"/>
            </a:pPr>
            <a:endParaRPr lang="fr-FR" sz="2000" dirty="0" smtClean="0"/>
          </a:p>
          <a:p>
            <a:pPr lvl="1" eaLnBrk="1" hangingPunct="1">
              <a:buFont typeface="Wingdings" pitchFamily="2" charset="2"/>
              <a:buChar char="ü"/>
            </a:pPr>
            <a:endParaRPr lang="fr-FR" sz="2000" dirty="0" smtClean="0"/>
          </a:p>
          <a:p>
            <a:pPr lvl="1" eaLnBrk="1" hangingPunct="1">
              <a:buFont typeface="Wingdings" pitchFamily="2" charset="2"/>
              <a:buChar char="ü"/>
            </a:pPr>
            <a:endParaRPr lang="fr-FR" sz="2000" dirty="0" smtClean="0"/>
          </a:p>
          <a:p>
            <a:pPr lvl="1" eaLnBrk="1" hangingPunct="1">
              <a:buFont typeface="Wingdings" pitchFamily="2" charset="2"/>
              <a:buChar char="ü"/>
            </a:pPr>
            <a:r>
              <a:rPr lang="fr-FR" sz="2000" dirty="0" smtClean="0"/>
              <a:t>SEL (select code; 1 octet), pour demander à la carte d’envoyer son UID qui peut avoir plusieurs tailles (Cascade </a:t>
            </a:r>
            <a:r>
              <a:rPr lang="fr-FR" sz="2000" dirty="0" err="1"/>
              <a:t>L</a:t>
            </a:r>
            <a:r>
              <a:rPr lang="fr-FR" sz="2000" dirty="0" err="1" smtClean="0"/>
              <a:t>evel</a:t>
            </a:r>
            <a:r>
              <a:rPr lang="fr-FR" sz="2000" dirty="0" smtClean="0"/>
              <a:t>  CL)</a:t>
            </a:r>
          </a:p>
          <a:p>
            <a:pPr lvl="2" eaLnBrk="1" hangingPunct="1">
              <a:buFont typeface="Courier New" pitchFamily="49" charset="0"/>
              <a:buChar char="o"/>
            </a:pPr>
            <a:r>
              <a:rPr lang="fr-FR" sz="1800" dirty="0" smtClean="0"/>
              <a:t>b1 indique le mode d’anticollision choisi par le lecteur </a:t>
            </a:r>
          </a:p>
          <a:p>
            <a:pPr lvl="2" eaLnBrk="1" hangingPunct="1">
              <a:buFont typeface="Courier New" pitchFamily="49" charset="0"/>
              <a:buChar char="o"/>
            </a:pPr>
            <a:r>
              <a:rPr lang="fr-FR" sz="1800" dirty="0" smtClean="0"/>
              <a:t>b2 et b3 indique le niveau de cascade sélectionné</a:t>
            </a:r>
          </a:p>
        </p:txBody>
      </p:sp>
      <p:sp>
        <p:nvSpPr>
          <p:cNvPr id="118787" name="Rectangle 2"/>
          <p:cNvSpPr>
            <a:spLocks noGrp="1" noChangeArrowheads="1"/>
          </p:cNvSpPr>
          <p:nvPr>
            <p:ph type="title" idx="4294967295"/>
          </p:nvPr>
        </p:nvSpPr>
        <p:spPr>
          <a:xfrm>
            <a:off x="357188" y="142875"/>
            <a:ext cx="7727950" cy="585788"/>
          </a:xfrm>
        </p:spPr>
        <p:txBody>
          <a:bodyPr/>
          <a:lstStyle/>
          <a:p>
            <a:pPr eaLnBrk="1" hangingPunct="1"/>
            <a:r>
              <a:rPr lang="fr-FR" altLang="fr-FR" dirty="0" smtClean="0"/>
              <a:t>Trame anticollision – Type A (1/4)</a:t>
            </a:r>
            <a:endParaRPr lang="en-US" altLang="fr-FR" dirty="0" smtClean="0"/>
          </a:p>
        </p:txBody>
      </p:sp>
      <p:graphicFrame>
        <p:nvGraphicFramePr>
          <p:cNvPr id="8" name="Tableau 7"/>
          <p:cNvGraphicFramePr>
            <a:graphicFrameLocks noGrp="1"/>
          </p:cNvGraphicFramePr>
          <p:nvPr/>
        </p:nvGraphicFramePr>
        <p:xfrm>
          <a:off x="1285875" y="4657725"/>
          <a:ext cx="6929464" cy="1643074"/>
        </p:xfrm>
        <a:graphic>
          <a:graphicData uri="http://schemas.openxmlformats.org/drawingml/2006/table">
            <a:tbl>
              <a:tblPr/>
              <a:tblGrid>
                <a:gridCol w="505136"/>
                <a:gridCol w="505135"/>
                <a:gridCol w="505136"/>
                <a:gridCol w="503479"/>
                <a:gridCol w="505135"/>
                <a:gridCol w="505136"/>
                <a:gridCol w="505135"/>
                <a:gridCol w="505136"/>
                <a:gridCol w="963898"/>
                <a:gridCol w="1926138"/>
              </a:tblGrid>
              <a:tr h="46400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dirty="0" smtClean="0">
                          <a:ln>
                            <a:noFill/>
                          </a:ln>
                          <a:solidFill>
                            <a:schemeClr val="tx1"/>
                          </a:solidFill>
                          <a:effectLst/>
                          <a:latin typeface="Times New Roman" pitchFamily="18" charset="0"/>
                          <a:cs typeface="Times New Roman" pitchFamily="18" charset="0"/>
                        </a:rPr>
                        <a:t>b8</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B7</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B6</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b5</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b4</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b3</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b2</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79388" algn="l"/>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b1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Value</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Signification</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97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‘93’</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Selection of CL1 </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9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‘95’</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Selection of CL2</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33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0</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smtClean="0">
                          <a:ln>
                            <a:noFill/>
                          </a:ln>
                          <a:solidFill>
                            <a:schemeClr val="tx1"/>
                          </a:solidFill>
                          <a:effectLst/>
                          <a:latin typeface="Times New Roman" pitchFamily="18" charset="0"/>
                          <a:cs typeface="Times New Roman" pitchFamily="18" charset="0"/>
                        </a:rPr>
                        <a:t>‘97’</a:t>
                      </a:r>
                      <a:endParaRPr kumimoji="0" lang="fr-FR"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Selection of CL3</a:t>
                      </a:r>
                      <a:endParaRPr kumimoji="0" lang="fr-FR"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5" name="Tableau 4"/>
          <p:cNvGraphicFramePr>
            <a:graphicFrameLocks noGrp="1"/>
          </p:cNvGraphicFramePr>
          <p:nvPr/>
        </p:nvGraphicFramePr>
        <p:xfrm>
          <a:off x="2244079" y="1895232"/>
          <a:ext cx="3912097" cy="741680"/>
        </p:xfrm>
        <a:graphic>
          <a:graphicData uri="http://schemas.openxmlformats.org/drawingml/2006/table">
            <a:tbl>
              <a:tblPr firstRow="1" bandRow="1">
                <a:tableStyleId>{5C22544A-7EE6-4342-B048-85BDC9FD1C3A}</a:tableStyleId>
              </a:tblPr>
              <a:tblGrid>
                <a:gridCol w="887761"/>
                <a:gridCol w="864096"/>
                <a:gridCol w="2160240"/>
              </a:tblGrid>
              <a:tr h="370840">
                <a:tc>
                  <a:txBody>
                    <a:bodyPr/>
                    <a:lstStyle/>
                    <a:p>
                      <a:r>
                        <a:rPr lang="fr-FR" dirty="0" smtClean="0"/>
                        <a:t>   SEL</a:t>
                      </a:r>
                      <a:endParaRPr lang="fr-FR" dirty="0"/>
                    </a:p>
                  </a:txBody>
                  <a:tcPr/>
                </a:tc>
                <a:tc>
                  <a:txBody>
                    <a:bodyPr/>
                    <a:lstStyle/>
                    <a:p>
                      <a:r>
                        <a:rPr lang="fr-FR" dirty="0" smtClean="0"/>
                        <a:t>  NVB</a:t>
                      </a:r>
                      <a:endParaRPr lang="fr-FR" dirty="0"/>
                    </a:p>
                  </a:txBody>
                  <a:tcPr/>
                </a:tc>
                <a:tc>
                  <a:txBody>
                    <a:bodyPr/>
                    <a:lstStyle/>
                    <a:p>
                      <a:r>
                        <a:rPr lang="fr-FR" dirty="0" smtClean="0"/>
                        <a:t> Données UID </a:t>
                      </a:r>
                      <a:r>
                        <a:rPr lang="fr-FR" dirty="0" err="1" smtClean="0"/>
                        <a:t>CLn</a:t>
                      </a:r>
                      <a:endParaRPr lang="fr-FR" dirty="0"/>
                    </a:p>
                  </a:txBody>
                  <a:tcPr/>
                </a:tc>
              </a:tr>
              <a:tr h="370840">
                <a:tc>
                  <a:txBody>
                    <a:bodyPr/>
                    <a:lstStyle/>
                    <a:p>
                      <a:r>
                        <a:rPr lang="fr-FR" dirty="0" smtClean="0"/>
                        <a:t>  8 bits</a:t>
                      </a:r>
                      <a:endParaRPr lang="fr-FR" dirty="0"/>
                    </a:p>
                  </a:txBody>
                  <a:tcPr/>
                </a:tc>
                <a:tc>
                  <a:txBody>
                    <a:bodyPr/>
                    <a:lstStyle/>
                    <a:p>
                      <a:r>
                        <a:rPr lang="fr-FR" dirty="0" smtClean="0"/>
                        <a:t> </a:t>
                      </a:r>
                      <a:r>
                        <a:rPr lang="fr-FR" baseline="0" dirty="0" smtClean="0"/>
                        <a:t> </a:t>
                      </a:r>
                      <a:r>
                        <a:rPr lang="fr-FR" dirty="0" smtClean="0"/>
                        <a:t>8 bits</a:t>
                      </a:r>
                      <a:endParaRPr lang="fr-FR" dirty="0"/>
                    </a:p>
                  </a:txBody>
                  <a:tcPr/>
                </a:tc>
                <a:tc>
                  <a:txBody>
                    <a:bodyPr/>
                    <a:lstStyle/>
                    <a:p>
                      <a:r>
                        <a:rPr lang="fr-FR" dirty="0" smtClean="0"/>
                        <a:t>         0 à 40 bits</a:t>
                      </a:r>
                      <a:endParaRPr lang="fr-FR" dirty="0"/>
                    </a:p>
                  </a:txBody>
                  <a:tcPr/>
                </a:tc>
              </a:tr>
            </a:tbl>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8786">
                                            <p:txEl>
                                              <p:pRg st="4" end="4"/>
                                            </p:txEl>
                                          </p:spTgt>
                                        </p:tgtEl>
                                        <p:attrNameLst>
                                          <p:attrName>style.visibility</p:attrName>
                                        </p:attrNameLst>
                                      </p:cBhvr>
                                      <p:to>
                                        <p:strVal val="visible"/>
                                      </p:to>
                                    </p:set>
                                    <p:animEffect transition="in" filter="checkerboard(across)">
                                      <p:cBhvr>
                                        <p:cTn id="7" dur="500"/>
                                        <p:tgtEl>
                                          <p:spTgt spid="118786">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8786">
                                            <p:txEl>
                                              <p:pRg st="5" end="5"/>
                                            </p:txEl>
                                          </p:spTgt>
                                        </p:tgtEl>
                                        <p:attrNameLst>
                                          <p:attrName>style.visibility</p:attrName>
                                        </p:attrNameLst>
                                      </p:cBhvr>
                                      <p:to>
                                        <p:strVal val="visible"/>
                                      </p:to>
                                    </p:set>
                                    <p:animEffect transition="in" filter="checkerboard(across)">
                                      <p:cBhvr>
                                        <p:cTn id="10" dur="500"/>
                                        <p:tgtEl>
                                          <p:spTgt spid="118786">
                                            <p:txEl>
                                              <p:pRg st="5" end="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8786">
                                            <p:txEl>
                                              <p:pRg st="6" end="6"/>
                                            </p:txEl>
                                          </p:spTgt>
                                        </p:tgtEl>
                                        <p:attrNameLst>
                                          <p:attrName>style.visibility</p:attrName>
                                        </p:attrNameLst>
                                      </p:cBhvr>
                                      <p:to>
                                        <p:strVal val="visible"/>
                                      </p:to>
                                    </p:set>
                                    <p:animEffect transition="in" filter="checkerboard(across)">
                                      <p:cBhvr>
                                        <p:cTn id="13" dur="500"/>
                                        <p:tgtEl>
                                          <p:spTgt spid="118786">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2"/>
          <p:cNvPicPr>
            <a:picLocks noChangeAspect="1" noChangeArrowheads="1"/>
          </p:cNvPicPr>
          <p:nvPr/>
        </p:nvPicPr>
        <p:blipFill>
          <a:blip r:embed="rId3" cstate="print"/>
          <a:srcRect r="1114" b="74339"/>
          <a:stretch>
            <a:fillRect/>
          </a:stretch>
        </p:blipFill>
        <p:spPr bwMode="auto">
          <a:xfrm>
            <a:off x="395536" y="1844824"/>
            <a:ext cx="7920880" cy="1086083"/>
          </a:xfrm>
          <a:prstGeom prst="rect">
            <a:avLst/>
          </a:prstGeom>
          <a:noFill/>
          <a:ln w="9525">
            <a:noFill/>
            <a:miter lim="800000"/>
            <a:headEnd/>
            <a:tailEnd/>
          </a:ln>
        </p:spPr>
      </p:pic>
      <p:sp>
        <p:nvSpPr>
          <p:cNvPr id="107522" name="Rectangle 3"/>
          <p:cNvSpPr>
            <a:spLocks noGrp="1" noChangeArrowheads="1"/>
          </p:cNvSpPr>
          <p:nvPr>
            <p:ph idx="4294967295"/>
          </p:nvPr>
        </p:nvSpPr>
        <p:spPr>
          <a:xfrm>
            <a:off x="323528" y="952078"/>
            <a:ext cx="8358188" cy="5429250"/>
          </a:xfrm>
        </p:spPr>
        <p:txBody>
          <a:bodyPr>
            <a:normAutofit fontScale="92500" lnSpcReduction="10000"/>
          </a:bodyPr>
          <a:lstStyle/>
          <a:p>
            <a:pPr eaLnBrk="1" hangingPunct="1">
              <a:lnSpc>
                <a:spcPct val="90000"/>
              </a:lnSpc>
              <a:buFont typeface="Wingdings" pitchFamily="2" charset="2"/>
              <a:buChar char="Ø"/>
              <a:defRPr/>
            </a:pPr>
            <a:r>
              <a:rPr lang="fr-FR" sz="2800" dirty="0" smtClean="0"/>
              <a:t>La boucle anticollision est utilisée : </a:t>
            </a:r>
          </a:p>
          <a:p>
            <a:pPr lvl="1" eaLnBrk="1" hangingPunct="1">
              <a:lnSpc>
                <a:spcPct val="90000"/>
              </a:lnSpc>
              <a:buFont typeface="Wingdings" pitchFamily="2" charset="2"/>
              <a:buChar char="ü"/>
              <a:defRPr/>
            </a:pPr>
            <a:r>
              <a:rPr lang="fr-FR" sz="2000" dirty="0" smtClean="0"/>
              <a:t>Envoi de trames standards de 56 bits partagés en 7 octets. </a:t>
            </a:r>
          </a:p>
          <a:p>
            <a:pPr lvl="1" eaLnBrk="1" hangingPunct="1">
              <a:lnSpc>
                <a:spcPct val="90000"/>
              </a:lnSpc>
              <a:buFont typeface="Wingdings" pitchFamily="2" charset="2"/>
              <a:buChar char="ü"/>
              <a:defRPr/>
            </a:pPr>
            <a:r>
              <a:rPr lang="fr-FR" sz="2000" dirty="0" smtClean="0"/>
              <a:t>Bit de Start (S), Bit de Stop (E), 8 bits data, 1 bit de parité</a:t>
            </a:r>
          </a:p>
          <a:p>
            <a:pPr lvl="1" eaLnBrk="1" hangingPunct="1">
              <a:lnSpc>
                <a:spcPct val="90000"/>
              </a:lnSpc>
              <a:buNone/>
              <a:defRPr/>
            </a:pPr>
            <a:endParaRPr lang="fr-FR" sz="2100" dirty="0" smtClean="0"/>
          </a:p>
          <a:p>
            <a:pPr lvl="1" eaLnBrk="1" hangingPunct="1">
              <a:lnSpc>
                <a:spcPct val="90000"/>
              </a:lnSpc>
              <a:buNone/>
              <a:defRPr/>
            </a:pPr>
            <a:endParaRPr lang="fr-FR" sz="2100" dirty="0" smtClean="0"/>
          </a:p>
          <a:p>
            <a:pPr lvl="1" eaLnBrk="1" hangingPunct="1">
              <a:lnSpc>
                <a:spcPct val="90000"/>
              </a:lnSpc>
              <a:buNone/>
              <a:defRPr/>
            </a:pPr>
            <a:endParaRPr lang="fr-FR" sz="2100" dirty="0" smtClean="0"/>
          </a:p>
          <a:p>
            <a:pPr lvl="1" eaLnBrk="1" hangingPunct="1">
              <a:lnSpc>
                <a:spcPct val="90000"/>
              </a:lnSpc>
              <a:buNone/>
              <a:defRPr/>
            </a:pPr>
            <a:endParaRPr lang="fr-FR" sz="2100" dirty="0" smtClean="0"/>
          </a:p>
          <a:p>
            <a:pPr eaLnBrk="1" hangingPunct="1">
              <a:lnSpc>
                <a:spcPct val="90000"/>
              </a:lnSpc>
              <a:buFont typeface="Wingdings" pitchFamily="2" charset="2"/>
              <a:buChar char="Ø"/>
              <a:defRPr/>
            </a:pPr>
            <a:r>
              <a:rPr lang="fr-FR" sz="2800" dirty="0" smtClean="0"/>
              <a:t>La trame est divisée en 2 partie</a:t>
            </a:r>
          </a:p>
          <a:p>
            <a:pPr lvl="1" eaLnBrk="1" hangingPunct="1">
              <a:lnSpc>
                <a:spcPct val="90000"/>
              </a:lnSpc>
              <a:buFont typeface="Wingdings" pitchFamily="2" charset="2"/>
              <a:buChar char="ü"/>
              <a:defRPr/>
            </a:pPr>
            <a:r>
              <a:rPr lang="fr-FR" sz="2000" dirty="0" smtClean="0"/>
              <a:t>Part 1 : transférer data de PCD vers PICC (min = 16 bits; max = 55 bits)</a:t>
            </a:r>
          </a:p>
          <a:p>
            <a:pPr lvl="1" eaLnBrk="1" hangingPunct="1">
              <a:lnSpc>
                <a:spcPct val="90000"/>
              </a:lnSpc>
              <a:buFont typeface="Wingdings" pitchFamily="2" charset="2"/>
              <a:buChar char="ü"/>
              <a:defRPr/>
            </a:pPr>
            <a:r>
              <a:rPr lang="fr-FR" sz="2000" dirty="0" smtClean="0"/>
              <a:t>Part 2 : transférer data PICC vers PCD (min = 1 bits; max = 40 bits)</a:t>
            </a:r>
          </a:p>
          <a:p>
            <a:pPr lvl="1" eaLnBrk="1" hangingPunct="1">
              <a:lnSpc>
                <a:spcPct val="90000"/>
              </a:lnSpc>
              <a:buFont typeface="Wingdings" pitchFamily="2" charset="2"/>
              <a:buChar char="ü"/>
              <a:defRPr/>
            </a:pPr>
            <a:r>
              <a:rPr lang="fr-FR" sz="2000" dirty="0" smtClean="0"/>
              <a:t>La division dépend de la place de la boucle de l’anticollision: </a:t>
            </a:r>
          </a:p>
          <a:p>
            <a:pPr lvl="2" eaLnBrk="1" hangingPunct="1">
              <a:lnSpc>
                <a:spcPct val="90000"/>
              </a:lnSpc>
              <a:buFont typeface="Courier New" pitchFamily="49" charset="0"/>
              <a:buChar char="o"/>
              <a:defRPr/>
            </a:pPr>
            <a:r>
              <a:rPr lang="fr-FR" sz="1800" dirty="0" smtClean="0"/>
              <a:t>A l’intérieur d’un octet (cas Split </a:t>
            </a:r>
            <a:r>
              <a:rPr lang="fr-FR" sz="1800" dirty="0" err="1" smtClean="0"/>
              <a:t>Byte</a:t>
            </a:r>
            <a:r>
              <a:rPr lang="fr-FR" sz="1800" dirty="0" smtClean="0"/>
              <a:t>)</a:t>
            </a:r>
          </a:p>
          <a:p>
            <a:pPr lvl="2" eaLnBrk="1" hangingPunct="1">
              <a:lnSpc>
                <a:spcPct val="90000"/>
              </a:lnSpc>
              <a:buFont typeface="Courier New" pitchFamily="49" charset="0"/>
              <a:buChar char="o"/>
              <a:defRPr/>
            </a:pPr>
            <a:r>
              <a:rPr lang="fr-FR" sz="1800" dirty="0" smtClean="0"/>
              <a:t>Après un octet complet (cas Full </a:t>
            </a:r>
            <a:r>
              <a:rPr lang="fr-FR" sz="1800" dirty="0" err="1" smtClean="0"/>
              <a:t>Byte</a:t>
            </a:r>
            <a:r>
              <a:rPr lang="fr-FR" sz="1800" dirty="0" smtClean="0"/>
              <a:t>)</a:t>
            </a:r>
          </a:p>
          <a:p>
            <a:pPr eaLnBrk="1" hangingPunct="1">
              <a:lnSpc>
                <a:spcPct val="90000"/>
              </a:lnSpc>
              <a:buFont typeface="Wingdings" pitchFamily="2" charset="2"/>
              <a:buChar char="Ø"/>
              <a:defRPr/>
            </a:pPr>
            <a:r>
              <a:rPr lang="fr-FR" sz="2800" dirty="0" smtClean="0"/>
              <a:t>La direction de transmission entre lecteur et carte peut être inversée après que le nombre désiré de bits ait été envoyé.</a:t>
            </a:r>
          </a:p>
          <a:p>
            <a:pPr eaLnBrk="1" hangingPunct="1">
              <a:lnSpc>
                <a:spcPct val="90000"/>
              </a:lnSpc>
              <a:buFont typeface="Courier New" pitchFamily="49" charset="0"/>
              <a:buChar char="o"/>
              <a:defRPr/>
            </a:pPr>
            <a:endParaRPr lang="fr-FR" sz="2600" dirty="0" smtClean="0"/>
          </a:p>
        </p:txBody>
      </p:sp>
      <p:sp>
        <p:nvSpPr>
          <p:cNvPr id="117763" name="Rectangle 2"/>
          <p:cNvSpPr>
            <a:spLocks noGrp="1" noChangeArrowheads="1"/>
          </p:cNvSpPr>
          <p:nvPr>
            <p:ph type="title" idx="4294967295"/>
          </p:nvPr>
        </p:nvSpPr>
        <p:spPr>
          <a:xfrm>
            <a:off x="428625" y="142875"/>
            <a:ext cx="7727950" cy="585788"/>
          </a:xfrm>
        </p:spPr>
        <p:txBody>
          <a:bodyPr/>
          <a:lstStyle/>
          <a:p>
            <a:pPr eaLnBrk="1" hangingPunct="1"/>
            <a:r>
              <a:rPr lang="fr-FR" altLang="fr-FR" dirty="0" smtClean="0"/>
              <a:t>Trame anticollision – Type A (2/4)</a:t>
            </a:r>
            <a:endParaRPr lang="en-US" altLang="fr-FR" dirty="0" smtClean="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7764"/>
                                        </p:tgtEl>
                                        <p:attrNameLst>
                                          <p:attrName>style.visibility</p:attrName>
                                        </p:attrNameLst>
                                      </p:cBhvr>
                                      <p:to>
                                        <p:strVal val="visible"/>
                                      </p:to>
                                    </p:set>
                                    <p:animEffect transition="in" filter="checkerboard(across)">
                                      <p:cBhvr>
                                        <p:cTn id="7" dur="500"/>
                                        <p:tgtEl>
                                          <p:spTgt spid="11776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7522">
                                            <p:txEl>
                                              <p:pRg st="7" end="7"/>
                                            </p:txEl>
                                          </p:spTgt>
                                        </p:tgtEl>
                                        <p:attrNameLst>
                                          <p:attrName>style.visibility</p:attrName>
                                        </p:attrNameLst>
                                      </p:cBhvr>
                                      <p:to>
                                        <p:strVal val="visible"/>
                                      </p:to>
                                    </p:set>
                                    <p:animEffect transition="in" filter="checkerboard(across)">
                                      <p:cBhvr>
                                        <p:cTn id="12" dur="500"/>
                                        <p:tgtEl>
                                          <p:spTgt spid="107522">
                                            <p:txEl>
                                              <p:pRg st="7" end="7"/>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7522">
                                            <p:txEl>
                                              <p:pRg st="8" end="8"/>
                                            </p:txEl>
                                          </p:spTgt>
                                        </p:tgtEl>
                                        <p:attrNameLst>
                                          <p:attrName>style.visibility</p:attrName>
                                        </p:attrNameLst>
                                      </p:cBhvr>
                                      <p:to>
                                        <p:strVal val="visible"/>
                                      </p:to>
                                    </p:set>
                                    <p:animEffect transition="in" filter="checkerboard(across)">
                                      <p:cBhvr>
                                        <p:cTn id="15" dur="500"/>
                                        <p:tgtEl>
                                          <p:spTgt spid="107522">
                                            <p:txEl>
                                              <p:pRg st="8" end="8"/>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7522">
                                            <p:txEl>
                                              <p:pRg st="9" end="9"/>
                                            </p:txEl>
                                          </p:spTgt>
                                        </p:tgtEl>
                                        <p:attrNameLst>
                                          <p:attrName>style.visibility</p:attrName>
                                        </p:attrNameLst>
                                      </p:cBhvr>
                                      <p:to>
                                        <p:strVal val="visible"/>
                                      </p:to>
                                    </p:set>
                                    <p:animEffect transition="in" filter="checkerboard(across)">
                                      <p:cBhvr>
                                        <p:cTn id="18" dur="500"/>
                                        <p:tgtEl>
                                          <p:spTgt spid="107522">
                                            <p:txEl>
                                              <p:pRg st="9" end="9"/>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7522">
                                            <p:txEl>
                                              <p:pRg st="10" end="10"/>
                                            </p:txEl>
                                          </p:spTgt>
                                        </p:tgtEl>
                                        <p:attrNameLst>
                                          <p:attrName>style.visibility</p:attrName>
                                        </p:attrNameLst>
                                      </p:cBhvr>
                                      <p:to>
                                        <p:strVal val="visible"/>
                                      </p:to>
                                    </p:set>
                                    <p:animEffect transition="in" filter="checkerboard(across)">
                                      <p:cBhvr>
                                        <p:cTn id="21" dur="500"/>
                                        <p:tgtEl>
                                          <p:spTgt spid="107522">
                                            <p:txEl>
                                              <p:pRg st="10" end="10"/>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7522">
                                            <p:txEl>
                                              <p:pRg st="11" end="11"/>
                                            </p:txEl>
                                          </p:spTgt>
                                        </p:tgtEl>
                                        <p:attrNameLst>
                                          <p:attrName>style.visibility</p:attrName>
                                        </p:attrNameLst>
                                      </p:cBhvr>
                                      <p:to>
                                        <p:strVal val="visible"/>
                                      </p:to>
                                    </p:set>
                                    <p:animEffect transition="in" filter="checkerboard(across)">
                                      <p:cBhvr>
                                        <p:cTn id="24" dur="500"/>
                                        <p:tgtEl>
                                          <p:spTgt spid="107522">
                                            <p:txEl>
                                              <p:pRg st="11" end="11"/>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7522">
                                            <p:txEl>
                                              <p:pRg st="12" end="12"/>
                                            </p:txEl>
                                          </p:spTgt>
                                        </p:tgtEl>
                                        <p:attrNameLst>
                                          <p:attrName>style.visibility</p:attrName>
                                        </p:attrNameLst>
                                      </p:cBhvr>
                                      <p:to>
                                        <p:strVal val="visible"/>
                                      </p:to>
                                    </p:set>
                                    <p:animEffect transition="in" filter="checkerboard(across)">
                                      <p:cBhvr>
                                        <p:cTn id="27" dur="500"/>
                                        <p:tgtEl>
                                          <p:spTgt spid="107522">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07522">
                                            <p:txEl>
                                              <p:pRg st="13" end="13"/>
                                            </p:txEl>
                                          </p:spTgt>
                                        </p:tgtEl>
                                        <p:attrNameLst>
                                          <p:attrName>style.visibility</p:attrName>
                                        </p:attrNameLst>
                                      </p:cBhvr>
                                      <p:to>
                                        <p:strVal val="visible"/>
                                      </p:to>
                                    </p:set>
                                    <p:animEffect transition="in" filter="checkerboard(across)">
                                      <p:cBhvr>
                                        <p:cTn id="32" dur="500"/>
                                        <p:tgtEl>
                                          <p:spTgt spid="10752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idx="4294967295"/>
          </p:nvPr>
        </p:nvSpPr>
        <p:spPr>
          <a:xfrm>
            <a:off x="500063" y="1216025"/>
            <a:ext cx="7989887" cy="4713288"/>
          </a:xfrm>
        </p:spPr>
        <p:txBody>
          <a:bodyPr/>
          <a:lstStyle/>
          <a:p>
            <a:pPr eaLnBrk="1" hangingPunct="1">
              <a:buFont typeface="Wingdings" pitchFamily="2" charset="2"/>
              <a:buChar char="Ø"/>
            </a:pPr>
            <a:r>
              <a:rPr lang="fr-FR" sz="2800" dirty="0" smtClean="0"/>
              <a:t>La commande ANTICOLLISION contient les champs suivants :</a:t>
            </a:r>
          </a:p>
          <a:p>
            <a:pPr lvl="1" eaLnBrk="1" hangingPunct="1">
              <a:buFont typeface="Wingdings" pitchFamily="2" charset="2"/>
              <a:buChar char="ü"/>
            </a:pPr>
            <a:r>
              <a:rPr lang="fr-FR" sz="2400" dirty="0" smtClean="0"/>
              <a:t>SEL</a:t>
            </a:r>
          </a:p>
          <a:p>
            <a:pPr lvl="1" eaLnBrk="1" hangingPunct="1">
              <a:buFont typeface="Wingdings" pitchFamily="2" charset="2"/>
              <a:buChar char="ü"/>
            </a:pPr>
            <a:r>
              <a:rPr lang="fr-FR" sz="2400" dirty="0" smtClean="0"/>
              <a:t>NVB (</a:t>
            </a:r>
            <a:r>
              <a:rPr lang="fr-FR" sz="2400" dirty="0" err="1" smtClean="0"/>
              <a:t>Number</a:t>
            </a:r>
            <a:r>
              <a:rPr lang="fr-FR" sz="2400" dirty="0" smtClean="0"/>
              <a:t> of </a:t>
            </a:r>
            <a:r>
              <a:rPr lang="fr-FR" sz="2400" dirty="0" err="1" smtClean="0"/>
              <a:t>Valid</a:t>
            </a:r>
            <a:r>
              <a:rPr lang="fr-FR" sz="2400" dirty="0" smtClean="0"/>
              <a:t> Bits; 1 octet), comme dans le processus de l’anticollision, chaque bit transmis est vérifié, NVB indique le nombre d’octets transmis du PCD vers le PICC après qu’une collision ait eu lieu. </a:t>
            </a:r>
          </a:p>
          <a:p>
            <a:pPr lvl="1" eaLnBrk="1" hangingPunct="1">
              <a:buFont typeface="Wingdings" pitchFamily="2" charset="2"/>
              <a:buChar char="ü"/>
            </a:pPr>
            <a:r>
              <a:rPr lang="fr-FR" sz="2400" dirty="0" smtClean="0"/>
              <a:t>Au début de la communication, le lecteur assigne NVB = ‘20’, </a:t>
            </a:r>
            <a:r>
              <a:rPr lang="fr-FR" sz="2400" dirty="0" smtClean="0">
                <a:sym typeface="Symbol" pitchFamily="18" charset="2"/>
              </a:rPr>
              <a:t>il ne transmet que 2 octets qui sont NVB et SEL forçant ainsi toutes les cartes à répondre avec leur UID (CL1)</a:t>
            </a:r>
            <a:endParaRPr lang="fr-FR" sz="2400" dirty="0" smtClean="0"/>
          </a:p>
        </p:txBody>
      </p:sp>
      <p:sp>
        <p:nvSpPr>
          <p:cNvPr id="119811" name="Rectangle 2"/>
          <p:cNvSpPr>
            <a:spLocks noGrp="1" noChangeArrowheads="1"/>
          </p:cNvSpPr>
          <p:nvPr>
            <p:ph type="title" idx="4294967295"/>
          </p:nvPr>
        </p:nvSpPr>
        <p:spPr>
          <a:xfrm>
            <a:off x="428625" y="142875"/>
            <a:ext cx="7727950" cy="585788"/>
          </a:xfrm>
        </p:spPr>
        <p:txBody>
          <a:bodyPr/>
          <a:lstStyle/>
          <a:p>
            <a:pPr eaLnBrk="1" hangingPunct="1"/>
            <a:r>
              <a:rPr lang="fr-FR" altLang="fr-FR" smtClean="0"/>
              <a:t>Trame anticollision – Type A (3/4)</a:t>
            </a:r>
            <a:endParaRPr lang="en-US" altLang="fr-FR" smtClean="0"/>
          </a:p>
        </p:txBody>
      </p:sp>
    </p:spTree>
  </p:cSld>
  <p:clrMapOvr>
    <a:masterClrMapping/>
  </p:clrMapOvr>
  <p:transition advClick="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625" y="142875"/>
            <a:ext cx="7727950" cy="585788"/>
          </a:xfrm>
          <a:prstGeom prst="rect">
            <a:avLst/>
          </a:prstGeom>
          <a:noFill/>
          <a:ln w="9525">
            <a:noFill/>
            <a:miter lim="800000"/>
            <a:headEnd/>
            <a:tailEnd/>
          </a:ln>
        </p:spPr>
        <p:txBody>
          <a:bodyPr anchor="ctr"/>
          <a:lstStyle/>
          <a:p>
            <a:pPr>
              <a:defRPr/>
            </a:pPr>
            <a:r>
              <a:rPr lang="fr-FR" altLang="fr-FR" sz="3200" kern="0" dirty="0">
                <a:solidFill>
                  <a:schemeClr val="accent2"/>
                </a:solidFill>
                <a:latin typeface="+mj-lt"/>
                <a:ea typeface="+mj-ea"/>
                <a:cs typeface="+mj-cs"/>
              </a:rPr>
              <a:t>Trame anticollision – Type A (4/4)</a:t>
            </a:r>
            <a:endParaRPr lang="en-US" altLang="fr-FR" sz="3200" kern="0" dirty="0">
              <a:solidFill>
                <a:schemeClr val="accent2"/>
              </a:solidFill>
              <a:latin typeface="+mj-lt"/>
              <a:ea typeface="+mj-ea"/>
              <a:cs typeface="+mj-cs"/>
            </a:endParaRPr>
          </a:p>
        </p:txBody>
      </p:sp>
      <p:grpSp>
        <p:nvGrpSpPr>
          <p:cNvPr id="120835" name="Group 1"/>
          <p:cNvGrpSpPr>
            <a:grpSpLocks/>
          </p:cNvGrpSpPr>
          <p:nvPr/>
        </p:nvGrpSpPr>
        <p:grpSpPr bwMode="auto">
          <a:xfrm>
            <a:off x="6705600" y="1214438"/>
            <a:ext cx="1866900" cy="1000125"/>
            <a:chOff x="8475" y="7455"/>
            <a:chExt cx="2250" cy="976"/>
          </a:xfrm>
        </p:grpSpPr>
        <p:pic>
          <p:nvPicPr>
            <p:cNvPr id="120838" name="Picture 2"/>
            <p:cNvPicPr>
              <a:picLocks noChangeAspect="1" noChangeArrowheads="1"/>
            </p:cNvPicPr>
            <p:nvPr/>
          </p:nvPicPr>
          <p:blipFill>
            <a:blip r:embed="rId2" cstate="print"/>
            <a:srcRect l="17804" t="11005" r="71880" b="71970"/>
            <a:stretch>
              <a:fillRect/>
            </a:stretch>
          </p:blipFill>
          <p:spPr bwMode="auto">
            <a:xfrm>
              <a:off x="9060" y="7455"/>
              <a:ext cx="930" cy="660"/>
            </a:xfrm>
            <a:prstGeom prst="rect">
              <a:avLst/>
            </a:prstGeom>
            <a:noFill/>
            <a:ln w="9525">
              <a:noFill/>
              <a:miter lim="800000"/>
              <a:headEnd/>
              <a:tailEnd/>
            </a:ln>
          </p:spPr>
        </p:pic>
        <p:sp>
          <p:nvSpPr>
            <p:cNvPr id="120839" name="Text Box 3"/>
            <p:cNvSpPr txBox="1">
              <a:spLocks noChangeArrowheads="1"/>
            </p:cNvSpPr>
            <p:nvPr/>
          </p:nvSpPr>
          <p:spPr bwMode="auto">
            <a:xfrm>
              <a:off x="10140" y="8041"/>
              <a:ext cx="585" cy="390"/>
            </a:xfrm>
            <a:prstGeom prst="rect">
              <a:avLst/>
            </a:prstGeom>
            <a:noFill/>
            <a:ln w="9525">
              <a:noFill/>
              <a:miter lim="800000"/>
              <a:headEnd/>
              <a:tailEnd/>
            </a:ln>
          </p:spPr>
          <p:txBody>
            <a:bodyPr/>
            <a:lstStyle/>
            <a:p>
              <a:pPr>
                <a:spcAft>
                  <a:spcPts val="1000"/>
                </a:spcAft>
              </a:pPr>
              <a:r>
                <a:rPr lang="fr-FR" sz="1800">
                  <a:latin typeface="Calibri" pitchFamily="34" charset="0"/>
                </a:rPr>
                <a:t>b8</a:t>
              </a:r>
              <a:endParaRPr lang="fr-FR" sz="1800">
                <a:latin typeface="Arial" charset="0"/>
              </a:endParaRPr>
            </a:p>
          </p:txBody>
        </p:sp>
        <p:sp>
          <p:nvSpPr>
            <p:cNvPr id="120840" name="Line 4"/>
            <p:cNvSpPr>
              <a:spLocks noChangeShapeType="1"/>
            </p:cNvSpPr>
            <p:nvPr/>
          </p:nvSpPr>
          <p:spPr bwMode="auto">
            <a:xfrm flipH="1" flipV="1">
              <a:off x="10020" y="7815"/>
              <a:ext cx="225" cy="315"/>
            </a:xfrm>
            <a:prstGeom prst="line">
              <a:avLst/>
            </a:prstGeom>
            <a:noFill/>
            <a:ln w="9525">
              <a:solidFill>
                <a:srgbClr val="000000"/>
              </a:solidFill>
              <a:round/>
              <a:headEnd/>
              <a:tailEnd type="triangle" w="med" len="med"/>
            </a:ln>
          </p:spPr>
          <p:txBody>
            <a:bodyPr/>
            <a:lstStyle/>
            <a:p>
              <a:endParaRPr lang="fr-FR"/>
            </a:p>
          </p:txBody>
        </p:sp>
        <p:sp>
          <p:nvSpPr>
            <p:cNvPr id="120841" name="Text Box 5"/>
            <p:cNvSpPr txBox="1">
              <a:spLocks noChangeArrowheads="1"/>
            </p:cNvSpPr>
            <p:nvPr/>
          </p:nvSpPr>
          <p:spPr bwMode="auto">
            <a:xfrm>
              <a:off x="8475" y="8036"/>
              <a:ext cx="585" cy="390"/>
            </a:xfrm>
            <a:prstGeom prst="rect">
              <a:avLst/>
            </a:prstGeom>
            <a:noFill/>
            <a:ln w="9525">
              <a:noFill/>
              <a:miter lim="800000"/>
              <a:headEnd/>
              <a:tailEnd/>
            </a:ln>
          </p:spPr>
          <p:txBody>
            <a:bodyPr/>
            <a:lstStyle/>
            <a:p>
              <a:pPr>
                <a:spcAft>
                  <a:spcPts val="1000"/>
                </a:spcAft>
              </a:pPr>
              <a:r>
                <a:rPr lang="fr-FR" sz="1800">
                  <a:latin typeface="Calibri" pitchFamily="34" charset="0"/>
                </a:rPr>
                <a:t>b1</a:t>
              </a:r>
              <a:endParaRPr lang="fr-FR" sz="1800">
                <a:latin typeface="Arial" charset="0"/>
              </a:endParaRPr>
            </a:p>
          </p:txBody>
        </p:sp>
        <p:sp>
          <p:nvSpPr>
            <p:cNvPr id="120842" name="Line 6"/>
            <p:cNvSpPr>
              <a:spLocks noChangeShapeType="1"/>
            </p:cNvSpPr>
            <p:nvPr/>
          </p:nvSpPr>
          <p:spPr bwMode="auto">
            <a:xfrm flipV="1">
              <a:off x="8790" y="7860"/>
              <a:ext cx="270" cy="225"/>
            </a:xfrm>
            <a:prstGeom prst="line">
              <a:avLst/>
            </a:prstGeom>
            <a:noFill/>
            <a:ln w="9525">
              <a:solidFill>
                <a:srgbClr val="000000"/>
              </a:solidFill>
              <a:round/>
              <a:headEnd/>
              <a:tailEnd type="triangle" w="med" len="med"/>
            </a:ln>
          </p:spPr>
          <p:txBody>
            <a:bodyPr/>
            <a:lstStyle/>
            <a:p>
              <a:endParaRPr lang="fr-FR"/>
            </a:p>
          </p:txBody>
        </p:sp>
      </p:grpSp>
      <p:pic>
        <p:nvPicPr>
          <p:cNvPr id="260098" name="Picture 2"/>
          <p:cNvPicPr>
            <a:picLocks noChangeAspect="1" noChangeArrowheads="1"/>
          </p:cNvPicPr>
          <p:nvPr/>
        </p:nvPicPr>
        <p:blipFill>
          <a:blip r:embed="rId3" cstate="print"/>
          <a:srcRect/>
          <a:stretch>
            <a:fillRect/>
          </a:stretch>
        </p:blipFill>
        <p:spPr bwMode="auto">
          <a:xfrm>
            <a:off x="1077913" y="2214563"/>
            <a:ext cx="6773862" cy="411638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20837" name="Espace réservé du contenu 10"/>
          <p:cNvSpPr>
            <a:spLocks noGrp="1"/>
          </p:cNvSpPr>
          <p:nvPr>
            <p:ph idx="1"/>
          </p:nvPr>
        </p:nvSpPr>
        <p:spPr>
          <a:xfrm>
            <a:off x="500063" y="928688"/>
            <a:ext cx="7858125" cy="1071562"/>
          </a:xfrm>
        </p:spPr>
        <p:txBody>
          <a:bodyPr/>
          <a:lstStyle/>
          <a:p>
            <a:r>
              <a:rPr lang="fr-FR" sz="2400" smtClean="0"/>
              <a:t>Codage du NVB</a:t>
            </a:r>
          </a:p>
          <a:p>
            <a:pPr lvl="1"/>
            <a:r>
              <a:rPr lang="fr-FR" sz="2000" smtClean="0"/>
              <a:t>b1 à b3 appelé ‘bit count’</a:t>
            </a:r>
          </a:p>
          <a:p>
            <a:pPr lvl="1"/>
            <a:r>
              <a:rPr lang="fr-FR" sz="2000" smtClean="0"/>
              <a:t>b4 à b8 appelé ‘byte count’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107"/>
          <p:cNvSpPr>
            <a:spLocks noGrp="1" noChangeArrowheads="1"/>
          </p:cNvSpPr>
          <p:nvPr>
            <p:ph type="title" idx="4294967295"/>
          </p:nvPr>
        </p:nvSpPr>
        <p:spPr>
          <a:xfrm>
            <a:off x="428625" y="142875"/>
            <a:ext cx="7727950" cy="585788"/>
          </a:xfrm>
        </p:spPr>
        <p:txBody>
          <a:bodyPr/>
          <a:lstStyle/>
          <a:p>
            <a:pPr eaLnBrk="1" hangingPunct="1"/>
            <a:r>
              <a:rPr lang="fr-FR" altLang="fr-FR" dirty="0" smtClean="0"/>
              <a:t>Boucle anticollision – Type A (1/4)</a:t>
            </a:r>
            <a:endParaRPr lang="en-GB" dirty="0" smtClean="0"/>
          </a:p>
        </p:txBody>
      </p:sp>
      <p:graphicFrame>
        <p:nvGraphicFramePr>
          <p:cNvPr id="17" name="Tableau 16"/>
          <p:cNvGraphicFramePr>
            <a:graphicFrameLocks noGrp="1"/>
          </p:cNvGraphicFramePr>
          <p:nvPr/>
        </p:nvGraphicFramePr>
        <p:xfrm>
          <a:off x="539552" y="1675616"/>
          <a:ext cx="7848873" cy="2494280"/>
        </p:xfrm>
        <a:graphic>
          <a:graphicData uri="http://schemas.openxmlformats.org/drawingml/2006/table">
            <a:tbl>
              <a:tblPr firstRow="1" bandRow="1">
                <a:tableStyleId>{5C22544A-7EE6-4342-B048-85BDC9FD1C3A}</a:tableStyleId>
              </a:tblPr>
              <a:tblGrid>
                <a:gridCol w="2595706"/>
                <a:gridCol w="3164934"/>
                <a:gridCol w="2088233"/>
              </a:tblGrid>
              <a:tr h="370840">
                <a:tc>
                  <a:txBody>
                    <a:bodyPr/>
                    <a:lstStyle/>
                    <a:p>
                      <a:pPr algn="ctr"/>
                      <a:r>
                        <a:rPr lang="fr-FR" dirty="0" smtClean="0"/>
                        <a:t>PCD</a:t>
                      </a:r>
                      <a:endParaRPr lang="fr-FR" dirty="0"/>
                    </a:p>
                  </a:txBody>
                  <a:tcPr/>
                </a:tc>
                <a:tc>
                  <a:txBody>
                    <a:bodyPr/>
                    <a:lstStyle/>
                    <a:p>
                      <a:pPr algn="ctr"/>
                      <a:r>
                        <a:rPr lang="fr-FR" dirty="0" smtClean="0"/>
                        <a:t>PICC</a:t>
                      </a:r>
                      <a:endParaRPr lang="fr-FR" dirty="0"/>
                    </a:p>
                  </a:txBody>
                  <a:tcPr/>
                </a:tc>
                <a:tc>
                  <a:txBody>
                    <a:bodyPr/>
                    <a:lstStyle/>
                    <a:p>
                      <a:pPr algn="ctr"/>
                      <a:r>
                        <a:rPr lang="fr-FR" dirty="0" smtClean="0"/>
                        <a:t>Cascade </a:t>
                      </a:r>
                      <a:r>
                        <a:rPr lang="fr-FR" dirty="0" err="1" smtClean="0"/>
                        <a:t>Level</a:t>
                      </a:r>
                      <a:endParaRPr lang="fr-FR" dirty="0"/>
                    </a:p>
                  </a:txBody>
                  <a:tcPr/>
                </a:tc>
              </a:tr>
              <a:tr h="370840">
                <a:tc>
                  <a:txBody>
                    <a:bodyPr/>
                    <a:lstStyle/>
                    <a:p>
                      <a:pPr algn="ctr"/>
                      <a:r>
                        <a:rPr lang="fr-FR" dirty="0" smtClean="0"/>
                        <a:t>REQA</a:t>
                      </a:r>
                      <a:endParaRPr lang="fr-FR" dirty="0"/>
                    </a:p>
                  </a:txBody>
                  <a:tcPr>
                    <a:solidFill>
                      <a:schemeClr val="accent1">
                        <a:lumMod val="40000"/>
                        <a:lumOff val="60000"/>
                      </a:schemeClr>
                    </a:solidFill>
                  </a:tcPr>
                </a:tc>
                <a:tc>
                  <a:txBody>
                    <a:bodyPr/>
                    <a:lstStyle/>
                    <a:p>
                      <a:pPr algn="ctr"/>
                      <a:r>
                        <a:rPr lang="fr-FR" dirty="0" smtClean="0"/>
                        <a:t>Réponses</a:t>
                      </a:r>
                      <a:r>
                        <a:rPr lang="fr-FR" baseline="0" dirty="0" smtClean="0"/>
                        <a:t> synchrones</a:t>
                      </a:r>
                      <a:endParaRPr lang="fr-FR" dirty="0"/>
                    </a:p>
                  </a:txBody>
                  <a:tcPr>
                    <a:solidFill>
                      <a:schemeClr val="accent1">
                        <a:lumMod val="40000"/>
                        <a:lumOff val="60000"/>
                      </a:schemeClr>
                    </a:solidFill>
                  </a:tcPr>
                </a:tc>
                <a:tc>
                  <a:txBody>
                    <a:bodyPr/>
                    <a:lstStyle/>
                    <a:p>
                      <a:endParaRPr lang="fr-FR" dirty="0"/>
                    </a:p>
                  </a:txBody>
                  <a:tcPr>
                    <a:solidFill>
                      <a:schemeClr val="accent1">
                        <a:lumMod val="40000"/>
                        <a:lumOff val="60000"/>
                      </a:schemeClr>
                    </a:solidFill>
                  </a:tcPr>
                </a:tc>
              </a:tr>
              <a:tr h="370840">
                <a:tc>
                  <a:txBody>
                    <a:bodyPr/>
                    <a:lstStyle/>
                    <a:p>
                      <a:endParaRPr lang="fr-FR" dirty="0"/>
                    </a:p>
                  </a:txBody>
                  <a:tcPr/>
                </a:tc>
                <a:tc>
                  <a:txBody>
                    <a:bodyPr/>
                    <a:lstStyle/>
                    <a:p>
                      <a:pPr algn="ctr"/>
                      <a:r>
                        <a:rPr lang="fr-FR" dirty="0" smtClean="0"/>
                        <a:t>ATQA1</a:t>
                      </a:r>
                      <a:endParaRPr lang="fr-FR" dirty="0"/>
                    </a:p>
                  </a:txBody>
                  <a:tcPr/>
                </a:tc>
                <a:tc>
                  <a:txBody>
                    <a:bodyPr/>
                    <a:lstStyle/>
                    <a:p>
                      <a:endParaRPr lang="fr-FR" dirty="0"/>
                    </a:p>
                  </a:txBody>
                  <a:tcPr/>
                </a:tc>
              </a:tr>
              <a:tr h="370840">
                <a:tc>
                  <a:txBody>
                    <a:bodyPr/>
                    <a:lstStyle/>
                    <a:p>
                      <a:endParaRPr lang="fr-F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ATQA2</a:t>
                      </a:r>
                    </a:p>
                  </a:txBody>
                  <a:tcPr/>
                </a:tc>
                <a:tc>
                  <a:txBody>
                    <a:bodyPr/>
                    <a:lstStyle/>
                    <a:p>
                      <a:endParaRPr lang="fr-FR" dirty="0"/>
                    </a:p>
                  </a:txBody>
                  <a:tcPr/>
                </a:tc>
              </a:tr>
              <a:tr h="370840">
                <a:tc>
                  <a:txBody>
                    <a:bodyPr/>
                    <a:lstStyle/>
                    <a:p>
                      <a:endParaRPr lang="fr-F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ATQA3</a:t>
                      </a:r>
                      <a:endParaRPr lang="fr-FR" dirty="0"/>
                    </a:p>
                  </a:txBody>
                  <a:tcPr/>
                </a:tc>
                <a:tc>
                  <a:txBody>
                    <a:bodyPr/>
                    <a:lstStyle/>
                    <a:p>
                      <a:endParaRPr lang="fr-FR" dirty="0"/>
                    </a:p>
                  </a:txBody>
                  <a:tcPr/>
                </a:tc>
              </a:tr>
              <a:tr h="370840">
                <a:tc>
                  <a:txBody>
                    <a:bodyPr/>
                    <a:lstStyle/>
                    <a:p>
                      <a:pPr algn="ctr"/>
                      <a:r>
                        <a:rPr lang="fr-FR" dirty="0" smtClean="0"/>
                        <a:t>SEL </a:t>
                      </a:r>
                      <a:r>
                        <a:rPr lang="fr-FR" baseline="0" dirty="0" smtClean="0"/>
                        <a:t>   </a:t>
                      </a:r>
                      <a:r>
                        <a:rPr lang="fr-FR" dirty="0" smtClean="0"/>
                        <a:t>NVB</a:t>
                      </a:r>
                    </a:p>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’93’       ‘20’</a:t>
                      </a:r>
                    </a:p>
                  </a:txBody>
                  <a:tcPr>
                    <a:solidFill>
                      <a:schemeClr val="accent1">
                        <a:lumMod val="40000"/>
                        <a:lumOff val="60000"/>
                      </a:schemeClr>
                    </a:solidFill>
                  </a:tcPr>
                </a:tc>
                <a:tc>
                  <a:txBody>
                    <a:bodyPr/>
                    <a:lstStyle/>
                    <a:p>
                      <a:r>
                        <a:rPr lang="fr-FR" baseline="0" dirty="0" smtClean="0"/>
                        <a:t>Les cartes dans le champs doivent transmettre  les UID</a:t>
                      </a:r>
                      <a:endParaRPr lang="fr-FR" dirty="0"/>
                    </a:p>
                  </a:txBody>
                  <a:tcPr>
                    <a:solidFill>
                      <a:schemeClr val="accent1">
                        <a:lumMod val="40000"/>
                        <a:lumOff val="60000"/>
                      </a:schemeClr>
                    </a:solidFill>
                  </a:tcPr>
                </a:tc>
                <a:tc>
                  <a:txBody>
                    <a:bodyPr/>
                    <a:lstStyle/>
                    <a:p>
                      <a:pPr algn="ctr"/>
                      <a:r>
                        <a:rPr lang="fr-FR" dirty="0" smtClean="0"/>
                        <a:t>CL1</a:t>
                      </a:r>
                      <a:endParaRPr lang="fr-FR" dirty="0"/>
                    </a:p>
                  </a:txBody>
                  <a:tcPr>
                    <a:solidFill>
                      <a:schemeClr val="accent1">
                        <a:lumMod val="40000"/>
                        <a:lumOff val="60000"/>
                      </a:schemeClr>
                    </a:solidFill>
                  </a:tcPr>
                </a:tc>
              </a:tr>
            </a:tbl>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body" idx="4294967295"/>
          </p:nvPr>
        </p:nvSpPr>
        <p:spPr>
          <a:xfrm>
            <a:off x="323528" y="908720"/>
            <a:ext cx="8143875" cy="1204739"/>
          </a:xfrm>
        </p:spPr>
        <p:txBody>
          <a:bodyPr/>
          <a:lstStyle/>
          <a:p>
            <a:pPr eaLnBrk="1" hangingPunct="1">
              <a:buFont typeface="Wingdings" pitchFamily="2" charset="2"/>
              <a:buChar char="Ø"/>
            </a:pPr>
            <a:r>
              <a:rPr lang="fr-FR" sz="2800" dirty="0" smtClean="0"/>
              <a:t>Les cartes dans le champ envoient leurs UID de manière synchrone</a:t>
            </a:r>
            <a:endParaRPr lang="fr-FR" sz="2400" dirty="0" smtClean="0"/>
          </a:p>
          <a:p>
            <a:pPr eaLnBrk="1" hangingPunct="1">
              <a:buFont typeface="Wingdings" pitchFamily="2" charset="2"/>
              <a:buChar char="Ø"/>
            </a:pPr>
            <a:endParaRPr lang="fr-FR" sz="2800" dirty="0" smtClean="0"/>
          </a:p>
          <a:p>
            <a:pPr eaLnBrk="1" hangingPunct="1">
              <a:buFont typeface="Wingdings" pitchFamily="2" charset="2"/>
              <a:buChar char="Ø"/>
            </a:pPr>
            <a:endParaRPr lang="fr-FR" sz="2800" dirty="0" smtClean="0"/>
          </a:p>
          <a:p>
            <a:pPr eaLnBrk="1" hangingPunct="1">
              <a:buFont typeface="Wingdings" pitchFamily="2" charset="2"/>
              <a:buChar char="Ø"/>
            </a:pPr>
            <a:endParaRPr lang="fr-FR" sz="2800" dirty="0" smtClean="0"/>
          </a:p>
        </p:txBody>
      </p:sp>
      <p:sp>
        <p:nvSpPr>
          <p:cNvPr id="122883" name="Rectangle 107"/>
          <p:cNvSpPr>
            <a:spLocks noGrp="1" noChangeArrowheads="1"/>
          </p:cNvSpPr>
          <p:nvPr>
            <p:ph type="title" idx="4294967295"/>
          </p:nvPr>
        </p:nvSpPr>
        <p:spPr>
          <a:xfrm>
            <a:off x="428625" y="142875"/>
            <a:ext cx="7727950" cy="585788"/>
          </a:xfrm>
        </p:spPr>
        <p:txBody>
          <a:bodyPr/>
          <a:lstStyle/>
          <a:p>
            <a:pPr eaLnBrk="1" hangingPunct="1"/>
            <a:r>
              <a:rPr lang="fr-FR" altLang="fr-FR" dirty="0" smtClean="0"/>
              <a:t>Boucle anticollision – Type A (2/4)</a:t>
            </a:r>
            <a:endParaRPr lang="en-GB" dirty="0" smtClean="0"/>
          </a:p>
        </p:txBody>
      </p:sp>
      <p:graphicFrame>
        <p:nvGraphicFramePr>
          <p:cNvPr id="32" name="Tableau 31"/>
          <p:cNvGraphicFramePr>
            <a:graphicFrameLocks noGrp="1"/>
          </p:cNvGraphicFramePr>
          <p:nvPr/>
        </p:nvGraphicFramePr>
        <p:xfrm>
          <a:off x="395536" y="2270347"/>
          <a:ext cx="8280921" cy="3390901"/>
        </p:xfrm>
        <a:graphic>
          <a:graphicData uri="http://schemas.openxmlformats.org/drawingml/2006/table">
            <a:tbl>
              <a:tblPr firstRow="1" bandRow="1">
                <a:tableStyleId>{5C22544A-7EE6-4342-B048-85BDC9FD1C3A}</a:tableStyleId>
              </a:tblPr>
              <a:tblGrid>
                <a:gridCol w="648073"/>
                <a:gridCol w="720080"/>
                <a:gridCol w="2880320"/>
                <a:gridCol w="1224136"/>
                <a:gridCol w="360040"/>
                <a:gridCol w="360040"/>
                <a:gridCol w="360040"/>
                <a:gridCol w="432048"/>
                <a:gridCol w="288032"/>
                <a:gridCol w="360040"/>
                <a:gridCol w="360040"/>
                <a:gridCol w="288032"/>
              </a:tblGrid>
              <a:tr h="462575">
                <a:tc gridSpan="3">
                  <a:txBody>
                    <a:bodyPr/>
                    <a:lstStyle/>
                    <a:p>
                      <a:pPr algn="l"/>
                      <a:r>
                        <a:rPr lang="fr-FR" dirty="0" smtClean="0"/>
                        <a:t>PCD</a:t>
                      </a:r>
                      <a:endParaRPr lang="fr-FR" dirty="0"/>
                    </a:p>
                  </a:txBody>
                  <a:tcPr/>
                </a:tc>
                <a:tc hMerge="1">
                  <a:txBody>
                    <a:bodyPr/>
                    <a:lstStyle/>
                    <a:p>
                      <a:endParaRPr lang="fr-FR"/>
                    </a:p>
                  </a:txBody>
                  <a:tcPr/>
                </a:tc>
                <a:tc hMerge="1">
                  <a:txBody>
                    <a:bodyPr/>
                    <a:lstStyle/>
                    <a:p>
                      <a:endParaRPr lang="fr-FR"/>
                    </a:p>
                  </a:txBody>
                  <a:tcPr/>
                </a:tc>
                <a:tc gridSpan="9">
                  <a:txBody>
                    <a:bodyPr/>
                    <a:lstStyle/>
                    <a:p>
                      <a:pPr algn="r"/>
                      <a:r>
                        <a:rPr lang="fr-FR" dirty="0" smtClean="0"/>
                        <a:t>PICC</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500794">
                <a:tc>
                  <a:txBody>
                    <a:bodyPr/>
                    <a:lstStyle/>
                    <a:p>
                      <a:r>
                        <a:rPr lang="fr-FR" dirty="0" smtClean="0"/>
                        <a:t>SEL</a:t>
                      </a:r>
                      <a:endParaRPr lang="fr-FR" dirty="0"/>
                    </a:p>
                  </a:txBody>
                  <a:tcPr/>
                </a:tc>
                <a:tc>
                  <a:txBody>
                    <a:bodyPr/>
                    <a:lstStyle/>
                    <a:p>
                      <a:r>
                        <a:rPr lang="fr-FR" dirty="0" smtClean="0"/>
                        <a:t>NVB</a:t>
                      </a:r>
                      <a:endParaRPr lang="fr-FR" dirty="0"/>
                    </a:p>
                  </a:txBody>
                  <a:tcPr/>
                </a:tc>
                <a:tc>
                  <a:txBody>
                    <a:bodyPr/>
                    <a:lstStyle/>
                    <a:p>
                      <a:endParaRPr lang="fr-FR" dirty="0"/>
                    </a:p>
                  </a:txBody>
                  <a:tcPr/>
                </a:tc>
                <a:tc rowSpan="2">
                  <a:txBody>
                    <a:bodyPr/>
                    <a:lstStyle/>
                    <a:p>
                      <a:r>
                        <a:rPr lang="fr-FR" dirty="0" smtClean="0"/>
                        <a:t>Réponse synchrone</a:t>
                      </a:r>
                      <a:endParaRPr lang="fr-FR" dirty="0"/>
                    </a:p>
                  </a:txBody>
                  <a:tcPr/>
                </a:tc>
                <a:tc rowSpan="2" gridSpan="8">
                  <a:txBody>
                    <a:bodyPr/>
                    <a:lstStyle/>
                    <a:p>
                      <a:pPr algn="ctr"/>
                      <a:r>
                        <a:rPr lang="fr-FR" dirty="0" smtClean="0"/>
                        <a:t>UID0 – CL1</a:t>
                      </a:r>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r>
              <a:tr h="462575">
                <a:tc>
                  <a:txBody>
                    <a:bodyPr/>
                    <a:lstStyle/>
                    <a:p>
                      <a:r>
                        <a:rPr lang="fr-FR" dirty="0" smtClean="0"/>
                        <a:t>‘93’</a:t>
                      </a:r>
                      <a:endParaRPr lang="fr-FR" dirty="0"/>
                    </a:p>
                  </a:txBody>
                  <a:tcPr/>
                </a:tc>
                <a:tc>
                  <a:txBody>
                    <a:bodyPr/>
                    <a:lstStyle/>
                    <a:p>
                      <a:r>
                        <a:rPr lang="fr-FR" dirty="0" smtClean="0"/>
                        <a:t>‘20’</a:t>
                      </a:r>
                      <a:endParaRPr lang="fr-FR" dirty="0"/>
                    </a:p>
                  </a:txBody>
                  <a:tcPr/>
                </a:tc>
                <a:tc>
                  <a:txBody>
                    <a:bodyPr/>
                    <a:lstStyle/>
                    <a:p>
                      <a:endParaRPr lang="fr-FR" dirty="0"/>
                    </a:p>
                  </a:txBody>
                  <a:tcPr/>
                </a:tc>
                <a:tc vMerge="1">
                  <a:txBody>
                    <a:bodyPr/>
                    <a:lstStyle/>
                    <a:p>
                      <a:endParaRPr lang="fr-FR"/>
                    </a:p>
                  </a:txBody>
                  <a:tcPr/>
                </a:tc>
                <a:tc gridSpan="8"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r>
              <a:tr h="500794">
                <a:tc rowSpan="3" gridSpan="3">
                  <a:txBody>
                    <a:bodyPr/>
                    <a:lstStyle/>
                    <a:p>
                      <a:endParaRPr lang="fr-FR" dirty="0"/>
                    </a:p>
                  </a:txBody>
                  <a:tcPr/>
                </a:tc>
                <a:tc rowSpan="3" hMerge="1">
                  <a:txBody>
                    <a:bodyPr/>
                    <a:lstStyle/>
                    <a:p>
                      <a:endParaRPr lang="fr-FR"/>
                    </a:p>
                  </a:txBody>
                  <a:tcPr/>
                </a:tc>
                <a:tc rowSpan="3" hMerge="1">
                  <a:txBody>
                    <a:bodyPr/>
                    <a:lstStyle/>
                    <a:p>
                      <a:endParaRPr lang="fr-FR"/>
                    </a:p>
                  </a:txBody>
                  <a:tcPr/>
                </a:tc>
                <a:tc>
                  <a:txBody>
                    <a:bodyPr/>
                    <a:lstStyle/>
                    <a:p>
                      <a:pPr algn="ctr"/>
                      <a:r>
                        <a:rPr lang="fr-FR" dirty="0" smtClean="0"/>
                        <a:t>UID01</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500794">
                <a:tc gridSpan="3" vMerge="1">
                  <a:txBody>
                    <a:bodyPr/>
                    <a:lstStyle/>
                    <a:p>
                      <a:endParaRPr lang="fr-FR"/>
                    </a:p>
                  </a:txBody>
                  <a:tcPr/>
                </a:tc>
                <a:tc hMerge="1" vMerge="1">
                  <a:txBody>
                    <a:bodyPr/>
                    <a:lstStyle/>
                    <a:p>
                      <a:endParaRPr lang="fr-FR"/>
                    </a:p>
                  </a:txBody>
                  <a:tcPr/>
                </a:tc>
                <a:tc hMerge="1" vMerge="1">
                  <a:txBody>
                    <a:bodyPr/>
                    <a:lstStyle/>
                    <a:p>
                      <a:endParaRPr lang="fr-F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UID02</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solidFill>
                            <a:srgbClr val="FF0000"/>
                          </a:solidFill>
                        </a:rPr>
                        <a:t>0</a:t>
                      </a:r>
                      <a:endParaRPr lang="fr-FR" dirty="0">
                        <a:solidFill>
                          <a:srgbClr val="FF0000"/>
                        </a:solidFill>
                      </a:endParaRPr>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500794">
                <a:tc gridSpan="3" vMerge="1">
                  <a:txBody>
                    <a:bodyPr/>
                    <a:lstStyle/>
                    <a:p>
                      <a:endParaRPr lang="fr-FR"/>
                    </a:p>
                  </a:txBody>
                  <a:tcPr/>
                </a:tc>
                <a:tc hMerge="1" vMerge="1">
                  <a:txBody>
                    <a:bodyPr/>
                    <a:lstStyle/>
                    <a:p>
                      <a:endParaRPr lang="fr-FR"/>
                    </a:p>
                  </a:txBody>
                  <a:tcPr/>
                </a:tc>
                <a:tc hMerge="1" vMerge="1">
                  <a:txBody>
                    <a:bodyPr/>
                    <a:lstStyle/>
                    <a:p>
                      <a:endParaRPr lang="fr-F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UID03</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solidFill>
                            <a:srgbClr val="FF0000"/>
                          </a:solidFill>
                        </a:rPr>
                        <a:t>0</a:t>
                      </a:r>
                      <a:endParaRPr lang="fr-FR" dirty="0">
                        <a:solidFill>
                          <a:srgbClr val="FF0000"/>
                        </a:solidFill>
                      </a:endParaRPr>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462575">
                <a:tc gridSpan="12">
                  <a:txBody>
                    <a:bodyPr/>
                    <a:lstStyle/>
                    <a:p>
                      <a:r>
                        <a:rPr lang="fr-FR" dirty="0" smtClean="0"/>
                        <a:t>Première</a:t>
                      </a:r>
                      <a:r>
                        <a:rPr lang="fr-FR" baseline="0" dirty="0" smtClean="0"/>
                        <a:t> collision au 4</a:t>
                      </a:r>
                      <a:r>
                        <a:rPr lang="fr-FR" baseline="30000" dirty="0" smtClean="0"/>
                        <a:t>ème</a:t>
                      </a:r>
                      <a:r>
                        <a:rPr lang="fr-FR" baseline="0" dirty="0" smtClean="0"/>
                        <a:t> bit – le lecteur assigne  ‘1’  à la place de la collision</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bl>
          </a:graphicData>
        </a:graphic>
      </p:graphicFrame>
    </p:spTree>
  </p:cSld>
  <p:clrMapOvr>
    <a:masterClrMapping/>
  </p:clrMapOvr>
  <p:transition advClick="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7"/>
          <p:cNvSpPr txBox="1">
            <a:spLocks noChangeArrowheads="1"/>
          </p:cNvSpPr>
          <p:nvPr/>
        </p:nvSpPr>
        <p:spPr bwMode="auto">
          <a:xfrm>
            <a:off x="428625" y="142875"/>
            <a:ext cx="7727950" cy="585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fr-FR" sz="3200" b="0" i="0" u="none" strike="noStrike" kern="0" cap="none" spc="0" normalizeH="0" baseline="0" noProof="0" dirty="0" smtClean="0">
                <a:ln>
                  <a:noFill/>
                </a:ln>
                <a:solidFill>
                  <a:schemeClr val="accent2"/>
                </a:solidFill>
                <a:effectLst/>
                <a:uLnTx/>
                <a:uFillTx/>
                <a:latin typeface="+mj-lt"/>
                <a:ea typeface="+mj-ea"/>
                <a:cs typeface="+mj-cs"/>
              </a:rPr>
              <a:t>Boucle anticollision – Type A (3/4)</a:t>
            </a:r>
            <a:endParaRPr kumimoji="0" lang="en-GB" sz="3200" b="0" i="0" u="none" strike="noStrike" kern="0" cap="none" spc="0" normalizeH="0" baseline="0" noProof="0" dirty="0" smtClean="0">
              <a:ln>
                <a:noFill/>
              </a:ln>
              <a:solidFill>
                <a:schemeClr val="accent2"/>
              </a:solidFill>
              <a:effectLst/>
              <a:uLnTx/>
              <a:uFillTx/>
              <a:latin typeface="+mj-lt"/>
              <a:ea typeface="+mj-ea"/>
              <a:cs typeface="+mj-cs"/>
            </a:endParaRPr>
          </a:p>
        </p:txBody>
      </p:sp>
      <p:graphicFrame>
        <p:nvGraphicFramePr>
          <p:cNvPr id="4" name="Tableau 3"/>
          <p:cNvGraphicFramePr>
            <a:graphicFrameLocks noGrp="1"/>
          </p:cNvGraphicFramePr>
          <p:nvPr/>
        </p:nvGraphicFramePr>
        <p:xfrm>
          <a:off x="395536" y="1156712"/>
          <a:ext cx="8280921" cy="2560320"/>
        </p:xfrm>
        <a:graphic>
          <a:graphicData uri="http://schemas.openxmlformats.org/drawingml/2006/table">
            <a:tbl>
              <a:tblPr firstRow="1" bandRow="1">
                <a:tableStyleId>{5C22544A-7EE6-4342-B048-85BDC9FD1C3A}</a:tableStyleId>
              </a:tblPr>
              <a:tblGrid>
                <a:gridCol w="648073"/>
                <a:gridCol w="720080"/>
                <a:gridCol w="360040"/>
                <a:gridCol w="360040"/>
                <a:gridCol w="360040"/>
                <a:gridCol w="360040"/>
                <a:gridCol w="360040"/>
                <a:gridCol w="360040"/>
                <a:gridCol w="360040"/>
                <a:gridCol w="360040"/>
                <a:gridCol w="1224136"/>
                <a:gridCol w="360040"/>
                <a:gridCol w="360040"/>
                <a:gridCol w="360040"/>
                <a:gridCol w="432048"/>
                <a:gridCol w="288032"/>
                <a:gridCol w="360040"/>
                <a:gridCol w="360040"/>
                <a:gridCol w="288032"/>
              </a:tblGrid>
              <a:tr h="313248">
                <a:tc gridSpan="10">
                  <a:txBody>
                    <a:bodyPr/>
                    <a:lstStyle/>
                    <a:p>
                      <a:pPr algn="l"/>
                      <a:r>
                        <a:rPr lang="fr-FR" dirty="0" smtClean="0"/>
                        <a:t>PCD</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9">
                  <a:txBody>
                    <a:bodyPr/>
                    <a:lstStyle/>
                    <a:p>
                      <a:pPr algn="r"/>
                      <a:r>
                        <a:rPr lang="fr-FR" dirty="0" smtClean="0"/>
                        <a:t>PICC</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323429">
                <a:tc>
                  <a:txBody>
                    <a:bodyPr/>
                    <a:lstStyle/>
                    <a:p>
                      <a:r>
                        <a:rPr lang="fr-FR" dirty="0" smtClean="0"/>
                        <a:t>SEL</a:t>
                      </a:r>
                      <a:endParaRPr lang="fr-FR" dirty="0"/>
                    </a:p>
                  </a:txBody>
                  <a:tcPr/>
                </a:tc>
                <a:tc>
                  <a:txBody>
                    <a:bodyPr/>
                    <a:lstStyle/>
                    <a:p>
                      <a:r>
                        <a:rPr lang="fr-FR" dirty="0" smtClean="0"/>
                        <a:t>NVB</a:t>
                      </a:r>
                      <a:endParaRPr lang="fr-FR" dirty="0"/>
                    </a:p>
                  </a:txBody>
                  <a:tcPr/>
                </a:tc>
                <a:tc gridSpan="8">
                  <a:txBody>
                    <a:bodyPr/>
                    <a:lstStyle/>
                    <a:p>
                      <a:r>
                        <a:rPr lang="fr-FR" dirty="0" smtClean="0"/>
                        <a:t>UID CL1</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rowSpan="2">
                  <a:txBody>
                    <a:bodyPr/>
                    <a:lstStyle/>
                    <a:p>
                      <a:r>
                        <a:rPr lang="fr-FR" dirty="0" smtClean="0"/>
                        <a:t>Réponse synchrone</a:t>
                      </a:r>
                      <a:endParaRPr lang="fr-FR" dirty="0"/>
                    </a:p>
                  </a:txBody>
                  <a:tcPr/>
                </a:tc>
                <a:tc rowSpan="2" gridSpan="8">
                  <a:txBody>
                    <a:bodyPr/>
                    <a:lstStyle/>
                    <a:p>
                      <a:pPr algn="ctr"/>
                      <a:r>
                        <a:rPr lang="fr-FR" dirty="0" smtClean="0"/>
                        <a:t>UID0 – CL1</a:t>
                      </a:r>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r>
              <a:tr h="313248">
                <a:tc>
                  <a:txBody>
                    <a:bodyPr/>
                    <a:lstStyle/>
                    <a:p>
                      <a:r>
                        <a:rPr lang="fr-FR" dirty="0" smtClean="0"/>
                        <a:t>‘93’</a:t>
                      </a:r>
                      <a:endParaRPr lang="fr-FR" dirty="0"/>
                    </a:p>
                  </a:txBody>
                  <a:tcPr/>
                </a:tc>
                <a:tc>
                  <a:txBody>
                    <a:bodyPr/>
                    <a:lstStyle/>
                    <a:p>
                      <a:r>
                        <a:rPr lang="fr-FR" dirty="0" smtClean="0"/>
                        <a:t>‘24’</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1</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vMerge="1">
                  <a:txBody>
                    <a:bodyPr/>
                    <a:lstStyle/>
                    <a:p>
                      <a:endParaRPr lang="fr-FR"/>
                    </a:p>
                  </a:txBody>
                  <a:tcPr/>
                </a:tc>
                <a:tc gridSpan="8"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r>
              <a:tr h="323429">
                <a:tc gridSpan="19">
                  <a:txBody>
                    <a:bodyPr/>
                    <a:lstStyle/>
                    <a:p>
                      <a:r>
                        <a:rPr lang="fr-FR" dirty="0" smtClean="0"/>
                        <a:t>Les cartes avec les premiers bits corrects de l’UID envoient la partie manquante</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r>
              <a:tr h="323429">
                <a:tc rowSpan="2" gridSpan="10">
                  <a:txBody>
                    <a:bodyPr/>
                    <a:lstStyle/>
                    <a:p>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a:txBody>
                    <a:bodyPr/>
                    <a:lstStyle/>
                    <a:p>
                      <a:pPr algn="ctr"/>
                      <a:r>
                        <a:rPr lang="fr-FR" dirty="0" smtClean="0"/>
                        <a:t>UID01</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323429">
                <a:tc gridSpan="10"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UID02</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solidFill>
                            <a:srgbClr val="FF0000"/>
                          </a:solidFill>
                        </a:rPr>
                        <a:t>0</a:t>
                      </a:r>
                      <a:endParaRPr lang="fr-FR" dirty="0">
                        <a:solidFill>
                          <a:srgbClr val="FF0000"/>
                        </a:solidFill>
                      </a:endParaRPr>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313248">
                <a:tc gridSpan="19">
                  <a:txBody>
                    <a:bodyPr/>
                    <a:lstStyle/>
                    <a:p>
                      <a:r>
                        <a:rPr lang="fr-FR" baseline="0" dirty="0" smtClean="0"/>
                        <a:t>Collision au 5</a:t>
                      </a:r>
                      <a:r>
                        <a:rPr lang="fr-FR" baseline="30000" dirty="0" smtClean="0"/>
                        <a:t>ème</a:t>
                      </a:r>
                      <a:r>
                        <a:rPr lang="fr-FR" baseline="0" dirty="0" smtClean="0"/>
                        <a:t> bit  -  le lecteur affecte  ‘1’  à la place de la collision</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bl>
          </a:graphicData>
        </a:graphic>
      </p:graphicFrame>
      <p:graphicFrame>
        <p:nvGraphicFramePr>
          <p:cNvPr id="5" name="Tableau 4"/>
          <p:cNvGraphicFramePr>
            <a:graphicFrameLocks noGrp="1"/>
          </p:cNvGraphicFramePr>
          <p:nvPr/>
        </p:nvGraphicFramePr>
        <p:xfrm>
          <a:off x="395536" y="3970744"/>
          <a:ext cx="8280921" cy="2194560"/>
        </p:xfrm>
        <a:graphic>
          <a:graphicData uri="http://schemas.openxmlformats.org/drawingml/2006/table">
            <a:tbl>
              <a:tblPr firstRow="1" bandRow="1">
                <a:tableStyleId>{5C22544A-7EE6-4342-B048-85BDC9FD1C3A}</a:tableStyleId>
              </a:tblPr>
              <a:tblGrid>
                <a:gridCol w="648073"/>
                <a:gridCol w="720080"/>
                <a:gridCol w="360040"/>
                <a:gridCol w="360040"/>
                <a:gridCol w="360040"/>
                <a:gridCol w="360040"/>
                <a:gridCol w="360040"/>
                <a:gridCol w="360040"/>
                <a:gridCol w="360040"/>
                <a:gridCol w="360040"/>
                <a:gridCol w="1224136"/>
                <a:gridCol w="360040"/>
                <a:gridCol w="360040"/>
                <a:gridCol w="360040"/>
                <a:gridCol w="432048"/>
                <a:gridCol w="288032"/>
                <a:gridCol w="360040"/>
                <a:gridCol w="360040"/>
                <a:gridCol w="288032"/>
              </a:tblGrid>
              <a:tr h="313248">
                <a:tc gridSpan="10">
                  <a:txBody>
                    <a:bodyPr/>
                    <a:lstStyle/>
                    <a:p>
                      <a:pPr algn="l"/>
                      <a:r>
                        <a:rPr lang="fr-FR" dirty="0" smtClean="0"/>
                        <a:t>PCD</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9">
                  <a:txBody>
                    <a:bodyPr/>
                    <a:lstStyle/>
                    <a:p>
                      <a:pPr algn="r"/>
                      <a:r>
                        <a:rPr lang="fr-FR" dirty="0" smtClean="0"/>
                        <a:t>PICC</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323429">
                <a:tc>
                  <a:txBody>
                    <a:bodyPr/>
                    <a:lstStyle/>
                    <a:p>
                      <a:r>
                        <a:rPr lang="fr-FR" dirty="0" smtClean="0"/>
                        <a:t>SEL</a:t>
                      </a:r>
                      <a:endParaRPr lang="fr-FR" dirty="0"/>
                    </a:p>
                  </a:txBody>
                  <a:tcPr/>
                </a:tc>
                <a:tc>
                  <a:txBody>
                    <a:bodyPr/>
                    <a:lstStyle/>
                    <a:p>
                      <a:r>
                        <a:rPr lang="fr-FR" dirty="0" smtClean="0"/>
                        <a:t>NVB</a:t>
                      </a:r>
                      <a:endParaRPr lang="fr-FR" dirty="0"/>
                    </a:p>
                  </a:txBody>
                  <a:tcPr/>
                </a:tc>
                <a:tc gridSpan="8">
                  <a:txBody>
                    <a:bodyPr/>
                    <a:lstStyle/>
                    <a:p>
                      <a:r>
                        <a:rPr lang="fr-FR" dirty="0" smtClean="0"/>
                        <a:t>UID CL1</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rowSpan="2">
                  <a:txBody>
                    <a:bodyPr/>
                    <a:lstStyle/>
                    <a:p>
                      <a:r>
                        <a:rPr lang="fr-FR" dirty="0" smtClean="0"/>
                        <a:t>Réponse synchrone</a:t>
                      </a:r>
                      <a:endParaRPr lang="fr-FR" dirty="0"/>
                    </a:p>
                  </a:txBody>
                  <a:tcPr/>
                </a:tc>
                <a:tc rowSpan="2" gridSpan="8">
                  <a:txBody>
                    <a:bodyPr/>
                    <a:lstStyle/>
                    <a:p>
                      <a:pPr algn="ctr"/>
                      <a:r>
                        <a:rPr lang="fr-FR" dirty="0" smtClean="0"/>
                        <a:t>UID0 – CL1</a:t>
                      </a:r>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r>
              <a:tr h="313248">
                <a:tc>
                  <a:txBody>
                    <a:bodyPr/>
                    <a:lstStyle/>
                    <a:p>
                      <a:r>
                        <a:rPr lang="fr-FR" dirty="0" smtClean="0"/>
                        <a:t>‘93’</a:t>
                      </a:r>
                      <a:endParaRPr lang="fr-FR" dirty="0"/>
                    </a:p>
                  </a:txBody>
                  <a:tcPr/>
                </a:tc>
                <a:tc>
                  <a:txBody>
                    <a:bodyPr/>
                    <a:lstStyle/>
                    <a:p>
                      <a:r>
                        <a:rPr lang="fr-FR" dirty="0" smtClean="0"/>
                        <a:t>‘25’</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0</a:t>
                      </a:r>
                      <a:endParaRPr lang="fr-FR" dirty="0"/>
                    </a:p>
                  </a:txBody>
                  <a:tcPr/>
                </a:tc>
                <a:tc>
                  <a:txBody>
                    <a:bodyPr/>
                    <a:lstStyle/>
                    <a:p>
                      <a:r>
                        <a:rPr lang="fr-FR" dirty="0" smtClean="0"/>
                        <a:t>1</a:t>
                      </a:r>
                      <a:endParaRPr lang="fr-FR" dirty="0"/>
                    </a:p>
                  </a:txBody>
                  <a:tcPr/>
                </a:tc>
                <a:tc>
                  <a:txBody>
                    <a:bodyPr/>
                    <a:lstStyle/>
                    <a:p>
                      <a:r>
                        <a:rPr lang="fr-FR" dirty="0" smtClean="0"/>
                        <a:t>1</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a:txBody>
                    <a:bodyPr/>
                    <a:lstStyle/>
                    <a:p>
                      <a:r>
                        <a:rPr lang="fr-FR" dirty="0" smtClean="0"/>
                        <a:t>-</a:t>
                      </a:r>
                      <a:endParaRPr lang="fr-FR" dirty="0"/>
                    </a:p>
                  </a:txBody>
                  <a:tcPr/>
                </a:tc>
                <a:tc vMerge="1">
                  <a:txBody>
                    <a:bodyPr/>
                    <a:lstStyle/>
                    <a:p>
                      <a:endParaRPr lang="fr-FR"/>
                    </a:p>
                  </a:txBody>
                  <a:tcPr/>
                </a:tc>
                <a:tc gridSpan="8"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r>
              <a:tr h="323429">
                <a:tc gridSpan="19">
                  <a:txBody>
                    <a:bodyPr/>
                    <a:lstStyle/>
                    <a:p>
                      <a:r>
                        <a:rPr lang="fr-FR" dirty="0" smtClean="0"/>
                        <a:t>Les cartes avec les premiers bits corrects de l’UID envoient la partie manquante</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c hMerge="1">
                  <a:txBody>
                    <a:bodyPr/>
                    <a:lstStyle/>
                    <a:p>
                      <a:pPr algn="ctr"/>
                      <a:endParaRPr lang="fr-FR" dirty="0"/>
                    </a:p>
                  </a:txBody>
                  <a:tcPr/>
                </a:tc>
              </a:tr>
              <a:tr h="323429">
                <a:tc gridSpan="10">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ctr"/>
                      <a:r>
                        <a:rPr lang="fr-FR" dirty="0" smtClean="0"/>
                        <a:t>UID01</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c>
                  <a:txBody>
                    <a:bodyPr/>
                    <a:lstStyle/>
                    <a:p>
                      <a:pPr algn="ctr"/>
                      <a:r>
                        <a:rPr lang="fr-FR" dirty="0" smtClean="0"/>
                        <a:t>1</a:t>
                      </a:r>
                      <a:endParaRPr lang="fr-FR" dirty="0"/>
                    </a:p>
                  </a:txBody>
                  <a:tcPr/>
                </a:tc>
              </a:tr>
              <a:tr h="313248">
                <a:tc gridSpan="19">
                  <a:txBody>
                    <a:bodyPr/>
                    <a:lstStyle/>
                    <a:p>
                      <a:r>
                        <a:rPr lang="fr-FR" baseline="0" dirty="0" smtClean="0"/>
                        <a:t>Plus de collision - </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ouvelle présentation">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Office\Modèles\Nouvelle présentation.pot</Template>
  <TotalTime>61599</TotalTime>
  <Words>8428</Words>
  <Application>Microsoft Office PowerPoint</Application>
  <PresentationFormat>On-screen Show (4:3)</PresentationFormat>
  <Paragraphs>1858</Paragraphs>
  <Slides>164</Slides>
  <Notes>72</Notes>
  <HiddenSlides>0</HiddenSlides>
  <MMClips>0</MMClips>
  <ScaleCrop>false</ScaleCrop>
  <HeadingPairs>
    <vt:vector size="6" baseType="variant">
      <vt:variant>
        <vt:lpstr>Theme</vt:lpstr>
      </vt:variant>
      <vt:variant>
        <vt:i4>1</vt:i4>
      </vt:variant>
      <vt:variant>
        <vt:lpstr>Embedded OLE Servers</vt:lpstr>
      </vt:variant>
      <vt:variant>
        <vt:i4>12</vt:i4>
      </vt:variant>
      <vt:variant>
        <vt:lpstr>Slide Titles</vt:lpstr>
      </vt:variant>
      <vt:variant>
        <vt:i4>164</vt:i4>
      </vt:variant>
    </vt:vector>
  </HeadingPairs>
  <TitlesOfParts>
    <vt:vector size="177" baseType="lpstr">
      <vt:lpstr>Nouvelle présentation</vt:lpstr>
      <vt:lpstr>Image Photo Editor</vt:lpstr>
      <vt:lpstr>Image</vt:lpstr>
      <vt:lpstr>Visio</vt:lpstr>
      <vt:lpstr>Diapositive</vt:lpstr>
      <vt:lpstr>Equation</vt:lpstr>
      <vt:lpstr>Microsoft Word Picture</vt:lpstr>
      <vt:lpstr>Chart</vt:lpstr>
      <vt:lpstr>Bitmap Image</vt:lpstr>
      <vt:lpstr>Équation</vt:lpstr>
      <vt:lpstr>VISIO</vt:lpstr>
      <vt:lpstr>Image bitmap</vt:lpstr>
      <vt:lpstr>Image Paintbrush</vt:lpstr>
      <vt:lpstr>Université Mohamed V</vt:lpstr>
      <vt:lpstr>PowerPoint Presentation</vt:lpstr>
      <vt:lpstr>PowerPoint Presentation</vt:lpstr>
      <vt:lpstr>Sommaire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Cartes à puce sans contact</vt:lpstr>
      <vt:lpstr>Domaines d’applications …</vt:lpstr>
      <vt:lpstr>PowerPoint Presentation</vt:lpstr>
      <vt:lpstr>PowerPoint Presentation</vt:lpstr>
      <vt:lpstr>PowerPoint Presentation</vt:lpstr>
      <vt:lpstr>Classification RFID &amp; état de l’art (1/15)</vt:lpstr>
      <vt:lpstr>Classification RFID &amp; état de l’art (2/15)</vt:lpstr>
      <vt:lpstr>Classification RFID &amp; état de l’art (3/15)</vt:lpstr>
      <vt:lpstr>Classification RFID &amp; état de l’art (4/15)</vt:lpstr>
      <vt:lpstr>Classification RFID &amp; état de l’art (5/15)</vt:lpstr>
      <vt:lpstr>PowerPoint Presentation</vt:lpstr>
      <vt:lpstr>MRAM :  Magnetic RAM   7/15</vt:lpstr>
      <vt:lpstr>Classification RFID &amp; état de l’art (8/15)</vt:lpstr>
      <vt:lpstr>PowerPoint Presentation</vt:lpstr>
      <vt:lpstr>PowerPoint Presentation</vt:lpstr>
      <vt:lpstr>PowerPoint Presentation</vt:lpstr>
      <vt:lpstr>Classification RFID &amp; état de l’art (12/15)</vt:lpstr>
      <vt:lpstr>PowerPoint Presentation</vt:lpstr>
      <vt:lpstr>Classification RFID &amp; état de l’art (14/15)</vt:lpstr>
      <vt:lpstr>Classification RFID &amp; état de l’art (15/15)</vt:lpstr>
      <vt:lpstr>PowerPoint Presentation</vt:lpstr>
      <vt:lpstr>Panorama de la standardisation (1/7)</vt:lpstr>
      <vt:lpstr>Panorama de la standardisation (2/7)</vt:lpstr>
      <vt:lpstr>Panorama de la standardisation (3/7)</vt:lpstr>
      <vt:lpstr>Panorama de la standardisation (4/7)</vt:lpstr>
      <vt:lpstr>Panorama de la standardisation (5/7)</vt:lpstr>
      <vt:lpstr>Panorama de la standardisation (6/7)</vt:lpstr>
      <vt:lpstr>PowerPoint Presentation</vt:lpstr>
      <vt:lpstr>PowerPoint Presentation</vt:lpstr>
      <vt:lpstr>PowerPoint Presentation</vt:lpstr>
      <vt:lpstr>PowerPoint Presentation</vt:lpstr>
      <vt:lpstr>PowerPoint Presentation</vt:lpstr>
      <vt:lpstr>PowerPoint Presentation</vt:lpstr>
      <vt:lpstr>ISO 14443 Part 1 : Physical Characteristics </vt:lpstr>
      <vt:lpstr>PowerPoint Presentation</vt:lpstr>
      <vt:lpstr>PowerPoint Presentation</vt:lpstr>
      <vt:lpstr>ISO 14443 Part 2 : Radio Frequency Power and signal interface </vt:lpstr>
      <vt:lpstr>Principe de fonctionnement </vt:lpstr>
      <vt:lpstr>Le champ électromagnétique </vt:lpstr>
      <vt:lpstr>Le couplage inductif </vt:lpstr>
      <vt:lpstr>L’antenne de la carte à puce RFID</vt:lpstr>
      <vt:lpstr>Principe de la modulation démodulation</vt:lpstr>
      <vt:lpstr>Communication basé sur la modulation</vt:lpstr>
      <vt:lpstr>La station de base</vt:lpstr>
      <vt:lpstr>PowerPoint Presentation</vt:lpstr>
      <vt:lpstr>Modes de communication</vt:lpstr>
      <vt:lpstr>Courbe Champ magnétique-distance</vt:lpstr>
      <vt:lpstr>ISO 14443 Mode de communication Type A</vt:lpstr>
      <vt:lpstr>PCD  PICC – Communication Type A</vt:lpstr>
      <vt:lpstr>PCD  PICC – Communication Type A</vt:lpstr>
      <vt:lpstr>PCD  PICC – Communication Type A</vt:lpstr>
      <vt:lpstr>PCD  PICC – Communication Type A</vt:lpstr>
      <vt:lpstr>PICC  PCD – Communication Type A</vt:lpstr>
      <vt:lpstr>PICC  PCD – Communication Type A</vt:lpstr>
      <vt:lpstr>PICC  PCD – Communication Type A</vt:lpstr>
      <vt:lpstr>PICC  PCD – Communication Type A</vt:lpstr>
      <vt:lpstr>PICC  PCD – Communication Type A</vt:lpstr>
      <vt:lpstr>ISO 14443 Mode de communication Type B</vt:lpstr>
      <vt:lpstr>PCD  PICC – Communication Type B</vt:lpstr>
      <vt:lpstr>PCD  PICC – Communication Type B</vt:lpstr>
      <vt:lpstr>PICC  PCD – Communication Type B</vt:lpstr>
      <vt:lpstr>PICC  PCD – Communication Type B</vt:lpstr>
      <vt:lpstr>PICC  PCD – Communication Type B</vt:lpstr>
      <vt:lpstr>Recap : Data transfert PCD-PICC</vt:lpstr>
      <vt:lpstr>PowerPoint Presentation</vt:lpstr>
      <vt:lpstr>PowerPoint Presentation</vt:lpstr>
      <vt:lpstr>Protocole de communication</vt:lpstr>
      <vt:lpstr>Exemple de transaction - Type A</vt:lpstr>
      <vt:lpstr>Exemple de transaction - Type A</vt:lpstr>
      <vt:lpstr>Diagramme d’état de la carte – Type A</vt:lpstr>
      <vt:lpstr>Diagramme d’état lecteur/carte - Type A</vt:lpstr>
      <vt:lpstr>Format des Trames – Type A</vt:lpstr>
      <vt:lpstr>Format des trames courtes – Type A</vt:lpstr>
      <vt:lpstr>Format des trames standards – Type A</vt:lpstr>
      <vt:lpstr>REQA &amp; WUPA</vt:lpstr>
      <vt:lpstr>Anticollision – Type A</vt:lpstr>
      <vt:lpstr>Boucle anticollision – Type A</vt:lpstr>
      <vt:lpstr>Answer To reQuest - ATQA</vt:lpstr>
      <vt:lpstr>Principe de l’anticollision – Type A (1/2)</vt:lpstr>
      <vt:lpstr>Principe de l’anticollision – Type A (2/2)</vt:lpstr>
      <vt:lpstr>Trame anticollision – Type A (1/4)</vt:lpstr>
      <vt:lpstr>Trame anticollision – Type A (2/4)</vt:lpstr>
      <vt:lpstr>Trame anticollision – Type A (3/4)</vt:lpstr>
      <vt:lpstr>PowerPoint Presentation</vt:lpstr>
      <vt:lpstr>Boucle anticollision – Type A (1/4)</vt:lpstr>
      <vt:lpstr>Boucle anticollision – Type A (2/4)</vt:lpstr>
      <vt:lpstr>PowerPoint Presentation</vt:lpstr>
      <vt:lpstr>PowerPoint Presentation</vt:lpstr>
      <vt:lpstr>Diagramme d’état lecteur/carte - Type A</vt:lpstr>
      <vt:lpstr>PowerPoint Presentation</vt:lpstr>
      <vt:lpstr>PowerPoint Presentation</vt:lpstr>
      <vt:lpstr>PowerPoint Presentation</vt:lpstr>
      <vt:lpstr>PowerPoint Presentation</vt:lpstr>
      <vt:lpstr>PowerPoint Presentation</vt:lpstr>
      <vt:lpstr>Format Trame - Type B (1/6)</vt:lpstr>
      <vt:lpstr>Format Trame - Type B (2/6)</vt:lpstr>
      <vt:lpstr>Format Trame - Type B (3/6)</vt:lpstr>
      <vt:lpstr>Format Trame - Type B (4/6)</vt:lpstr>
      <vt:lpstr>Format Trame - Type B (5/6)</vt:lpstr>
      <vt:lpstr>Format Trame - Type B (6/6)</vt:lpstr>
      <vt:lpstr>Anticollision – Type B</vt:lpstr>
      <vt:lpstr>PowerPoint Presentation</vt:lpstr>
      <vt:lpstr>REQB/WUPB - Type B (1/2)</vt:lpstr>
      <vt:lpstr>REQB/WUPB - Type B (2/2)</vt:lpstr>
      <vt:lpstr>Anticollision - Type B (1/9)</vt:lpstr>
      <vt:lpstr>Anticollision - Type B (2/9)</vt:lpstr>
      <vt:lpstr>Anticollision - Type B (3/9)</vt:lpstr>
      <vt:lpstr>Anticollision - Type B (4/9)</vt:lpstr>
      <vt:lpstr>PowerPoint Presentation</vt:lpstr>
      <vt:lpstr>Anticollision ATQB - Type B (6/9)</vt:lpstr>
      <vt:lpstr>Anticollision ATQB - Type B (7/9)</vt:lpstr>
      <vt:lpstr>Anticollision ATQB - Type B (8/9)</vt:lpstr>
      <vt:lpstr>Anticollision ATQB - Type B (9/9)</vt:lpstr>
      <vt:lpstr>PowerPoint Presentation</vt:lpstr>
      <vt:lpstr>ATTRIB - Type B (1/4)</vt:lpstr>
      <vt:lpstr>PowerPoint Presentation</vt:lpstr>
      <vt:lpstr>PowerPoint Presentation</vt:lpstr>
      <vt:lpstr>PowerPoint Presentation</vt:lpstr>
      <vt:lpstr>Réponse à ATTRIB - Type B</vt:lpstr>
      <vt:lpstr>PowerPoint Presentation</vt:lpstr>
      <vt:lpstr>PowerPoint Presentation</vt:lpstr>
      <vt:lpstr>PowerPoint Presentation</vt:lpstr>
      <vt:lpstr>PowerPoint Presentation</vt:lpstr>
      <vt:lpstr>Activation &amp; Transmission des Données</vt:lpstr>
      <vt:lpstr>Protocole d’activation du PICC Type A (1/4)</vt:lpstr>
      <vt:lpstr>Protocole d’activation du PICC Type A (2/4)</vt:lpstr>
      <vt:lpstr>PowerPoint Presentation</vt:lpstr>
      <vt:lpstr>Protocole d’activation du PICC Type A (4/4)</vt:lpstr>
      <vt:lpstr>Protocole d’activation du PICC Type B</vt:lpstr>
      <vt:lpstr>Activation Haut débit binaire</vt:lpstr>
      <vt:lpstr>Désactivation des PICC Type A &amp; B</vt:lpstr>
      <vt:lpstr>PowerPoint Presentation</vt:lpstr>
      <vt:lpstr>PowerPoint Presentation</vt:lpstr>
      <vt:lpstr>Protocole T=0 (1/9)</vt:lpstr>
      <vt:lpstr>Protocole T=0 (2/9)</vt:lpstr>
      <vt:lpstr>Protocole T=0 (3/9)</vt:lpstr>
      <vt:lpstr>Protocole T=0 (4/9)</vt:lpstr>
      <vt:lpstr>Protocole T=0 (5/9)</vt:lpstr>
      <vt:lpstr>Protocole T=0 (6/9)</vt:lpstr>
      <vt:lpstr>Protocole T=0 (7/9)</vt:lpstr>
      <vt:lpstr>Protocole T=0 (8/9)</vt:lpstr>
      <vt:lpstr>Protocole T=0 (9/9)</vt:lpstr>
      <vt:lpstr>Protocole T=1 (1/2)</vt:lpstr>
      <vt:lpstr>Protocole T=1 (2/2)</vt:lpstr>
      <vt:lpstr>Protocole T = CL (1/4)</vt:lpstr>
      <vt:lpstr>Protocole T = CL (2/4)</vt:lpstr>
      <vt:lpstr>Protocole T = CL (3/4)</vt:lpstr>
      <vt:lpstr>PowerPoint Presentation</vt:lpstr>
      <vt:lpstr>PowerPoint Presentation</vt:lpstr>
      <vt:lpstr>PowerPoint Presentation</vt:lpstr>
      <vt:lpstr>PowerPoint Presentation</vt:lpstr>
      <vt:lpstr>Remerciements</vt:lpstr>
    </vt:vector>
  </TitlesOfParts>
  <Company>computime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Organisation des données dans la mémoire  Les données manipulées par le  68000 sont de 5 types : le BIT  le DIGIT BCD (4 bits ) le BYTE ( octet 8 bits ) le WORD (mot 6 bits ) le LONG WORD (long mot 32 bits )</dc:title>
  <dc:creator>senhadji</dc:creator>
  <cp:lastModifiedBy>n0ak95</cp:lastModifiedBy>
  <cp:revision>1102</cp:revision>
  <dcterms:created xsi:type="dcterms:W3CDTF">2002-11-15T12:34:58Z</dcterms:created>
  <dcterms:modified xsi:type="dcterms:W3CDTF">2013-10-31T12:27:41Z</dcterms:modified>
</cp:coreProperties>
</file>